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1" r:id="rId2"/>
    <p:sldId id="306" r:id="rId3"/>
    <p:sldId id="307" r:id="rId4"/>
    <p:sldId id="308" r:id="rId5"/>
    <p:sldId id="312" r:id="rId6"/>
    <p:sldId id="309" r:id="rId7"/>
    <p:sldId id="310" r:id="rId8"/>
    <p:sldId id="313" r:id="rId9"/>
    <p:sldId id="29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 varScale="1">
        <p:scale>
          <a:sx n="83" d="100"/>
          <a:sy n="83" d="100"/>
        </p:scale>
        <p:origin x="7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99C4DA-66DB-47C7-A790-447BF1057759}" type="datetimeFigureOut">
              <a:rPr lang="en-IN" smtClean="0"/>
              <a:t>31-10-2024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035AF8-AA6A-4686-84C5-0A271D79C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535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2B60A-6325-4349-9589-3FF6543C5CAF}" type="slidenum">
              <a:rPr lang="en-IN" smtClean="0">
                <a:solidFill>
                  <a:prstClr val="black"/>
                </a:solidFill>
              </a:rPr>
              <a:pPr/>
              <a:t>2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346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2B60A-6325-4349-9589-3FF6543C5CAF}" type="slidenum">
              <a:rPr lang="en-IN" smtClean="0">
                <a:solidFill>
                  <a:prstClr val="black"/>
                </a:solidFill>
              </a:rPr>
              <a:pPr/>
              <a:t>3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311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2B60A-6325-4349-9589-3FF6543C5CAF}" type="slidenum">
              <a:rPr lang="en-IN" smtClean="0">
                <a:solidFill>
                  <a:prstClr val="black"/>
                </a:solidFill>
              </a:rPr>
              <a:pPr/>
              <a:t>4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685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2B60A-6325-4349-9589-3FF6543C5CAF}" type="slidenum">
              <a:rPr lang="en-IN" smtClean="0">
                <a:solidFill>
                  <a:prstClr val="black"/>
                </a:solidFill>
              </a:rPr>
              <a:pPr/>
              <a:t>5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179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2B60A-6325-4349-9589-3FF6543C5CAF}" type="slidenum">
              <a:rPr lang="en-IN" smtClean="0">
                <a:solidFill>
                  <a:prstClr val="black"/>
                </a:solidFill>
              </a:rPr>
              <a:pPr/>
              <a:t>7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323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8AB96-D46D-4831-A8C9-FEBB95978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37BAD5-A7C6-4A54-BC3C-32C01B5269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7419D-8891-46B9-8020-50C16D812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54FA-50C2-4C31-8143-D3CDCC50E9C5}" type="datetimeFigureOut">
              <a:rPr lang="en-IN" smtClean="0"/>
              <a:t>31-10-2024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D47D3-86A3-4123-9868-D15EFD420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52266-99F2-42AD-84D7-F61672DCB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6894-A27B-4CAD-921E-0883AE857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116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72013-A94A-47BE-9219-1A1353DFA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90BA80-D62A-43BE-B92A-625FC4740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E0BE1-EE50-4216-AE82-5DA639B10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54FA-50C2-4C31-8143-D3CDCC50E9C5}" type="datetimeFigureOut">
              <a:rPr lang="en-IN" smtClean="0"/>
              <a:t>31-10-2024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77F4A-52D6-4DA1-A055-5193E4759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DE9DF-F094-4368-969E-2436103AB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6894-A27B-4CAD-921E-0883AE857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155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084ED8-1942-4E22-A2FF-5D125A30B7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5510DD-A362-4462-9F45-0169443BD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BECF2-C95B-4648-BDEE-03DAF97B3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54FA-50C2-4C31-8143-D3CDCC50E9C5}" type="datetimeFigureOut">
              <a:rPr lang="en-IN" smtClean="0"/>
              <a:t>31-10-2024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C3EAC-812D-4092-A870-0BA0AA00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C83EA-5DB6-4499-B001-564C9AD25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6894-A27B-4CAD-921E-0883AE857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358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se stu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46A7A0D-C40A-447E-8254-B4CB1EEC91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50800"/>
            <a:ext cx="12192000" cy="8826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C69710-99EE-48FA-869F-A5616E1A4EC7}"/>
              </a:ext>
            </a:extLst>
          </p:cNvPr>
          <p:cNvCxnSpPr>
            <a:cxnSpLocks/>
          </p:cNvCxnSpPr>
          <p:nvPr userDrawn="1"/>
        </p:nvCxnSpPr>
        <p:spPr>
          <a:xfrm>
            <a:off x="1168400" y="164465"/>
            <a:ext cx="0" cy="553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AEFA6446-9745-42A5-B6D4-06A190B3D0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475" y="242092"/>
            <a:ext cx="494798" cy="398466"/>
          </a:xfrm>
          <a:prstGeom prst="rect">
            <a:avLst/>
          </a:prstGeom>
        </p:spPr>
      </p:pic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5" y="6450028"/>
            <a:ext cx="874068" cy="365125"/>
          </a:xfrm>
          <a:prstGeom prst="rect">
            <a:avLst/>
          </a:prstGeom>
        </p:spPr>
        <p:txBody>
          <a:bodyPr anchor="ctr"/>
          <a:lstStyle>
            <a:lvl1pPr algn="ctr">
              <a:defRPr sz="1100">
                <a:solidFill>
                  <a:schemeClr val="tx1"/>
                </a:solidFill>
                <a:latin typeface="+mn-lt"/>
              </a:defRPr>
            </a:lvl1pPr>
          </a:lstStyle>
          <a:p>
            <a:pPr defTabSz="914126"/>
            <a:fld id="{AC1CC88B-8153-4770-B0DF-840C5C37FBC3}" type="slidenum">
              <a:rPr lang="en-IN" smtClean="0">
                <a:solidFill>
                  <a:prstClr val="black"/>
                </a:solidFill>
              </a:rPr>
              <a:pPr defTabSz="914126"/>
              <a:t>‹#›</a:t>
            </a:fld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88923" y="6501784"/>
            <a:ext cx="32393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30305"/>
                </a:solidFill>
              </a:rPr>
              <a:t>Vodafone Idea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55254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D06AA6-859B-47C6-B38F-E38182BE50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/>
          </a:blip>
          <a:srcRect l="33070" r="8898" b="10241"/>
          <a:stretch/>
        </p:blipFill>
        <p:spPr>
          <a:xfrm>
            <a:off x="4437297" y="0"/>
            <a:ext cx="775470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divider 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2A49BD2-9275-4F60-9BF5-7DE779CB62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10549482" y="5459008"/>
            <a:ext cx="1234531" cy="99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551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45" t="36291" r="7466" b="15355"/>
          <a:stretch/>
        </p:blipFill>
        <p:spPr>
          <a:xfrm>
            <a:off x="0" y="3498691"/>
            <a:ext cx="12192000" cy="3362816"/>
          </a:xfrm>
          <a:prstGeom prst="rect">
            <a:avLst/>
          </a:prstGeom>
        </p:spPr>
      </p:pic>
      <p:pic>
        <p:nvPicPr>
          <p:cNvPr id="7" name="Graphic 2">
            <a:extLst>
              <a:ext uri="{FF2B5EF4-FFF2-40B4-BE49-F238E27FC236}">
                <a16:creationId xmlns:a16="http://schemas.microsoft.com/office/drawing/2014/main" id="{B5A1BBCC-E96A-4EA0-BAD1-ACB0E776BB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26472" y="2256907"/>
            <a:ext cx="2339056" cy="1883664"/>
          </a:xfrm>
          <a:prstGeom prst="rect">
            <a:avLst/>
          </a:prstGeom>
        </p:spPr>
      </p:pic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435318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435318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068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45" t="36291" r="7466" b="15355"/>
          <a:stretch/>
        </p:blipFill>
        <p:spPr>
          <a:xfrm>
            <a:off x="0" y="3171747"/>
            <a:ext cx="12192000" cy="336281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D4283577-2908-411E-A039-F77CD91CA6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7738" y="1658374"/>
            <a:ext cx="10296525" cy="2715898"/>
          </a:xfrm>
        </p:spPr>
        <p:txBody>
          <a:bodyPr anchor="ctr">
            <a:noAutofit/>
          </a:bodyPr>
          <a:lstStyle>
            <a:lvl1pPr algn="ctr">
              <a:defRPr sz="8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IN" dirty="0"/>
              <a:t>thank you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975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3DD36-553F-4DDC-94E8-7162CFD40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A93E0-A5F7-48F3-AEF5-E50AF125E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94523-7239-4909-95E6-E53FA645C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54FA-50C2-4C31-8143-D3CDCC50E9C5}" type="datetimeFigureOut">
              <a:rPr lang="en-IN" smtClean="0"/>
              <a:t>31-10-2024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4771A-AE04-4508-9E4B-F37336729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48E91-638E-4320-8CCA-738974F57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6894-A27B-4CAD-921E-0883AE857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9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FE8FD-6B90-4FE4-9761-B4397DF4E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C2B71-D6D3-4291-9C16-F57E7473F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D3063-B8CA-4B97-B0B6-D575E7113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54FA-50C2-4C31-8143-D3CDCC50E9C5}" type="datetimeFigureOut">
              <a:rPr lang="en-IN" smtClean="0"/>
              <a:t>31-10-2024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22CC5-F23C-4613-92D9-E03A90C73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E7248-68E8-41F4-8AF1-BC5904ED5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6894-A27B-4CAD-921E-0883AE857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098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649C4-0D98-4860-8773-1DFAECFC7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C4D14-6358-4ED3-BB04-E9C2B36C7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D2A19-A49D-4D9D-9CD3-A6BA853CE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8268F-6A09-4F1E-A3CD-B2D0CD626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54FA-50C2-4C31-8143-D3CDCC50E9C5}" type="datetimeFigureOut">
              <a:rPr lang="en-IN" smtClean="0"/>
              <a:t>31-10-2024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FAED1-4557-4381-B854-4588A1760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0E291-3F25-43AB-9BCE-9588C0145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6894-A27B-4CAD-921E-0883AE857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591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3C99C-9C0D-4E47-9414-191210C7F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F3A9B-0920-43B3-9B76-C6E9B1CDE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B4F96F-67EC-455D-8AFA-1516F0D64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820079-E511-4CFE-A655-B24DB40C00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846023-43EC-499F-AB38-66A55031B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A0A78A-72FA-481C-B823-3F91718A0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54FA-50C2-4C31-8143-D3CDCC50E9C5}" type="datetimeFigureOut">
              <a:rPr lang="en-IN" smtClean="0"/>
              <a:t>31-10-2024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FF6B9B-6D5E-4726-9EFA-0B0FC8447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DAFD2-24F9-49CB-98C1-106694CCF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6894-A27B-4CAD-921E-0883AE857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837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7854B-0FB8-41D9-BFC5-348C660B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192CB2-0F03-40E4-AA01-96F062E0F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54FA-50C2-4C31-8143-D3CDCC50E9C5}" type="datetimeFigureOut">
              <a:rPr lang="en-IN" smtClean="0"/>
              <a:t>31-10-2024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DE454D-4225-4D6F-BB22-4E67D843E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944CC-CEB5-4337-B1E5-05D8710B6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6894-A27B-4CAD-921E-0883AE857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046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1CC414-45D4-464D-AA77-CBE109092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54FA-50C2-4C31-8143-D3CDCC50E9C5}" type="datetimeFigureOut">
              <a:rPr lang="en-IN" smtClean="0"/>
              <a:t>31-10-2024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955985-7EEE-471D-A5F8-06C6337DE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7C59C2-7444-49DD-AE1D-B6C73E88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6894-A27B-4CAD-921E-0883AE857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218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28D65-DCEE-4D0D-9309-C15BF0ACA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82A8B-7B21-4AF8-83EE-78458880D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73E99-7801-4C23-B35E-A213AB162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F9D41-E64D-4A34-B481-DFD872D34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54FA-50C2-4C31-8143-D3CDCC50E9C5}" type="datetimeFigureOut">
              <a:rPr lang="en-IN" smtClean="0"/>
              <a:t>31-10-2024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6F57F-D4F8-455B-BB26-A976A90CF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CC94B-375D-4EBC-8A17-E073274F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6894-A27B-4CAD-921E-0883AE857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00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0DF41-E5F9-42E2-9D67-8FF96468E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BFF92C-331F-40F9-9565-77360A7FD8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102EE4-F068-49F8-AA61-45318AAD3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DD257-0CD1-4A26-8EB1-C30D6C436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54FA-50C2-4C31-8143-D3CDCC50E9C5}" type="datetimeFigureOut">
              <a:rPr lang="en-IN" smtClean="0"/>
              <a:t>31-10-2024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12F05-62FA-4A8A-8DBC-B07C2122D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FEE17-8AC8-44CB-893F-1E2C8E2BF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6894-A27B-4CAD-921E-0883AE857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711E3C-C3B3-40E3-BFFF-D70316C98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CD472-1D9B-4D2A-A4B7-517EC7EEE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27010-E5ED-466D-94FA-420E7E1C46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654FA-50C2-4C31-8143-D3CDCC50E9C5}" type="datetimeFigureOut">
              <a:rPr lang="en-IN" smtClean="0"/>
              <a:t>31-10-2024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B379F-A380-4A66-BE59-CBDE59EC3E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09E91-CE81-486E-A2EC-BBE6F0A50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66894-A27B-4CAD-921E-0883AE857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0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target.com/searchsecurity/definition/smart-car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techtarget.com/searchmobilecomputing/definition/Long-Term-Evolution-LT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53160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658965" y="6492875"/>
            <a:ext cx="874068" cy="365125"/>
          </a:xfrm>
        </p:spPr>
        <p:txBody>
          <a:bodyPr/>
          <a:lstStyle/>
          <a:p>
            <a:fld id="{AC1CC88B-8153-4770-B0DF-840C5C37FBC3}" type="slidenum">
              <a:rPr lang="en-IN" smtClean="0">
                <a:solidFill>
                  <a:prstClr val="black"/>
                </a:solidFill>
              </a:rPr>
              <a:pPr/>
              <a:t>2</a:t>
            </a:fld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F75EBCDE-8FDC-4802-9581-DBFA7A78E463}"/>
              </a:ext>
            </a:extLst>
          </p:cNvPr>
          <p:cNvSpPr txBox="1">
            <a:spLocks/>
          </p:cNvSpPr>
          <p:nvPr/>
        </p:nvSpPr>
        <p:spPr>
          <a:xfrm>
            <a:off x="1203764" y="221222"/>
            <a:ext cx="3146169" cy="339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4546A"/>
              </a:buClr>
            </a:pPr>
            <a:r>
              <a:rPr lang="en-US" sz="2000" b="1" dirty="0">
                <a:solidFill>
                  <a:prstClr val="white"/>
                </a:solidFill>
                <a:latin typeface="Vi" panose="00000500000000000000" pitchFamily="50" charset="0"/>
              </a:rPr>
              <a:t>SIM Parameters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649" y="105039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ource Sans Pro"/>
              </a:rPr>
              <a:t>What is SIM Card</a:t>
            </a:r>
          </a:p>
        </p:txBody>
      </p:sp>
      <p:sp>
        <p:nvSpPr>
          <p:cNvPr id="6" name="Rectangle 5"/>
          <p:cNvSpPr/>
          <p:nvPr/>
        </p:nvSpPr>
        <p:spPr>
          <a:xfrm>
            <a:off x="216665" y="1555587"/>
            <a:ext cx="1160443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Vi" panose="00000500000000000000" pitchFamily="50" charset="0"/>
              </a:rPr>
              <a:t>A SIM card, also known as a subscriber identity module, is a </a:t>
            </a:r>
            <a:r>
              <a:rPr lang="en-US" sz="1600" u="sng" dirty="0">
                <a:latin typeface="Vi" panose="00000500000000000000" pitchFamily="50" charset="0"/>
                <a:hlinkClick r:id="rId3"/>
              </a:rPr>
              <a:t>smart card</a:t>
            </a:r>
            <a:r>
              <a:rPr lang="en-US" sz="1600" dirty="0">
                <a:latin typeface="Vi" panose="00000500000000000000" pitchFamily="50" charset="0"/>
              </a:rPr>
              <a:t> that stores identification information that pinpoints a smartphone to a specific mobile network. Data that SIM cards contain include user identity, location and phone number, network authorization data, personal security keys, contact lists and stored text messages. SIM cards allow a mobile user to use this data and the features that come with them.</a:t>
            </a:r>
          </a:p>
          <a:p>
            <a:endParaRPr lang="en-US" sz="1600" dirty="0">
              <a:latin typeface="Vi" panose="00000500000000000000" pitchFamily="50" charset="0"/>
            </a:endParaRPr>
          </a:p>
          <a:p>
            <a:r>
              <a:rPr lang="en-US" sz="1600" dirty="0">
                <a:latin typeface="Vi" panose="00000500000000000000" pitchFamily="50" charset="0"/>
              </a:rPr>
              <a:t>Without a SIM card, some phones would not be able to make calls, connect to internet services such as 4G </a:t>
            </a:r>
            <a:r>
              <a:rPr lang="en-US" sz="1600" u="sng" dirty="0">
                <a:latin typeface="Vi" panose="00000500000000000000" pitchFamily="50" charset="0"/>
                <a:hlinkClick r:id="rId4"/>
              </a:rPr>
              <a:t>LTE</a:t>
            </a:r>
            <a:r>
              <a:rPr lang="en-US" sz="1600" dirty="0">
                <a:latin typeface="Vi" panose="00000500000000000000" pitchFamily="50" charset="0"/>
              </a:rPr>
              <a:t> or send SMS messages. SIM cards are removable and have anywhere from, 32KB to 128KB</a:t>
            </a:r>
            <a:endParaRPr lang="en-US" sz="1600" b="0" i="0" dirty="0">
              <a:effectLst/>
              <a:latin typeface="Vi" panose="00000500000000000000" pitchFamily="50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7681" y="4056426"/>
            <a:ext cx="116815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02124"/>
                </a:solidFill>
                <a:latin typeface="Vi" panose="00000500000000000000" pitchFamily="50" charset="0"/>
              </a:rPr>
              <a:t>An IoT/M2M SIM card is </a:t>
            </a:r>
            <a:r>
              <a:rPr lang="en-US" sz="1600" b="1" dirty="0">
                <a:solidFill>
                  <a:srgbClr val="202124"/>
                </a:solidFill>
                <a:latin typeface="Vi" panose="00000500000000000000" pitchFamily="50" charset="0"/>
              </a:rPr>
              <a:t>a variation of traditional SIM cards used in personal mobile devices like smartphones that have additional features designed for IoT devices</a:t>
            </a:r>
            <a:r>
              <a:rPr lang="en-US" sz="1600" dirty="0">
                <a:solidFill>
                  <a:srgbClr val="202124"/>
                </a:solidFill>
                <a:latin typeface="Vi" panose="00000500000000000000" pitchFamily="50" charset="0"/>
              </a:rPr>
              <a:t>. This includes things like being more durable, secure, and flexible</a:t>
            </a:r>
            <a:endParaRPr lang="en-US" sz="1600" dirty="0">
              <a:latin typeface="Vi" panose="00000500000000000000" pitchFamily="50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6864" y="352735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ource Sans Pro"/>
              </a:rPr>
              <a:t>What is IOT SIM Card</a:t>
            </a:r>
          </a:p>
        </p:txBody>
      </p:sp>
      <p:sp>
        <p:nvSpPr>
          <p:cNvPr id="9" name="Rectangle 8"/>
          <p:cNvSpPr/>
          <p:nvPr/>
        </p:nvSpPr>
        <p:spPr>
          <a:xfrm>
            <a:off x="227683" y="5356419"/>
            <a:ext cx="114832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02124"/>
                </a:solidFill>
                <a:latin typeface="Vi" panose="00000500000000000000" pitchFamily="50" charset="0"/>
              </a:rPr>
              <a:t>MSISDN (</a:t>
            </a:r>
            <a:r>
              <a:rPr lang="en-US" sz="1600" b="1" dirty="0">
                <a:solidFill>
                  <a:srgbClr val="202124"/>
                </a:solidFill>
                <a:latin typeface="Vi" panose="00000500000000000000" pitchFamily="50" charset="0"/>
              </a:rPr>
              <a:t>Mobile Station Integrated Services Digital Network</a:t>
            </a:r>
            <a:r>
              <a:rPr lang="en-US" sz="1600" dirty="0">
                <a:solidFill>
                  <a:srgbClr val="202124"/>
                </a:solidFill>
                <a:latin typeface="Vi" panose="00000500000000000000" pitchFamily="50" charset="0"/>
              </a:rPr>
              <a:t>) is the phone number which identifies a device during calls or data sessions. It performs a crucial function in ensuring secure connectivity between the different components within an IoT network</a:t>
            </a:r>
            <a:endParaRPr lang="en-US" sz="1600" dirty="0">
              <a:latin typeface="Vi" panose="00000500000000000000" pitchFamily="50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5028" y="483652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ource Sans Pro"/>
              </a:rPr>
              <a:t>MSISDN</a:t>
            </a:r>
          </a:p>
        </p:txBody>
      </p:sp>
    </p:spTree>
    <p:extLst>
      <p:ext uri="{BB962C8B-B14F-4D97-AF65-F5344CB8AC3E}">
        <p14:creationId xmlns:p14="http://schemas.microsoft.com/office/powerpoint/2010/main" val="422048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8" grpId="0"/>
      <p:bldP spid="10" grpId="0"/>
      <p:bldP spid="9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658965" y="6492875"/>
            <a:ext cx="874068" cy="365125"/>
          </a:xfrm>
        </p:spPr>
        <p:txBody>
          <a:bodyPr/>
          <a:lstStyle/>
          <a:p>
            <a:fld id="{AC1CC88B-8153-4770-B0DF-840C5C37FBC3}" type="slidenum">
              <a:rPr lang="en-IN" smtClean="0">
                <a:solidFill>
                  <a:prstClr val="black"/>
                </a:solidFill>
              </a:rPr>
              <a:pPr/>
              <a:t>3</a:t>
            </a:fld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F75EBCDE-8FDC-4802-9581-DBFA7A78E463}"/>
              </a:ext>
            </a:extLst>
          </p:cNvPr>
          <p:cNvSpPr txBox="1">
            <a:spLocks/>
          </p:cNvSpPr>
          <p:nvPr/>
        </p:nvSpPr>
        <p:spPr>
          <a:xfrm>
            <a:off x="1203764" y="221222"/>
            <a:ext cx="3146169" cy="339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4546A"/>
              </a:buClr>
            </a:pPr>
            <a:r>
              <a:rPr lang="en-US" sz="2000" b="1" dirty="0">
                <a:solidFill>
                  <a:prstClr val="white"/>
                </a:solidFill>
                <a:latin typeface="Vi" panose="00000500000000000000" pitchFamily="50" charset="0"/>
              </a:rPr>
              <a:t>SIM Parameters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649" y="105039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ource Sans Pro"/>
              </a:rPr>
              <a:t>SIM Number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27682" y="1456435"/>
            <a:ext cx="116044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Vi" panose="00000500000000000000" pitchFamily="50" charset="0"/>
              </a:rPr>
              <a:t>SIM card numbers are </a:t>
            </a:r>
            <a:r>
              <a:rPr lang="en-US" sz="1600" b="1" dirty="0">
                <a:latin typeface="Vi" panose="00000500000000000000" pitchFamily="50" charset="0"/>
              </a:rPr>
              <a:t>the unique identification numbers on a SIM (subscriber identity module) card that store information for an individual cell phone user</a:t>
            </a:r>
            <a:r>
              <a:rPr lang="en-US" sz="1600" dirty="0">
                <a:latin typeface="Vi" panose="00000500000000000000" pitchFamily="50" charset="0"/>
              </a:rPr>
              <a:t>. An example of SIM card numbers are the card's unique serial number and the internationally unique number of the cell phone user</a:t>
            </a:r>
            <a:endParaRPr lang="en-US" sz="1600" b="0" i="0" dirty="0">
              <a:effectLst/>
              <a:latin typeface="Vi" panose="00000500000000000000" pitchFamily="5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7880" y="239262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ource Sans Pro"/>
              </a:rPr>
              <a:t>IMSI Number</a:t>
            </a:r>
          </a:p>
        </p:txBody>
      </p:sp>
      <p:sp>
        <p:nvSpPr>
          <p:cNvPr id="2" name="Rectangle 1"/>
          <p:cNvSpPr/>
          <p:nvPr/>
        </p:nvSpPr>
        <p:spPr>
          <a:xfrm>
            <a:off x="249714" y="2784756"/>
            <a:ext cx="1173663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33333"/>
                </a:solidFill>
                <a:latin typeface="Vi" panose="00000500000000000000" pitchFamily="50" charset="0"/>
              </a:rPr>
              <a:t>IMSI (International Mobile Subscriber Identifier) is a number of 14-15 digits which identifies a mobile subscriber by their SIM card. It is made up of several parts, including a country code, a network code, and an individual string of digits identifying each particular card within the mobile network.</a:t>
            </a:r>
          </a:p>
          <a:p>
            <a:endParaRPr lang="en-US" sz="1600" dirty="0">
              <a:solidFill>
                <a:srgbClr val="333333"/>
              </a:solidFill>
              <a:latin typeface="Vi" panose="00000500000000000000" pitchFamily="50" charset="0"/>
            </a:endParaRPr>
          </a:p>
          <a:p>
            <a:r>
              <a:rPr lang="en-US" sz="1600" dirty="0">
                <a:solidFill>
                  <a:srgbClr val="333333"/>
                </a:solidFill>
                <a:latin typeface="Vi" panose="00000500000000000000" pitchFamily="50" charset="0"/>
              </a:rPr>
              <a:t>This unique number is stored on the SIM card itself and is not moved or changed in the case that the mobile phone number (the MSISDN) is ported to a different SIM card. This allows companies to check the IMSI of a subscriber, to cut down on SIM swap fraud</a:t>
            </a:r>
            <a:endParaRPr lang="en-US" sz="1600" b="0" i="0" dirty="0">
              <a:solidFill>
                <a:srgbClr val="333333"/>
              </a:solidFill>
              <a:effectLst/>
              <a:latin typeface="Vi" panose="00000500000000000000" pitchFamily="50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9715" y="5077843"/>
            <a:ext cx="1211121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33333"/>
                </a:solidFill>
                <a:latin typeface="Vi" panose="00000500000000000000" pitchFamily="50" charset="0"/>
              </a:rPr>
              <a:t>An Access Point Name (APN) is a gateway between a GSM, GPRS, 3G or 4G mobile network and another computer network, frequently the public Internet. A mobile device making a data connection must be configured with an APN to present to the carrier.</a:t>
            </a:r>
            <a:br>
              <a:rPr lang="en-US" sz="1600" dirty="0">
                <a:latin typeface="Vi" panose="00000500000000000000" pitchFamily="50" charset="0"/>
              </a:rPr>
            </a:br>
            <a:br>
              <a:rPr lang="en-US" sz="1600" dirty="0">
                <a:latin typeface="Vi" panose="00000500000000000000" pitchFamily="50" charset="0"/>
              </a:rPr>
            </a:br>
            <a:r>
              <a:rPr lang="en-US" sz="1600" dirty="0">
                <a:solidFill>
                  <a:srgbClr val="333333"/>
                </a:solidFill>
                <a:latin typeface="Vi" panose="00000500000000000000" pitchFamily="50" charset="0"/>
              </a:rPr>
              <a:t>The APN is used to find the right IP address that the device should be identified with on the network, determine if a private network is needed</a:t>
            </a:r>
            <a:endParaRPr lang="en-US" sz="1600" dirty="0">
              <a:latin typeface="Vi" panose="00000500000000000000" pitchFamily="50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7061" y="466025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ource Sans Pro"/>
              </a:rPr>
              <a:t>Access Point Name (APN)</a:t>
            </a:r>
          </a:p>
        </p:txBody>
      </p:sp>
    </p:spTree>
    <p:extLst>
      <p:ext uri="{BB962C8B-B14F-4D97-AF65-F5344CB8AC3E}">
        <p14:creationId xmlns:p14="http://schemas.microsoft.com/office/powerpoint/2010/main" val="275531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  <p:bldP spid="2" grpId="0"/>
      <p:bldP spid="4" grpId="0" build="p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658965" y="6492875"/>
            <a:ext cx="874068" cy="365125"/>
          </a:xfrm>
        </p:spPr>
        <p:txBody>
          <a:bodyPr/>
          <a:lstStyle/>
          <a:p>
            <a:fld id="{AC1CC88B-8153-4770-B0DF-840C5C37FBC3}" type="slidenum">
              <a:rPr lang="en-IN" smtClean="0">
                <a:solidFill>
                  <a:prstClr val="black"/>
                </a:solidFill>
              </a:rPr>
              <a:pPr/>
              <a:t>4</a:t>
            </a:fld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F75EBCDE-8FDC-4802-9581-DBFA7A78E463}"/>
              </a:ext>
            </a:extLst>
          </p:cNvPr>
          <p:cNvSpPr txBox="1">
            <a:spLocks/>
          </p:cNvSpPr>
          <p:nvPr/>
        </p:nvSpPr>
        <p:spPr>
          <a:xfrm>
            <a:off x="1203764" y="221222"/>
            <a:ext cx="3146169" cy="339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4546A"/>
              </a:buClr>
            </a:pPr>
            <a:r>
              <a:rPr lang="en-US" sz="2000" b="1" dirty="0">
                <a:solidFill>
                  <a:prstClr val="white"/>
                </a:solidFill>
                <a:latin typeface="Vi" panose="00000500000000000000" pitchFamily="50" charset="0"/>
              </a:rPr>
              <a:t>SIM Parameters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649" y="105039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ource Sans Pro"/>
              </a:rPr>
              <a:t>SIMEX</a:t>
            </a:r>
          </a:p>
        </p:txBody>
      </p:sp>
      <p:sp>
        <p:nvSpPr>
          <p:cNvPr id="6" name="Rectangle 5"/>
          <p:cNvSpPr/>
          <p:nvPr/>
        </p:nvSpPr>
        <p:spPr>
          <a:xfrm>
            <a:off x="227682" y="1456435"/>
            <a:ext cx="116044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Vi" panose="00000500000000000000" pitchFamily="50" charset="0"/>
              </a:rPr>
              <a:t>The process of changing from an existing SIM to a new SIM, without changing the mobile number is called as SIM Exchange. Some reasons a customer would opt for a SIM Exchange are blocked, faulty, damaged and lost. After completion of SIMEX, all the services active on the old SIM will be carried forward to the new SIM</a:t>
            </a:r>
            <a:endParaRPr lang="en-US" sz="1600" b="0" i="0" dirty="0">
              <a:effectLst/>
              <a:latin typeface="Vi" panose="00000500000000000000" pitchFamily="50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6863" y="24697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ource Sans Pro"/>
              </a:rPr>
              <a:t>E-SIM</a:t>
            </a:r>
          </a:p>
        </p:txBody>
      </p:sp>
      <p:sp>
        <p:nvSpPr>
          <p:cNvPr id="8" name="Rectangle 7"/>
          <p:cNvSpPr/>
          <p:nvPr/>
        </p:nvSpPr>
        <p:spPr>
          <a:xfrm>
            <a:off x="249716" y="2924833"/>
            <a:ext cx="1169256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12529"/>
                </a:solidFill>
                <a:latin typeface="Vi" panose="00000500000000000000" pitchFamily="50" charset="0"/>
              </a:rPr>
              <a:t>An eSIM is an ‘embedded’ SIM or a virtual SIM. When an eSIM is activated on the main device i.e., the phone, the device is referred to as a ‘Primary Device’. When the eSIM is used on another device like an Apple watch, the device is referred to as a ‘Secondary device’. Customers with compatible devices can use their phone as a dual SIM, with one eSIM and one Physical SIM with two different numbers and accounts.</a:t>
            </a:r>
            <a:endParaRPr lang="en-US" sz="1600" dirty="0">
              <a:latin typeface="Vi" panose="00000500000000000000" pitchFamily="50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6043" y="419755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Vi" panose="00000500000000000000" pitchFamily="50" charset="0"/>
              </a:rPr>
              <a:t>IoT eSIM</a:t>
            </a:r>
          </a:p>
        </p:txBody>
      </p:sp>
      <p:sp>
        <p:nvSpPr>
          <p:cNvPr id="9" name="Rectangle 8"/>
          <p:cNvSpPr/>
          <p:nvPr/>
        </p:nvSpPr>
        <p:spPr>
          <a:xfrm>
            <a:off x="220337" y="4637168"/>
            <a:ext cx="1165584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F3043"/>
                </a:solidFill>
                <a:latin typeface="Vi" panose="00000500000000000000" pitchFamily="50" charset="0"/>
              </a:rPr>
              <a:t>With </a:t>
            </a:r>
            <a:r>
              <a:rPr lang="en-US" sz="1600" b="1" dirty="0">
                <a:solidFill>
                  <a:srgbClr val="2F3043"/>
                </a:solidFill>
                <a:latin typeface="Vi" panose="00000500000000000000" pitchFamily="50" charset="0"/>
              </a:rPr>
              <a:t>Vi</a:t>
            </a:r>
            <a:r>
              <a:rPr lang="en-US" sz="1600" b="1" baseline="30000" dirty="0">
                <a:solidFill>
                  <a:srgbClr val="2F3043"/>
                </a:solidFill>
                <a:latin typeface="Vi" panose="00000500000000000000" pitchFamily="50" charset="0"/>
              </a:rPr>
              <a:t>TM</a:t>
            </a:r>
            <a:r>
              <a:rPr lang="en-US" sz="1600" b="1" dirty="0">
                <a:solidFill>
                  <a:srgbClr val="2F3043"/>
                </a:solidFill>
                <a:latin typeface="Vi" panose="00000500000000000000" pitchFamily="50" charset="0"/>
              </a:rPr>
              <a:t> IoT eSIM</a:t>
            </a:r>
            <a:r>
              <a:rPr lang="en-US" sz="1600" dirty="0">
                <a:solidFill>
                  <a:srgbClr val="2F3043"/>
                </a:solidFill>
                <a:latin typeface="Vi" panose="00000500000000000000" pitchFamily="50" charset="0"/>
              </a:rPr>
              <a:t> - our embedded IoT SIM solution, you get the flexibility to remotely switch the Mobile Network Operator (MNO) of your IoT devices, without changing the SIM card. This enterprise-grade, highly resilient IoT solution ensure that your business enjoys secure connectivity through embedded hardware, reduced costs through consolidation of network profiles, and a reduced hardware size - resulting in sleeker, more compact device designs.</a:t>
            </a:r>
            <a:endParaRPr lang="en-US" sz="1600" dirty="0">
              <a:latin typeface="Vi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52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2" grpId="0"/>
      <p:bldP spid="8" grpId="0"/>
      <p:bldP spid="14" grpId="0"/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658965" y="6492875"/>
            <a:ext cx="874068" cy="365125"/>
          </a:xfrm>
        </p:spPr>
        <p:txBody>
          <a:bodyPr/>
          <a:lstStyle/>
          <a:p>
            <a:fld id="{AC1CC88B-8153-4770-B0DF-840C5C37FBC3}" type="slidenum">
              <a:rPr lang="en-IN" smtClean="0">
                <a:solidFill>
                  <a:prstClr val="black"/>
                </a:solidFill>
              </a:rPr>
              <a:pPr/>
              <a:t>5</a:t>
            </a:fld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F75EBCDE-8FDC-4802-9581-DBFA7A78E463}"/>
              </a:ext>
            </a:extLst>
          </p:cNvPr>
          <p:cNvSpPr txBox="1">
            <a:spLocks/>
          </p:cNvSpPr>
          <p:nvPr/>
        </p:nvSpPr>
        <p:spPr>
          <a:xfrm>
            <a:off x="1203764" y="221222"/>
            <a:ext cx="3146169" cy="339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4546A"/>
              </a:buClr>
            </a:pPr>
            <a:r>
              <a:rPr lang="en-US" sz="2000" b="1" dirty="0">
                <a:solidFill>
                  <a:prstClr val="white"/>
                </a:solidFill>
                <a:latin typeface="Vi" panose="00000500000000000000" pitchFamily="50" charset="0"/>
              </a:rPr>
              <a:t>SIM Parameters</a:t>
            </a:r>
          </a:p>
        </p:txBody>
      </p:sp>
      <p:sp>
        <p:nvSpPr>
          <p:cNvPr id="2" name="Rectangle 1"/>
          <p:cNvSpPr/>
          <p:nvPr/>
        </p:nvSpPr>
        <p:spPr>
          <a:xfrm>
            <a:off x="297455" y="1066113"/>
            <a:ext cx="11545677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Vi" panose="00000500000000000000" pitchFamily="50" charset="0"/>
              </a:rPr>
              <a:t>Vi</a:t>
            </a:r>
            <a:r>
              <a:rPr lang="en-US" b="1" baseline="30000" dirty="0">
                <a:solidFill>
                  <a:srgbClr val="FF0000"/>
                </a:solidFill>
                <a:latin typeface="Vi" panose="00000500000000000000" pitchFamily="50" charset="0"/>
              </a:rPr>
              <a:t>TM</a:t>
            </a:r>
            <a:r>
              <a:rPr lang="en-US" b="1" dirty="0">
                <a:solidFill>
                  <a:srgbClr val="FF0000"/>
                </a:solidFill>
                <a:latin typeface="Vi" panose="00000500000000000000" pitchFamily="50" charset="0"/>
              </a:rPr>
              <a:t> IoT eSIM’s are:</a:t>
            </a:r>
          </a:p>
          <a:p>
            <a:endParaRPr lang="en-US" sz="1600" dirty="0">
              <a:solidFill>
                <a:srgbClr val="2F3043"/>
              </a:solidFill>
              <a:latin typeface="Vi" panose="00000500000000000000" pitchFamily="50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F3043"/>
                </a:solidFill>
                <a:latin typeface="Vi" panose="00000500000000000000" pitchFamily="50" charset="0"/>
              </a:rPr>
              <a:t>Capable to switch to Network profiles/operators automatically, on the basis of network availability, or manually, over the air (OTA) in real-time</a:t>
            </a:r>
            <a:br>
              <a:rPr lang="en-US" sz="1600" dirty="0">
                <a:solidFill>
                  <a:srgbClr val="2F3043"/>
                </a:solidFill>
                <a:latin typeface="Vi" panose="00000500000000000000" pitchFamily="50" charset="0"/>
              </a:rPr>
            </a:br>
            <a:endParaRPr lang="en-US" sz="1600" dirty="0">
              <a:solidFill>
                <a:srgbClr val="2F3043"/>
              </a:solidFill>
              <a:latin typeface="Vi" panose="00000500000000000000" pitchFamily="50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F3043"/>
                </a:solidFill>
                <a:latin typeface="Vi" panose="00000500000000000000" pitchFamily="50" charset="0"/>
              </a:rPr>
              <a:t>Available in all SIM form factors for integration across MFF2 devices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F3043"/>
              </a:solidFill>
              <a:latin typeface="Vi" panose="00000500000000000000" pitchFamily="50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F3043"/>
                </a:solidFill>
                <a:latin typeface="Vi" panose="00000500000000000000" pitchFamily="50" charset="0"/>
              </a:rPr>
              <a:t>Enterprise-grade build, to ensure performance even in harsh weather conditions, with an operating range of -40°C to +105°C and a storage range of -40°C to +125°C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F3043"/>
              </a:solidFill>
              <a:latin typeface="Vi" panose="00000500000000000000" pitchFamily="50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F3043"/>
                </a:solidFill>
                <a:latin typeface="Vi" panose="00000500000000000000" pitchFamily="50" charset="0"/>
              </a:rPr>
              <a:t>Bundled with our IoT Connectivity Management Platform (CMP) a remote provisioning, visibility and management platform for IoT </a:t>
            </a:r>
            <a:r>
              <a:rPr lang="en-US" sz="1600" dirty="0" err="1">
                <a:solidFill>
                  <a:srgbClr val="2F3043"/>
                </a:solidFill>
                <a:latin typeface="Vi" panose="00000500000000000000" pitchFamily="50" charset="0"/>
              </a:rPr>
              <a:t>eSIMs</a:t>
            </a:r>
            <a:r>
              <a:rPr lang="en-US" sz="1600" dirty="0">
                <a:solidFill>
                  <a:srgbClr val="2F3043"/>
                </a:solidFill>
                <a:latin typeface="Vi" panose="00000500000000000000" pitchFamily="50" charset="0"/>
              </a:rPr>
              <a:t>, across networks 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F3043"/>
              </a:solidFill>
              <a:latin typeface="Vi" panose="00000500000000000000" pitchFamily="50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F3043"/>
                </a:solidFill>
                <a:latin typeface="Vi" panose="00000500000000000000" pitchFamily="50" charset="0"/>
              </a:rPr>
              <a:t>Designed to last with a long product life of up to 17 years at 85° C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F3043"/>
              </a:solidFill>
              <a:latin typeface="Vi" panose="00000500000000000000" pitchFamily="50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F3043"/>
                </a:solidFill>
                <a:latin typeface="Vi" panose="00000500000000000000" pitchFamily="50" charset="0"/>
              </a:rPr>
              <a:t>Embedded into the hardware with pre-configured profile slots, thus ensuring high grade security with no scope for tampering or loss</a:t>
            </a:r>
            <a:r>
              <a:rPr lang="en-US" dirty="0">
                <a:solidFill>
                  <a:srgbClr val="2F3043"/>
                </a:solidFill>
                <a:latin typeface="ViRegular"/>
              </a:rPr>
              <a:t> </a:t>
            </a:r>
            <a:endParaRPr lang="en-US" b="0" i="0" dirty="0">
              <a:solidFill>
                <a:srgbClr val="2F3043"/>
              </a:solidFill>
              <a:effectLst/>
              <a:latin typeface="Vi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3241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71476" y="1376363"/>
            <a:ext cx="4112390" cy="1849437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ct val="60000"/>
              </a:spcBef>
              <a:buClr>
                <a:srgbClr val="FF0000"/>
              </a:buClr>
            </a:pPr>
            <a:r>
              <a:rPr lang="en-US" sz="4800" kern="0" dirty="0">
                <a:solidFill>
                  <a:srgbClr val="000000"/>
                </a:solidFill>
                <a:latin typeface="Vi" panose="00000500000000000000" pitchFamily="50" charset="0"/>
              </a:rPr>
              <a:t>IP Assignment Process-Static and Dynamic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6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40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658965" y="6492875"/>
            <a:ext cx="874068" cy="365125"/>
          </a:xfrm>
        </p:spPr>
        <p:txBody>
          <a:bodyPr/>
          <a:lstStyle/>
          <a:p>
            <a:fld id="{AC1CC88B-8153-4770-B0DF-840C5C37FBC3}" type="slidenum">
              <a:rPr lang="en-IN" smtClean="0">
                <a:solidFill>
                  <a:prstClr val="black"/>
                </a:solidFill>
              </a:rPr>
              <a:pPr/>
              <a:t>7</a:t>
            </a:fld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F75EBCDE-8FDC-4802-9581-DBFA7A78E463}"/>
              </a:ext>
            </a:extLst>
          </p:cNvPr>
          <p:cNvSpPr txBox="1">
            <a:spLocks/>
          </p:cNvSpPr>
          <p:nvPr/>
        </p:nvSpPr>
        <p:spPr>
          <a:xfrm>
            <a:off x="1203764" y="221222"/>
            <a:ext cx="3146169" cy="339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4546A"/>
              </a:buClr>
            </a:pPr>
            <a:r>
              <a:rPr lang="en-US" sz="2000" b="1" dirty="0">
                <a:solidFill>
                  <a:prstClr val="white"/>
                </a:solidFill>
                <a:latin typeface="Vi" panose="00000500000000000000" pitchFamily="50" charset="0"/>
              </a:rPr>
              <a:t>IP Address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238698" y="1517828"/>
            <a:ext cx="115713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F3043"/>
                </a:solidFill>
                <a:latin typeface="MuseoSans"/>
              </a:rPr>
              <a:t>An IP address is a unique address that identifies a device on the internet or a local network. IP stands for "Internet Protocol," which is the set of rules governing the format of data sent via the internet or local network.</a:t>
            </a:r>
          </a:p>
          <a:p>
            <a:endParaRPr lang="en-US" sz="1600" dirty="0">
              <a:solidFill>
                <a:srgbClr val="2F3043"/>
              </a:solidFill>
              <a:latin typeface="MuseoSans"/>
            </a:endParaRPr>
          </a:p>
          <a:p>
            <a:r>
              <a:rPr lang="en-US" sz="1600" dirty="0">
                <a:solidFill>
                  <a:srgbClr val="2F3043"/>
                </a:solidFill>
                <a:latin typeface="MuseoSans"/>
              </a:rPr>
              <a:t>An IP address is a string of numbers separated by periods. IP addresses are expressed as a set of four numbers — an example address might be 192.158.1.38. Each number in the set can range from 0 to 255. So, the full IP addressing range goes from 0.0.0.0 to 255.255.255.255.</a:t>
            </a:r>
            <a:endParaRPr lang="en-US" sz="1600" dirty="0">
              <a:solidFill>
                <a:srgbClr val="2F3043"/>
              </a:solidFill>
              <a:latin typeface="V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9715" y="101105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EE2737"/>
                </a:solidFill>
                <a:latin typeface="MuseoSans"/>
              </a:rPr>
              <a:t>What is IP(Internet Protocol)</a:t>
            </a:r>
            <a:endParaRPr lang="en-US" b="1" dirty="0">
              <a:solidFill>
                <a:srgbClr val="EE2737"/>
              </a:solidFill>
              <a:latin typeface="Vi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45" y="4297632"/>
            <a:ext cx="4124325" cy="361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ight Arrow 10"/>
          <p:cNvSpPr/>
          <p:nvPr/>
        </p:nvSpPr>
        <p:spPr>
          <a:xfrm>
            <a:off x="4237270" y="4451152"/>
            <a:ext cx="365226" cy="208430"/>
          </a:xfrm>
          <a:prstGeom prst="rightArrow">
            <a:avLst>
              <a:gd name="adj1" fmla="val 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63C032-69CC-4F79-BBA4-64A25F706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250" y="3429000"/>
            <a:ext cx="7250690" cy="282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7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0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D3E00E-4EBB-4CC0-9A5A-6033A6FCD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019" y="811488"/>
            <a:ext cx="3519053" cy="581608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A534513-9C3C-44E3-BD8A-BB0B30670D45}"/>
              </a:ext>
            </a:extLst>
          </p:cNvPr>
          <p:cNvSpPr/>
          <p:nvPr/>
        </p:nvSpPr>
        <p:spPr>
          <a:xfrm>
            <a:off x="1281474" y="214806"/>
            <a:ext cx="4219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60000"/>
              </a:spcBef>
              <a:buClr>
                <a:srgbClr val="FF0000"/>
              </a:buClr>
            </a:pPr>
            <a:r>
              <a:rPr lang="en-US" b="1" kern="0" dirty="0">
                <a:solidFill>
                  <a:schemeClr val="bg1"/>
                </a:solidFill>
                <a:latin typeface="Vi" panose="00000500000000000000" pitchFamily="50" charset="0"/>
              </a:rPr>
              <a:t>IP Assignment Process-Static and Dynamic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AC94DA-5C3B-4A4E-AC90-749ED31A5439}"/>
              </a:ext>
            </a:extLst>
          </p:cNvPr>
          <p:cNvSpPr/>
          <p:nvPr/>
        </p:nvSpPr>
        <p:spPr>
          <a:xfrm>
            <a:off x="387927" y="102633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02124"/>
                </a:solidFill>
                <a:latin typeface="Vi" panose="00000500000000000000" pitchFamily="50" charset="0"/>
              </a:rPr>
              <a:t>The basic rule is simple: every network device is assigned a unique IP address. There are two types of IP addresses, static or dynamic. The difference between static and dynamic IP address assignment is that </a:t>
            </a:r>
            <a:r>
              <a:rPr lang="en-US" b="1" dirty="0">
                <a:solidFill>
                  <a:srgbClr val="202124"/>
                </a:solidFill>
                <a:latin typeface="Vi" panose="00000500000000000000" pitchFamily="50" charset="0"/>
              </a:rPr>
              <a:t>dynamic IP addresses are on an as-needed basis, while static IP addresses usually are on a permanent basis</a:t>
            </a:r>
            <a:r>
              <a:rPr lang="en-US" dirty="0">
                <a:solidFill>
                  <a:srgbClr val="202124"/>
                </a:solidFill>
                <a:latin typeface="Vi" panose="00000500000000000000" pitchFamily="50" charset="0"/>
              </a:rPr>
              <a:t>.</a:t>
            </a:r>
            <a:endParaRPr lang="en-US" dirty="0">
              <a:latin typeface="Vi" panose="00000500000000000000" pitchFamily="50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58C745-FF5D-47A3-BCAB-8B1379ED6CD0}"/>
              </a:ext>
            </a:extLst>
          </p:cNvPr>
          <p:cNvSpPr/>
          <p:nvPr/>
        </p:nvSpPr>
        <p:spPr>
          <a:xfrm>
            <a:off x="317931" y="2958924"/>
            <a:ext cx="64523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Google Sans"/>
              </a:rPr>
              <a:t>What is the difference between a dynamic and static IP address?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BD805B-41B3-444A-B908-5D2017CBF737}"/>
              </a:ext>
            </a:extLst>
          </p:cNvPr>
          <p:cNvSpPr/>
          <p:nvPr/>
        </p:nvSpPr>
        <p:spPr>
          <a:xfrm>
            <a:off x="360218" y="3529745"/>
            <a:ext cx="66594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1F1F1F"/>
                </a:solidFill>
                <a:latin typeface="Vi" panose="00000500000000000000" pitchFamily="50" charset="0"/>
              </a:rPr>
              <a:t>When a device is assigned a </a:t>
            </a:r>
            <a:r>
              <a:rPr lang="en-US" sz="1600" i="1" dirty="0">
                <a:solidFill>
                  <a:srgbClr val="1F1F1F"/>
                </a:solidFill>
                <a:latin typeface="Vi" panose="00000500000000000000" pitchFamily="50" charset="0"/>
              </a:rPr>
              <a:t>static</a:t>
            </a:r>
            <a:r>
              <a:rPr lang="en-US" sz="1600" dirty="0">
                <a:solidFill>
                  <a:srgbClr val="1F1F1F"/>
                </a:solidFill>
                <a:latin typeface="Vi" panose="00000500000000000000" pitchFamily="50" charset="0"/>
              </a:rPr>
              <a:t> IP address, the address does not change. Most devices use </a:t>
            </a:r>
            <a:r>
              <a:rPr lang="en-US" sz="1600" i="1" dirty="0">
                <a:solidFill>
                  <a:srgbClr val="1F1F1F"/>
                </a:solidFill>
                <a:latin typeface="Vi" panose="00000500000000000000" pitchFamily="50" charset="0"/>
              </a:rPr>
              <a:t>dynamic</a:t>
            </a:r>
            <a:r>
              <a:rPr lang="en-US" sz="1600" dirty="0">
                <a:solidFill>
                  <a:srgbClr val="1F1F1F"/>
                </a:solidFill>
                <a:latin typeface="Vi" panose="00000500000000000000" pitchFamily="50" charset="0"/>
              </a:rPr>
              <a:t> IP addresses, which are assigned by the network when they connect and change over time.</a:t>
            </a:r>
          </a:p>
        </p:txBody>
      </p:sp>
    </p:spTree>
    <p:extLst>
      <p:ext uri="{BB962C8B-B14F-4D97-AF65-F5344CB8AC3E}">
        <p14:creationId xmlns:p14="http://schemas.microsoft.com/office/powerpoint/2010/main" val="291494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!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9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53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1127</Words>
  <Application>Microsoft Office PowerPoint</Application>
  <PresentationFormat>Widescreen</PresentationFormat>
  <Paragraphs>63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Google Sans</vt:lpstr>
      <vt:lpstr>MuseoSans</vt:lpstr>
      <vt:lpstr>Source Sans Pro</vt:lpstr>
      <vt:lpstr>Vi</vt:lpstr>
      <vt:lpstr>ViRegular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Rutuja Randive</dc:creator>
  <cp:lastModifiedBy>Rutuja Randive</cp:lastModifiedBy>
  <cp:revision>7</cp:revision>
  <dcterms:created xsi:type="dcterms:W3CDTF">2024-10-26T07:44:44Z</dcterms:created>
  <dcterms:modified xsi:type="dcterms:W3CDTF">2024-10-31T17:29:45Z</dcterms:modified>
</cp:coreProperties>
</file>