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75" r:id="rId2"/>
    <p:sldId id="304" r:id="rId3"/>
    <p:sldId id="303" r:id="rId4"/>
    <p:sldId id="305" r:id="rId5"/>
    <p:sldId id="307" r:id="rId6"/>
    <p:sldId id="313" r:id="rId7"/>
    <p:sldId id="314" r:id="rId8"/>
    <p:sldId id="315" r:id="rId9"/>
    <p:sldId id="308" r:id="rId10"/>
    <p:sldId id="316" r:id="rId11"/>
    <p:sldId id="312" r:id="rId12"/>
    <p:sldId id="317" r:id="rId13"/>
    <p:sldId id="318" r:id="rId14"/>
    <p:sldId id="310" r:id="rId15"/>
    <p:sldId id="311" r:id="rId16"/>
    <p:sldId id="348"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26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3" d="100"/>
          <a:sy n="83"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748CE-AC68-4103-A41E-80C96BC64F40}" type="datetimeFigureOut">
              <a:rPr lang="en-IN" smtClean="0"/>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B8556-04B2-437A-BE6D-1A2542D3C89B}" type="slidenum">
              <a:rPr lang="en-IN" smtClean="0"/>
              <a:t>‹#›</a:t>
            </a:fld>
            <a:endParaRPr lang="en-IN"/>
          </a:p>
        </p:txBody>
      </p:sp>
    </p:spTree>
    <p:extLst>
      <p:ext uri="{BB962C8B-B14F-4D97-AF65-F5344CB8AC3E}">
        <p14:creationId xmlns:p14="http://schemas.microsoft.com/office/powerpoint/2010/main" val="326730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8389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379565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28756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87632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6518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221002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200878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386463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362087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97634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41956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177486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3677311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809685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9389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420517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D462-7A95-43F3-9C11-1DD033961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1FCD4-6AC7-4CB5-9E6A-3F232976F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2273BC-BF26-433B-B61B-576D0F77097A}"/>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0300B107-C308-4575-B666-0CF477DC6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603D4-1B82-4EBC-8F09-83EAA1DB33F6}"/>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73519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0511-EAD9-4817-90D6-0E90CEFC8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174950-D6A0-4E46-9D9B-C28D476A30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9A7B4-C70F-4106-BFD0-3BFD82243CE3}"/>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F1B0EF82-4AC5-4F00-A912-8A958112C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0E7C0-48F1-4C91-882C-EDC1B0D7529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425297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A6D22-EFE5-4C71-8161-6F4EECB72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E883D-D4E1-43EC-8476-CDC70E0ECE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96C7C-79FA-499C-84C8-1B167D51D16B}"/>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559F08C6-A14E-48BB-A94F-33BCE23F8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0120C-5F0D-4485-91E2-AD07D1A797EE}"/>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71300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6129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059788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8815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AAD0-B86C-489F-8FF6-878F6369B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5A2C63-4016-4568-B648-BCE360767D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D68C2-F889-4344-940B-BFB254287C9A}"/>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4CE7D50E-0D29-4995-8ADD-78A6FE0B9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24FF7-B221-4405-8A79-16E3E014056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53682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34ED-29FA-44A8-96B0-6BBD84E24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5AC70-A938-4FF7-B667-761AF1DA6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193F43-31B2-40F7-8C1D-6C0C78BC5255}"/>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964012E0-FCA9-45F1-ADD2-112D4E8F2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F6771-F584-49F4-AA93-8B4B6F310C14}"/>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885123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A46D-6C6B-42DA-A291-75DF73889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A88B5-2188-4323-9E9B-B1E02E5589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9BEE09-5A68-4951-B922-9F84DC3F90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436F12-F3C8-4F9B-A916-FB067A510499}"/>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6" name="Footer Placeholder 5">
            <a:extLst>
              <a:ext uri="{FF2B5EF4-FFF2-40B4-BE49-F238E27FC236}">
                <a16:creationId xmlns:a16="http://schemas.microsoft.com/office/drawing/2014/main" id="{D2199883-9DAC-47FB-9243-A6F07528A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105444-F5BA-49F4-886C-41785CA8E12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404255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8C6B-8A06-4B73-B5A7-0A4E88C44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DA07A-B7F7-4F38-98A6-0E9AED560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5E6510-FBD2-4BA2-91C5-9D6D8D6B26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9506A8-D5B3-46A5-A393-85055BE07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C6B0F8-ACA8-4822-BE64-B8FE760936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9F7A9E-43C0-4F28-8DC7-C410CCC711BD}"/>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8" name="Footer Placeholder 7">
            <a:extLst>
              <a:ext uri="{FF2B5EF4-FFF2-40B4-BE49-F238E27FC236}">
                <a16:creationId xmlns:a16="http://schemas.microsoft.com/office/drawing/2014/main" id="{9B8DA93F-67A5-474B-A3E6-9D7F48EA1E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3E3009-2BDC-4ECB-935A-419854A77328}"/>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91543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9762-4610-4CF9-BE23-80ABBD324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A871FF-0E43-4C81-8454-CC42846CE501}"/>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4" name="Footer Placeholder 3">
            <a:extLst>
              <a:ext uri="{FF2B5EF4-FFF2-40B4-BE49-F238E27FC236}">
                <a16:creationId xmlns:a16="http://schemas.microsoft.com/office/drawing/2014/main" id="{70C20009-6531-4D69-B207-4C4404031B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59626A-CD48-4B3C-9499-9114EC5B34B9}"/>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273854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9CC25-2138-4EE0-A625-40710488A44D}"/>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3" name="Footer Placeholder 2">
            <a:extLst>
              <a:ext uri="{FF2B5EF4-FFF2-40B4-BE49-F238E27FC236}">
                <a16:creationId xmlns:a16="http://schemas.microsoft.com/office/drawing/2014/main" id="{0D9D0EDD-4E54-4644-A5A2-5BB965CAE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8C1996-CA9F-4D04-A2A3-11A17D0B829E}"/>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56378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0E45-4C8C-4F78-B407-06E0B270B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D493B-EF86-48DB-9BB7-899EE6F39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D51C6E-9E1E-43D8-8CAD-9E083F53D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D43C96-BB6C-4CCF-91EA-0BCC8E4BEADF}"/>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6" name="Footer Placeholder 5">
            <a:extLst>
              <a:ext uri="{FF2B5EF4-FFF2-40B4-BE49-F238E27FC236}">
                <a16:creationId xmlns:a16="http://schemas.microsoft.com/office/drawing/2014/main" id="{E356E24F-4098-4D79-B4B0-77664722F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7E067-A49D-456C-A95E-4FA70ADDD5D7}"/>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36084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511E-CFAF-4B0D-9387-2F779474F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D120B-6C57-4ED9-B949-D760D0463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24F8-4E5B-4512-86D1-5EF961C4F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384738-8131-4AD3-B121-F87AC156576B}"/>
              </a:ext>
            </a:extLst>
          </p:cNvPr>
          <p:cNvSpPr>
            <a:spLocks noGrp="1"/>
          </p:cNvSpPr>
          <p:nvPr>
            <p:ph type="dt" sz="half" idx="10"/>
          </p:nvPr>
        </p:nvSpPr>
        <p:spPr/>
        <p:txBody>
          <a:bodyPr/>
          <a:lstStyle/>
          <a:p>
            <a:fld id="{2A33EA73-0F0B-44C4-8528-C8FCFF889804}" type="datetimeFigureOut">
              <a:rPr lang="en-IN" smtClean="0"/>
              <a:t>31-10-2024</a:t>
            </a:fld>
            <a:endParaRPr lang="en-IN"/>
          </a:p>
        </p:txBody>
      </p:sp>
      <p:sp>
        <p:nvSpPr>
          <p:cNvPr id="6" name="Footer Placeholder 5">
            <a:extLst>
              <a:ext uri="{FF2B5EF4-FFF2-40B4-BE49-F238E27FC236}">
                <a16:creationId xmlns:a16="http://schemas.microsoft.com/office/drawing/2014/main" id="{D97162B3-43C4-4BDD-A158-B36E41595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C87AE-E33D-43F0-82C0-7D33DBA35137}"/>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05461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466D0-38AC-49FC-AA1F-560A252C7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8FCC2-CDC2-40C2-9FD1-241222124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B8204-F0D5-428D-ADFB-BA0227A70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3EA73-0F0B-44C4-8528-C8FCFF889804}" type="datetimeFigureOut">
              <a:rPr lang="en-IN" smtClean="0"/>
              <a:t>31-10-2024</a:t>
            </a:fld>
            <a:endParaRPr lang="en-IN"/>
          </a:p>
        </p:txBody>
      </p:sp>
      <p:sp>
        <p:nvSpPr>
          <p:cNvPr id="5" name="Footer Placeholder 4">
            <a:extLst>
              <a:ext uri="{FF2B5EF4-FFF2-40B4-BE49-F238E27FC236}">
                <a16:creationId xmlns:a16="http://schemas.microsoft.com/office/drawing/2014/main" id="{35156538-7C27-4979-8ED5-CA04134BC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304591-80EF-4E2F-A8AC-F23B3DEF2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FA8EB-B900-498A-B6CD-302B7872B974}" type="slidenum">
              <a:rPr lang="en-IN" smtClean="0"/>
              <a:t>‹#›</a:t>
            </a:fld>
            <a:endParaRPr lang="en-IN"/>
          </a:p>
        </p:txBody>
      </p:sp>
    </p:spTree>
    <p:extLst>
      <p:ext uri="{BB962C8B-B14F-4D97-AF65-F5344CB8AC3E}">
        <p14:creationId xmlns:p14="http://schemas.microsoft.com/office/powerpoint/2010/main" val="411887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sumeru-south.vodafoneidea.in:6100/ecommunications_enu/start.swe?" TargetMode="External"/><Relationship Id="rId4" Type="http://schemas.openxmlformats.org/officeDocument/2006/relationships/hyperlink" Target="https://sumeru-east.vodafoneidea.in:6100/ecommunications_enu/start.sw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vipam.vodafoneidea.com/frmLoginACMO.aspx"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30.emf"/><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10.19.32.29:9090/SM960/index.do?lang=en" TargetMode="External"/><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ndc3vapafin7a.inroot.in:8445/desktop/"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iotportal.myvi.in/m2mscp/faces/wcnav_defaultSelection?_afrLoop=30875247231731716&amp;_afrWindowMode=0&amp;_afrWindowId=null#%40%3F_afrWindowId%3Dnull%26_afrLoop%3D30875247231731716%26_afrWindowMode%3D0%26_adf.ctrl-state%3D15n69x5zka_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542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296188"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Steps to check GDSP solution.</a:t>
            </a:r>
            <a:endParaRPr lang="en-US" sz="2000" b="1" dirty="0">
              <a:latin typeface="Vi" panose="00000500000000000000" pitchFamily="50" charset="0"/>
            </a:endParaRPr>
          </a:p>
        </p:txBody>
      </p:sp>
      <p:sp>
        <p:nvSpPr>
          <p:cNvPr id="7" name="Rectangle 6"/>
          <p:cNvSpPr/>
          <p:nvPr/>
        </p:nvSpPr>
        <p:spPr>
          <a:xfrm>
            <a:off x="337850" y="1114452"/>
            <a:ext cx="9588348" cy="830997"/>
          </a:xfrm>
          <a:prstGeom prst="rect">
            <a:avLst/>
          </a:prstGeom>
        </p:spPr>
        <p:txBody>
          <a:bodyPr wrap="square">
            <a:spAutoFit/>
          </a:bodyPr>
          <a:lstStyle/>
          <a:p>
            <a:r>
              <a:rPr lang="en-IN" sz="1600" dirty="0">
                <a:latin typeface="Vi" panose="00000500000000000000" pitchFamily="50" charset="0"/>
              </a:rPr>
              <a:t>Under Low Rental (LR), sim services will be in inactive and it will be in below state.</a:t>
            </a:r>
            <a:endParaRPr lang="en-US" sz="1600" dirty="0">
              <a:latin typeface="Vi" panose="00000500000000000000" pitchFamily="50" charset="0"/>
            </a:endParaRPr>
          </a:p>
          <a:p>
            <a:pPr marL="285750" lvl="0" indent="-285750">
              <a:buFont typeface="Arial" panose="020B0604020202020204" pitchFamily="34" charset="0"/>
              <a:buChar char="•"/>
            </a:pPr>
            <a:endParaRPr lang="en-IN" sz="1600" dirty="0">
              <a:latin typeface="Vi" panose="00000500000000000000" pitchFamily="50" charset="0"/>
            </a:endParaRPr>
          </a:p>
          <a:p>
            <a:pPr marL="285750" lvl="0" indent="-285750">
              <a:buFont typeface="Arial" panose="020B0604020202020204" pitchFamily="34" charset="0"/>
              <a:buChar char="•"/>
            </a:pPr>
            <a:r>
              <a:rPr lang="en-IN" sz="1600" dirty="0" err="1">
                <a:latin typeface="Vi" panose="00000500000000000000" pitchFamily="50" charset="0"/>
              </a:rPr>
              <a:t>Active.Suspend</a:t>
            </a:r>
            <a:endParaRPr lang="en-US" sz="1600" dirty="0">
              <a:latin typeface="Vi" panose="00000500000000000000" pitchFamily="50" charset="0"/>
            </a:endParaRPr>
          </a:p>
        </p:txBody>
      </p:sp>
      <p:sp>
        <p:nvSpPr>
          <p:cNvPr id="11" name="Rounded Rectangle 10"/>
          <p:cNvSpPr/>
          <p:nvPr/>
        </p:nvSpPr>
        <p:spPr>
          <a:xfrm>
            <a:off x="7050796" y="2236424"/>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SCRM View</a:t>
            </a:r>
          </a:p>
        </p:txBody>
      </p:sp>
      <p:cxnSp>
        <p:nvCxnSpPr>
          <p:cNvPr id="18" name="Straight Arrow Connector 17"/>
          <p:cNvCxnSpPr/>
          <p:nvPr/>
        </p:nvCxnSpPr>
        <p:spPr>
          <a:xfrm flipH="1">
            <a:off x="6279615" y="2666082"/>
            <a:ext cx="760163" cy="74914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Rounded Rectangle 21"/>
          <p:cNvSpPr/>
          <p:nvPr/>
        </p:nvSpPr>
        <p:spPr>
          <a:xfrm>
            <a:off x="9362502" y="3402376"/>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GDSP View</a:t>
            </a:r>
          </a:p>
        </p:txBody>
      </p:sp>
      <p:cxnSp>
        <p:nvCxnSpPr>
          <p:cNvPr id="23" name="Straight Arrow Connector 22"/>
          <p:cNvCxnSpPr/>
          <p:nvPr/>
        </p:nvCxnSpPr>
        <p:spPr>
          <a:xfrm flipH="1">
            <a:off x="9882130" y="4008304"/>
            <a:ext cx="130368" cy="145606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14" name="Picture 13"/>
          <p:cNvPicPr/>
          <p:nvPr/>
        </p:nvPicPr>
        <p:blipFill>
          <a:blip r:embed="rId3"/>
          <a:stretch>
            <a:fillRect/>
          </a:stretch>
        </p:blipFill>
        <p:spPr>
          <a:xfrm>
            <a:off x="288742" y="3036428"/>
            <a:ext cx="5792570" cy="1943196"/>
          </a:xfrm>
          <a:prstGeom prst="rect">
            <a:avLst/>
          </a:prstGeom>
          <a:ln>
            <a:noFill/>
          </a:ln>
          <a:effectLst>
            <a:outerShdw blurRad="292100" dist="139700" dir="2700000" algn="tl" rotWithShape="0">
              <a:srgbClr val="333333">
                <a:alpha val="65000"/>
              </a:srgbClr>
            </a:outerShdw>
          </a:effectLst>
        </p:spPr>
      </p:pic>
      <p:pic>
        <p:nvPicPr>
          <p:cNvPr id="17" name="Picture 16"/>
          <p:cNvPicPr/>
          <p:nvPr/>
        </p:nvPicPr>
        <p:blipFill>
          <a:blip r:embed="rId4"/>
          <a:stretch>
            <a:fillRect/>
          </a:stretch>
        </p:blipFill>
        <p:spPr>
          <a:xfrm>
            <a:off x="343826" y="5182664"/>
            <a:ext cx="5731510" cy="1075690"/>
          </a:xfrm>
          <a:prstGeom prst="rect">
            <a:avLst/>
          </a:prstGeom>
          <a:ln>
            <a:noFill/>
          </a:ln>
          <a:effectLst>
            <a:outerShdw blurRad="292100" dist="139700" dir="2700000" algn="tl" rotWithShape="0">
              <a:srgbClr val="333333">
                <a:alpha val="65000"/>
              </a:srgbClr>
            </a:outerShdw>
          </a:effectLst>
        </p:spPr>
      </p:pic>
      <p:pic>
        <p:nvPicPr>
          <p:cNvPr id="19" name="Picture 18"/>
          <p:cNvPicPr/>
          <p:nvPr/>
        </p:nvPicPr>
        <p:blipFill>
          <a:blip r:embed="rId5"/>
          <a:stretch>
            <a:fillRect/>
          </a:stretch>
        </p:blipFill>
        <p:spPr>
          <a:xfrm>
            <a:off x="6546322" y="5420299"/>
            <a:ext cx="5484098" cy="9564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Login Page</a:t>
            </a:r>
          </a:p>
        </p:txBody>
      </p:sp>
      <p:pic>
        <p:nvPicPr>
          <p:cNvPr id="5" name="Picture 4"/>
          <p:cNvPicPr>
            <a:picLocks noChangeAspect="1"/>
          </p:cNvPicPr>
          <p:nvPr/>
        </p:nvPicPr>
        <p:blipFill>
          <a:blip r:embed="rId3"/>
          <a:stretch>
            <a:fillRect/>
          </a:stretch>
        </p:blipFill>
        <p:spPr>
          <a:xfrm>
            <a:off x="424107" y="2046275"/>
            <a:ext cx="11132587" cy="4310458"/>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462001" y="1107062"/>
            <a:ext cx="8584401" cy="338554"/>
          </a:xfrm>
          <a:prstGeom prst="rect">
            <a:avLst/>
          </a:prstGeom>
        </p:spPr>
        <p:txBody>
          <a:bodyPr wrap="none">
            <a:spAutoFit/>
          </a:bodyPr>
          <a:lstStyle/>
          <a:p>
            <a:r>
              <a:rPr lang="en-IN" sz="1600" dirty="0">
                <a:solidFill>
                  <a:srgbClr val="000000"/>
                </a:solidFill>
                <a:latin typeface="Vi" panose="00000500000000000000" pitchFamily="50" charset="0"/>
                <a:ea typeface="Times New Roman" panose="02020603050405020304" pitchFamily="18" charset="0"/>
              </a:rPr>
              <a:t>SCRM- East : </a:t>
            </a:r>
            <a:r>
              <a:rPr lang="en-IN" sz="1600" u="sng" dirty="0">
                <a:latin typeface="Vi" panose="00000500000000000000" pitchFamily="50" charset="0"/>
                <a:hlinkClick r:id="rId4"/>
              </a:rPr>
              <a:t>https://sumeru-east.vodafoneidea.in:6100/ecommunications_enu/start.swe</a:t>
            </a:r>
            <a:r>
              <a:rPr lang="en-IN" sz="1600" u="sng" dirty="0">
                <a:latin typeface="Vi" panose="00000500000000000000" pitchFamily="50" charset="0"/>
              </a:rPr>
              <a:t>?</a:t>
            </a:r>
            <a:endParaRPr lang="en-US" sz="1600" dirty="0">
              <a:latin typeface="Vi" panose="00000500000000000000" pitchFamily="50" charset="0"/>
            </a:endParaRPr>
          </a:p>
        </p:txBody>
      </p:sp>
      <p:sp>
        <p:nvSpPr>
          <p:cNvPr id="8" name="Rectangle 7"/>
          <p:cNvSpPr/>
          <p:nvPr/>
        </p:nvSpPr>
        <p:spPr>
          <a:xfrm>
            <a:off x="434530" y="1547737"/>
            <a:ext cx="8871339" cy="338554"/>
          </a:xfrm>
          <a:prstGeom prst="rect">
            <a:avLst/>
          </a:prstGeom>
        </p:spPr>
        <p:txBody>
          <a:bodyPr wrap="none">
            <a:spAutoFit/>
          </a:bodyPr>
          <a:lstStyle/>
          <a:p>
            <a:r>
              <a:rPr lang="en-IN" sz="1600" dirty="0">
                <a:solidFill>
                  <a:srgbClr val="000000"/>
                </a:solidFill>
                <a:latin typeface="Vi" panose="00000500000000000000" pitchFamily="50" charset="0"/>
                <a:ea typeface="Times New Roman" panose="02020603050405020304" pitchFamily="18" charset="0"/>
              </a:rPr>
              <a:t>SCRM- South : </a:t>
            </a:r>
            <a:r>
              <a:rPr lang="en-IN" sz="1600" u="sng" dirty="0">
                <a:latin typeface="Vi" panose="00000500000000000000" pitchFamily="50" charset="0"/>
                <a:hlinkClick r:id="rId5"/>
              </a:rPr>
              <a:t>https://sumeru-south.vodafoneidea.in:6100/ecommunications_enu/start.swe?</a:t>
            </a:r>
            <a:endParaRPr lang="en-US" sz="1600" dirty="0">
              <a:latin typeface="Vi" panose="00000500000000000000" pitchFamily="50" charset="0"/>
            </a:endParaRPr>
          </a:p>
        </p:txBody>
      </p:sp>
    </p:spTree>
    <p:extLst>
      <p:ext uri="{BB962C8B-B14F-4D97-AF65-F5344CB8AC3E}">
        <p14:creationId xmlns:p14="http://schemas.microsoft.com/office/powerpoint/2010/main" val="163241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Home Page</a:t>
            </a:r>
          </a:p>
        </p:txBody>
      </p:sp>
      <p:pic>
        <p:nvPicPr>
          <p:cNvPr id="2" name="Picture 1"/>
          <p:cNvPicPr>
            <a:picLocks noChangeAspect="1"/>
          </p:cNvPicPr>
          <p:nvPr/>
        </p:nvPicPr>
        <p:blipFill>
          <a:blip r:embed="rId3"/>
          <a:stretch>
            <a:fillRect/>
          </a:stretch>
        </p:blipFill>
        <p:spPr>
          <a:xfrm>
            <a:off x="436791" y="1266940"/>
            <a:ext cx="11318417" cy="4880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25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13</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Dashboard</a:t>
            </a:r>
          </a:p>
        </p:txBody>
      </p:sp>
      <p:pic>
        <p:nvPicPr>
          <p:cNvPr id="4" name="Picture 3"/>
          <p:cNvPicPr>
            <a:picLocks noChangeAspect="1"/>
          </p:cNvPicPr>
          <p:nvPr/>
        </p:nvPicPr>
        <p:blipFill>
          <a:blip r:embed="rId3"/>
          <a:stretch>
            <a:fillRect/>
          </a:stretch>
        </p:blipFill>
        <p:spPr>
          <a:xfrm>
            <a:off x="332092" y="1355073"/>
            <a:ext cx="11540418" cy="4803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294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VIPAM Login Page</a:t>
            </a:r>
          </a:p>
        </p:txBody>
      </p:sp>
      <p:sp>
        <p:nvSpPr>
          <p:cNvPr id="4" name="Rectangle 3"/>
          <p:cNvSpPr/>
          <p:nvPr/>
        </p:nvSpPr>
        <p:spPr>
          <a:xfrm>
            <a:off x="473264" y="974859"/>
            <a:ext cx="7023076" cy="369332"/>
          </a:xfrm>
          <a:prstGeom prst="rect">
            <a:avLst/>
          </a:prstGeom>
        </p:spPr>
        <p:txBody>
          <a:bodyPr wrap="none">
            <a:spAutoFit/>
          </a:bodyPr>
          <a:lstStyle/>
          <a:p>
            <a:r>
              <a:rPr lang="en-IN" u="sng" dirty="0">
                <a:solidFill>
                  <a:srgbClr val="0563C1"/>
                </a:solidFill>
                <a:latin typeface="Vi" panose="00000500000000000000" pitchFamily="50" charset="0"/>
                <a:ea typeface="Times New Roman" panose="02020603050405020304" pitchFamily="18" charset="0"/>
                <a:hlinkClick r:id="rId3"/>
              </a:rPr>
              <a:t>Login URL: https://vipam.vodafoneidea.com/frmLoginACMO.aspx</a:t>
            </a:r>
            <a:endParaRPr lang="en-US" dirty="0">
              <a:latin typeface="Vi" panose="00000500000000000000" pitchFamily="50" charset="0"/>
            </a:endParaRPr>
          </a:p>
        </p:txBody>
      </p:sp>
      <p:pic>
        <p:nvPicPr>
          <p:cNvPr id="5" name="Picture 4"/>
          <p:cNvPicPr>
            <a:picLocks noChangeAspect="1"/>
          </p:cNvPicPr>
          <p:nvPr/>
        </p:nvPicPr>
        <p:blipFill>
          <a:blip r:embed="rId4"/>
          <a:stretch>
            <a:fillRect/>
          </a:stretch>
        </p:blipFill>
        <p:spPr>
          <a:xfrm>
            <a:off x="407625" y="1553378"/>
            <a:ext cx="5772838" cy="449579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848821" y="1784146"/>
            <a:ext cx="4818043" cy="1661993"/>
          </a:xfrm>
          <a:prstGeom prst="rect">
            <a:avLst/>
          </a:prstGeom>
        </p:spPr>
        <p:txBody>
          <a:bodyPr wrap="square">
            <a:spAutoFit/>
          </a:bodyPr>
          <a:lstStyle/>
          <a:p>
            <a:r>
              <a:rPr lang="en-US" dirty="0">
                <a:latin typeface="Vi" panose="00000500000000000000" pitchFamily="50" charset="0"/>
              </a:rPr>
              <a:t>Login to application with your AD credentials. </a:t>
            </a:r>
          </a:p>
          <a:p>
            <a:endParaRPr lang="en-US" sz="2400" dirty="0">
              <a:latin typeface="Vi" panose="00000500000000000000" pitchFamily="50" charset="0"/>
            </a:endParaRPr>
          </a:p>
          <a:p>
            <a:pPr marL="285750" indent="-285750">
              <a:buFont typeface="Wingdings" panose="05000000000000000000" pitchFamily="2" charset="2"/>
              <a:buChar char="§"/>
            </a:pPr>
            <a:r>
              <a:rPr lang="en-US" sz="1400" dirty="0">
                <a:latin typeface="Vi" panose="00000500000000000000" pitchFamily="50" charset="0"/>
              </a:rPr>
              <a:t>Enter the domain ‘Username’ and ‘Password’. </a:t>
            </a:r>
          </a:p>
          <a:p>
            <a:pPr marL="285750" indent="-285750">
              <a:buFont typeface="Wingdings" panose="05000000000000000000" pitchFamily="2" charset="2"/>
              <a:buChar char="§"/>
            </a:pPr>
            <a:r>
              <a:rPr lang="en-US" sz="1400" dirty="0">
                <a:latin typeface="Vi" panose="00000500000000000000" pitchFamily="50" charset="0"/>
              </a:rPr>
              <a:t>Select Domain ‘INROOT’ </a:t>
            </a:r>
          </a:p>
          <a:p>
            <a:pPr marL="285750" indent="-285750">
              <a:buFont typeface="Wingdings" panose="05000000000000000000" pitchFamily="2" charset="2"/>
              <a:buChar char="§"/>
            </a:pPr>
            <a:r>
              <a:rPr lang="en-US" sz="1400" dirty="0">
                <a:latin typeface="Vi" panose="00000500000000000000" pitchFamily="50" charset="0"/>
              </a:rPr>
              <a:t>Click on Login Button </a:t>
            </a:r>
          </a:p>
        </p:txBody>
      </p:sp>
      <p:pic>
        <p:nvPicPr>
          <p:cNvPr id="12" name="Picture 11"/>
          <p:cNvPicPr>
            <a:picLocks noChangeAspect="1"/>
          </p:cNvPicPr>
          <p:nvPr/>
        </p:nvPicPr>
        <p:blipFill>
          <a:blip r:embed="rId5"/>
          <a:stretch>
            <a:fillRect/>
          </a:stretch>
        </p:blipFill>
        <p:spPr>
          <a:xfrm>
            <a:off x="7742279" y="3465434"/>
            <a:ext cx="1093249" cy="889656"/>
          </a:xfrm>
          <a:prstGeom prst="rect">
            <a:avLst/>
          </a:prstGeom>
        </p:spPr>
      </p:pic>
    </p:spTree>
    <p:extLst>
      <p:ext uri="{BB962C8B-B14F-4D97-AF65-F5344CB8AC3E}">
        <p14:creationId xmlns:p14="http://schemas.microsoft.com/office/powerpoint/2010/main" val="22067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VIPAM Home Page</a:t>
            </a:r>
            <a:endParaRPr lang="en-US" sz="2000" b="1" dirty="0">
              <a:latin typeface="Vi" panose="00000500000000000000" pitchFamily="50" charset="0"/>
            </a:endParaRPr>
          </a:p>
        </p:txBody>
      </p:sp>
      <p:sp>
        <p:nvSpPr>
          <p:cNvPr id="9" name="Rectangle 8"/>
          <p:cNvSpPr/>
          <p:nvPr/>
        </p:nvSpPr>
        <p:spPr>
          <a:xfrm>
            <a:off x="337850" y="1110205"/>
            <a:ext cx="10502747" cy="338554"/>
          </a:xfrm>
          <a:prstGeom prst="rect">
            <a:avLst/>
          </a:prstGeom>
        </p:spPr>
        <p:txBody>
          <a:bodyPr wrap="square">
            <a:spAutoFit/>
          </a:bodyPr>
          <a:lstStyle/>
          <a:p>
            <a:r>
              <a:rPr lang="en-US" sz="1600" dirty="0">
                <a:latin typeface="Vi" panose="00000500000000000000" pitchFamily="50" charset="0"/>
              </a:rPr>
              <a:t>Once you are successfully logged in you will get the below is the welcome screen: </a:t>
            </a:r>
          </a:p>
        </p:txBody>
      </p:sp>
      <p:pic>
        <p:nvPicPr>
          <p:cNvPr id="10" name="Picture 9"/>
          <p:cNvPicPr>
            <a:picLocks noChangeAspect="1"/>
          </p:cNvPicPr>
          <p:nvPr/>
        </p:nvPicPr>
        <p:blipFill>
          <a:blip r:embed="rId3"/>
          <a:stretch>
            <a:fillRect/>
          </a:stretch>
        </p:blipFill>
        <p:spPr>
          <a:xfrm>
            <a:off x="394606" y="1564394"/>
            <a:ext cx="11250223" cy="4704204"/>
          </a:xfrm>
          <a:prstGeom prst="rect">
            <a:avLst/>
          </a:prstGeom>
        </p:spPr>
      </p:pic>
    </p:spTree>
    <p:extLst>
      <p:ext uri="{BB962C8B-B14F-4D97-AF65-F5344CB8AC3E}">
        <p14:creationId xmlns:p14="http://schemas.microsoft.com/office/powerpoint/2010/main" val="369963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164429" y="605307"/>
            <a:ext cx="5215944" cy="6014433"/>
          </a:xfrm>
          <a:prstGeom prst="rect">
            <a:avLst/>
          </a:prstGeom>
        </p:spPr>
      </p:pic>
      <p:sp>
        <p:nvSpPr>
          <p:cNvPr id="5" name="Text Placeholder 4"/>
          <p:cNvSpPr>
            <a:spLocks noGrp="1"/>
          </p:cNvSpPr>
          <p:nvPr>
            <p:ph type="body" sz="quarter" idx="13"/>
          </p:nvPr>
        </p:nvSpPr>
        <p:spPr>
          <a:xfrm>
            <a:off x="334850" y="1865452"/>
            <a:ext cx="3966693" cy="2680791"/>
          </a:xfrm>
        </p:spPr>
        <p:txBody>
          <a:bodyPr/>
          <a:lstStyle/>
          <a:p>
            <a:r>
              <a:rPr lang="en-US" dirty="0"/>
              <a:t>Login to your CMP portal with domain ID and Password</a:t>
            </a:r>
          </a:p>
        </p:txBody>
      </p:sp>
    </p:spTree>
    <p:extLst>
      <p:ext uri="{BB962C8B-B14F-4D97-AF65-F5344CB8AC3E}">
        <p14:creationId xmlns:p14="http://schemas.microsoft.com/office/powerpoint/2010/main" val="166480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0" y="1152464"/>
            <a:ext cx="11384096" cy="614977"/>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Times New Roman" panose="02020603050405020304" pitchFamily="18" charset="0"/>
                <a:cs typeface="Times New Roman" panose="02020603050405020304" pitchFamily="18" charset="0"/>
              </a:rPr>
              <a:t>Select the search type in search box, you get below options, MSISDN, SIM number, Account Number etc.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91677" y="2269125"/>
            <a:ext cx="5705475" cy="3246734"/>
          </a:xfrm>
          <a:prstGeom prst="rect">
            <a:avLst/>
          </a:prstGeom>
        </p:spPr>
      </p:pic>
      <p:pic>
        <p:nvPicPr>
          <p:cNvPr id="10" name="Picture 9"/>
          <p:cNvPicPr>
            <a:picLocks noChangeAspect="1"/>
          </p:cNvPicPr>
          <p:nvPr/>
        </p:nvPicPr>
        <p:blipFill>
          <a:blip r:embed="rId4"/>
          <a:stretch>
            <a:fillRect/>
          </a:stretch>
        </p:blipFill>
        <p:spPr>
          <a:xfrm>
            <a:off x="6725465" y="2049205"/>
            <a:ext cx="4285714" cy="4161905"/>
          </a:xfrm>
          <a:prstGeom prst="rect">
            <a:avLst/>
          </a:prstGeom>
        </p:spPr>
      </p:pic>
    </p:spTree>
    <p:extLst>
      <p:ext uri="{BB962C8B-B14F-4D97-AF65-F5344CB8AC3E}">
        <p14:creationId xmlns:p14="http://schemas.microsoft.com/office/powerpoint/2010/main" val="45841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0" y="1152464"/>
            <a:ext cx="11384096" cy="619272"/>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Calibri" panose="020F0502020204030204" pitchFamily="34" charset="0"/>
                <a:cs typeface="Times New Roman" panose="02020603050405020304" pitchFamily="18" charset="0"/>
              </a:rPr>
              <a:t>Punch the number in MSISDN value. You will fetch the details as below. Than view the details in details tab</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25571" y="2113342"/>
            <a:ext cx="11626023" cy="3643514"/>
          </a:xfrm>
          <a:prstGeom prst="rect">
            <a:avLst/>
          </a:prstGeom>
        </p:spPr>
      </p:pic>
    </p:spTree>
    <p:extLst>
      <p:ext uri="{BB962C8B-B14F-4D97-AF65-F5344CB8AC3E}">
        <p14:creationId xmlns:p14="http://schemas.microsoft.com/office/powerpoint/2010/main" val="5471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33083" y="989044"/>
            <a:ext cx="11384096" cy="619272"/>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Calibri" panose="020F0502020204030204" pitchFamily="34" charset="0"/>
                <a:cs typeface="Times New Roman" panose="02020603050405020304" pitchFamily="18" charset="0"/>
              </a:rPr>
              <a:t>Punch the number in MSISDN value. You will fetch the details as below. Highlighted fields are mandatory.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43558" y="1608316"/>
            <a:ext cx="11344275" cy="5495925"/>
          </a:xfrm>
          <a:prstGeom prst="rect">
            <a:avLst/>
          </a:prstGeom>
        </p:spPr>
      </p:pic>
    </p:spTree>
    <p:extLst>
      <p:ext uri="{BB962C8B-B14F-4D97-AF65-F5344CB8AC3E}">
        <p14:creationId xmlns:p14="http://schemas.microsoft.com/office/powerpoint/2010/main" val="427387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6AF5-D4B5-4D89-85FF-93D9F1DAF076}"/>
              </a:ext>
            </a:extLst>
          </p:cNvPr>
          <p:cNvSpPr>
            <a:spLocks noGrp="1"/>
          </p:cNvSpPr>
          <p:nvPr>
            <p:ph type="title" idx="4294967295"/>
          </p:nvPr>
        </p:nvSpPr>
        <p:spPr>
          <a:xfrm>
            <a:off x="1173018" y="177944"/>
            <a:ext cx="9162473" cy="503093"/>
          </a:xfrm>
        </p:spPr>
        <p:txBody>
          <a:bodyPr>
            <a:normAutofit/>
          </a:bodyPr>
          <a:lstStyle/>
          <a:p>
            <a:r>
              <a:rPr lang="en-US" sz="2000" b="1" dirty="0">
                <a:solidFill>
                  <a:schemeClr val="bg1"/>
                </a:solidFill>
              </a:rPr>
              <a:t>HPSM ( HP Service Manager Software )</a:t>
            </a:r>
            <a:endParaRPr lang="en-IN" sz="2000" b="1" dirty="0">
              <a:solidFill>
                <a:schemeClr val="bg1"/>
              </a:solidFill>
            </a:endParaRPr>
          </a:p>
        </p:txBody>
      </p:sp>
      <p:sp>
        <p:nvSpPr>
          <p:cNvPr id="3" name="Content Placeholder 2">
            <a:extLst>
              <a:ext uri="{FF2B5EF4-FFF2-40B4-BE49-F238E27FC236}">
                <a16:creationId xmlns:a16="http://schemas.microsoft.com/office/drawing/2014/main" id="{8ECCBA3C-2B35-43CD-ABB9-DD23823D5B46}"/>
              </a:ext>
            </a:extLst>
          </p:cNvPr>
          <p:cNvSpPr>
            <a:spLocks noGrp="1"/>
          </p:cNvSpPr>
          <p:nvPr>
            <p:ph idx="4294967295"/>
          </p:nvPr>
        </p:nvSpPr>
        <p:spPr>
          <a:xfrm>
            <a:off x="175491" y="901989"/>
            <a:ext cx="10515600" cy="4351338"/>
          </a:xfrm>
        </p:spPr>
        <p:txBody>
          <a:bodyPr>
            <a:normAutofit/>
          </a:bodyPr>
          <a:lstStyle/>
          <a:p>
            <a:r>
              <a:rPr lang="en-US" sz="1800" dirty="0"/>
              <a:t>The HP Service Manager Incident Management System manages tickets and is configured to send back events to the gateway. The Gateway for HP Service Manager uses the network record category by default.</a:t>
            </a:r>
            <a:endParaRPr lang="en-IN" sz="1800" dirty="0"/>
          </a:p>
        </p:txBody>
      </p:sp>
      <p:pic>
        <p:nvPicPr>
          <p:cNvPr id="4" name="Picture 3">
            <a:extLst>
              <a:ext uri="{FF2B5EF4-FFF2-40B4-BE49-F238E27FC236}">
                <a16:creationId xmlns:a16="http://schemas.microsoft.com/office/drawing/2014/main" id="{07937F81-0E36-44D7-AB87-99DA73EF3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91" y="1800951"/>
            <a:ext cx="10058400" cy="4631205"/>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4E8E0C5F-9CE6-4DCF-91D2-E8132001830F}"/>
              </a:ext>
            </a:extLst>
          </p:cNvPr>
          <p:cNvSpPr/>
          <p:nvPr/>
        </p:nvSpPr>
        <p:spPr>
          <a:xfrm>
            <a:off x="2044093" y="1420007"/>
            <a:ext cx="5997924" cy="369332"/>
          </a:xfrm>
          <a:prstGeom prst="rect">
            <a:avLst/>
          </a:prstGeom>
        </p:spPr>
        <p:txBody>
          <a:bodyPr wrap="none">
            <a:spAutoFit/>
          </a:bodyPr>
          <a:lstStyle/>
          <a:p>
            <a:r>
              <a:rPr lang="en-IN" dirty="0">
                <a:solidFill>
                  <a:srgbClr val="0563C1"/>
                </a:solidFill>
                <a:latin typeface="Vi" panose="00000500000000000000" pitchFamily="50" charset="0"/>
                <a:ea typeface="Times New Roman" panose="02020603050405020304" pitchFamily="18" charset="0"/>
                <a:hlinkClick r:id="rId3"/>
              </a:rPr>
              <a:t>Login URL: http://10.19.32.29:9090/SM960/index.do?lang=en</a:t>
            </a:r>
            <a:endParaRPr lang="en-US" dirty="0">
              <a:latin typeface="Vi" panose="00000500000000000000" pitchFamily="50" charset="0"/>
            </a:endParaRPr>
          </a:p>
        </p:txBody>
      </p:sp>
    </p:spTree>
    <p:extLst>
      <p:ext uri="{BB962C8B-B14F-4D97-AF65-F5344CB8AC3E}">
        <p14:creationId xmlns:p14="http://schemas.microsoft.com/office/powerpoint/2010/main" val="184961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552" y="1357623"/>
            <a:ext cx="10814611" cy="5074542"/>
          </a:xfrm>
          <a:prstGeom prst="rect">
            <a:avLst/>
          </a:prstGeom>
        </p:spPr>
      </p:pic>
      <p:sp>
        <p:nvSpPr>
          <p:cNvPr id="3" name="Rectangle 2">
            <a:extLst>
              <a:ext uri="{FF2B5EF4-FFF2-40B4-BE49-F238E27FC236}">
                <a16:creationId xmlns:a16="http://schemas.microsoft.com/office/drawing/2014/main" id="{57F65D93-EDCE-4A17-A0D2-92323C7CC874}"/>
              </a:ext>
            </a:extLst>
          </p:cNvPr>
          <p:cNvSpPr/>
          <p:nvPr/>
        </p:nvSpPr>
        <p:spPr>
          <a:xfrm>
            <a:off x="1180369" y="182382"/>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5" name="TextBox 4">
            <a:extLst>
              <a:ext uri="{FF2B5EF4-FFF2-40B4-BE49-F238E27FC236}">
                <a16:creationId xmlns:a16="http://schemas.microsoft.com/office/drawing/2014/main" id="{152D6B5B-4849-4EB2-8E49-0FECE5A64C15}"/>
              </a:ext>
            </a:extLst>
          </p:cNvPr>
          <p:cNvSpPr txBox="1"/>
          <p:nvPr/>
        </p:nvSpPr>
        <p:spPr>
          <a:xfrm>
            <a:off x="905164" y="988291"/>
            <a:ext cx="8183418" cy="369332"/>
          </a:xfrm>
          <a:prstGeom prst="rect">
            <a:avLst/>
          </a:prstGeom>
          <a:noFill/>
        </p:spPr>
        <p:txBody>
          <a:bodyPr wrap="square" rtlCol="0">
            <a:spAutoFit/>
          </a:bodyPr>
          <a:lstStyle/>
          <a:p>
            <a:r>
              <a:rPr lang="en-US" dirty="0"/>
              <a:t>Check the status of the affected number, Deal Name, APN is correct or not</a:t>
            </a:r>
            <a:endParaRPr lang="en-IN" dirty="0"/>
          </a:p>
        </p:txBody>
      </p:sp>
    </p:spTree>
    <p:extLst>
      <p:ext uri="{BB962C8B-B14F-4D97-AF65-F5344CB8AC3E}">
        <p14:creationId xmlns:p14="http://schemas.microsoft.com/office/powerpoint/2010/main" val="66149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3471" y="966588"/>
            <a:ext cx="11096625" cy="2838450"/>
          </a:xfrm>
          <a:prstGeom prst="rect">
            <a:avLst/>
          </a:prstGeom>
        </p:spPr>
      </p:pic>
      <p:sp>
        <p:nvSpPr>
          <p:cNvPr id="3" name="TextBox 2"/>
          <p:cNvSpPr txBox="1"/>
          <p:nvPr/>
        </p:nvSpPr>
        <p:spPr>
          <a:xfrm>
            <a:off x="2343955" y="1390917"/>
            <a:ext cx="7942642" cy="369332"/>
          </a:xfrm>
          <a:prstGeom prst="rect">
            <a:avLst/>
          </a:prstGeom>
          <a:noFill/>
        </p:spPr>
        <p:txBody>
          <a:bodyPr wrap="square" rtlCol="0">
            <a:spAutoFit/>
          </a:bodyPr>
          <a:lstStyle/>
          <a:p>
            <a:r>
              <a:rPr lang="en-US" dirty="0">
                <a:solidFill>
                  <a:srgbClr val="FF0000"/>
                </a:solidFill>
              </a:rPr>
              <a:t>Check the Add-ons parts. You will able to see which services and plan are active</a:t>
            </a:r>
          </a:p>
        </p:txBody>
      </p:sp>
      <p:pic>
        <p:nvPicPr>
          <p:cNvPr id="4" name="Picture 3"/>
          <p:cNvPicPr>
            <a:picLocks noChangeAspect="1"/>
          </p:cNvPicPr>
          <p:nvPr/>
        </p:nvPicPr>
        <p:blipFill>
          <a:blip r:embed="rId3"/>
          <a:stretch>
            <a:fillRect/>
          </a:stretch>
        </p:blipFill>
        <p:spPr>
          <a:xfrm>
            <a:off x="523471" y="3805038"/>
            <a:ext cx="11096625" cy="2628900"/>
          </a:xfrm>
          <a:prstGeom prst="rect">
            <a:avLst/>
          </a:prstGeom>
        </p:spPr>
      </p:pic>
      <p:sp>
        <p:nvSpPr>
          <p:cNvPr id="5" name="TextBox 4"/>
          <p:cNvSpPr txBox="1"/>
          <p:nvPr/>
        </p:nvSpPr>
        <p:spPr>
          <a:xfrm>
            <a:off x="1585912" y="4196161"/>
            <a:ext cx="11029950" cy="369332"/>
          </a:xfrm>
          <a:prstGeom prst="rect">
            <a:avLst/>
          </a:prstGeom>
          <a:noFill/>
        </p:spPr>
        <p:txBody>
          <a:bodyPr wrap="square" rtlCol="0">
            <a:spAutoFit/>
          </a:bodyPr>
          <a:lstStyle/>
          <a:p>
            <a:r>
              <a:rPr lang="en-US" dirty="0">
                <a:solidFill>
                  <a:srgbClr val="FF0000"/>
                </a:solidFill>
              </a:rPr>
              <a:t>With Add-ons we  need to check Buckets- details- what is active date and expiry date.</a:t>
            </a:r>
          </a:p>
        </p:txBody>
      </p:sp>
      <p:sp>
        <p:nvSpPr>
          <p:cNvPr id="6" name="Rectangle 5">
            <a:extLst>
              <a:ext uri="{FF2B5EF4-FFF2-40B4-BE49-F238E27FC236}">
                <a16:creationId xmlns:a16="http://schemas.microsoft.com/office/drawing/2014/main" id="{D347FF2E-CC2F-468B-B707-C3B29094C773}"/>
              </a:ext>
            </a:extLst>
          </p:cNvPr>
          <p:cNvSpPr/>
          <p:nvPr/>
        </p:nvSpPr>
        <p:spPr>
          <a:xfrm>
            <a:off x="1245024" y="239396"/>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63579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3521" y="1950527"/>
            <a:ext cx="11161961" cy="2209792"/>
          </a:xfrm>
          <a:prstGeom prst="rect">
            <a:avLst/>
          </a:prstGeom>
        </p:spPr>
      </p:pic>
      <p:pic>
        <p:nvPicPr>
          <p:cNvPr id="3" name="Picture 2"/>
          <p:cNvPicPr>
            <a:picLocks noChangeAspect="1"/>
          </p:cNvPicPr>
          <p:nvPr/>
        </p:nvPicPr>
        <p:blipFill>
          <a:blip r:embed="rId3"/>
          <a:stretch>
            <a:fillRect/>
          </a:stretch>
        </p:blipFill>
        <p:spPr>
          <a:xfrm>
            <a:off x="618185" y="4215063"/>
            <a:ext cx="11297297" cy="2056947"/>
          </a:xfrm>
          <a:prstGeom prst="rect">
            <a:avLst/>
          </a:prstGeom>
        </p:spPr>
      </p:pic>
      <p:sp>
        <p:nvSpPr>
          <p:cNvPr id="4" name="TextBox 3"/>
          <p:cNvSpPr txBox="1"/>
          <p:nvPr/>
        </p:nvSpPr>
        <p:spPr>
          <a:xfrm>
            <a:off x="1012132" y="1004552"/>
            <a:ext cx="10102336" cy="369332"/>
          </a:xfrm>
          <a:prstGeom prst="rect">
            <a:avLst/>
          </a:prstGeom>
          <a:noFill/>
        </p:spPr>
        <p:txBody>
          <a:bodyPr wrap="square" rtlCol="0">
            <a:spAutoFit/>
          </a:bodyPr>
          <a:lstStyle/>
          <a:p>
            <a:r>
              <a:rPr lang="en-US" dirty="0"/>
              <a:t>In buckets we need to check add-on services balance for Data as well as SMS</a:t>
            </a:r>
          </a:p>
        </p:txBody>
      </p:sp>
      <p:sp>
        <p:nvSpPr>
          <p:cNvPr id="5" name="Rectangle 4">
            <a:extLst>
              <a:ext uri="{FF2B5EF4-FFF2-40B4-BE49-F238E27FC236}">
                <a16:creationId xmlns:a16="http://schemas.microsoft.com/office/drawing/2014/main" id="{DC94882C-FF58-43EC-B3C7-A9AD2922AF03}"/>
              </a:ext>
            </a:extLst>
          </p:cNvPr>
          <p:cNvSpPr/>
          <p:nvPr/>
        </p:nvSpPr>
        <p:spPr>
          <a:xfrm>
            <a:off x="1198842" y="243243"/>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5748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0031" y="1696053"/>
            <a:ext cx="9963150" cy="4238625"/>
          </a:xfrm>
          <a:prstGeom prst="rect">
            <a:avLst/>
          </a:prstGeom>
        </p:spPr>
      </p:pic>
      <p:sp>
        <p:nvSpPr>
          <p:cNvPr id="3" name="TextBox 2">
            <a:extLst>
              <a:ext uri="{FF2B5EF4-FFF2-40B4-BE49-F238E27FC236}">
                <a16:creationId xmlns:a16="http://schemas.microsoft.com/office/drawing/2014/main" id="{0C88F5D6-5E0C-4294-89A1-466332C44C8F}"/>
              </a:ext>
            </a:extLst>
          </p:cNvPr>
          <p:cNvSpPr txBox="1"/>
          <p:nvPr/>
        </p:nvSpPr>
        <p:spPr>
          <a:xfrm>
            <a:off x="1050031" y="987757"/>
            <a:ext cx="9963149" cy="369332"/>
          </a:xfrm>
          <a:prstGeom prst="rect">
            <a:avLst/>
          </a:prstGeom>
          <a:noFill/>
        </p:spPr>
        <p:txBody>
          <a:bodyPr wrap="square" rtlCol="0">
            <a:spAutoFit/>
          </a:bodyPr>
          <a:lstStyle/>
          <a:p>
            <a:r>
              <a:rPr lang="en-US" dirty="0"/>
              <a:t>Pre-checks should be done for all the services in the HLR view and Network Provisioning Status tab.</a:t>
            </a:r>
            <a:endParaRPr lang="en-IN" dirty="0"/>
          </a:p>
        </p:txBody>
      </p:sp>
      <p:sp>
        <p:nvSpPr>
          <p:cNvPr id="4" name="Rectangle 3">
            <a:extLst>
              <a:ext uri="{FF2B5EF4-FFF2-40B4-BE49-F238E27FC236}">
                <a16:creationId xmlns:a16="http://schemas.microsoft.com/office/drawing/2014/main" id="{573C576C-6ABB-4F33-86DE-5F67FEF97108}"/>
              </a:ext>
            </a:extLst>
          </p:cNvPr>
          <p:cNvSpPr/>
          <p:nvPr/>
        </p:nvSpPr>
        <p:spPr>
          <a:xfrm>
            <a:off x="1208078" y="279462"/>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8964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7359" y="875763"/>
            <a:ext cx="6486084" cy="2743200"/>
          </a:xfrm>
          <a:prstGeom prst="rect">
            <a:avLst/>
          </a:prstGeom>
        </p:spPr>
      </p:pic>
      <p:pic>
        <p:nvPicPr>
          <p:cNvPr id="4" name="Picture 3"/>
          <p:cNvPicPr>
            <a:picLocks noChangeAspect="1"/>
          </p:cNvPicPr>
          <p:nvPr/>
        </p:nvPicPr>
        <p:blipFill>
          <a:blip r:embed="rId3"/>
          <a:stretch>
            <a:fillRect/>
          </a:stretch>
        </p:blipFill>
        <p:spPr>
          <a:xfrm>
            <a:off x="167360" y="3618963"/>
            <a:ext cx="6486084" cy="2854575"/>
          </a:xfrm>
          <a:prstGeom prst="rect">
            <a:avLst/>
          </a:prstGeom>
        </p:spPr>
      </p:pic>
      <p:pic>
        <p:nvPicPr>
          <p:cNvPr id="5" name="Picture 4"/>
          <p:cNvPicPr>
            <a:picLocks noChangeAspect="1"/>
          </p:cNvPicPr>
          <p:nvPr/>
        </p:nvPicPr>
        <p:blipFill>
          <a:blip r:embed="rId4"/>
          <a:stretch>
            <a:fillRect/>
          </a:stretch>
        </p:blipFill>
        <p:spPr>
          <a:xfrm>
            <a:off x="6653443" y="875763"/>
            <a:ext cx="5972175" cy="2681546"/>
          </a:xfrm>
          <a:prstGeom prst="rect">
            <a:avLst/>
          </a:prstGeom>
        </p:spPr>
      </p:pic>
      <p:sp>
        <p:nvSpPr>
          <p:cNvPr id="2" name="TextBox 1">
            <a:extLst>
              <a:ext uri="{FF2B5EF4-FFF2-40B4-BE49-F238E27FC236}">
                <a16:creationId xmlns:a16="http://schemas.microsoft.com/office/drawing/2014/main" id="{15108B65-1AC8-40D1-B407-5FD5CF33A35F}"/>
              </a:ext>
            </a:extLst>
          </p:cNvPr>
          <p:cNvSpPr txBox="1"/>
          <p:nvPr/>
        </p:nvSpPr>
        <p:spPr>
          <a:xfrm>
            <a:off x="1431636" y="290938"/>
            <a:ext cx="2355273" cy="369332"/>
          </a:xfrm>
          <a:prstGeom prst="rect">
            <a:avLst/>
          </a:prstGeom>
          <a:noFill/>
        </p:spPr>
        <p:txBody>
          <a:bodyPr wrap="square" rtlCol="0">
            <a:spAutoFit/>
          </a:bodyPr>
          <a:lstStyle/>
          <a:p>
            <a:r>
              <a:rPr lang="en-US" b="1" dirty="0">
                <a:solidFill>
                  <a:schemeClr val="bg1"/>
                </a:solidFill>
              </a:rPr>
              <a:t>Pre-checks</a:t>
            </a:r>
            <a:endParaRPr lang="en-IN" b="1" dirty="0">
              <a:solidFill>
                <a:schemeClr val="bg1"/>
              </a:solidFill>
            </a:endParaRPr>
          </a:p>
        </p:txBody>
      </p:sp>
      <p:sp>
        <p:nvSpPr>
          <p:cNvPr id="6" name="TextBox 5">
            <a:extLst>
              <a:ext uri="{FF2B5EF4-FFF2-40B4-BE49-F238E27FC236}">
                <a16:creationId xmlns:a16="http://schemas.microsoft.com/office/drawing/2014/main" id="{15642479-3D26-45EA-B06B-A6010A8BA9C2}"/>
              </a:ext>
            </a:extLst>
          </p:cNvPr>
          <p:cNvSpPr txBox="1"/>
          <p:nvPr/>
        </p:nvSpPr>
        <p:spPr>
          <a:xfrm>
            <a:off x="6954982" y="3805382"/>
            <a:ext cx="4174836" cy="2585323"/>
          </a:xfrm>
          <a:prstGeom prst="rect">
            <a:avLst/>
          </a:prstGeom>
          <a:noFill/>
        </p:spPr>
        <p:txBody>
          <a:bodyPr wrap="square" rtlCol="0">
            <a:spAutoFit/>
          </a:bodyPr>
          <a:lstStyle/>
          <a:p>
            <a:r>
              <a:rPr lang="en-US" dirty="0"/>
              <a:t>APN Status- Active</a:t>
            </a:r>
          </a:p>
          <a:p>
            <a:r>
              <a:rPr lang="en-US" dirty="0"/>
              <a:t>APN ID- Active</a:t>
            </a:r>
          </a:p>
          <a:p>
            <a:r>
              <a:rPr lang="en-US" dirty="0"/>
              <a:t>GPRS- Active</a:t>
            </a:r>
          </a:p>
          <a:p>
            <a:r>
              <a:rPr lang="en-US" dirty="0"/>
              <a:t>2G- Active</a:t>
            </a:r>
          </a:p>
          <a:p>
            <a:r>
              <a:rPr lang="en-US" dirty="0"/>
              <a:t>4G- Active</a:t>
            </a:r>
          </a:p>
          <a:p>
            <a:r>
              <a:rPr lang="en-US" dirty="0"/>
              <a:t>VOLTE Status- Active</a:t>
            </a:r>
          </a:p>
          <a:p>
            <a:r>
              <a:rPr lang="en-US" dirty="0"/>
              <a:t>HLR- Active</a:t>
            </a:r>
          </a:p>
          <a:p>
            <a:r>
              <a:rPr lang="en-US" dirty="0"/>
              <a:t>Roaming- Active</a:t>
            </a:r>
          </a:p>
          <a:p>
            <a:r>
              <a:rPr lang="en-US" dirty="0"/>
              <a:t>Barring- Inactive</a:t>
            </a:r>
            <a:endParaRPr lang="en-IN" dirty="0"/>
          </a:p>
        </p:txBody>
      </p:sp>
    </p:spTree>
    <p:extLst>
      <p:ext uri="{BB962C8B-B14F-4D97-AF65-F5344CB8AC3E}">
        <p14:creationId xmlns:p14="http://schemas.microsoft.com/office/powerpoint/2010/main" val="96832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50574" y="2565635"/>
            <a:ext cx="6305550" cy="2600325"/>
          </a:xfrm>
          <a:prstGeom prst="rect">
            <a:avLst/>
          </a:prstGeom>
        </p:spPr>
      </p:pic>
      <p:pic>
        <p:nvPicPr>
          <p:cNvPr id="3" name="Picture 2"/>
          <p:cNvPicPr>
            <a:picLocks noChangeAspect="1"/>
          </p:cNvPicPr>
          <p:nvPr/>
        </p:nvPicPr>
        <p:blipFill>
          <a:blip r:embed="rId3"/>
          <a:stretch>
            <a:fillRect/>
          </a:stretch>
        </p:blipFill>
        <p:spPr>
          <a:xfrm>
            <a:off x="278400" y="3865798"/>
            <a:ext cx="5972175" cy="2504460"/>
          </a:xfrm>
          <a:prstGeom prst="rect">
            <a:avLst/>
          </a:prstGeom>
        </p:spPr>
      </p:pic>
      <p:pic>
        <p:nvPicPr>
          <p:cNvPr id="4" name="Picture 3"/>
          <p:cNvPicPr>
            <a:picLocks noChangeAspect="1"/>
          </p:cNvPicPr>
          <p:nvPr/>
        </p:nvPicPr>
        <p:blipFill>
          <a:blip r:embed="rId4"/>
          <a:stretch>
            <a:fillRect/>
          </a:stretch>
        </p:blipFill>
        <p:spPr>
          <a:xfrm>
            <a:off x="278399" y="1184252"/>
            <a:ext cx="5972175" cy="2681546"/>
          </a:xfrm>
          <a:prstGeom prst="rect">
            <a:avLst/>
          </a:prstGeom>
        </p:spPr>
      </p:pic>
      <p:sp>
        <p:nvSpPr>
          <p:cNvPr id="5" name="Rectangle 4">
            <a:extLst>
              <a:ext uri="{FF2B5EF4-FFF2-40B4-BE49-F238E27FC236}">
                <a16:creationId xmlns:a16="http://schemas.microsoft.com/office/drawing/2014/main" id="{23186030-6838-4ECB-BB36-436F87133484}"/>
              </a:ext>
            </a:extLst>
          </p:cNvPr>
          <p:cNvSpPr/>
          <p:nvPr/>
        </p:nvSpPr>
        <p:spPr>
          <a:xfrm>
            <a:off x="1383570" y="164839"/>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Tree>
    <p:extLst>
      <p:ext uri="{BB962C8B-B14F-4D97-AF65-F5344CB8AC3E}">
        <p14:creationId xmlns:p14="http://schemas.microsoft.com/office/powerpoint/2010/main" val="22281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7773" y="230388"/>
            <a:ext cx="7963504" cy="2511381"/>
          </a:xfrm>
          <a:prstGeom prst="rect">
            <a:avLst/>
          </a:prstGeom>
        </p:spPr>
      </p:pic>
      <p:pic>
        <p:nvPicPr>
          <p:cNvPr id="3" name="Picture 2"/>
          <p:cNvPicPr>
            <a:picLocks noChangeAspect="1"/>
          </p:cNvPicPr>
          <p:nvPr/>
        </p:nvPicPr>
        <p:blipFill>
          <a:blip r:embed="rId3"/>
          <a:stretch>
            <a:fillRect/>
          </a:stretch>
        </p:blipFill>
        <p:spPr>
          <a:xfrm>
            <a:off x="355913" y="3084945"/>
            <a:ext cx="11068050" cy="3773055"/>
          </a:xfrm>
          <a:prstGeom prst="rect">
            <a:avLst/>
          </a:prstGeom>
        </p:spPr>
      </p:pic>
      <p:sp>
        <p:nvSpPr>
          <p:cNvPr id="4" name="Rectangle 3">
            <a:extLst>
              <a:ext uri="{FF2B5EF4-FFF2-40B4-BE49-F238E27FC236}">
                <a16:creationId xmlns:a16="http://schemas.microsoft.com/office/drawing/2014/main" id="{4074F4DC-6F97-4AA7-98B5-CFE3516F7342}"/>
              </a:ext>
            </a:extLst>
          </p:cNvPr>
          <p:cNvSpPr/>
          <p:nvPr/>
        </p:nvSpPr>
        <p:spPr>
          <a:xfrm>
            <a:off x="1245024" y="230388"/>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5" name="TextBox 4">
            <a:extLst>
              <a:ext uri="{FF2B5EF4-FFF2-40B4-BE49-F238E27FC236}">
                <a16:creationId xmlns:a16="http://schemas.microsoft.com/office/drawing/2014/main" id="{870D508C-8C3F-4668-B609-16A80B0FCBCC}"/>
              </a:ext>
            </a:extLst>
          </p:cNvPr>
          <p:cNvSpPr txBox="1"/>
          <p:nvPr/>
        </p:nvSpPr>
        <p:spPr>
          <a:xfrm flipH="1">
            <a:off x="254201" y="942896"/>
            <a:ext cx="3186141" cy="1477328"/>
          </a:xfrm>
          <a:prstGeom prst="rect">
            <a:avLst/>
          </a:prstGeom>
          <a:noFill/>
        </p:spPr>
        <p:txBody>
          <a:bodyPr wrap="square" rtlCol="0">
            <a:spAutoFit/>
          </a:bodyPr>
          <a:lstStyle/>
          <a:p>
            <a:r>
              <a:rPr lang="en-US" dirty="0"/>
              <a:t>The latest data transaction history should be checked.</a:t>
            </a:r>
          </a:p>
          <a:p>
            <a:r>
              <a:rPr lang="en-US" dirty="0"/>
              <a:t>You can select a particular data range also.</a:t>
            </a:r>
          </a:p>
          <a:p>
            <a:r>
              <a:rPr lang="en-US" dirty="0"/>
              <a:t>Only 90 days of data is stored.</a:t>
            </a:r>
            <a:endParaRPr lang="en-IN" dirty="0"/>
          </a:p>
        </p:txBody>
      </p:sp>
    </p:spTree>
    <p:extLst>
      <p:ext uri="{BB962C8B-B14F-4D97-AF65-F5344CB8AC3E}">
        <p14:creationId xmlns:p14="http://schemas.microsoft.com/office/powerpoint/2010/main" val="408443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185" y="1259647"/>
            <a:ext cx="11363325" cy="4905375"/>
          </a:xfrm>
          <a:prstGeom prst="rect">
            <a:avLst/>
          </a:prstGeom>
        </p:spPr>
      </p:pic>
      <p:sp>
        <p:nvSpPr>
          <p:cNvPr id="3" name="Rectangle 2">
            <a:extLst>
              <a:ext uri="{FF2B5EF4-FFF2-40B4-BE49-F238E27FC236}">
                <a16:creationId xmlns:a16="http://schemas.microsoft.com/office/drawing/2014/main" id="{93533B92-DC9B-4137-8F1E-50E161D51464}"/>
              </a:ext>
            </a:extLst>
          </p:cNvPr>
          <p:cNvSpPr/>
          <p:nvPr/>
        </p:nvSpPr>
        <p:spPr>
          <a:xfrm>
            <a:off x="1189606" y="224043"/>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237916E4-1DB5-41EE-9BA1-DAEE40243BC7}"/>
              </a:ext>
            </a:extLst>
          </p:cNvPr>
          <p:cNvSpPr txBox="1"/>
          <p:nvPr/>
        </p:nvSpPr>
        <p:spPr>
          <a:xfrm>
            <a:off x="397164" y="868218"/>
            <a:ext cx="10095345" cy="369332"/>
          </a:xfrm>
          <a:prstGeom prst="rect">
            <a:avLst/>
          </a:prstGeom>
          <a:noFill/>
        </p:spPr>
        <p:txBody>
          <a:bodyPr wrap="square" rtlCol="0">
            <a:spAutoFit/>
          </a:bodyPr>
          <a:lstStyle/>
          <a:p>
            <a:r>
              <a:rPr lang="en-US" dirty="0"/>
              <a:t>Check and recent plan changes, deal changes, status changes done on any affected number.</a:t>
            </a:r>
            <a:endParaRPr lang="en-IN" dirty="0"/>
          </a:p>
        </p:txBody>
      </p:sp>
    </p:spTree>
    <p:extLst>
      <p:ext uri="{BB962C8B-B14F-4D97-AF65-F5344CB8AC3E}">
        <p14:creationId xmlns:p14="http://schemas.microsoft.com/office/powerpoint/2010/main" val="367101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6964" y="1421371"/>
            <a:ext cx="11529932" cy="4432336"/>
          </a:xfrm>
          <a:prstGeom prst="rect">
            <a:avLst/>
          </a:prstGeom>
        </p:spPr>
      </p:pic>
      <p:sp>
        <p:nvSpPr>
          <p:cNvPr id="2" name="Rectangle 1">
            <a:extLst>
              <a:ext uri="{FF2B5EF4-FFF2-40B4-BE49-F238E27FC236}">
                <a16:creationId xmlns:a16="http://schemas.microsoft.com/office/drawing/2014/main" id="{73435083-F789-4822-87B9-34DBF5063B27}"/>
              </a:ext>
            </a:extLst>
          </p:cNvPr>
          <p:cNvSpPr/>
          <p:nvPr/>
        </p:nvSpPr>
        <p:spPr>
          <a:xfrm>
            <a:off x="1198841" y="251752"/>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2C247329-A952-4CAD-8413-960220CEAD2D}"/>
              </a:ext>
            </a:extLst>
          </p:cNvPr>
          <p:cNvSpPr txBox="1"/>
          <p:nvPr/>
        </p:nvSpPr>
        <p:spPr>
          <a:xfrm>
            <a:off x="176964" y="951347"/>
            <a:ext cx="11627110" cy="369332"/>
          </a:xfrm>
          <a:prstGeom prst="rect">
            <a:avLst/>
          </a:prstGeom>
          <a:noFill/>
        </p:spPr>
        <p:txBody>
          <a:bodyPr wrap="square" rtlCol="0">
            <a:spAutoFit/>
          </a:bodyPr>
          <a:lstStyle/>
          <a:p>
            <a:r>
              <a:rPr lang="en-US" dirty="0"/>
              <a:t>On the Diagnosis page we can do the SIM purging and also can cross- check the rest of the details that are highlighted</a:t>
            </a:r>
            <a:endParaRPr lang="en-IN" dirty="0"/>
          </a:p>
        </p:txBody>
      </p:sp>
    </p:spTree>
    <p:extLst>
      <p:ext uri="{BB962C8B-B14F-4D97-AF65-F5344CB8AC3E}">
        <p14:creationId xmlns:p14="http://schemas.microsoft.com/office/powerpoint/2010/main" val="304808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069" y="1545466"/>
            <a:ext cx="11724368" cy="4430332"/>
          </a:xfrm>
          <a:prstGeom prst="rect">
            <a:avLst/>
          </a:prstGeom>
        </p:spPr>
      </p:pic>
      <p:sp>
        <p:nvSpPr>
          <p:cNvPr id="3" name="Rectangle 2">
            <a:extLst>
              <a:ext uri="{FF2B5EF4-FFF2-40B4-BE49-F238E27FC236}">
                <a16:creationId xmlns:a16="http://schemas.microsoft.com/office/drawing/2014/main" id="{1BC6D7CA-6627-42D0-91AE-10C35B01BF99}"/>
              </a:ext>
            </a:extLst>
          </p:cNvPr>
          <p:cNvSpPr/>
          <p:nvPr/>
        </p:nvSpPr>
        <p:spPr>
          <a:xfrm>
            <a:off x="1208078" y="242516"/>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0A3B7D18-C22E-459D-AFEC-C3A720030B6A}"/>
              </a:ext>
            </a:extLst>
          </p:cNvPr>
          <p:cNvSpPr txBox="1"/>
          <p:nvPr/>
        </p:nvSpPr>
        <p:spPr>
          <a:xfrm>
            <a:off x="378691" y="932873"/>
            <a:ext cx="6853382" cy="369332"/>
          </a:xfrm>
          <a:prstGeom prst="rect">
            <a:avLst/>
          </a:prstGeom>
          <a:noFill/>
        </p:spPr>
        <p:txBody>
          <a:bodyPr wrap="square" rtlCol="0">
            <a:spAutoFit/>
          </a:bodyPr>
          <a:lstStyle/>
          <a:p>
            <a:r>
              <a:rPr lang="en-US" dirty="0"/>
              <a:t>HSS details will show the HLR </a:t>
            </a:r>
            <a:r>
              <a:rPr lang="en-US" dirty="0" err="1"/>
              <a:t>deatils</a:t>
            </a:r>
            <a:endParaRPr lang="en-IN" dirty="0"/>
          </a:p>
        </p:txBody>
      </p:sp>
    </p:spTree>
    <p:extLst>
      <p:ext uri="{BB962C8B-B14F-4D97-AF65-F5344CB8AC3E}">
        <p14:creationId xmlns:p14="http://schemas.microsoft.com/office/powerpoint/2010/main" val="352980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Home Page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91" y="1126988"/>
            <a:ext cx="10763479" cy="50755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626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266" y="1365161"/>
            <a:ext cx="11812207" cy="4649609"/>
          </a:xfrm>
          <a:prstGeom prst="rect">
            <a:avLst/>
          </a:prstGeom>
        </p:spPr>
      </p:pic>
      <p:sp>
        <p:nvSpPr>
          <p:cNvPr id="3" name="Rectangle 2">
            <a:extLst>
              <a:ext uri="{FF2B5EF4-FFF2-40B4-BE49-F238E27FC236}">
                <a16:creationId xmlns:a16="http://schemas.microsoft.com/office/drawing/2014/main" id="{9FB3675A-9CD4-46FB-B365-C3FE4296B709}"/>
              </a:ext>
            </a:extLst>
          </p:cNvPr>
          <p:cNvSpPr/>
          <p:nvPr/>
        </p:nvSpPr>
        <p:spPr>
          <a:xfrm>
            <a:off x="1235788" y="187097"/>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4" name="TextBox 3">
            <a:extLst>
              <a:ext uri="{FF2B5EF4-FFF2-40B4-BE49-F238E27FC236}">
                <a16:creationId xmlns:a16="http://schemas.microsoft.com/office/drawing/2014/main" id="{8EFD4214-49ED-4897-A9B9-0C9991FBD50B}"/>
              </a:ext>
            </a:extLst>
          </p:cNvPr>
          <p:cNvSpPr txBox="1"/>
          <p:nvPr/>
        </p:nvSpPr>
        <p:spPr>
          <a:xfrm>
            <a:off x="1235787" y="1365161"/>
            <a:ext cx="4213667" cy="369332"/>
          </a:xfrm>
          <a:prstGeom prst="rect">
            <a:avLst/>
          </a:prstGeom>
          <a:noFill/>
        </p:spPr>
        <p:txBody>
          <a:bodyPr wrap="square" rtlCol="0">
            <a:spAutoFit/>
          </a:bodyPr>
          <a:lstStyle/>
          <a:p>
            <a:r>
              <a:rPr lang="en-US" dirty="0"/>
              <a:t>Used to check AAA configuration</a:t>
            </a:r>
            <a:endParaRPr lang="en-IN" dirty="0"/>
          </a:p>
        </p:txBody>
      </p:sp>
      <p:sp>
        <p:nvSpPr>
          <p:cNvPr id="5" name="TextBox 4">
            <a:extLst>
              <a:ext uri="{FF2B5EF4-FFF2-40B4-BE49-F238E27FC236}">
                <a16:creationId xmlns:a16="http://schemas.microsoft.com/office/drawing/2014/main" id="{9F412FB9-E418-4E87-A5F0-F2E8C80E48AE}"/>
              </a:ext>
            </a:extLst>
          </p:cNvPr>
          <p:cNvSpPr txBox="1"/>
          <p:nvPr/>
        </p:nvSpPr>
        <p:spPr>
          <a:xfrm>
            <a:off x="1120332" y="2884542"/>
            <a:ext cx="5788468" cy="369332"/>
          </a:xfrm>
          <a:prstGeom prst="rect">
            <a:avLst/>
          </a:prstGeom>
          <a:noFill/>
        </p:spPr>
        <p:txBody>
          <a:bodyPr wrap="square" rtlCol="0">
            <a:spAutoFit/>
          </a:bodyPr>
          <a:lstStyle/>
          <a:p>
            <a:r>
              <a:rPr lang="en-US" dirty="0"/>
              <a:t>Used to check any normal/ Dynamic HLR configuration</a:t>
            </a:r>
            <a:endParaRPr lang="en-IN" dirty="0"/>
          </a:p>
        </p:txBody>
      </p:sp>
    </p:spTree>
    <p:extLst>
      <p:ext uri="{BB962C8B-B14F-4D97-AF65-F5344CB8AC3E}">
        <p14:creationId xmlns:p14="http://schemas.microsoft.com/office/powerpoint/2010/main" val="210246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3727" y="1003143"/>
            <a:ext cx="11430000" cy="3002187"/>
          </a:xfrm>
          <a:prstGeom prst="rect">
            <a:avLst/>
          </a:prstGeom>
        </p:spPr>
      </p:pic>
      <p:pic>
        <p:nvPicPr>
          <p:cNvPr id="3" name="Picture 2"/>
          <p:cNvPicPr>
            <a:picLocks noChangeAspect="1"/>
          </p:cNvPicPr>
          <p:nvPr/>
        </p:nvPicPr>
        <p:blipFill>
          <a:blip r:embed="rId3"/>
          <a:stretch>
            <a:fillRect/>
          </a:stretch>
        </p:blipFill>
        <p:spPr>
          <a:xfrm>
            <a:off x="303727" y="3863594"/>
            <a:ext cx="11430000" cy="2558374"/>
          </a:xfrm>
          <a:prstGeom prst="rect">
            <a:avLst/>
          </a:prstGeom>
        </p:spPr>
      </p:pic>
      <p:sp>
        <p:nvSpPr>
          <p:cNvPr id="4" name="Rectangle 3">
            <a:extLst>
              <a:ext uri="{FF2B5EF4-FFF2-40B4-BE49-F238E27FC236}">
                <a16:creationId xmlns:a16="http://schemas.microsoft.com/office/drawing/2014/main" id="{B635AEB7-8B45-4E4A-9B14-6B01FA9FB9A9}"/>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5" name="TextBox 4">
            <a:extLst>
              <a:ext uri="{FF2B5EF4-FFF2-40B4-BE49-F238E27FC236}">
                <a16:creationId xmlns:a16="http://schemas.microsoft.com/office/drawing/2014/main" id="{9ED4F3D2-3FCA-43F4-955F-47025A44F5F4}"/>
              </a:ext>
            </a:extLst>
          </p:cNvPr>
          <p:cNvSpPr txBox="1"/>
          <p:nvPr/>
        </p:nvSpPr>
        <p:spPr>
          <a:xfrm>
            <a:off x="6756400" y="4018443"/>
            <a:ext cx="3094182" cy="369332"/>
          </a:xfrm>
          <a:prstGeom prst="rect">
            <a:avLst/>
          </a:prstGeom>
          <a:noFill/>
        </p:spPr>
        <p:txBody>
          <a:bodyPr wrap="square" rtlCol="0">
            <a:spAutoFit/>
          </a:bodyPr>
          <a:lstStyle/>
          <a:p>
            <a:r>
              <a:rPr lang="en-US" dirty="0"/>
              <a:t>Whitelisting for Voice services</a:t>
            </a:r>
            <a:endParaRPr lang="en-IN" dirty="0"/>
          </a:p>
        </p:txBody>
      </p:sp>
      <p:sp>
        <p:nvSpPr>
          <p:cNvPr id="8" name="TextBox 7">
            <a:extLst>
              <a:ext uri="{FF2B5EF4-FFF2-40B4-BE49-F238E27FC236}">
                <a16:creationId xmlns:a16="http://schemas.microsoft.com/office/drawing/2014/main" id="{38AA3CFD-E546-4B43-87BE-6AA854D50D83}"/>
              </a:ext>
            </a:extLst>
          </p:cNvPr>
          <p:cNvSpPr txBox="1"/>
          <p:nvPr/>
        </p:nvSpPr>
        <p:spPr>
          <a:xfrm>
            <a:off x="6756400" y="1371600"/>
            <a:ext cx="3094182" cy="369332"/>
          </a:xfrm>
          <a:prstGeom prst="rect">
            <a:avLst/>
          </a:prstGeom>
          <a:noFill/>
        </p:spPr>
        <p:txBody>
          <a:bodyPr wrap="square" rtlCol="0">
            <a:spAutoFit/>
          </a:bodyPr>
          <a:lstStyle/>
          <a:p>
            <a:r>
              <a:rPr lang="en-US" dirty="0"/>
              <a:t>Whitelisting for SMS services</a:t>
            </a:r>
            <a:endParaRPr lang="en-IN" dirty="0"/>
          </a:p>
        </p:txBody>
      </p:sp>
    </p:spTree>
    <p:extLst>
      <p:ext uri="{BB962C8B-B14F-4D97-AF65-F5344CB8AC3E}">
        <p14:creationId xmlns:p14="http://schemas.microsoft.com/office/powerpoint/2010/main" val="261196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153" y="930925"/>
            <a:ext cx="11882847" cy="5460640"/>
          </a:xfrm>
          <a:prstGeom prst="rect">
            <a:avLst/>
          </a:prstGeom>
        </p:spPr>
      </p:pic>
      <p:sp>
        <p:nvSpPr>
          <p:cNvPr id="3" name="TextBox 2">
            <a:extLst>
              <a:ext uri="{FF2B5EF4-FFF2-40B4-BE49-F238E27FC236}">
                <a16:creationId xmlns:a16="http://schemas.microsoft.com/office/drawing/2014/main" id="{E4368A2C-64D7-48A6-B675-CF5FB4C822D5}"/>
              </a:ext>
            </a:extLst>
          </p:cNvPr>
          <p:cNvSpPr txBox="1"/>
          <p:nvPr/>
        </p:nvSpPr>
        <p:spPr>
          <a:xfrm>
            <a:off x="5717309" y="1440874"/>
            <a:ext cx="4673600" cy="369332"/>
          </a:xfrm>
          <a:prstGeom prst="rect">
            <a:avLst/>
          </a:prstGeom>
          <a:noFill/>
        </p:spPr>
        <p:txBody>
          <a:bodyPr wrap="square" rtlCol="0">
            <a:spAutoFit/>
          </a:bodyPr>
          <a:lstStyle/>
          <a:p>
            <a:r>
              <a:rPr lang="en-US" dirty="0"/>
              <a:t>Whitelisting for Data services on ISAFE portal</a:t>
            </a:r>
            <a:endParaRPr lang="en-IN" dirty="0"/>
          </a:p>
        </p:txBody>
      </p:sp>
      <p:sp>
        <p:nvSpPr>
          <p:cNvPr id="4" name="TextBox 3">
            <a:extLst>
              <a:ext uri="{FF2B5EF4-FFF2-40B4-BE49-F238E27FC236}">
                <a16:creationId xmlns:a16="http://schemas.microsoft.com/office/drawing/2014/main" id="{80ED0F3F-15F1-4C06-832B-44889D8A2474}"/>
              </a:ext>
            </a:extLst>
          </p:cNvPr>
          <p:cNvSpPr txBox="1"/>
          <p:nvPr/>
        </p:nvSpPr>
        <p:spPr>
          <a:xfrm>
            <a:off x="1320800" y="230909"/>
            <a:ext cx="3094182" cy="369332"/>
          </a:xfrm>
          <a:prstGeom prst="rect">
            <a:avLst/>
          </a:prstGeom>
          <a:noFill/>
        </p:spPr>
        <p:txBody>
          <a:bodyPr wrap="square" rtlCol="0">
            <a:spAutoFit/>
          </a:bodyPr>
          <a:lstStyle/>
          <a:p>
            <a:r>
              <a:rPr lang="en-US" b="1" dirty="0">
                <a:solidFill>
                  <a:schemeClr val="bg1"/>
                </a:solidFill>
              </a:rPr>
              <a:t>Whitelisting Pre-checks</a:t>
            </a:r>
            <a:endParaRPr lang="en-IN" b="1" dirty="0">
              <a:solidFill>
                <a:schemeClr val="bg1"/>
              </a:solidFill>
            </a:endParaRPr>
          </a:p>
        </p:txBody>
      </p:sp>
    </p:spTree>
    <p:extLst>
      <p:ext uri="{BB962C8B-B14F-4D97-AF65-F5344CB8AC3E}">
        <p14:creationId xmlns:p14="http://schemas.microsoft.com/office/powerpoint/2010/main" val="20438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788" y="1184856"/>
            <a:ext cx="11953942" cy="4489092"/>
          </a:xfrm>
          <a:prstGeom prst="rect">
            <a:avLst/>
          </a:prstGeom>
        </p:spPr>
      </p:pic>
      <p:sp>
        <p:nvSpPr>
          <p:cNvPr id="3" name="Rectangle 2">
            <a:extLst>
              <a:ext uri="{FF2B5EF4-FFF2-40B4-BE49-F238E27FC236}">
                <a16:creationId xmlns:a16="http://schemas.microsoft.com/office/drawing/2014/main" id="{32161BED-B7EB-4DFE-B07E-0ABF6B968090}"/>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52B63EAE-8503-4DEE-B3D1-4301DF06A97D}"/>
              </a:ext>
            </a:extLst>
          </p:cNvPr>
          <p:cNvSpPr txBox="1"/>
          <p:nvPr/>
        </p:nvSpPr>
        <p:spPr>
          <a:xfrm>
            <a:off x="2538116" y="868094"/>
            <a:ext cx="5968576" cy="369332"/>
          </a:xfrm>
          <a:prstGeom prst="rect">
            <a:avLst/>
          </a:prstGeom>
          <a:noFill/>
        </p:spPr>
        <p:txBody>
          <a:bodyPr wrap="square" rtlCol="0">
            <a:spAutoFit/>
          </a:bodyPr>
          <a:lstStyle/>
          <a:p>
            <a:r>
              <a:rPr lang="en-US" dirty="0"/>
              <a:t>In Search user you can check single numbers whitelisting </a:t>
            </a:r>
            <a:endParaRPr lang="en-IN" dirty="0"/>
          </a:p>
        </p:txBody>
      </p:sp>
    </p:spTree>
    <p:extLst>
      <p:ext uri="{BB962C8B-B14F-4D97-AF65-F5344CB8AC3E}">
        <p14:creationId xmlns:p14="http://schemas.microsoft.com/office/powerpoint/2010/main" val="13953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283" y="1648496"/>
            <a:ext cx="11904099" cy="3876541"/>
          </a:xfrm>
          <a:prstGeom prst="rect">
            <a:avLst/>
          </a:prstGeom>
        </p:spPr>
      </p:pic>
      <p:sp>
        <p:nvSpPr>
          <p:cNvPr id="3" name="Rectangle 2">
            <a:extLst>
              <a:ext uri="{FF2B5EF4-FFF2-40B4-BE49-F238E27FC236}">
                <a16:creationId xmlns:a16="http://schemas.microsoft.com/office/drawing/2014/main" id="{32E01CE8-1A70-48D4-8FA4-BA403B6539C4}"/>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9CFF8790-E785-427F-8AEB-18C0BA42E6C4}"/>
              </a:ext>
            </a:extLst>
          </p:cNvPr>
          <p:cNvSpPr txBox="1"/>
          <p:nvPr/>
        </p:nvSpPr>
        <p:spPr>
          <a:xfrm>
            <a:off x="2538116" y="868094"/>
            <a:ext cx="5968576" cy="369332"/>
          </a:xfrm>
          <a:prstGeom prst="rect">
            <a:avLst/>
          </a:prstGeom>
          <a:noFill/>
        </p:spPr>
        <p:txBody>
          <a:bodyPr wrap="square" rtlCol="0">
            <a:spAutoFit/>
          </a:bodyPr>
          <a:lstStyle/>
          <a:p>
            <a:r>
              <a:rPr lang="en-US" dirty="0"/>
              <a:t>For single number whitelisting will visible as below </a:t>
            </a:r>
            <a:endParaRPr lang="en-IN" dirty="0"/>
          </a:p>
        </p:txBody>
      </p:sp>
    </p:spTree>
    <p:extLst>
      <p:ext uri="{BB962C8B-B14F-4D97-AF65-F5344CB8AC3E}">
        <p14:creationId xmlns:p14="http://schemas.microsoft.com/office/powerpoint/2010/main" val="332771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1667" y="2031163"/>
            <a:ext cx="11874321" cy="3597242"/>
          </a:xfrm>
          <a:prstGeom prst="rect">
            <a:avLst/>
          </a:prstGeom>
        </p:spPr>
      </p:pic>
      <p:sp>
        <p:nvSpPr>
          <p:cNvPr id="3" name="Rectangle 2">
            <a:extLst>
              <a:ext uri="{FF2B5EF4-FFF2-40B4-BE49-F238E27FC236}">
                <a16:creationId xmlns:a16="http://schemas.microsoft.com/office/drawing/2014/main" id="{2F73DC23-FA86-479B-87D6-7B837C7A9BA3}"/>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F5B7E766-11A3-4318-A3F1-334F42D091F9}"/>
              </a:ext>
            </a:extLst>
          </p:cNvPr>
          <p:cNvSpPr txBox="1"/>
          <p:nvPr/>
        </p:nvSpPr>
        <p:spPr>
          <a:xfrm>
            <a:off x="225315" y="1062058"/>
            <a:ext cx="9561520" cy="646331"/>
          </a:xfrm>
          <a:prstGeom prst="rect">
            <a:avLst/>
          </a:prstGeom>
          <a:noFill/>
        </p:spPr>
        <p:txBody>
          <a:bodyPr wrap="square" rtlCol="0">
            <a:spAutoFit/>
          </a:bodyPr>
          <a:lstStyle/>
          <a:p>
            <a:r>
              <a:rPr lang="en-US" dirty="0"/>
              <a:t>For bulk search, you can use the Bulk Migrate option, but for whitelisting on bulk numbers you can update the file for the same</a:t>
            </a:r>
            <a:endParaRPr lang="en-IN" dirty="0"/>
          </a:p>
        </p:txBody>
      </p:sp>
    </p:spTree>
    <p:extLst>
      <p:ext uri="{BB962C8B-B14F-4D97-AF65-F5344CB8AC3E}">
        <p14:creationId xmlns:p14="http://schemas.microsoft.com/office/powerpoint/2010/main" val="231747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339" y="885825"/>
            <a:ext cx="12142609" cy="5437702"/>
          </a:xfrm>
          <a:prstGeom prst="rect">
            <a:avLst/>
          </a:prstGeom>
        </p:spPr>
      </p:pic>
      <p:sp>
        <p:nvSpPr>
          <p:cNvPr id="3" name="Rectangle 2">
            <a:extLst>
              <a:ext uri="{FF2B5EF4-FFF2-40B4-BE49-F238E27FC236}">
                <a16:creationId xmlns:a16="http://schemas.microsoft.com/office/drawing/2014/main" id="{FF71190C-457D-436D-AF23-596B2C310D5A}"/>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Pre-checks</a:t>
            </a:r>
            <a:endParaRPr lang="en-IN" b="1" dirty="0">
              <a:solidFill>
                <a:schemeClr val="bg1"/>
              </a:solidFill>
            </a:endParaRPr>
          </a:p>
        </p:txBody>
      </p:sp>
      <p:sp>
        <p:nvSpPr>
          <p:cNvPr id="4" name="TextBox 3">
            <a:extLst>
              <a:ext uri="{FF2B5EF4-FFF2-40B4-BE49-F238E27FC236}">
                <a16:creationId xmlns:a16="http://schemas.microsoft.com/office/drawing/2014/main" id="{9327A1BE-CD81-484D-B68E-FC75EC681B58}"/>
              </a:ext>
            </a:extLst>
          </p:cNvPr>
          <p:cNvSpPr txBox="1"/>
          <p:nvPr/>
        </p:nvSpPr>
        <p:spPr>
          <a:xfrm>
            <a:off x="3371273" y="756516"/>
            <a:ext cx="9402620" cy="646331"/>
          </a:xfrm>
          <a:prstGeom prst="rect">
            <a:avLst/>
          </a:prstGeom>
          <a:noFill/>
        </p:spPr>
        <p:txBody>
          <a:bodyPr wrap="square" rtlCol="0">
            <a:spAutoFit/>
          </a:bodyPr>
          <a:lstStyle/>
          <a:p>
            <a:r>
              <a:rPr lang="en-US" dirty="0"/>
              <a:t>In the Deal option, you will able to see the available deals for the particular customer which are activated at the backend</a:t>
            </a:r>
            <a:endParaRPr lang="en-IN" dirty="0"/>
          </a:p>
        </p:txBody>
      </p:sp>
    </p:spTree>
    <p:extLst>
      <p:ext uri="{BB962C8B-B14F-4D97-AF65-F5344CB8AC3E}">
        <p14:creationId xmlns:p14="http://schemas.microsoft.com/office/powerpoint/2010/main" val="31002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060" y="2653049"/>
            <a:ext cx="11077575" cy="2524594"/>
          </a:xfrm>
          <a:prstGeom prst="rect">
            <a:avLst/>
          </a:prstGeom>
        </p:spPr>
      </p:pic>
      <p:sp>
        <p:nvSpPr>
          <p:cNvPr id="3" name="Rectangle 2">
            <a:extLst>
              <a:ext uri="{FF2B5EF4-FFF2-40B4-BE49-F238E27FC236}">
                <a16:creationId xmlns:a16="http://schemas.microsoft.com/office/drawing/2014/main" id="{CDDB1C11-4D4C-4411-84AC-BB73DD1CF4DB}"/>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Deal Pre-checks</a:t>
            </a:r>
            <a:endParaRPr lang="en-IN" b="1" dirty="0">
              <a:solidFill>
                <a:schemeClr val="bg1"/>
              </a:solidFill>
            </a:endParaRPr>
          </a:p>
        </p:txBody>
      </p:sp>
    </p:spTree>
    <p:extLst>
      <p:ext uri="{BB962C8B-B14F-4D97-AF65-F5344CB8AC3E}">
        <p14:creationId xmlns:p14="http://schemas.microsoft.com/office/powerpoint/2010/main" val="413159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9400" y="1442461"/>
            <a:ext cx="11052377" cy="4478048"/>
          </a:xfrm>
          <a:prstGeom prst="rect">
            <a:avLst/>
          </a:prstGeom>
        </p:spPr>
      </p:pic>
      <p:sp>
        <p:nvSpPr>
          <p:cNvPr id="3" name="Rectangle 2">
            <a:extLst>
              <a:ext uri="{FF2B5EF4-FFF2-40B4-BE49-F238E27FC236}">
                <a16:creationId xmlns:a16="http://schemas.microsoft.com/office/drawing/2014/main" id="{EB63C764-F017-4984-A6BC-2A8F144F6D57}"/>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Bulk Operations </a:t>
            </a:r>
            <a:endParaRPr lang="en-IN" b="1" dirty="0">
              <a:solidFill>
                <a:schemeClr val="bg1"/>
              </a:solidFill>
            </a:endParaRPr>
          </a:p>
        </p:txBody>
      </p:sp>
    </p:spTree>
    <p:extLst>
      <p:ext uri="{BB962C8B-B14F-4D97-AF65-F5344CB8AC3E}">
        <p14:creationId xmlns:p14="http://schemas.microsoft.com/office/powerpoint/2010/main" val="4125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4962" y="990962"/>
            <a:ext cx="11163300" cy="5505450"/>
          </a:xfrm>
          <a:prstGeom prst="rect">
            <a:avLst/>
          </a:prstGeom>
        </p:spPr>
      </p:pic>
      <p:sp>
        <p:nvSpPr>
          <p:cNvPr id="3" name="Rectangle 2">
            <a:extLst>
              <a:ext uri="{FF2B5EF4-FFF2-40B4-BE49-F238E27FC236}">
                <a16:creationId xmlns:a16="http://schemas.microsoft.com/office/drawing/2014/main" id="{C75472F8-EE3A-412F-A315-B887C36DDD17}"/>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Bulk Operations</a:t>
            </a:r>
            <a:endParaRPr lang="en-IN" b="1" dirty="0">
              <a:solidFill>
                <a:schemeClr val="bg1"/>
              </a:solidFill>
            </a:endParaRPr>
          </a:p>
        </p:txBody>
      </p:sp>
      <p:sp>
        <p:nvSpPr>
          <p:cNvPr id="4" name="TextBox 3">
            <a:extLst>
              <a:ext uri="{FF2B5EF4-FFF2-40B4-BE49-F238E27FC236}">
                <a16:creationId xmlns:a16="http://schemas.microsoft.com/office/drawing/2014/main" id="{8CE7CF93-174C-417E-886B-76D460E7E3BE}"/>
              </a:ext>
            </a:extLst>
          </p:cNvPr>
          <p:cNvSpPr txBox="1"/>
          <p:nvPr/>
        </p:nvSpPr>
        <p:spPr>
          <a:xfrm>
            <a:off x="4710545" y="1108364"/>
            <a:ext cx="6308437" cy="923330"/>
          </a:xfrm>
          <a:prstGeom prst="rect">
            <a:avLst/>
          </a:prstGeom>
          <a:noFill/>
        </p:spPr>
        <p:txBody>
          <a:bodyPr wrap="square" rtlCol="0">
            <a:spAutoFit/>
          </a:bodyPr>
          <a:lstStyle/>
          <a:p>
            <a:r>
              <a:rPr lang="en-US" dirty="0"/>
              <a:t>In Bulk Transaction, the customer can change the deal, change the status of the number, do the whitelisting for SMS and voice also can do the bulk purging </a:t>
            </a:r>
            <a:endParaRPr lang="en-IN" dirty="0"/>
          </a:p>
        </p:txBody>
      </p:sp>
    </p:spTree>
    <p:extLst>
      <p:ext uri="{BB962C8B-B14F-4D97-AF65-F5344CB8AC3E}">
        <p14:creationId xmlns:p14="http://schemas.microsoft.com/office/powerpoint/2010/main" val="196360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CISCO Finesse</a:t>
            </a:r>
          </a:p>
        </p:txBody>
      </p:sp>
      <p:sp>
        <p:nvSpPr>
          <p:cNvPr id="6" name="Rectangle 5"/>
          <p:cNvSpPr/>
          <p:nvPr/>
        </p:nvSpPr>
        <p:spPr>
          <a:xfrm>
            <a:off x="229932" y="773888"/>
            <a:ext cx="9136540" cy="584775"/>
          </a:xfrm>
          <a:prstGeom prst="rect">
            <a:avLst/>
          </a:prstGeom>
        </p:spPr>
        <p:txBody>
          <a:bodyPr wrap="none">
            <a:spAutoFit/>
          </a:bodyPr>
          <a:lstStyle/>
          <a:p>
            <a:r>
              <a:rPr lang="en-IN" sz="1600" dirty="0">
                <a:latin typeface="Vi" panose="00000500000000000000" pitchFamily="50" charset="0"/>
                <a:ea typeface="Times New Roman" panose="02020603050405020304" pitchFamily="18" charset="0"/>
              </a:rPr>
              <a:t>Cisco Finesse is used for making outbound call to the customer and Inbound call handle for customer query</a:t>
            </a:r>
            <a:r>
              <a:rPr lang="en-IN" sz="1600" dirty="0">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endParaRPr lang="en-IN" sz="1600" dirty="0">
              <a:solidFill>
                <a:srgbClr val="0563C1"/>
              </a:solidFill>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en-IN" sz="1600" u="sng" dirty="0">
                <a:solidFill>
                  <a:srgbClr val="0563C1"/>
                </a:solidFill>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rPr>
              <a:t>Login URL: https://ndc3vapafin7a.inroot.in:8445/desktop/</a:t>
            </a:r>
            <a:endParaRPr lang="en-US" sz="1600" dirty="0">
              <a:latin typeface="Vi" panose="00000500000000000000" pitchFamily="50" charset="0"/>
            </a:endParaRPr>
          </a:p>
        </p:txBody>
      </p:sp>
      <p:pic>
        <p:nvPicPr>
          <p:cNvPr id="8" name="Picture 7"/>
          <p:cNvPicPr>
            <a:picLocks noChangeAspect="1"/>
          </p:cNvPicPr>
          <p:nvPr/>
        </p:nvPicPr>
        <p:blipFill>
          <a:blip r:embed="rId4"/>
          <a:stretch>
            <a:fillRect/>
          </a:stretch>
        </p:blipFill>
        <p:spPr>
          <a:xfrm>
            <a:off x="411892" y="1604069"/>
            <a:ext cx="9766135" cy="4643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95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9092" y="1819274"/>
            <a:ext cx="11565229" cy="3898945"/>
          </a:xfrm>
          <a:prstGeom prst="rect">
            <a:avLst/>
          </a:prstGeom>
        </p:spPr>
      </p:pic>
      <p:sp>
        <p:nvSpPr>
          <p:cNvPr id="3" name="Rectangle 2">
            <a:extLst>
              <a:ext uri="{FF2B5EF4-FFF2-40B4-BE49-F238E27FC236}">
                <a16:creationId xmlns:a16="http://schemas.microsoft.com/office/drawing/2014/main" id="{849CEE06-565A-41E2-8B36-88CF05B76E2E}"/>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Whitelisting Operation</a:t>
            </a:r>
            <a:endParaRPr lang="en-IN" b="1" dirty="0">
              <a:solidFill>
                <a:schemeClr val="bg1"/>
              </a:solidFill>
            </a:endParaRPr>
          </a:p>
        </p:txBody>
      </p:sp>
      <p:sp>
        <p:nvSpPr>
          <p:cNvPr id="4" name="TextBox 3">
            <a:extLst>
              <a:ext uri="{FF2B5EF4-FFF2-40B4-BE49-F238E27FC236}">
                <a16:creationId xmlns:a16="http://schemas.microsoft.com/office/drawing/2014/main" id="{4037FB5A-EEE5-4CA0-8BC9-06CF191D9457}"/>
              </a:ext>
            </a:extLst>
          </p:cNvPr>
          <p:cNvSpPr txBox="1"/>
          <p:nvPr/>
        </p:nvSpPr>
        <p:spPr>
          <a:xfrm>
            <a:off x="1108364" y="1034473"/>
            <a:ext cx="6770254" cy="369332"/>
          </a:xfrm>
          <a:prstGeom prst="rect">
            <a:avLst/>
          </a:prstGeom>
          <a:noFill/>
        </p:spPr>
        <p:txBody>
          <a:bodyPr wrap="square" rtlCol="0">
            <a:spAutoFit/>
          </a:bodyPr>
          <a:lstStyle/>
          <a:p>
            <a:r>
              <a:rPr lang="en-US" dirty="0"/>
              <a:t>SMS and voice whitelisting can be done from Whitelisting option</a:t>
            </a:r>
            <a:endParaRPr lang="en-IN" dirty="0"/>
          </a:p>
        </p:txBody>
      </p:sp>
    </p:spTree>
    <p:extLst>
      <p:ext uri="{BB962C8B-B14F-4D97-AF65-F5344CB8AC3E}">
        <p14:creationId xmlns:p14="http://schemas.microsoft.com/office/powerpoint/2010/main" val="83197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0608" y="1814512"/>
            <a:ext cx="11629624" cy="3530220"/>
          </a:xfrm>
          <a:prstGeom prst="rect">
            <a:avLst/>
          </a:prstGeom>
        </p:spPr>
      </p:pic>
      <p:sp>
        <p:nvSpPr>
          <p:cNvPr id="3" name="Rectangle 2">
            <a:extLst>
              <a:ext uri="{FF2B5EF4-FFF2-40B4-BE49-F238E27FC236}">
                <a16:creationId xmlns:a16="http://schemas.microsoft.com/office/drawing/2014/main" id="{13C20296-0938-41A1-9A07-888755B50B23}"/>
              </a:ext>
            </a:extLst>
          </p:cNvPr>
          <p:cNvSpPr/>
          <p:nvPr/>
        </p:nvSpPr>
        <p:spPr>
          <a:xfrm>
            <a:off x="1235787" y="251366"/>
            <a:ext cx="2597304" cy="369332"/>
          </a:xfrm>
          <a:prstGeom prst="rect">
            <a:avLst/>
          </a:prstGeom>
        </p:spPr>
        <p:txBody>
          <a:bodyPr wrap="square">
            <a:spAutoFit/>
          </a:bodyPr>
          <a:lstStyle/>
          <a:p>
            <a:r>
              <a:rPr lang="en-US" b="1" dirty="0">
                <a:solidFill>
                  <a:schemeClr val="bg1"/>
                </a:solidFill>
              </a:rPr>
              <a:t>Approval Pre-checks</a:t>
            </a:r>
            <a:endParaRPr lang="en-IN" b="1" dirty="0">
              <a:solidFill>
                <a:schemeClr val="bg1"/>
              </a:solidFill>
            </a:endParaRPr>
          </a:p>
        </p:txBody>
      </p:sp>
      <p:sp>
        <p:nvSpPr>
          <p:cNvPr id="4" name="TextBox 3">
            <a:extLst>
              <a:ext uri="{FF2B5EF4-FFF2-40B4-BE49-F238E27FC236}">
                <a16:creationId xmlns:a16="http://schemas.microsoft.com/office/drawing/2014/main" id="{6F20BA7E-0539-4C4A-882C-25247F7FA7A7}"/>
              </a:ext>
            </a:extLst>
          </p:cNvPr>
          <p:cNvSpPr txBox="1"/>
          <p:nvPr/>
        </p:nvSpPr>
        <p:spPr>
          <a:xfrm>
            <a:off x="637309" y="1080655"/>
            <a:ext cx="9661236" cy="369332"/>
          </a:xfrm>
          <a:prstGeom prst="rect">
            <a:avLst/>
          </a:prstGeom>
          <a:noFill/>
        </p:spPr>
        <p:txBody>
          <a:bodyPr wrap="square" rtlCol="0">
            <a:spAutoFit/>
          </a:bodyPr>
          <a:lstStyle/>
          <a:p>
            <a:r>
              <a:rPr lang="en-US" dirty="0"/>
              <a:t>If the customer wants to suspend the number- those orders are pending in the approval option.</a:t>
            </a:r>
            <a:endParaRPr lang="en-IN" dirty="0"/>
          </a:p>
        </p:txBody>
      </p:sp>
    </p:spTree>
    <p:extLst>
      <p:ext uri="{BB962C8B-B14F-4D97-AF65-F5344CB8AC3E}">
        <p14:creationId xmlns:p14="http://schemas.microsoft.com/office/powerpoint/2010/main" val="358644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GDSP</a:t>
            </a:r>
          </a:p>
        </p:txBody>
      </p:sp>
      <p:pic>
        <p:nvPicPr>
          <p:cNvPr id="11" name="Picture 10"/>
          <p:cNvPicPr/>
          <p:nvPr/>
        </p:nvPicPr>
        <p:blipFill>
          <a:blip r:embed="rId3"/>
          <a:stretch>
            <a:fillRect/>
          </a:stretch>
        </p:blipFill>
        <p:spPr>
          <a:xfrm>
            <a:off x="685347" y="1818415"/>
            <a:ext cx="8877293" cy="4461200"/>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614631" y="1118078"/>
            <a:ext cx="2715808" cy="338554"/>
          </a:xfrm>
          <a:prstGeom prst="rect">
            <a:avLst/>
          </a:prstGeom>
        </p:spPr>
        <p:txBody>
          <a:bodyPr wrap="none">
            <a:spAutoFit/>
          </a:bodyPr>
          <a:lstStyle/>
          <a:p>
            <a:r>
              <a:rPr lang="en-IN" sz="1600" u="sng" dirty="0">
                <a:solidFill>
                  <a:srgbClr val="0563C1"/>
                </a:solidFill>
                <a:latin typeface="Vi" panose="00000500000000000000" pitchFamily="50" charset="0"/>
                <a:ea typeface="Times New Roman" panose="02020603050405020304" pitchFamily="18" charset="0"/>
                <a:hlinkClick r:id="rId4"/>
              </a:rPr>
              <a:t>Login URL : iotportal.myvi.in</a:t>
            </a:r>
            <a:endParaRPr lang="en-US" sz="1600" dirty="0">
              <a:latin typeface="Vi" panose="00000500000000000000" pitchFamily="50" charset="0"/>
            </a:endParaRPr>
          </a:p>
        </p:txBody>
      </p:sp>
    </p:spTree>
    <p:extLst>
      <p:ext uri="{BB962C8B-B14F-4D97-AF65-F5344CB8AC3E}">
        <p14:creationId xmlns:p14="http://schemas.microsoft.com/office/powerpoint/2010/main" val="42204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6</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395340"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States in GDSP and Customer details</a:t>
            </a:r>
            <a:endParaRPr lang="en-US" sz="2000" b="1" dirty="0">
              <a:latin typeface="Vi" panose="00000500000000000000" pitchFamily="50" charset="0"/>
            </a:endParaRPr>
          </a:p>
        </p:txBody>
      </p:sp>
      <p:pic>
        <p:nvPicPr>
          <p:cNvPr id="6" name="Picture 5"/>
          <p:cNvPicPr/>
          <p:nvPr/>
        </p:nvPicPr>
        <p:blipFill>
          <a:blip r:embed="rId3"/>
          <a:stretch>
            <a:fillRect/>
          </a:stretch>
        </p:blipFill>
        <p:spPr>
          <a:xfrm>
            <a:off x="430977" y="1236183"/>
            <a:ext cx="3072387" cy="4217165"/>
          </a:xfrm>
          <a:prstGeom prst="rect">
            <a:avLst/>
          </a:prstGeom>
        </p:spPr>
      </p:pic>
      <p:sp>
        <p:nvSpPr>
          <p:cNvPr id="4" name="Rectangle 3"/>
          <p:cNvSpPr/>
          <p:nvPr/>
        </p:nvSpPr>
        <p:spPr>
          <a:xfrm>
            <a:off x="6950626" y="945671"/>
            <a:ext cx="3092513"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How to check customer details</a:t>
            </a:r>
            <a:endParaRPr lang="en-US" sz="1600" b="1"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pic>
        <p:nvPicPr>
          <p:cNvPr id="8" name="Picture 7"/>
          <p:cNvPicPr/>
          <p:nvPr/>
        </p:nvPicPr>
        <p:blipFill>
          <a:blip r:embed="rId4"/>
          <a:stretch>
            <a:fillRect/>
          </a:stretch>
        </p:blipFill>
        <p:spPr>
          <a:xfrm>
            <a:off x="6312665" y="1509311"/>
            <a:ext cx="2467778" cy="2644049"/>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5"/>
          <a:stretch>
            <a:fillRect/>
          </a:stretch>
        </p:blipFill>
        <p:spPr>
          <a:xfrm>
            <a:off x="9346893" y="1476260"/>
            <a:ext cx="2165733" cy="3650829"/>
          </a:xfrm>
          <a:prstGeom prst="rect">
            <a:avLst/>
          </a:prstGeom>
          <a:ln>
            <a:noFill/>
          </a:ln>
          <a:effectLst>
            <a:outerShdw blurRad="292100" dist="139700" dir="2700000" algn="tl" rotWithShape="0">
              <a:srgbClr val="333333">
                <a:alpha val="65000"/>
              </a:srgbClr>
            </a:outerShdw>
          </a:effectLst>
        </p:spPr>
      </p:pic>
      <p:pic>
        <p:nvPicPr>
          <p:cNvPr id="10" name="Picture 9"/>
          <p:cNvPicPr/>
          <p:nvPr/>
        </p:nvPicPr>
        <p:blipFill>
          <a:blip r:embed="rId6"/>
          <a:stretch>
            <a:fillRect/>
          </a:stretch>
        </p:blipFill>
        <p:spPr>
          <a:xfrm>
            <a:off x="5574535" y="5365215"/>
            <a:ext cx="6169446" cy="946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72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395340"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To check history of data usage</a:t>
            </a:r>
            <a:endParaRPr lang="en-US" sz="2000" b="1" dirty="0">
              <a:latin typeface="Vi" panose="00000500000000000000" pitchFamily="50" charset="0"/>
            </a:endParaRPr>
          </a:p>
        </p:txBody>
      </p:sp>
      <p:pic>
        <p:nvPicPr>
          <p:cNvPr id="11" name="Picture 10"/>
          <p:cNvPicPr/>
          <p:nvPr/>
        </p:nvPicPr>
        <p:blipFill>
          <a:blip r:embed="rId3"/>
          <a:stretch>
            <a:fillRect/>
          </a:stretch>
        </p:blipFill>
        <p:spPr>
          <a:xfrm>
            <a:off x="750765" y="1218905"/>
            <a:ext cx="9814411" cy="4741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95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401823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To check APN and solution type</a:t>
            </a:r>
            <a:endParaRPr lang="en-US" sz="2000" b="1" dirty="0">
              <a:latin typeface="Vi" panose="00000500000000000000" pitchFamily="50" charset="0"/>
            </a:endParaRPr>
          </a:p>
        </p:txBody>
      </p:sp>
      <p:pic>
        <p:nvPicPr>
          <p:cNvPr id="10" name="Picture 9"/>
          <p:cNvPicPr/>
          <p:nvPr/>
        </p:nvPicPr>
        <p:blipFill>
          <a:blip r:embed="rId3"/>
          <a:stretch>
            <a:fillRect/>
          </a:stretch>
        </p:blipFill>
        <p:spPr>
          <a:xfrm>
            <a:off x="575180" y="969687"/>
            <a:ext cx="10276434" cy="5001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531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296188"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Steps to check GDSP solution.</a:t>
            </a:r>
            <a:endParaRPr lang="en-US" sz="2000" b="1" dirty="0">
              <a:latin typeface="Vi" panose="00000500000000000000" pitchFamily="50" charset="0"/>
            </a:endParaRPr>
          </a:p>
        </p:txBody>
      </p:sp>
      <p:sp>
        <p:nvSpPr>
          <p:cNvPr id="2" name="Rectangle 1"/>
          <p:cNvSpPr/>
          <p:nvPr/>
        </p:nvSpPr>
        <p:spPr>
          <a:xfrm>
            <a:off x="370900" y="1117066"/>
            <a:ext cx="8012935" cy="1063946"/>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There are two plans.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1)HR : High Rental</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2)LR : Low Rental</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7" name="Rectangle 6"/>
          <p:cNvSpPr/>
          <p:nvPr/>
        </p:nvSpPr>
        <p:spPr>
          <a:xfrm>
            <a:off x="3808164" y="1158519"/>
            <a:ext cx="8178188" cy="950838"/>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Under High Rental(HR), sim services will be in active and it will be in below state.</a:t>
            </a:r>
          </a:p>
          <a:p>
            <a:pPr marL="285750" lvl="0" indent="-285750">
              <a:buFont typeface="Arial" panose="020B0604020202020204" pitchFamily="34" charset="0"/>
              <a:buChar char="•"/>
            </a:pPr>
            <a:r>
              <a:rPr lang="en-IN" sz="1600" dirty="0" err="1">
                <a:latin typeface="Vi" panose="00000500000000000000" pitchFamily="50" charset="0"/>
              </a:rPr>
              <a:t>Active.Live</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err="1">
                <a:latin typeface="Vi" panose="00000500000000000000" pitchFamily="50" charset="0"/>
              </a:rPr>
              <a:t>Active.Ready</a:t>
            </a:r>
            <a:endParaRPr lang="en-US" sz="1600" dirty="0">
              <a:latin typeface="Vi" panose="00000500000000000000" pitchFamily="50" charset="0"/>
            </a:endParaRPr>
          </a:p>
        </p:txBody>
      </p:sp>
      <p:pic>
        <p:nvPicPr>
          <p:cNvPr id="13" name="Picture 12"/>
          <p:cNvPicPr/>
          <p:nvPr/>
        </p:nvPicPr>
        <p:blipFill>
          <a:blip r:embed="rId3"/>
          <a:stretch>
            <a:fillRect/>
          </a:stretch>
        </p:blipFill>
        <p:spPr>
          <a:xfrm>
            <a:off x="310775" y="2670473"/>
            <a:ext cx="5731510" cy="2618740"/>
          </a:xfrm>
          <a:prstGeom prst="rect">
            <a:avLst/>
          </a:prstGeom>
          <a:ln>
            <a:noFill/>
          </a:ln>
          <a:effectLst>
            <a:outerShdw blurRad="292100" dist="139700" dir="2700000" algn="tl" rotWithShape="0">
              <a:srgbClr val="333333">
                <a:alpha val="65000"/>
              </a:srgbClr>
            </a:outerShdw>
          </a:effectLst>
        </p:spPr>
      </p:pic>
      <p:pic>
        <p:nvPicPr>
          <p:cNvPr id="15" name="Picture 14"/>
          <p:cNvPicPr/>
          <p:nvPr/>
        </p:nvPicPr>
        <p:blipFill>
          <a:blip r:embed="rId4"/>
          <a:stretch>
            <a:fillRect/>
          </a:stretch>
        </p:blipFill>
        <p:spPr>
          <a:xfrm>
            <a:off x="341523" y="5326770"/>
            <a:ext cx="5651653" cy="1162050"/>
          </a:xfrm>
          <a:prstGeom prst="rect">
            <a:avLst/>
          </a:prstGeom>
          <a:ln>
            <a:noFill/>
          </a:ln>
          <a:effectLst>
            <a:outerShdw blurRad="292100" dist="139700" dir="2700000" algn="tl" rotWithShape="0">
              <a:srgbClr val="333333">
                <a:alpha val="65000"/>
              </a:srgbClr>
            </a:outerShdw>
          </a:effectLst>
        </p:spPr>
      </p:pic>
      <p:pic>
        <p:nvPicPr>
          <p:cNvPr id="16" name="Picture 15"/>
          <p:cNvPicPr/>
          <p:nvPr/>
        </p:nvPicPr>
        <p:blipFill>
          <a:blip r:embed="rId5"/>
          <a:stretch>
            <a:fillRect/>
          </a:stretch>
        </p:blipFill>
        <p:spPr>
          <a:xfrm>
            <a:off x="6359035" y="5288095"/>
            <a:ext cx="5616300" cy="1255923"/>
          </a:xfrm>
          <a:prstGeom prst="rect">
            <a:avLst/>
          </a:prstGeom>
          <a:ln>
            <a:noFill/>
          </a:ln>
          <a:effectLst>
            <a:outerShdw blurRad="292100" dist="139700" dir="2700000" algn="tl" rotWithShape="0">
              <a:srgbClr val="333333">
                <a:alpha val="65000"/>
              </a:srgbClr>
            </a:outerShdw>
          </a:effectLst>
        </p:spPr>
      </p:pic>
      <p:sp>
        <p:nvSpPr>
          <p:cNvPr id="11" name="Rounded Rectangle 10"/>
          <p:cNvSpPr/>
          <p:nvPr/>
        </p:nvSpPr>
        <p:spPr>
          <a:xfrm>
            <a:off x="7050796" y="2236424"/>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SCRM View</a:t>
            </a:r>
          </a:p>
        </p:txBody>
      </p:sp>
      <p:cxnSp>
        <p:nvCxnSpPr>
          <p:cNvPr id="18" name="Straight Arrow Connector 17"/>
          <p:cNvCxnSpPr/>
          <p:nvPr/>
        </p:nvCxnSpPr>
        <p:spPr>
          <a:xfrm flipH="1">
            <a:off x="6279615" y="2666082"/>
            <a:ext cx="760163" cy="74914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Rounded Rectangle 21"/>
          <p:cNvSpPr/>
          <p:nvPr/>
        </p:nvSpPr>
        <p:spPr>
          <a:xfrm>
            <a:off x="9362502" y="3402376"/>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GDSP View</a:t>
            </a:r>
          </a:p>
        </p:txBody>
      </p:sp>
      <p:cxnSp>
        <p:nvCxnSpPr>
          <p:cNvPr id="23" name="Straight Arrow Connector 22"/>
          <p:cNvCxnSpPr/>
          <p:nvPr/>
        </p:nvCxnSpPr>
        <p:spPr>
          <a:xfrm flipH="1">
            <a:off x="9904164" y="4008304"/>
            <a:ext cx="108334" cy="129080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652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800</Words>
  <Application>Microsoft Office PowerPoint</Application>
  <PresentationFormat>Widescreen</PresentationFormat>
  <Paragraphs>135</Paragraphs>
  <Slides>42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Times New Roman</vt:lpstr>
      <vt:lpstr>Vi</vt:lpstr>
      <vt:lpstr>Wingdings</vt:lpstr>
      <vt:lpstr>Office Theme</vt:lpstr>
      <vt:lpstr>PowerPoint Presentation</vt:lpstr>
      <vt:lpstr>HPSM ( HP Service Manager Software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Randive</dc:creator>
  <cp:lastModifiedBy>Rutuja Randive</cp:lastModifiedBy>
  <cp:revision>9</cp:revision>
  <dcterms:created xsi:type="dcterms:W3CDTF">2024-10-27T10:44:00Z</dcterms:created>
  <dcterms:modified xsi:type="dcterms:W3CDTF">2024-10-31T17:49:33Z</dcterms:modified>
</cp:coreProperties>
</file>