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9" r:id="rId2"/>
    <p:sldId id="309" r:id="rId3"/>
    <p:sldId id="259" r:id="rId4"/>
    <p:sldId id="260" r:id="rId5"/>
    <p:sldId id="257" r:id="rId6"/>
    <p:sldId id="261" r:id="rId7"/>
    <p:sldId id="25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5C4B4-64A2-492F-9A65-AA3A10F8578F}" type="datetimeFigureOut">
              <a:rPr lang="en-IN" smtClean="0"/>
              <a:t>31-10-2024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1DDDF-2A23-4539-A24D-C6D7509C21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31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971E-9D54-4C4C-BFDE-BE75CCF877C4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ECED-8800-4580-BB45-661D7C416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3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971E-9D54-4C4C-BFDE-BE75CCF877C4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ECED-8800-4580-BB45-661D7C416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4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971E-9D54-4C4C-BFDE-BE75CCF877C4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ECED-8800-4580-BB45-661D7C416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11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249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/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00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prstClr val="black"/>
                </a:solidFill>
              </a:rPr>
              <a:pPr defTabSz="914126"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29159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thank 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84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971E-9D54-4C4C-BFDE-BE75CCF877C4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ECED-8800-4580-BB45-661D7C416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1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971E-9D54-4C4C-BFDE-BE75CCF877C4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ECED-8800-4580-BB45-661D7C416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1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971E-9D54-4C4C-BFDE-BE75CCF877C4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ECED-8800-4580-BB45-661D7C416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0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971E-9D54-4C4C-BFDE-BE75CCF877C4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ECED-8800-4580-BB45-661D7C416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4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971E-9D54-4C4C-BFDE-BE75CCF877C4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ECED-8800-4580-BB45-661D7C416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971E-9D54-4C4C-BFDE-BE75CCF877C4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ECED-8800-4580-BB45-661D7C416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3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971E-9D54-4C4C-BFDE-BE75CCF877C4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ECED-8800-4580-BB45-661D7C416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6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971E-9D54-4C4C-BFDE-BE75CCF877C4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ECED-8800-4580-BB45-661D7C416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3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971E-9D54-4C4C-BFDE-BE75CCF877C4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AECED-8800-4580-BB45-661D7C416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6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316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CB121B-F91B-4F65-B933-5CBE9C2926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8692" y="1874982"/>
            <a:ext cx="11619344" cy="476596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C5094A4-1A5A-4374-A5A0-BB4537974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255" y="263236"/>
            <a:ext cx="93010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i" panose="00000500000000000000"/>
              </a:rPr>
              <a:t>How</a:t>
            </a: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Vi" panose="00000500000000000000"/>
              </a:rPr>
              <a:t> to search the INC Ticket number in Helix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i" panose="0000050000000000000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020688-F87A-4CE3-A914-C5F790624B61}"/>
              </a:ext>
            </a:extLst>
          </p:cNvPr>
          <p:cNvSpPr txBox="1"/>
          <p:nvPr/>
        </p:nvSpPr>
        <p:spPr>
          <a:xfrm>
            <a:off x="886691" y="997527"/>
            <a:ext cx="819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searching you will get the below window- Open the INC Ticket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1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7572855-38C7-4245-8CD0-8222E0C170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4036" y="1579419"/>
            <a:ext cx="11416145" cy="491345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E9C4969-7C92-4079-A93C-621E7BA48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255" y="263236"/>
            <a:ext cx="93010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i" panose="00000500000000000000"/>
              </a:rPr>
              <a:t>How</a:t>
            </a: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Vi" panose="00000500000000000000"/>
              </a:rPr>
              <a:t> to download the dump?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i" panose="0000050000000000000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E5F04-F85F-4187-A255-0EA762D597BF}"/>
              </a:ext>
            </a:extLst>
          </p:cNvPr>
          <p:cNvSpPr txBox="1"/>
          <p:nvPr/>
        </p:nvSpPr>
        <p:spPr>
          <a:xfrm>
            <a:off x="738908" y="932873"/>
            <a:ext cx="99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the IT Home page- In Left hand side menu go to Incident Management- Search Incident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31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4A01355-8D25-4EA1-B7B4-B9262ECB1D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8691" y="1825625"/>
            <a:ext cx="11443854" cy="4601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E70165-6C51-4D05-BCD5-3406C4B40D80}"/>
              </a:ext>
            </a:extLst>
          </p:cNvPr>
          <p:cNvSpPr txBox="1"/>
          <p:nvPr/>
        </p:nvSpPr>
        <p:spPr>
          <a:xfrm>
            <a:off x="914400" y="997527"/>
            <a:ext cx="871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the Advanced Search option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9C9707-6A3F-4BC8-843D-71B86454E0BA}"/>
              </a:ext>
            </a:extLst>
          </p:cNvPr>
          <p:cNvSpPr/>
          <p:nvPr/>
        </p:nvSpPr>
        <p:spPr>
          <a:xfrm>
            <a:off x="4605816" y="3244334"/>
            <a:ext cx="298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Vi" panose="00000500000000000000"/>
              </a:rPr>
              <a:t>How to download the dump?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F31889-EF5B-4C07-9077-DEBD42FCF017}"/>
              </a:ext>
            </a:extLst>
          </p:cNvPr>
          <p:cNvSpPr/>
          <p:nvPr/>
        </p:nvSpPr>
        <p:spPr>
          <a:xfrm>
            <a:off x="1280725" y="246182"/>
            <a:ext cx="298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Vi" panose="00000500000000000000"/>
              </a:rPr>
              <a:t>How to download the dump?</a:t>
            </a:r>
          </a:p>
        </p:txBody>
      </p:sp>
    </p:spTree>
    <p:extLst>
      <p:ext uri="{BB962C8B-B14F-4D97-AF65-F5344CB8AC3E}">
        <p14:creationId xmlns:p14="http://schemas.microsoft.com/office/powerpoint/2010/main" val="355831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8C720CA-87A9-4640-AAD7-7B11E088EB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6363" y="2287443"/>
            <a:ext cx="11499273" cy="43513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D96D8B-49D4-4EAF-9524-6523A5685C2C}"/>
              </a:ext>
            </a:extLst>
          </p:cNvPr>
          <p:cNvSpPr/>
          <p:nvPr/>
        </p:nvSpPr>
        <p:spPr>
          <a:xfrm>
            <a:off x="1142180" y="219218"/>
            <a:ext cx="298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Vi" panose="00000500000000000000"/>
              </a:rPr>
              <a:t>How to download the dump?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75623-6917-4FC1-89FD-3C80A8A23DAD}"/>
              </a:ext>
            </a:extLst>
          </p:cNvPr>
          <p:cNvSpPr txBox="1"/>
          <p:nvPr/>
        </p:nvSpPr>
        <p:spPr>
          <a:xfrm>
            <a:off x="453736" y="1044863"/>
            <a:ext cx="10492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bottom you will get one bland field- you have put one command over there-</a:t>
            </a:r>
          </a:p>
          <a:p>
            <a:r>
              <a:rPr lang="en-IN" b="1" u="sng" dirty="0"/>
              <a:t>'Assigned Group*+' = "6D CMP Operations Support" AND 'Reported Date+' &gt; "5/20/2024 12:00:00 AM" AND 'Vendor Ticket Number' != $NULL$</a:t>
            </a:r>
          </a:p>
          <a:p>
            <a:endParaRPr lang="en-US" b="1" u="sng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29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043629B-7714-4AD6-B966-AB931BA452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0982" y="1939636"/>
            <a:ext cx="11406909" cy="45532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344D7E-6E80-49D5-B79A-AE887C5B3732}"/>
              </a:ext>
            </a:extLst>
          </p:cNvPr>
          <p:cNvSpPr/>
          <p:nvPr/>
        </p:nvSpPr>
        <p:spPr>
          <a:xfrm>
            <a:off x="1160652" y="270225"/>
            <a:ext cx="298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Vi" panose="00000500000000000000"/>
              </a:rPr>
              <a:t>How to download the dump?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91AB6-F0FC-4826-9C17-E116867FB062}"/>
              </a:ext>
            </a:extLst>
          </p:cNvPr>
          <p:cNvSpPr txBox="1"/>
          <p:nvPr/>
        </p:nvSpPr>
        <p:spPr>
          <a:xfrm>
            <a:off x="536864" y="1044864"/>
            <a:ext cx="874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Upside the page you will get the above report option</a:t>
            </a:r>
          </a:p>
          <a:p>
            <a:r>
              <a:rPr lang="en-US" dirty="0"/>
              <a:t>You need to Select All- 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375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651234E-27AE-4EFE-93FB-6613C5C8EB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0218" y="1967345"/>
            <a:ext cx="11545455" cy="46181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9B31D4-4E1C-49E2-BF43-5DCBFFF9717F}"/>
              </a:ext>
            </a:extLst>
          </p:cNvPr>
          <p:cNvSpPr/>
          <p:nvPr/>
        </p:nvSpPr>
        <p:spPr>
          <a:xfrm>
            <a:off x="1160652" y="270225"/>
            <a:ext cx="298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Vi" panose="00000500000000000000"/>
              </a:rPr>
              <a:t>How to download the dump?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3890C9-0BDB-4C58-9EF8-855815DAD4F7}"/>
              </a:ext>
            </a:extLst>
          </p:cNvPr>
          <p:cNvSpPr txBox="1"/>
          <p:nvPr/>
        </p:nvSpPr>
        <p:spPr>
          <a:xfrm>
            <a:off x="623455" y="997527"/>
            <a:ext cx="835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in the report section, you need t o select the required format of the 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20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BEE6E79-A3C5-419C-A77E-5076E90499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7236" y="1991042"/>
            <a:ext cx="11148291" cy="46037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F32FDF-4417-49F5-9FA0-28A8E212798B}"/>
              </a:ext>
            </a:extLst>
          </p:cNvPr>
          <p:cNvSpPr/>
          <p:nvPr/>
        </p:nvSpPr>
        <p:spPr>
          <a:xfrm>
            <a:off x="1160652" y="270225"/>
            <a:ext cx="298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Vi" panose="00000500000000000000"/>
              </a:rPr>
              <a:t>How to download the dump?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52F3C-0558-490D-BBA7-17861524D76A}"/>
              </a:ext>
            </a:extLst>
          </p:cNvPr>
          <p:cNvSpPr txBox="1"/>
          <p:nvPr/>
        </p:nvSpPr>
        <p:spPr>
          <a:xfrm>
            <a:off x="665018" y="1070264"/>
            <a:ext cx="809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IOT Required format series is 501-586- select the number series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22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F9F5BF4-FAB7-4385-8620-FA4B0F9FBA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1673" y="1825625"/>
            <a:ext cx="11665527" cy="4667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C60C46-FAE0-4B3A-9EDE-C3C35F54D7F3}"/>
              </a:ext>
            </a:extLst>
          </p:cNvPr>
          <p:cNvSpPr/>
          <p:nvPr/>
        </p:nvSpPr>
        <p:spPr>
          <a:xfrm>
            <a:off x="1160652" y="270225"/>
            <a:ext cx="298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Vi" panose="00000500000000000000"/>
              </a:rPr>
              <a:t>How to download the dump?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49171-36D6-4F1F-BABD-7BBB7A13ED18}"/>
              </a:ext>
            </a:extLst>
          </p:cNvPr>
          <p:cNvSpPr txBox="1"/>
          <p:nvPr/>
        </p:nvSpPr>
        <p:spPr>
          <a:xfrm>
            <a:off x="862445" y="1039091"/>
            <a:ext cx="6837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Format VBS 6d CMP Report final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55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69FF466-AD6F-40FD-9E26-C369FD4424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6327" y="2089150"/>
            <a:ext cx="11508509" cy="44037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0CD3D4-6058-4811-81CB-9D7A1AA807BF}"/>
              </a:ext>
            </a:extLst>
          </p:cNvPr>
          <p:cNvSpPr/>
          <p:nvPr/>
        </p:nvSpPr>
        <p:spPr>
          <a:xfrm>
            <a:off x="1160652" y="270225"/>
            <a:ext cx="298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Vi" panose="00000500000000000000"/>
              </a:rPr>
              <a:t>How to download the dump?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550B0-A4DB-4564-8A9C-CB8203A5E034}"/>
              </a:ext>
            </a:extLst>
          </p:cNvPr>
          <p:cNvSpPr txBox="1"/>
          <p:nvPr/>
        </p:nvSpPr>
        <p:spPr>
          <a:xfrm>
            <a:off x="477982" y="1070264"/>
            <a:ext cx="796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Run button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2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659FB62-3020-48DC-AFE7-AD89C22735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0218" y="1893456"/>
            <a:ext cx="11397673" cy="46643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660E50-6B60-40E0-80A6-335BA5247935}"/>
              </a:ext>
            </a:extLst>
          </p:cNvPr>
          <p:cNvSpPr/>
          <p:nvPr/>
        </p:nvSpPr>
        <p:spPr>
          <a:xfrm>
            <a:off x="1160652" y="270225"/>
            <a:ext cx="298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Vi" panose="00000500000000000000"/>
              </a:rPr>
              <a:t>How to download the dump?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802BC-75B7-46E0-BF7C-36DB3577421C}"/>
              </a:ext>
            </a:extLst>
          </p:cNvPr>
          <p:cNvSpPr txBox="1"/>
          <p:nvPr/>
        </p:nvSpPr>
        <p:spPr>
          <a:xfrm>
            <a:off x="550718" y="1028700"/>
            <a:ext cx="590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Format- CSV- then Click – Run </a:t>
            </a:r>
          </a:p>
          <a:p>
            <a:r>
              <a:rPr lang="en-US" dirty="0"/>
              <a:t>The Dump will downloaded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477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71476" y="1376363"/>
            <a:ext cx="4112390" cy="184943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Vi" panose="00000500000000000000"/>
              </a:rPr>
              <a:t>6D CMP Helix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2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20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3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FBD44A3-C5CA-4D32-994A-A02D07DC40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81018" y="0"/>
            <a:ext cx="10224655" cy="64931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38E9D9-92C8-4250-9D2D-F16C7ECF6CFC}"/>
              </a:ext>
            </a:extLst>
          </p:cNvPr>
          <p:cNvSpPr txBox="1"/>
          <p:nvPr/>
        </p:nvSpPr>
        <p:spPr>
          <a:xfrm>
            <a:off x="129310" y="1219199"/>
            <a:ext cx="1773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i" panose="00000500000000000000"/>
              </a:rPr>
              <a:t>Search VBS 6d CMP to get the form for raising the ticket for 6D CMP team</a:t>
            </a:r>
            <a:endParaRPr lang="en-IN" dirty="0">
              <a:latin typeface="Vi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5215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74626F-0958-43E1-9D67-F9F85B760DDF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48145" y="276802"/>
            <a:ext cx="105156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8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956" y="794327"/>
            <a:ext cx="9220753" cy="58750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38F8B4-297A-4BC3-B93E-5A76901BC14E}"/>
              </a:ext>
            </a:extLst>
          </p:cNvPr>
          <p:cNvSpPr txBox="1"/>
          <p:nvPr/>
        </p:nvSpPr>
        <p:spPr>
          <a:xfrm>
            <a:off x="196826" y="1145309"/>
            <a:ext cx="2260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i" panose="00000500000000000000"/>
              </a:rPr>
              <a:t>Now the form will be open and you have to fill the details to raise the Ticket</a:t>
            </a:r>
            <a:endParaRPr lang="en-IN" dirty="0">
              <a:latin typeface="Vi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25697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17BC1-5A92-4C06-8F84-9A9E44502A2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7835" y="1059007"/>
            <a:ext cx="10515600" cy="4351338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Vi" panose="00000500000000000000"/>
              </a:rPr>
              <a:t>For Sending mail format will be the same which we are following only in TO- don’t mention IT ID mail ID</a:t>
            </a:r>
          </a:p>
          <a:p>
            <a:r>
              <a:rPr lang="en-IN" sz="1800" b="1" dirty="0">
                <a:latin typeface="Vi" panose="00000500000000000000"/>
              </a:rPr>
              <a:t>Summary</a:t>
            </a:r>
            <a:r>
              <a:rPr lang="en-IN" sz="1800" dirty="0">
                <a:latin typeface="Vi" panose="00000500000000000000"/>
              </a:rPr>
              <a:t>- Subject Link of the Mail</a:t>
            </a:r>
          </a:p>
          <a:p>
            <a:r>
              <a:rPr lang="en-IN" sz="1800" b="1" dirty="0">
                <a:latin typeface="Vi" panose="00000500000000000000"/>
              </a:rPr>
              <a:t>Description</a:t>
            </a:r>
            <a:r>
              <a:rPr lang="en-IN" sz="1800" dirty="0">
                <a:latin typeface="Vi" panose="00000500000000000000"/>
              </a:rPr>
              <a:t>- The main body </a:t>
            </a:r>
          </a:p>
          <a:p>
            <a:r>
              <a:rPr lang="en-IN" sz="1800" b="1" dirty="0" err="1">
                <a:latin typeface="Vi" panose="00000500000000000000"/>
              </a:rPr>
              <a:t>Ecode</a:t>
            </a:r>
            <a:r>
              <a:rPr lang="en-IN" sz="1800" dirty="0">
                <a:latin typeface="Vi" panose="00000500000000000000"/>
              </a:rPr>
              <a:t>- Reported enterprise e-code.</a:t>
            </a:r>
          </a:p>
          <a:p>
            <a:r>
              <a:rPr lang="en-IN" sz="1800" b="1" dirty="0">
                <a:latin typeface="Vi" panose="00000500000000000000"/>
              </a:rPr>
              <a:t>Vendor Ticket number</a:t>
            </a:r>
            <a:r>
              <a:rPr lang="en-IN" sz="1800" dirty="0">
                <a:latin typeface="Vi" panose="00000500000000000000"/>
              </a:rPr>
              <a:t>- HPSM ticket ID</a:t>
            </a:r>
          </a:p>
          <a:p>
            <a:r>
              <a:rPr lang="en-US" sz="1800" dirty="0">
                <a:latin typeface="Vi" panose="00000500000000000000"/>
              </a:rPr>
              <a:t>Priority: Category are provided in the next slide</a:t>
            </a:r>
          </a:p>
          <a:p>
            <a:r>
              <a:rPr lang="en-US" sz="1800" dirty="0">
                <a:latin typeface="Vi" panose="00000500000000000000"/>
              </a:rPr>
              <a:t>Impact: Category are provided in the next slide</a:t>
            </a:r>
            <a:endParaRPr lang="en-IN" sz="1800" dirty="0">
              <a:latin typeface="Vi" panose="00000500000000000000"/>
            </a:endParaRPr>
          </a:p>
          <a:p>
            <a:r>
              <a:rPr lang="en-IN" sz="1800" b="1" dirty="0">
                <a:latin typeface="Vi" panose="00000500000000000000"/>
              </a:rPr>
              <a:t>Operational Category 1</a:t>
            </a:r>
            <a:r>
              <a:rPr lang="en-IN" sz="1800" dirty="0">
                <a:latin typeface="Vi" panose="00000500000000000000"/>
              </a:rPr>
              <a:t>- Application</a:t>
            </a:r>
          </a:p>
          <a:p>
            <a:r>
              <a:rPr lang="en-IN" sz="1800" b="1" dirty="0">
                <a:latin typeface="Vi" panose="00000500000000000000"/>
              </a:rPr>
              <a:t>Operational Category 2</a:t>
            </a:r>
            <a:r>
              <a:rPr lang="en-IN" sz="1800" dirty="0">
                <a:latin typeface="Vi" panose="00000500000000000000"/>
              </a:rPr>
              <a:t>- Application</a:t>
            </a:r>
          </a:p>
          <a:p>
            <a:r>
              <a:rPr lang="en-IN" sz="1800" b="1" dirty="0">
                <a:latin typeface="Vi" panose="00000500000000000000"/>
              </a:rPr>
              <a:t>Operational Category 3</a:t>
            </a:r>
            <a:r>
              <a:rPr lang="en-IN" sz="1800" dirty="0">
                <a:latin typeface="Vi" panose="00000500000000000000"/>
              </a:rPr>
              <a:t>- VBS</a:t>
            </a:r>
          </a:p>
          <a:p>
            <a:r>
              <a:rPr lang="en-IN" sz="1800" b="1" dirty="0">
                <a:latin typeface="Vi" panose="00000500000000000000"/>
              </a:rPr>
              <a:t>Product Category 1</a:t>
            </a:r>
            <a:r>
              <a:rPr lang="en-IN" sz="1800" dirty="0">
                <a:latin typeface="Vi" panose="00000500000000000000"/>
              </a:rPr>
              <a:t>- 6D CMP</a:t>
            </a:r>
          </a:p>
          <a:p>
            <a:endParaRPr lang="en-I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5CCD3-5BE8-411B-9AD2-8790A0D5FFE3}"/>
              </a:ext>
            </a:extLst>
          </p:cNvPr>
          <p:cNvSpPr txBox="1"/>
          <p:nvPr/>
        </p:nvSpPr>
        <p:spPr>
          <a:xfrm>
            <a:off x="1140690" y="280927"/>
            <a:ext cx="870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Vi" panose="00000500000000000000"/>
              </a:rPr>
              <a:t>To raise the Ticket follow the below steps</a:t>
            </a:r>
            <a:endParaRPr lang="en-IN" sz="2000" dirty="0">
              <a:solidFill>
                <a:schemeClr val="bg1"/>
              </a:solidFill>
              <a:latin typeface="Vi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74057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59841475"/>
              </p:ext>
            </p:extLst>
          </p:nvPr>
        </p:nvGraphicFramePr>
        <p:xfrm>
          <a:off x="1182254" y="692884"/>
          <a:ext cx="10084158" cy="61340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56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4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5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Category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Service Impacting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S3/S4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APN Service impact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Yes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S3 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Billing Count mismatch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No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Billing Service Impacting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Yes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Camel flag mismatch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Yes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Customer Query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No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Customer Requirement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No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Duplicate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No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GPRS Service barred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Yes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HLR View mismatch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Yes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Migration Data Mismatch 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Yes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No action required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No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Order Delay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Yes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Order failed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Yes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Report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No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SMS barring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Yes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Service Request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No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User Understanding Issue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No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Data/SMS Not working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Yes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Wrongly assigned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No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Number Whitelisting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Yes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82254" y="206129"/>
            <a:ext cx="5588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i" panose="00000500000000000000"/>
                <a:ea typeface="Calibri" panose="020F0502020204030204" pitchFamily="34" charset="0"/>
                <a:cs typeface="Times New Roman" panose="02020603050405020304" pitchFamily="18" charset="0"/>
              </a:rPr>
              <a:t>IOT Service Impacted Category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i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81255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03FA1C-DC20-44FE-AF55-B04EBE4F0F7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42846935"/>
              </p:ext>
            </p:extLst>
          </p:nvPr>
        </p:nvGraphicFramePr>
        <p:xfrm>
          <a:off x="4750233" y="884403"/>
          <a:ext cx="5858741" cy="58820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0294">
                  <a:extLst>
                    <a:ext uri="{9D8B030D-6E8A-4147-A177-3AD203B41FA5}">
                      <a16:colId xmlns:a16="http://schemas.microsoft.com/office/drawing/2014/main" val="3101757831"/>
                    </a:ext>
                  </a:extLst>
                </a:gridCol>
                <a:gridCol w="3508447">
                  <a:extLst>
                    <a:ext uri="{9D8B030D-6E8A-4147-A177-3AD203B41FA5}">
                      <a16:colId xmlns:a16="http://schemas.microsoft.com/office/drawing/2014/main" val="1954698899"/>
                    </a:ext>
                  </a:extLst>
                </a:gridCol>
              </a:tblGrid>
              <a:tr h="316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Category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Subcategory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554420"/>
                  </a:ext>
                </a:extLst>
              </a:tr>
              <a:tr h="316673">
                <a:tc rowSpan="4"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600" kern="100" dirty="0">
                          <a:effectLst/>
                        </a:rPr>
                        <a:t>1. CMP portal related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Portal not working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317681"/>
                  </a:ext>
                </a:extLst>
              </a:tr>
              <a:tr h="63334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Profile/Features not visible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324765"/>
                  </a:ext>
                </a:extLst>
              </a:tr>
              <a:tr h="63334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Portal Features not working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25774"/>
                  </a:ext>
                </a:extLst>
              </a:tr>
              <a:tr h="63334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Other CMP portal related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558436"/>
                  </a:ext>
                </a:extLst>
              </a:tr>
              <a:tr h="475008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2. Activation/Deactivation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Suspension/Reactivation  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74011"/>
                  </a:ext>
                </a:extLst>
              </a:tr>
              <a:tr h="4750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Delay in provisioning order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937518"/>
                  </a:ext>
                </a:extLst>
              </a:tr>
              <a:tr h="475008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3. Enquiry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Billing And Payment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754456"/>
                  </a:ext>
                </a:extLst>
              </a:tr>
              <a:tr h="24083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CMP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427594"/>
                  </a:ext>
                </a:extLst>
              </a:tr>
              <a:tr h="24083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Other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199139"/>
                  </a:ext>
                </a:extLst>
              </a:tr>
              <a:tr h="475008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4. Whitelisting issue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SMS whitelisting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090142"/>
                  </a:ext>
                </a:extLst>
              </a:tr>
              <a:tr h="4750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Voice whitelisting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650483"/>
                  </a:ext>
                </a:extLst>
              </a:tr>
              <a:tr h="4750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Data whitelisting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13951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34E57C7-8275-47E7-A426-3F91EE225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782" y="207295"/>
            <a:ext cx="930101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i" panose="00000500000000000000"/>
                <a:ea typeface="Calibri" panose="020F0502020204030204" pitchFamily="34" charset="0"/>
                <a:cs typeface="Aptos"/>
              </a:rPr>
              <a:t>Product Category 2 and Product Category 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i" panose="00000500000000000000"/>
                <a:ea typeface="Calibri" panose="020F0502020204030204" pitchFamily="34" charset="0"/>
                <a:cs typeface="Aptos"/>
              </a:rPr>
              <a:t> -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i" panose="00000500000000000000"/>
                <a:ea typeface="Calibri" panose="020F0502020204030204" pitchFamily="34" charset="0"/>
                <a:cs typeface="Aptos"/>
              </a:rPr>
              <a:t>below refer below table: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i" panose="0000050000000000000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F57D9-6D87-4232-9D9A-23B52F1F65C5}"/>
              </a:ext>
            </a:extLst>
          </p:cNvPr>
          <p:cNvSpPr txBox="1"/>
          <p:nvPr/>
        </p:nvSpPr>
        <p:spPr>
          <a:xfrm>
            <a:off x="701964" y="1385455"/>
            <a:ext cx="320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category are the main category to raise the ticket to the 6d CMP team depending on the issue of the customer.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6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ACBF86A-D672-4D14-9DC2-E8316F821C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3345" y="1524001"/>
            <a:ext cx="11314546" cy="507076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4E47616-326C-457D-A5F5-3B41C462A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255" y="263236"/>
            <a:ext cx="93010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i" panose="00000500000000000000"/>
              </a:rPr>
              <a:t>How</a:t>
            </a: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Vi" panose="00000500000000000000"/>
              </a:rPr>
              <a:t> to search the INC Ticket number in Helix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i" panose="0000050000000000000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F39CA-F73D-4BC3-B8DE-B5D67B8B8B20}"/>
              </a:ext>
            </a:extLst>
          </p:cNvPr>
          <p:cNvSpPr txBox="1"/>
          <p:nvPr/>
        </p:nvSpPr>
        <p:spPr>
          <a:xfrm>
            <a:off x="886691" y="997527"/>
            <a:ext cx="819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the IT Home page- In search bar just search the REQ ID or the INC ID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28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567</Words>
  <Application>Microsoft Office PowerPoint</Application>
  <PresentationFormat>Widescreen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Arial</vt:lpstr>
      <vt:lpstr>Calibri</vt:lpstr>
      <vt:lpstr>Calibri Light</vt:lpstr>
      <vt:lpstr>Times New Roman</vt:lpstr>
      <vt:lpstr>Vi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IOT Service Impacted Category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6D CMP Helix</dc:title>
  <dc:creator>KSHITIJA RANDIVE</dc:creator>
  <cp:lastModifiedBy>Rutuja Randive</cp:lastModifiedBy>
  <cp:revision>10</cp:revision>
  <dcterms:created xsi:type="dcterms:W3CDTF">2024-10-29T12:12:25Z</dcterms:created>
  <dcterms:modified xsi:type="dcterms:W3CDTF">2024-10-31T18:49:26Z</dcterms:modified>
</cp:coreProperties>
</file>