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76608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41558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05568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
        <p:nvSpPr>
          <p:cNvPr id="9" name="flSlideMaster71.Title Slide 01Footer" descr="C2 – Vodafone Idea Internal">
            <a:extLst>
              <a:ext uri="{FF2B5EF4-FFF2-40B4-BE49-F238E27FC236}">
                <a16:creationId xmlns:a16="http://schemas.microsoft.com/office/drawing/2014/main" id="{26E22723-8950-4A76-8636-1D71B15AD0A9}"/>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97026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8" name="Graphic 17">
            <a:extLst>
              <a:ext uri="{FF2B5EF4-FFF2-40B4-BE49-F238E27FC236}">
                <a16:creationId xmlns:a16="http://schemas.microsoft.com/office/drawing/2014/main" id="{05E27919-3A51-484A-8181-59724866C9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a16="http://schemas.microsoft.com/office/drawing/2014/main"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2" name="flSlideMaster87.Title SlideFooter" descr="C2 – Vodafone Idea Internal">
            <a:extLst>
              <a:ext uri="{FF2B5EF4-FFF2-40B4-BE49-F238E27FC236}">
                <a16:creationId xmlns:a16="http://schemas.microsoft.com/office/drawing/2014/main" id="{4E330B93-F23E-42C6-8439-63AA51A2C91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7349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sp>
        <p:nvSpPr>
          <p:cNvPr id="2" name="flSlideMaster87.Title and ContentFooter" descr="C2 – Vodafone Idea Internal">
            <a:extLst>
              <a:ext uri="{FF2B5EF4-FFF2-40B4-BE49-F238E27FC236}">
                <a16:creationId xmlns:a16="http://schemas.microsoft.com/office/drawing/2014/main" id="{CF8E78F5-181E-45F5-BCAA-33B0CA91CD6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033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 name="flSlideMaster87.1_Title and ContentFooter" descr="C2 – Vodafone Idea Internal">
            <a:extLst>
              <a:ext uri="{FF2B5EF4-FFF2-40B4-BE49-F238E27FC236}">
                <a16:creationId xmlns:a16="http://schemas.microsoft.com/office/drawing/2014/main" id="{69FFCB1F-32E4-43A7-87EB-2BD5A834589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8433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
        <p:nvSpPr>
          <p:cNvPr id="2" name="flSlideMaster87.2_Title and ContentFooter" descr="C2 – Vodafone Idea Internal">
            <a:extLst>
              <a:ext uri="{FF2B5EF4-FFF2-40B4-BE49-F238E27FC236}">
                <a16:creationId xmlns:a16="http://schemas.microsoft.com/office/drawing/2014/main" id="{5737CE89-B7E3-40F2-960B-BA444633096D}"/>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7856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SlideMaster87.Section HeaderFooter" descr="C2 – Vodafone Idea Internal">
            <a:extLst>
              <a:ext uri="{FF2B5EF4-FFF2-40B4-BE49-F238E27FC236}">
                <a16:creationId xmlns:a16="http://schemas.microsoft.com/office/drawing/2014/main" id="{9FF4DBA7-8FA5-4CB6-8A60-8B84C9A2DD4E}"/>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44454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a16="http://schemas.microsoft.com/office/drawing/2014/main"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icon to add chart</a:t>
            </a:r>
          </a:p>
        </p:txBody>
      </p:sp>
      <p:sp>
        <p:nvSpPr>
          <p:cNvPr id="2" name="flSlideMaster87.1_Section HeaderFooter" descr="C2 – Vodafone Idea Internal">
            <a:extLst>
              <a:ext uri="{FF2B5EF4-FFF2-40B4-BE49-F238E27FC236}">
                <a16:creationId xmlns:a16="http://schemas.microsoft.com/office/drawing/2014/main" id="{215C2F6D-46C9-414B-886A-BE8D7B5176F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40470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a16="http://schemas.microsoft.com/office/drawing/2014/main"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SmartArt graphic</a:t>
            </a:r>
          </a:p>
        </p:txBody>
      </p:sp>
      <p:sp>
        <p:nvSpPr>
          <p:cNvPr id="15" name="Text Placeholder 17">
            <a:extLst>
              <a:ext uri="{FF2B5EF4-FFF2-40B4-BE49-F238E27FC236}">
                <a16:creationId xmlns:a16="http://schemas.microsoft.com/office/drawing/2014/main"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2" name="flSlideMaster87.5_Section HeaderFooter" descr="C2 – Vodafone Idea Internal">
            <a:extLst>
              <a:ext uri="{FF2B5EF4-FFF2-40B4-BE49-F238E27FC236}">
                <a16:creationId xmlns:a16="http://schemas.microsoft.com/office/drawing/2014/main" id="{6A477759-582B-40F6-BC4A-99FB51FD6CD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521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831766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2" name="flSlideMaster87.7_Section HeaderFooter" descr="C2 – Vodafone Idea Internal">
            <a:extLst>
              <a:ext uri="{FF2B5EF4-FFF2-40B4-BE49-F238E27FC236}">
                <a16:creationId xmlns:a16="http://schemas.microsoft.com/office/drawing/2014/main" id="{0CC4633E-4125-4900-A085-851F7E5326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0449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picture</a:t>
            </a:r>
          </a:p>
        </p:txBody>
      </p:sp>
      <p:sp>
        <p:nvSpPr>
          <p:cNvPr id="2" name="flSlideMaster87.8_Section HeaderFooter" descr="C2 – Vodafone Idea Internal">
            <a:extLst>
              <a:ext uri="{FF2B5EF4-FFF2-40B4-BE49-F238E27FC236}">
                <a16:creationId xmlns:a16="http://schemas.microsoft.com/office/drawing/2014/main" id="{75B9C379-CA57-4919-9996-9C843944F8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48096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Text Placeholder 3">
            <a:extLst>
              <a:ext uri="{FF2B5EF4-FFF2-40B4-BE49-F238E27FC236}">
                <a16:creationId xmlns:a16="http://schemas.microsoft.com/office/drawing/2014/main"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a:t>Edit Master text styles</a:t>
            </a:r>
          </a:p>
        </p:txBody>
      </p:sp>
      <p:sp>
        <p:nvSpPr>
          <p:cNvPr id="2" name="flSlideMaster87.6_Section HeaderFooter" descr="C2 – Vodafone Idea Internal">
            <a:extLst>
              <a:ext uri="{FF2B5EF4-FFF2-40B4-BE49-F238E27FC236}">
                <a16:creationId xmlns:a16="http://schemas.microsoft.com/office/drawing/2014/main" id="{390CDDC8-BBFD-433A-90D6-4753453DD92F}"/>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3861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9098D2C-FC6C-4F72-A38D-10A912867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a16="http://schemas.microsoft.com/office/drawing/2014/main"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
        <p:nvSpPr>
          <p:cNvPr id="2" name="flSlideMaster87.2_Section HeaderFooter" descr="C2 – Vodafone Idea Internal">
            <a:extLst>
              <a:ext uri="{FF2B5EF4-FFF2-40B4-BE49-F238E27FC236}">
                <a16:creationId xmlns:a16="http://schemas.microsoft.com/office/drawing/2014/main" id="{C1D0D992-9568-4676-A1EA-373F862B6A5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60946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
        <p:nvSpPr>
          <p:cNvPr id="2" name="flSlideMaster87.4_Section HeaderFooter" descr="C2 – Vodafone Idea Internal">
            <a:extLst>
              <a:ext uri="{FF2B5EF4-FFF2-40B4-BE49-F238E27FC236}">
                <a16:creationId xmlns:a16="http://schemas.microsoft.com/office/drawing/2014/main" id="{EDCF6002-F11D-42E8-BC84-A0ABDCA36E9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4625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a16="http://schemas.microsoft.com/office/drawing/2014/main"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
        <p:nvSpPr>
          <p:cNvPr id="2" name="flSlideMaster87.9_Section HeaderFooter" descr="C2 – Vodafone Idea Internal">
            <a:extLst>
              <a:ext uri="{FF2B5EF4-FFF2-40B4-BE49-F238E27FC236}">
                <a16:creationId xmlns:a16="http://schemas.microsoft.com/office/drawing/2014/main" id="{60C9833F-8CE2-488D-ABE0-FA01F9068753}"/>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42410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1" name="Picture Placeholder 2">
            <a:extLst>
              <a:ext uri="{FF2B5EF4-FFF2-40B4-BE49-F238E27FC236}">
                <a16:creationId xmlns:a16="http://schemas.microsoft.com/office/drawing/2014/main"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6" name="Picture Placeholder 2">
            <a:extLst>
              <a:ext uri="{FF2B5EF4-FFF2-40B4-BE49-F238E27FC236}">
                <a16:creationId xmlns:a16="http://schemas.microsoft.com/office/drawing/2014/main"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8" name="Text Placeholder 37">
            <a:extLst>
              <a:ext uri="{FF2B5EF4-FFF2-40B4-BE49-F238E27FC236}">
                <a16:creationId xmlns:a16="http://schemas.microsoft.com/office/drawing/2014/main"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a16="http://schemas.microsoft.com/office/drawing/2014/main"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a16="http://schemas.microsoft.com/office/drawing/2014/main"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a16="http://schemas.microsoft.com/office/drawing/2014/main"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a16="http://schemas.microsoft.com/office/drawing/2014/main"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a16="http://schemas.microsoft.com/office/drawing/2014/main"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2" name="flSlideMaster87.3_Section HeaderFooter" descr="C2 – Vodafone Idea Internal">
            <a:extLst>
              <a:ext uri="{FF2B5EF4-FFF2-40B4-BE49-F238E27FC236}">
                <a16:creationId xmlns:a16="http://schemas.microsoft.com/office/drawing/2014/main" id="{1EE977BA-A0BD-40BD-8F58-0C2F80F39C2C}"/>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56763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1_Case study 2Footer" descr="C2 – Vodafone Idea Internal">
            <a:extLst>
              <a:ext uri="{FF2B5EF4-FFF2-40B4-BE49-F238E27FC236}">
                <a16:creationId xmlns:a16="http://schemas.microsoft.com/office/drawing/2014/main" id="{112EB403-291F-473D-8E94-C91B28973FB5}"/>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3585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Thank You Footer" descr="C2 – Vodafone Idea Internal">
            <a:extLst>
              <a:ext uri="{FF2B5EF4-FFF2-40B4-BE49-F238E27FC236}">
                <a16:creationId xmlns:a16="http://schemas.microsoft.com/office/drawing/2014/main" id="{51E91323-05EB-40D1-A051-605F675CC5B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30425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6" name="flSlideMaster87.Title Slide 03Footer" descr="C2 – Vodafone Idea Internal">
            <a:extLst>
              <a:ext uri="{FF2B5EF4-FFF2-40B4-BE49-F238E27FC236}">
                <a16:creationId xmlns:a16="http://schemas.microsoft.com/office/drawing/2014/main" id="{6D9A20F8-E2A1-4139-861F-0E38AD71DB0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0139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3729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BD2F85-9635-491D-A45D-F8FC5F08DD5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58452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BD2F85-9635-491D-A45D-F8FC5F08DD57}"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62843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BD2F85-9635-491D-A45D-F8FC5F08DD57}"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0656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2F85-9635-491D-A45D-F8FC5F08DD57}"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69374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58916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52700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2F85-9635-491D-A45D-F8FC5F08DD57}"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037C-7139-447F-9236-238E986394C1}" type="slidenum">
              <a:rPr lang="en-US" smtClean="0"/>
              <a:t>‹#›</a:t>
            </a:fld>
            <a:endParaRPr lang="en-US"/>
          </a:p>
        </p:txBody>
      </p:sp>
    </p:spTree>
    <p:extLst>
      <p:ext uri="{BB962C8B-B14F-4D97-AF65-F5344CB8AC3E}">
        <p14:creationId xmlns:p14="http://schemas.microsoft.com/office/powerpoint/2010/main" val="259437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a16="http://schemas.microsoft.com/office/drawing/2014/main"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32113385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1"/>
          </p:nvPr>
        </p:nvSpPr>
        <p:spPr>
          <a:xfrm>
            <a:off x="233729" y="6051278"/>
            <a:ext cx="4114800" cy="365125"/>
          </a:xfrm>
        </p:spPr>
        <p:txBody>
          <a:bodyPr/>
          <a:lstStyle/>
          <a:p>
            <a:pPr>
              <a:defRPr/>
            </a:pPr>
            <a:r>
              <a:rPr lang="en-IN" dirty="0"/>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2"/>
          </p:nvPr>
        </p:nvSpPr>
        <p:spPr>
          <a:xfrm>
            <a:off x="11194868" y="6356350"/>
            <a:ext cx="391886" cy="365125"/>
          </a:xfrm>
        </p:spPr>
        <p:txBody>
          <a:bodyPr/>
          <a:lstStyle/>
          <a:p>
            <a:pPr>
              <a:defRPr/>
            </a:pPr>
            <a:fld id="{81F1CDAF-8B84-4F8E-8DFC-F34789D1861A}" type="slidenum">
              <a:rPr lang="en-IN" altLang="en-US" smtClean="0"/>
              <a:pPr>
                <a:defRPr/>
              </a:pPr>
              <a:t>1</a:t>
            </a:fld>
            <a:endParaRPr lang="en-IN" altLang="en-US" dirty="0"/>
          </a:p>
        </p:txBody>
      </p:sp>
      <p:sp>
        <p:nvSpPr>
          <p:cNvPr id="8" name="Title 3"/>
          <p:cNvSpPr>
            <a:spLocks noGrp="1"/>
          </p:cNvSpPr>
          <p:nvPr>
            <p:ph type="ctrTitle"/>
          </p:nvPr>
        </p:nvSpPr>
        <p:spPr>
          <a:xfrm>
            <a:off x="233729" y="2311400"/>
            <a:ext cx="7371757" cy="1463765"/>
          </a:xfrm>
        </p:spPr>
        <p:txBody>
          <a:bodyPr>
            <a:noAutofit/>
          </a:bodyPr>
          <a:lstStyle/>
          <a:p>
            <a:r>
              <a:rPr lang="en-US" u="sng" dirty="0">
                <a:effectLst>
                  <a:outerShdw blurRad="38100" dist="38100" dir="2700000" algn="tl">
                    <a:srgbClr val="000000">
                      <a:alpha val="43137"/>
                    </a:srgbClr>
                  </a:outerShdw>
                </a:effectLst>
                <a:latin typeface="Vi "/>
              </a:rPr>
              <a:t>SMS Not working </a:t>
            </a:r>
          </a:p>
        </p:txBody>
      </p:sp>
    </p:spTree>
    <p:extLst>
      <p:ext uri="{BB962C8B-B14F-4D97-AF65-F5344CB8AC3E}">
        <p14:creationId xmlns:p14="http://schemas.microsoft.com/office/powerpoint/2010/main" val="26760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808" y="370505"/>
            <a:ext cx="3122971" cy="584775"/>
          </a:xfrm>
          <a:prstGeom prst="rect">
            <a:avLst/>
          </a:prstGeom>
        </p:spPr>
        <p:txBody>
          <a:bodyPr wrap="none">
            <a:spAutoFit/>
          </a:bodyPr>
          <a:lstStyle/>
          <a:p>
            <a:r>
              <a:rPr lang="en-US" sz="3200" b="1" u="sng" dirty="0">
                <a:solidFill>
                  <a:srgbClr val="FF0000"/>
                </a:solidFill>
                <a:effectLst>
                  <a:outerShdw blurRad="38100" dist="38100" dir="2700000" algn="tl">
                    <a:srgbClr val="000000">
                      <a:alpha val="43137"/>
                    </a:srgbClr>
                  </a:outerShdw>
                </a:effectLst>
                <a:latin typeface="Vi "/>
                <a:ea typeface="+mj-ea"/>
                <a:cs typeface="+mj-cs"/>
              </a:rPr>
              <a:t>Flow Diagram :</a:t>
            </a:r>
          </a:p>
        </p:txBody>
      </p:sp>
      <p:sp>
        <p:nvSpPr>
          <p:cNvPr id="25" name="Rectangle 24"/>
          <p:cNvSpPr/>
          <p:nvPr/>
        </p:nvSpPr>
        <p:spPr>
          <a:xfrm>
            <a:off x="512132" y="1598192"/>
            <a:ext cx="2940147" cy="1885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i "/>
              </a:rPr>
              <a:t>User 1 Party A/ Source Number</a:t>
            </a:r>
          </a:p>
          <a:p>
            <a:pPr algn="ctr"/>
            <a:r>
              <a:rPr lang="en-US" sz="1600" dirty="0">
                <a:latin typeface="Vi "/>
              </a:rPr>
              <a:t>10-digiti or 13-digit</a:t>
            </a:r>
          </a:p>
        </p:txBody>
      </p:sp>
      <p:sp>
        <p:nvSpPr>
          <p:cNvPr id="26" name="Rectangle 25"/>
          <p:cNvSpPr/>
          <p:nvPr/>
        </p:nvSpPr>
        <p:spPr>
          <a:xfrm>
            <a:off x="9032631" y="3188115"/>
            <a:ext cx="2856033" cy="121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i "/>
              </a:rPr>
              <a:t>SMSC (Short Message Switching Center)</a:t>
            </a:r>
          </a:p>
        </p:txBody>
      </p:sp>
      <p:sp>
        <p:nvSpPr>
          <p:cNvPr id="27" name="Rectangle 26"/>
          <p:cNvSpPr/>
          <p:nvPr/>
        </p:nvSpPr>
        <p:spPr>
          <a:xfrm>
            <a:off x="5097194" y="4738467"/>
            <a:ext cx="2940147" cy="1885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i "/>
              </a:rPr>
              <a:t>Switch  (HLR/VLR)</a:t>
            </a:r>
          </a:p>
        </p:txBody>
      </p:sp>
      <p:sp>
        <p:nvSpPr>
          <p:cNvPr id="28" name="Rectangle 27"/>
          <p:cNvSpPr/>
          <p:nvPr/>
        </p:nvSpPr>
        <p:spPr>
          <a:xfrm>
            <a:off x="5023696" y="1598192"/>
            <a:ext cx="2940147" cy="1885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Vi "/>
            </a:endParaRPr>
          </a:p>
          <a:p>
            <a:pPr algn="ctr"/>
            <a:endParaRPr lang="en-US" sz="1600" dirty="0">
              <a:latin typeface="Vi "/>
            </a:endParaRPr>
          </a:p>
          <a:p>
            <a:pPr algn="ctr"/>
            <a:endParaRPr lang="en-US" sz="1600" dirty="0">
              <a:latin typeface="Vi "/>
            </a:endParaRPr>
          </a:p>
          <a:p>
            <a:pPr algn="ctr"/>
            <a:endParaRPr lang="en-US" sz="1600" dirty="0">
              <a:latin typeface="Vi "/>
            </a:endParaRPr>
          </a:p>
          <a:p>
            <a:pPr algn="ctr"/>
            <a:endParaRPr lang="en-US" sz="1600" dirty="0">
              <a:latin typeface="Vi "/>
            </a:endParaRPr>
          </a:p>
          <a:p>
            <a:pPr algn="ctr"/>
            <a:r>
              <a:rPr lang="en-US" sz="1600" dirty="0">
                <a:latin typeface="Vi "/>
              </a:rPr>
              <a:t>Prutech Platform </a:t>
            </a:r>
          </a:p>
          <a:p>
            <a:pPr algn="ctr"/>
            <a:endParaRPr lang="en-US" sz="1600" dirty="0">
              <a:latin typeface="Vi "/>
            </a:endParaRPr>
          </a:p>
        </p:txBody>
      </p:sp>
      <p:sp>
        <p:nvSpPr>
          <p:cNvPr id="29" name="Rectangle 28"/>
          <p:cNvSpPr/>
          <p:nvPr/>
        </p:nvSpPr>
        <p:spPr>
          <a:xfrm>
            <a:off x="497604" y="4636753"/>
            <a:ext cx="2940147" cy="1885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i "/>
              </a:rPr>
              <a:t>User 2 Party B / Destination Number 10-digit or 13-digit</a:t>
            </a:r>
          </a:p>
        </p:txBody>
      </p:sp>
      <p:cxnSp>
        <p:nvCxnSpPr>
          <p:cNvPr id="30" name="Straight Arrow Connector 29"/>
          <p:cNvCxnSpPr>
            <a:stCxn id="25" idx="3"/>
            <a:endCxn id="28" idx="1"/>
          </p:cNvCxnSpPr>
          <p:nvPr/>
        </p:nvCxnSpPr>
        <p:spPr>
          <a:xfrm>
            <a:off x="3452279" y="2540728"/>
            <a:ext cx="15714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452279" y="5668945"/>
            <a:ext cx="1709141" cy="1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6" idx="2"/>
          </p:cNvCxnSpPr>
          <p:nvPr/>
        </p:nvCxnSpPr>
        <p:spPr>
          <a:xfrm>
            <a:off x="10460648" y="4402514"/>
            <a:ext cx="42057" cy="12779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8037341" y="5978769"/>
            <a:ext cx="2465363" cy="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963843" y="2540727"/>
            <a:ext cx="25388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0502703" y="2545582"/>
            <a:ext cx="1" cy="616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7" idx="1"/>
          </p:cNvCxnSpPr>
          <p:nvPr/>
        </p:nvCxnSpPr>
        <p:spPr>
          <a:xfrm flipH="1" flipV="1">
            <a:off x="3267212" y="3529508"/>
            <a:ext cx="1829982" cy="2151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79888" y="3629257"/>
            <a:ext cx="1508378" cy="830997"/>
          </a:xfrm>
          <a:prstGeom prst="rect">
            <a:avLst/>
          </a:prstGeom>
          <a:noFill/>
        </p:spPr>
        <p:txBody>
          <a:bodyPr wrap="square" rtlCol="0">
            <a:spAutoFit/>
          </a:bodyPr>
          <a:lstStyle/>
          <a:p>
            <a:r>
              <a:rPr lang="en-US" sz="1600" dirty="0">
                <a:latin typeface="Vi "/>
              </a:rPr>
              <a:t>Send delivery Report to Sender</a:t>
            </a:r>
          </a:p>
        </p:txBody>
      </p:sp>
      <p:sp>
        <p:nvSpPr>
          <p:cNvPr id="38" name="TextBox 37"/>
          <p:cNvSpPr txBox="1"/>
          <p:nvPr/>
        </p:nvSpPr>
        <p:spPr>
          <a:xfrm>
            <a:off x="4052667" y="5824025"/>
            <a:ext cx="1044527" cy="584775"/>
          </a:xfrm>
          <a:prstGeom prst="rect">
            <a:avLst/>
          </a:prstGeom>
          <a:noFill/>
        </p:spPr>
        <p:txBody>
          <a:bodyPr wrap="square" rtlCol="0">
            <a:spAutoFit/>
          </a:bodyPr>
          <a:lstStyle/>
          <a:p>
            <a:r>
              <a:rPr lang="en-US" sz="1600" dirty="0">
                <a:latin typeface="Vi "/>
              </a:rPr>
              <a:t>Delivers the SMS</a:t>
            </a:r>
          </a:p>
        </p:txBody>
      </p:sp>
      <p:sp>
        <p:nvSpPr>
          <p:cNvPr id="39" name="TextBox 38"/>
          <p:cNvSpPr txBox="1"/>
          <p:nvPr/>
        </p:nvSpPr>
        <p:spPr>
          <a:xfrm>
            <a:off x="5310480" y="1736240"/>
            <a:ext cx="2513574" cy="1077218"/>
          </a:xfrm>
          <a:prstGeom prst="rect">
            <a:avLst/>
          </a:prstGeom>
          <a:noFill/>
        </p:spPr>
        <p:txBody>
          <a:bodyPr wrap="square" rtlCol="0">
            <a:spAutoFit/>
          </a:bodyPr>
          <a:lstStyle/>
          <a:p>
            <a:r>
              <a:rPr lang="en-US" sz="1600" dirty="0" err="1">
                <a:latin typeface="Vi "/>
              </a:rPr>
              <a:t>Prutech</a:t>
            </a:r>
            <a:r>
              <a:rPr lang="en-US" sz="1600" dirty="0">
                <a:latin typeface="Vi "/>
              </a:rPr>
              <a:t> checks the whitelisting of the number and also cross is the number valid or not </a:t>
            </a:r>
          </a:p>
        </p:txBody>
      </p:sp>
      <p:sp>
        <p:nvSpPr>
          <p:cNvPr id="40" name="Rectangle 39"/>
          <p:cNvSpPr/>
          <p:nvPr/>
        </p:nvSpPr>
        <p:spPr>
          <a:xfrm>
            <a:off x="9116742" y="5407628"/>
            <a:ext cx="2771922" cy="121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i "/>
              </a:rPr>
              <a:t>STP </a:t>
            </a:r>
          </a:p>
        </p:txBody>
      </p:sp>
      <p:sp>
        <p:nvSpPr>
          <p:cNvPr id="49" name="Rectangle 48"/>
          <p:cNvSpPr/>
          <p:nvPr/>
        </p:nvSpPr>
        <p:spPr>
          <a:xfrm>
            <a:off x="145143" y="197954"/>
            <a:ext cx="11858171" cy="6570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40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build="p" animBg="1"/>
      <p:bldP spid="26" grpId="0" animBg="1"/>
      <p:bldP spid="27" grpId="0" animBg="1"/>
      <p:bldP spid="28" grpId="0" animBg="1"/>
      <p:bldP spid="29" grpId="0" animBg="1"/>
      <p:bldP spid="37" grpId="0"/>
      <p:bldP spid="38" grpId="0"/>
      <p:bldP spid="39" grpId="0"/>
      <p:bldP spid="40" grpId="0" build="p"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761" y="339635"/>
            <a:ext cx="6490062" cy="64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Vi "/>
              </a:rPr>
              <a:t>Troubleshooting of SMS Issue :</a:t>
            </a:r>
          </a:p>
        </p:txBody>
      </p:sp>
      <p:sp>
        <p:nvSpPr>
          <p:cNvPr id="4" name="Rectangle 3"/>
          <p:cNvSpPr/>
          <p:nvPr/>
        </p:nvSpPr>
        <p:spPr>
          <a:xfrm>
            <a:off x="365761" y="1407497"/>
            <a:ext cx="10959736"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Vi "/>
              </a:rPr>
              <a:t>Ask  to add the Prefix 0 and +91</a:t>
            </a:r>
          </a:p>
          <a:p>
            <a:pPr marL="342900" indent="-342900">
              <a:buFont typeface="Arial" panose="020B0604020202020204" pitchFamily="34" charset="0"/>
              <a:buChar char="•"/>
            </a:pPr>
            <a:r>
              <a:rPr lang="en-US" sz="2400" dirty="0">
                <a:latin typeface="Vi "/>
              </a:rPr>
              <a:t>Check SMS balance in buckets section.</a:t>
            </a:r>
          </a:p>
          <a:p>
            <a:pPr marL="342900" indent="-342900">
              <a:buFont typeface="Arial" panose="020B0604020202020204" pitchFamily="34" charset="0"/>
              <a:buChar char="•"/>
            </a:pPr>
            <a:r>
              <a:rPr lang="en-US" sz="2400" dirty="0">
                <a:latin typeface="Vi "/>
              </a:rPr>
              <a:t>If customer is using other operator like Airtel, JIO, etc. ask customer to use VI number.</a:t>
            </a:r>
          </a:p>
          <a:p>
            <a:pPr marL="342900" indent="-342900">
              <a:buFont typeface="Arial" panose="020B0604020202020204" pitchFamily="34" charset="0"/>
              <a:buChar char="•"/>
            </a:pPr>
            <a:r>
              <a:rPr lang="en-US" sz="2400" dirty="0">
                <a:latin typeface="Vi "/>
              </a:rPr>
              <a:t>Whitelist the VI number and check the connectivity</a:t>
            </a:r>
          </a:p>
          <a:p>
            <a:pPr marL="342900" indent="-342900">
              <a:buFont typeface="Arial" panose="020B0604020202020204" pitchFamily="34" charset="0"/>
              <a:buChar char="•"/>
            </a:pPr>
            <a:r>
              <a:rPr lang="en-US" sz="2400" dirty="0">
                <a:latin typeface="Vi "/>
              </a:rPr>
              <a:t>If still the SMS services are not working please raise this issue with Prutech, SMSC team and Switch team</a:t>
            </a:r>
          </a:p>
        </p:txBody>
      </p:sp>
      <p:pic>
        <p:nvPicPr>
          <p:cNvPr id="6" name="Picture 5"/>
          <p:cNvPicPr>
            <a:picLocks noChangeAspect="1"/>
          </p:cNvPicPr>
          <p:nvPr/>
        </p:nvPicPr>
        <p:blipFill>
          <a:blip r:embed="rId2"/>
          <a:stretch>
            <a:fillRect/>
          </a:stretch>
        </p:blipFill>
        <p:spPr>
          <a:xfrm>
            <a:off x="862148" y="4382307"/>
            <a:ext cx="10202091" cy="1979304"/>
          </a:xfrm>
          <a:prstGeom prst="rect">
            <a:avLst/>
          </a:prstGeom>
          <a:solidFill>
            <a:srgbClr val="FFFFFF">
              <a:shade val="85000"/>
            </a:srgbClr>
          </a:solidFill>
          <a:ln w="101600" cap="sq">
            <a:solidFill>
              <a:schemeClr val="bg2">
                <a:lumMod val="75000"/>
              </a:schemeClr>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7" name="Rectangle 6"/>
          <p:cNvSpPr/>
          <p:nvPr/>
        </p:nvSpPr>
        <p:spPr>
          <a:xfrm>
            <a:off x="182881" y="156754"/>
            <a:ext cx="11769634" cy="6505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30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Footer Placeholder 2"/>
          <p:cNvSpPr>
            <a:spLocks noGrp="1"/>
          </p:cNvSpPr>
          <p:nvPr>
            <p:ph type="ftr" sz="quarter" idx="10"/>
          </p:nvPr>
        </p:nvSpPr>
        <p:spPr>
          <a:xfrm>
            <a:off x="0" y="6200788"/>
            <a:ext cx="41148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Arial" charset="0"/>
                <a:ea typeface="+mn-ea"/>
                <a:cs typeface="Arial" charset="0"/>
              </a:rPr>
              <a:t>Vodafone Idea Confidential</a:t>
            </a:r>
          </a:p>
        </p:txBody>
      </p:sp>
    </p:spTree>
    <p:extLst>
      <p:ext uri="{BB962C8B-B14F-4D97-AF65-F5344CB8AC3E}">
        <p14:creationId xmlns:p14="http://schemas.microsoft.com/office/powerpoint/2010/main" val="19341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docProps/app.xml><?xml version="1.0" encoding="utf-8"?>
<Properties xmlns="http://schemas.openxmlformats.org/officeDocument/2006/extended-properties" xmlns:vt="http://schemas.openxmlformats.org/officeDocument/2006/docPropsVTypes">
  <TotalTime>27</TotalTime>
  <Words>144</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Vi </vt:lpstr>
      <vt:lpstr>vodafone rg</vt:lpstr>
      <vt:lpstr>Office Theme</vt:lpstr>
      <vt:lpstr>1_Custom Design</vt:lpstr>
      <vt:lpstr>SMS Not working </vt:lpstr>
      <vt:lpstr>PowerPoint Presentation</vt:lpstr>
      <vt:lpstr>PowerPoint Presentation</vt:lpstr>
      <vt:lpstr>Thank You</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Not working </dc:title>
  <dc:creator>Madhuri Premnath Dongare</dc:creator>
  <cp:lastModifiedBy>Rutuja Randive</cp:lastModifiedBy>
  <cp:revision>13</cp:revision>
  <dcterms:created xsi:type="dcterms:W3CDTF">2024-10-25T06:07:17Z</dcterms:created>
  <dcterms:modified xsi:type="dcterms:W3CDTF">2024-10-31T20:05:22Z</dcterms:modified>
</cp:coreProperties>
</file>