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306" r:id="rId3"/>
    <p:sldId id="307" r:id="rId4"/>
    <p:sldId id="308" r:id="rId5"/>
    <p:sldId id="312" r:id="rId6"/>
    <p:sldId id="309" r:id="rId7"/>
    <p:sldId id="310" r:id="rId8"/>
    <p:sldId id="313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C4DA-66DB-47C7-A790-447BF10577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5AF8-AA6A-4686-84C5-0A271D79C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3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4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1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B96-D46D-4831-A8C9-FEBB9597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7BAD5-A7C6-4A54-BC3C-32C01B52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419D-8891-46B9-8020-50C16D81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47D3-86A3-4123-9868-D15EFD42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2266-99F2-42AD-84D7-F61672D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1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2013-A94A-47BE-9219-1A1353DF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BA80-D62A-43BE-B92A-625FC474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0BE1-EE50-4216-AE82-5DA639B1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A-52D6-4DA1-A055-5193E475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E9DF-F094-4368-969E-2436103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84ED8-1942-4E22-A2FF-5D125A30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10DD-A362-4462-9F45-0169443B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ECF2-C95B-4648-BDEE-03DAF97B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3EAC-812D-4092-A870-0BA0AA0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83EA-5DB6-4499-B001-564C9AD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5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25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6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DD36-553F-4DDC-94E8-7162CFD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93E0-A5F7-48F3-AEF5-E50AF125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4523-7239-4909-95E6-E53FA645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771A-AE04-4508-9E4B-F37336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8E91-638E-4320-8CCA-738974F5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8FD-6B90-4FE4-9761-B4397DF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2B71-D6D3-4291-9C16-F57E7473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3063-B8CA-4B97-B0B6-D575E711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2CC5-F23C-4613-92D9-E03A90C7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7248-68E8-41F4-8AF1-BC5904E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9C4-0D98-4860-8773-1DFAECFC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4D14-6358-4ED3-BB04-E9C2B36C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2A19-A49D-4D9D-9CD3-A6BA853C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8268F-6A09-4F1E-A3CD-B2D0CD6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AED1-4557-4381-B854-4588A17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E291-3F25-43AB-9BCE-9588C01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99C-9C0D-4E47-9414-191210C7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3A9B-0920-43B3-9B76-C6E9B1CD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4F96F-67EC-455D-8AFA-1516F0D6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0079-E511-4CFE-A655-B24DB40C0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6023-43EC-499F-AB38-66A55031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0A78A-72FA-481C-B823-3F91718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F6B9B-6D5E-4726-9EFA-0B0FC84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DAFD2-24F9-49CB-98C1-106694C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54B-0FB8-41D9-BFC5-348C660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2CB2-0F03-40E4-AA01-96F062E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E454D-4225-4D6F-BB22-4E67D843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944CC-CEB5-4337-B1E5-05D8710B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C414-45D4-464D-AA77-CBE10909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5985-7EEE-471D-A5F8-06C6337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59C2-7444-49DD-AE1D-B6C73E8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1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D65-DCEE-4D0D-9309-C15BF0AC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2A8B-7B21-4AF8-83EE-78458880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3E99-7801-4C23-B35E-A213AB16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9D41-E64D-4A34-B481-DFD872D3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F57F-D4F8-455B-BB26-A976A90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C94B-375D-4EBC-8A17-E073274F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F41-E5F9-42E2-9D67-8FF96468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FF92C-331F-40F9-9565-77360A7F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2EE4-F068-49F8-AA61-45318AAD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D257-0CD1-4A26-8EB1-C30D6C43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12F05-62FA-4A8A-8DBC-B07C2122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EE17-8AC8-44CB-893F-1E2C8E2B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11E3C-C3B3-40E3-BFFF-D70316C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D472-1D9B-4D2A-A4B7-517EC7EE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7010-E5ED-466D-94FA-420E7E1C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54FA-50C2-4C31-8143-D3CDCC50E9C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379F-A380-4A66-BE59-CBDE59EC3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9E91-CE81-486E-A2EC-BBE6F0A5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ecurity/definition/smart-c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target.com/searchmobilecomputing/definition/Long-Term-Evolution-L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What is SIM Card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665" y="1555587"/>
            <a:ext cx="116044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A SIM card, also known as a subscriber identity module, is a </a:t>
            </a:r>
            <a:r>
              <a:rPr lang="en-US" sz="1600" u="sng" dirty="0">
                <a:latin typeface="Vi" panose="00000500000000000000" pitchFamily="50" charset="0"/>
                <a:hlinkClick r:id="rId3"/>
              </a:rPr>
              <a:t>smart card</a:t>
            </a:r>
            <a:r>
              <a:rPr lang="en-US" sz="1600" dirty="0">
                <a:latin typeface="Vi" panose="00000500000000000000" pitchFamily="50" charset="0"/>
              </a:rPr>
              <a:t> that stores identification information that pinpoints a smartphone to a specific mobile network. Data that SIM cards contain include user identity, location and phone number, network authorization data, personal security keys, contact lists and stored text messages. SIM cards allow a mobile user to use this data and the features that come with them.</a:t>
            </a:r>
          </a:p>
          <a:p>
            <a:endParaRPr lang="en-US" sz="1600" dirty="0">
              <a:latin typeface="Vi" panose="00000500000000000000" pitchFamily="50" charset="0"/>
            </a:endParaRPr>
          </a:p>
          <a:p>
            <a:r>
              <a:rPr lang="en-US" sz="1600" dirty="0">
                <a:latin typeface="Vi" panose="00000500000000000000" pitchFamily="50" charset="0"/>
              </a:rPr>
              <a:t>Without a SIM card, some phones would not be able to make calls, connect to internet services such as 4G </a:t>
            </a:r>
            <a:r>
              <a:rPr lang="en-US" sz="1600" u="sng" dirty="0">
                <a:latin typeface="Vi" panose="00000500000000000000" pitchFamily="50" charset="0"/>
                <a:hlinkClick r:id="rId4"/>
              </a:rPr>
              <a:t>LTE</a:t>
            </a:r>
            <a:r>
              <a:rPr lang="en-US" sz="1600" dirty="0">
                <a:latin typeface="Vi" panose="00000500000000000000" pitchFamily="50" charset="0"/>
              </a:rPr>
              <a:t> or send SMS messages. SIM cards are removable and have anywhere from, 32KB to 128KB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681" y="4056426"/>
            <a:ext cx="11681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An IoT/M2M SIM card is 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a variation of traditional SIM cards used in personal mobile devices like smartphones that have additional features designed for IoT devices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. This includes things like being more durable, secure, and flexible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864" y="35273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What is IOT SIM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683" y="5356419"/>
            <a:ext cx="11483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MSISDN (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Mobile Station Integrated Services Digital Network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) is the phone number which identifies a device during calls or data sessions. It performs a crucial function in ensuring secure connectivity between the different components within an IoT network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28" y="48365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MSISDN</a:t>
            </a:r>
          </a:p>
        </p:txBody>
      </p:sp>
    </p:spTree>
    <p:extLst>
      <p:ext uri="{BB962C8B-B14F-4D97-AF65-F5344CB8AC3E}">
        <p14:creationId xmlns:p14="http://schemas.microsoft.com/office/powerpoint/2010/main" val="422048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SIM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SIM card numbers are </a:t>
            </a:r>
            <a:r>
              <a:rPr lang="en-US" sz="1600" b="1" dirty="0">
                <a:latin typeface="Vi" panose="00000500000000000000" pitchFamily="50" charset="0"/>
              </a:rPr>
              <a:t>the unique identification numbers on a SIM (subscriber identity module) card that store information for an individual cell phone user</a:t>
            </a:r>
            <a:r>
              <a:rPr lang="en-US" sz="1600" dirty="0">
                <a:latin typeface="Vi" panose="00000500000000000000" pitchFamily="50" charset="0"/>
              </a:rPr>
              <a:t>. An example of SIM card numbers are the card's unique serial number and the internationally unique number of the cell phone user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880" y="23926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IMSI Number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714" y="2784756"/>
            <a:ext cx="117366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IMSI (International Mobile Subscriber Identifier) is a number of 14-15 digits which identifies a mobile subscriber by their SIM card. It is made up of several parts, including a country code, a network code, and an individual string of digits identifying each particular card within the mobile network.</a:t>
            </a:r>
          </a:p>
          <a:p>
            <a:endParaRPr lang="en-US" sz="1600" dirty="0">
              <a:solidFill>
                <a:srgbClr val="333333"/>
              </a:solidFill>
              <a:latin typeface="Vi" panose="00000500000000000000" pitchFamily="50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This unique number is stored on the SIM card itself and is not moved or changed in the case that the mobile phone number (the MSISDN) is ported to a different SIM card. This allows companies to check the IMSI of a subscriber, to cut down on SIM swap fraud</a:t>
            </a:r>
            <a:endParaRPr lang="en-US" sz="1600" b="0" i="0" dirty="0">
              <a:solidFill>
                <a:srgbClr val="333333"/>
              </a:solidFill>
              <a:effectLst/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15" y="5077843"/>
            <a:ext cx="12111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An Access Point Name (APN) is a gateway between a GSM, GPRS, 3G or 4G mobile network and another computer network, frequently the public Internet. A mobile device making a data connection must be configured with an APN to present to the carrier.</a:t>
            </a:r>
            <a:br>
              <a:rPr lang="en-US" sz="1600" dirty="0">
                <a:latin typeface="Vi" panose="00000500000000000000" pitchFamily="50" charset="0"/>
              </a:rPr>
            </a:br>
            <a:br>
              <a:rPr lang="en-US" sz="1600" dirty="0">
                <a:latin typeface="Vi" panose="00000500000000000000" pitchFamily="50" charset="0"/>
              </a:rPr>
            </a:br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The APN is used to find the right IP address that the device should be identified with on the network, determine if a private network is needed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061" y="46602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Access Point Name (APN)</a:t>
            </a:r>
          </a:p>
        </p:txBody>
      </p:sp>
    </p:spTree>
    <p:extLst>
      <p:ext uri="{BB962C8B-B14F-4D97-AF65-F5344CB8AC3E}">
        <p14:creationId xmlns:p14="http://schemas.microsoft.com/office/powerpoint/2010/main" val="275531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SIMEX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The process of changing from an existing SIM to a new SIM, without changing the mobile number is called as SIM Exchange. Some reasons a customer would opt for a SIM Exchange are blocked, faulty, damaged and lost. After completion of SIMEX, all the services active on the old SIM will be carried forward to the new SIM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63" y="24697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E-SIM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716" y="2924833"/>
            <a:ext cx="1169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Vi" panose="00000500000000000000" pitchFamily="50" charset="0"/>
              </a:rPr>
              <a:t>An eSIM is an ‘embedded’ SIM or a virtual SIM. When an eSIM is activated on the main device i.e., the phone, the device is referred to as a ‘Primary Device’. When the eSIM is used on another device like an Apple watch, the device is referred to as a ‘Secondary device’. Customers with compatible devices can use their phone as a dual SIM, with one eSIM and one Physical SIM with two different numbers and accounts.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043" y="41975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IoT eSIM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337" y="4637168"/>
            <a:ext cx="11655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With 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Vi</a:t>
            </a:r>
            <a:r>
              <a:rPr lang="en-US" sz="1600" b="1" baseline="30000" dirty="0">
                <a:solidFill>
                  <a:srgbClr val="2F3043"/>
                </a:solidFill>
                <a:latin typeface="Vi" panose="00000500000000000000" pitchFamily="50" charset="0"/>
              </a:rPr>
              <a:t>TM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 IoT eSIM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 - our embedded IoT SIM solution, you get the flexibility to remotely switch the Mobile Network Operator (MNO) of your IoT devices, without changing the SIM card. This enterprise-grade, highly resilient IoT solution ensure that your business enjoys secure connectivity through embedded hardware, reduced costs through consolidation of network profiles, and a reduced hardware size - resulting in sleeker, more compact device designs.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455" y="1066113"/>
            <a:ext cx="1154567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Vi</a:t>
            </a:r>
            <a:r>
              <a:rPr lang="en-US" b="1" baseline="30000" dirty="0">
                <a:solidFill>
                  <a:srgbClr val="FF0000"/>
                </a:solidFill>
                <a:latin typeface="Vi" panose="00000500000000000000" pitchFamily="50" charset="0"/>
              </a:rPr>
              <a:t>TM</a:t>
            </a:r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 IoT eSIM’s are:</a:t>
            </a:r>
          </a:p>
          <a:p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Capable to switch to Network profiles/operators automatically, on the basis of network availability, or manually, over the air (OTA) in real-time</a:t>
            </a:r>
            <a:b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</a:b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Available in all SIM form factors for integration across MFF2 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Enterprise-grade build, to ensure performance even in harsh weather conditions, with an operating range of -40°C to +105°C and a storage range of -40°C to +125°C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Bundled with our IoT Connectivity Management Platform (CMP) a remote provisioning, visibility and management platform for IoT </a:t>
            </a:r>
            <a:r>
              <a:rPr lang="en-US" sz="1600" dirty="0" err="1">
                <a:solidFill>
                  <a:srgbClr val="2F3043"/>
                </a:solidFill>
                <a:latin typeface="Vi" panose="00000500000000000000" pitchFamily="50" charset="0"/>
              </a:rPr>
              <a:t>eSIMs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, across networks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Designed to last with a long product life of up to 17 years at 85°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Embedded into the hardware with pre-configured profile slots, thus ensuring high grade security with no scope for tampering or loss</a:t>
            </a:r>
            <a:r>
              <a:rPr lang="en-US" dirty="0">
                <a:solidFill>
                  <a:srgbClr val="2F3043"/>
                </a:solidFill>
                <a:latin typeface="ViRegular"/>
              </a:rPr>
              <a:t> </a:t>
            </a:r>
            <a:endParaRPr lang="en-US" b="0" i="0" dirty="0">
              <a:solidFill>
                <a:srgbClr val="2F3043"/>
              </a:solidFill>
              <a:effectLst/>
              <a:latin typeface="Vi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24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>
                <a:solidFill>
                  <a:srgbClr val="000000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IP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698" y="1517828"/>
            <a:ext cx="11571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unique address that identifies a device on the internet or a local network. IP stands for "Internet Protocol," which is the set of rules governing the format of data sent via the internet or local network.</a:t>
            </a:r>
          </a:p>
          <a:p>
            <a:endParaRPr lang="en-US" sz="1600" dirty="0">
              <a:solidFill>
                <a:srgbClr val="2F3043"/>
              </a:solidFill>
              <a:latin typeface="MuseoSans"/>
            </a:endParaRPr>
          </a:p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string of numbers separated by periods. IP addresses are expressed as a set of four numbers — an example address might be 192.158.1.38. Each number in the set can range from 0 to 255. So, the full IP addressing range goes from 0.0.0.0 to 255.255.255.255.</a:t>
            </a:r>
            <a:endParaRPr lang="en-US" sz="1600" dirty="0">
              <a:solidFill>
                <a:srgbClr val="2F3043"/>
              </a:solidFill>
              <a:latin typeface="V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715" y="1011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EE2737"/>
                </a:solidFill>
                <a:latin typeface="MuseoSans"/>
              </a:rPr>
              <a:t>What is IP(Internet Protocol)</a:t>
            </a:r>
            <a:endParaRPr lang="en-US" b="1" dirty="0">
              <a:solidFill>
                <a:srgbClr val="EE2737"/>
              </a:solidFill>
              <a:latin typeface="V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5" y="4297632"/>
            <a:ext cx="4124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4237270" y="4451152"/>
            <a:ext cx="365226" cy="20843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3C032-69CC-4F79-BBA4-64A25F70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50" y="3429000"/>
            <a:ext cx="7250690" cy="28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3E00E-4EBB-4CC0-9A5A-6033A6FC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19" y="811488"/>
            <a:ext cx="3519053" cy="58160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534513-9C3C-44E3-BD8A-BB0B30670D45}"/>
              </a:ext>
            </a:extLst>
          </p:cNvPr>
          <p:cNvSpPr/>
          <p:nvPr/>
        </p:nvSpPr>
        <p:spPr>
          <a:xfrm>
            <a:off x="1281474" y="214806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b="1" kern="0" dirty="0">
                <a:solidFill>
                  <a:schemeClr val="bg1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C94DA-5C3B-4A4E-AC90-749ED31A5439}"/>
              </a:ext>
            </a:extLst>
          </p:cNvPr>
          <p:cNvSpPr/>
          <p:nvPr/>
        </p:nvSpPr>
        <p:spPr>
          <a:xfrm>
            <a:off x="387927" y="10263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Vi" panose="00000500000000000000" pitchFamily="50" charset="0"/>
              </a:rPr>
              <a:t>The basic rule is simple: every network device is assigned a unique IP address. There are two types of IP addresses, static or dynamic. The difference between static and dynamic IP address assignment is that </a:t>
            </a:r>
            <a:r>
              <a:rPr lang="en-US" b="1" dirty="0">
                <a:solidFill>
                  <a:srgbClr val="202124"/>
                </a:solidFill>
                <a:latin typeface="Vi" panose="00000500000000000000" pitchFamily="50" charset="0"/>
              </a:rPr>
              <a:t>dynamic IP addresses are on an as-needed basis, while static IP addresses usually are on a permanent basis</a:t>
            </a:r>
            <a:r>
              <a:rPr lang="en-US" dirty="0">
                <a:solidFill>
                  <a:srgbClr val="202124"/>
                </a:solidFill>
                <a:latin typeface="Vi" panose="00000500000000000000" pitchFamily="50" charset="0"/>
              </a:rPr>
              <a:t>.</a:t>
            </a:r>
            <a:endParaRPr lang="en-US" dirty="0">
              <a:latin typeface="Vi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8C745-FF5D-47A3-BCAB-8B1379ED6CD0}"/>
              </a:ext>
            </a:extLst>
          </p:cNvPr>
          <p:cNvSpPr/>
          <p:nvPr/>
        </p:nvSpPr>
        <p:spPr>
          <a:xfrm>
            <a:off x="317931" y="2958924"/>
            <a:ext cx="6452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oogle Sans"/>
              </a:rPr>
              <a:t>What is the difference between a dynamic and static IP address?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D805B-41B3-444A-B908-5D2017CBF737}"/>
              </a:ext>
            </a:extLst>
          </p:cNvPr>
          <p:cNvSpPr/>
          <p:nvPr/>
        </p:nvSpPr>
        <p:spPr>
          <a:xfrm>
            <a:off x="360218" y="3529745"/>
            <a:ext cx="665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When a device is assigned a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static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address, the address does not change. Most devices use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dynamic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addresses, which are assigned by the network when they connect and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91494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9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1127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MuseoSans</vt:lpstr>
      <vt:lpstr>Source Sans Pro</vt:lpstr>
      <vt:lpstr>Vi</vt:lpstr>
      <vt:lpstr>ViRegular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6</cp:revision>
  <dcterms:created xsi:type="dcterms:W3CDTF">2024-10-26T07:44:44Z</dcterms:created>
  <dcterms:modified xsi:type="dcterms:W3CDTF">2024-10-26T11:59:56Z</dcterms:modified>
</cp:coreProperties>
</file>