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9" r:id="rId2"/>
    <p:sldId id="351" r:id="rId3"/>
    <p:sldId id="270" r:id="rId4"/>
    <p:sldId id="277" r:id="rId5"/>
    <p:sldId id="278" r:id="rId6"/>
    <p:sldId id="279" r:id="rId7"/>
    <p:sldId id="280" r:id="rId8"/>
    <p:sldId id="281" r:id="rId9"/>
    <p:sldId id="282" r:id="rId10"/>
    <p:sldId id="283" r:id="rId11"/>
    <p:sldId id="284" r:id="rId12"/>
    <p:sldId id="285" r:id="rId13"/>
    <p:sldId id="286" r:id="rId14"/>
    <p:sldId id="287" r:id="rId15"/>
    <p:sldId id="288"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3" d="100"/>
          <a:sy n="83" d="100"/>
        </p:scale>
        <p:origin x="7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E8A40-DC4E-4E0A-A21A-3A903C2046DD}" type="datetimeFigureOut">
              <a:rPr lang="en-IN" smtClean="0"/>
              <a:t>31-10-2024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CAD7A-185F-4F89-AE14-6A342A67E2EC}" type="slidenum">
              <a:rPr lang="en-IN" smtClean="0"/>
              <a:t>‹#›</a:t>
            </a:fld>
            <a:endParaRPr lang="en-IN"/>
          </a:p>
        </p:txBody>
      </p:sp>
    </p:spTree>
    <p:extLst>
      <p:ext uri="{BB962C8B-B14F-4D97-AF65-F5344CB8AC3E}">
        <p14:creationId xmlns:p14="http://schemas.microsoft.com/office/powerpoint/2010/main" val="325003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a:t>
            </a:fld>
            <a:endParaRPr lang="en-IN" dirty="0">
              <a:solidFill>
                <a:prstClr val="black"/>
              </a:solidFill>
            </a:endParaRPr>
          </a:p>
        </p:txBody>
      </p:sp>
    </p:spTree>
    <p:extLst>
      <p:ext uri="{BB962C8B-B14F-4D97-AF65-F5344CB8AC3E}">
        <p14:creationId xmlns:p14="http://schemas.microsoft.com/office/powerpoint/2010/main" val="22744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63D7B3-AFED-4485-86CD-78A9E53D7035}"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262940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63D7B3-AFED-4485-86CD-78A9E53D7035}"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160958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63D7B3-AFED-4485-86CD-78A9E53D7035}"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2389276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818987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051433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2019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63D7B3-AFED-4485-86CD-78A9E53D7035}"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14973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3D7B3-AFED-4485-86CD-78A9E53D7035}"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58123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63D7B3-AFED-4485-86CD-78A9E53D7035}"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329625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63D7B3-AFED-4485-86CD-78A9E53D7035}" type="datetimeFigureOut">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394329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63D7B3-AFED-4485-86CD-78A9E53D7035}" type="datetimeFigureOut">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69199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3D7B3-AFED-4485-86CD-78A9E53D7035}" type="datetimeFigureOut">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357188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3D7B3-AFED-4485-86CD-78A9E53D7035}"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3575974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3D7B3-AFED-4485-86CD-78A9E53D7035}"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86617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3D7B3-AFED-4485-86CD-78A9E53D7035}" type="datetimeFigureOut">
              <a:rPr lang="en-US" smtClean="0"/>
              <a:t>10/31/2024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4589F-B0A5-4871-8CEA-E2DA89092FE1}" type="slidenum">
              <a:rPr lang="en-US" smtClean="0"/>
              <a:t>‹#›</a:t>
            </a:fld>
            <a:endParaRPr lang="en-US"/>
          </a:p>
        </p:txBody>
      </p:sp>
    </p:spTree>
    <p:extLst>
      <p:ext uri="{BB962C8B-B14F-4D97-AF65-F5344CB8AC3E}">
        <p14:creationId xmlns:p14="http://schemas.microsoft.com/office/powerpoint/2010/main" val="4085978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B2X%20Engineers.xlsx"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mailto:jijot@prutech.in" TargetMode="External"/><Relationship Id="rId7" Type="http://schemas.openxmlformats.org/officeDocument/2006/relationships/hyperlink" Target="mailto:suraj@prutech.co.in" TargetMode="External"/><Relationship Id="rId2" Type="http://schemas.openxmlformats.org/officeDocument/2006/relationships/hyperlink" Target="mailto:serviceexperience@prutech.in" TargetMode="External"/><Relationship Id="rId1" Type="http://schemas.openxmlformats.org/officeDocument/2006/relationships/slideLayout" Target="../slideLayouts/slideLayout13.xml"/><Relationship Id="rId6" Type="http://schemas.openxmlformats.org/officeDocument/2006/relationships/hyperlink" Target="mailto:vijesh@prutech.in" TargetMode="External"/><Relationship Id="rId5" Type="http://schemas.openxmlformats.org/officeDocument/2006/relationships/hyperlink" Target="mailto:manjusha@prutech.co.in" TargetMode="External"/><Relationship Id="rId4" Type="http://schemas.openxmlformats.org/officeDocument/2006/relationships/hyperlink" Target="mailto:avthomas@prutech.co.in"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mailto:Snocservicedesk.Vas@vodafoneidea.com"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mailto:munmi.kakoty@vodafoneidea.com" TargetMode="External"/><Relationship Id="rId2" Type="http://schemas.openxmlformats.org/officeDocument/2006/relationships/hyperlink" Target="mailto:CORSNOCL1STP@vodafoneidea.com" TargetMode="External"/><Relationship Id="rId1" Type="http://schemas.openxmlformats.org/officeDocument/2006/relationships/slideLayout" Target="../slideLayouts/slideLayout13.xml"/><Relationship Id="rId6" Type="http://schemas.openxmlformats.org/officeDocument/2006/relationships/hyperlink" Target="mailto:kiran.kumbhar@vodafoneidea.com" TargetMode="External"/><Relationship Id="rId5" Type="http://schemas.openxmlformats.org/officeDocument/2006/relationships/hyperlink" Target="mailto:mohamed.afsal@vodafoneidea.com" TargetMode="External"/><Relationship Id="rId4" Type="http://schemas.openxmlformats.org/officeDocument/2006/relationships/hyperlink" Target="mailto:gaurav.rawat@vodafoneidea.com"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mailto:revanta@edgeandcloud.com" TargetMode="External"/><Relationship Id="rId3" Type="http://schemas.openxmlformats.org/officeDocument/2006/relationships/hyperlink" Target="mailto:Harsh.Gidwani@vodafoneidea.com" TargetMode="External"/><Relationship Id="rId7" Type="http://schemas.openxmlformats.org/officeDocument/2006/relationships/hyperlink" Target="mailto:Pooja.Ingale27@vodafoneidea.com" TargetMode="External"/><Relationship Id="rId2" Type="http://schemas.openxmlformats.org/officeDocument/2006/relationships/hyperlink" Target="mailto:Akshay.Kulthe@vodafoneidea.com" TargetMode="External"/><Relationship Id="rId1" Type="http://schemas.openxmlformats.org/officeDocument/2006/relationships/slideLayout" Target="../slideLayouts/slideLayout13.xml"/><Relationship Id="rId6" Type="http://schemas.openxmlformats.org/officeDocument/2006/relationships/hyperlink" Target="mailto:Sahil.Sharma27@vodafoneidea.com" TargetMode="External"/><Relationship Id="rId5" Type="http://schemas.openxmlformats.org/officeDocument/2006/relationships/hyperlink" Target="mailto:Supriya.Gourkar@vodafoneidea.com" TargetMode="External"/><Relationship Id="rId10" Type="http://schemas.openxmlformats.org/officeDocument/2006/relationships/hyperlink" Target="mailto:abdullah.choush@vodafoneidea.com" TargetMode="External"/><Relationship Id="rId4" Type="http://schemas.openxmlformats.org/officeDocument/2006/relationships/hyperlink" Target="mailto:Priyanka.Hingade@vodafoneidea.com" TargetMode="External"/><Relationship Id="rId9" Type="http://schemas.openxmlformats.org/officeDocument/2006/relationships/hyperlink" Target="mailto:akshay.anis8@vodafoneidea.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mailto:snocservicedesk.p2p@vodafoneidea.com" TargetMode="External"/><Relationship Id="rId2" Type="http://schemas.openxmlformats.org/officeDocument/2006/relationships/hyperlink" Target="mailto:snocservicedesk.vbs@vodafoneidea.com" TargetMode="External"/><Relationship Id="rId1" Type="http://schemas.openxmlformats.org/officeDocument/2006/relationships/slideLayout" Target="../slideLayouts/slideLayout13.xml"/><Relationship Id="rId4" Type="http://schemas.openxmlformats.org/officeDocument/2006/relationships/hyperlink" Target="mailto:snocservicedesk.isafe@vodafoneide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mailto:vivek.shukla21@vodafoneidea.com" TargetMode="External"/><Relationship Id="rId2" Type="http://schemas.openxmlformats.org/officeDocument/2006/relationships/hyperlink" Target="mailto:Vbs.Customerservice@Vodafoneidea.com" TargetMode="External"/><Relationship Id="rId1" Type="http://schemas.openxmlformats.org/officeDocument/2006/relationships/slideLayout" Target="../slideLayouts/slideLayout13.xml"/><Relationship Id="rId6" Type="http://schemas.openxmlformats.org/officeDocument/2006/relationships/hyperlink" Target="mailto:amartya.sarkar@vodafoneidea.com" TargetMode="External"/><Relationship Id="rId5" Type="http://schemas.openxmlformats.org/officeDocument/2006/relationships/hyperlink" Target="mailto:rimpal.kumar@vodafoneidea.com" TargetMode="External"/><Relationship Id="rId4" Type="http://schemas.openxmlformats.org/officeDocument/2006/relationships/hyperlink" Target="mailto:chandrakant.jalke1@vodafoneidea.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Sidhartha.Jena4@vodafoneidea.com" TargetMode="External"/><Relationship Id="rId2" Type="http://schemas.openxmlformats.org/officeDocument/2006/relationships/hyperlink" Target="mailto:Corsnoc.M2MIOT@vodafoneidea.com" TargetMode="External"/><Relationship Id="rId1" Type="http://schemas.openxmlformats.org/officeDocument/2006/relationships/slideLayout" Target="../slideLayouts/slideLayout13.xml"/><Relationship Id="rId6" Type="http://schemas.openxmlformats.org/officeDocument/2006/relationships/hyperlink" Target="mailto:Rajnish.khare@vodafoneidea.com" TargetMode="External"/><Relationship Id="rId5" Type="http://schemas.openxmlformats.org/officeDocument/2006/relationships/hyperlink" Target="mailto:Gaurav.gupta10@vodafoneidea.com" TargetMode="External"/><Relationship Id="rId4" Type="http://schemas.openxmlformats.org/officeDocument/2006/relationships/hyperlink" Target="mailto:Deepak.Sharma6@vodafoneidea.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support@6dtech.co.in" TargetMode="Externa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hyperlink" Target="mailto:rejeesh.govindan@6dtech.co.in" TargetMode="External"/><Relationship Id="rId7" Type="http://schemas.openxmlformats.org/officeDocument/2006/relationships/hyperlink" Target="mailto:minu.stephen@6dtech.co.in" TargetMode="External"/><Relationship Id="rId2" Type="http://schemas.openxmlformats.org/officeDocument/2006/relationships/hyperlink" Target="mailto:madhan.kumar@6dtech.co.in" TargetMode="External"/><Relationship Id="rId1" Type="http://schemas.openxmlformats.org/officeDocument/2006/relationships/slideLayout" Target="../slideLayouts/slideLayout13.xml"/><Relationship Id="rId6" Type="http://schemas.openxmlformats.org/officeDocument/2006/relationships/hyperlink" Target="mailto:yash.deshmukh@6dtech.co.in" TargetMode="External"/><Relationship Id="rId5" Type="http://schemas.openxmlformats.org/officeDocument/2006/relationships/hyperlink" Target="mailto:nuthan.kumar@6dtech.co.in" TargetMode="External"/><Relationship Id="rId4" Type="http://schemas.openxmlformats.org/officeDocument/2006/relationships/hyperlink" Target="mailto:venkateswara.rao@6dtech.co.in"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Switch%20Escalation.xlsx"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mailto:caotrggn1@gmail.com" TargetMode="External"/><Relationship Id="rId2" Type="http://schemas.openxmlformats.org/officeDocument/2006/relationships/hyperlink" Target="mailto:gsmbillgrg@gmail.com" TargetMode="External"/><Relationship Id="rId1" Type="http://schemas.openxmlformats.org/officeDocument/2006/relationships/slideLayout" Target="../slideLayouts/slideLayout13.xml"/><Relationship Id="rId6" Type="http://schemas.openxmlformats.org/officeDocument/2006/relationships/hyperlink" Target="mailto:gmtdgurgaon.bsnl@gmail.com" TargetMode="External"/><Relationship Id="rId5" Type="http://schemas.openxmlformats.org/officeDocument/2006/relationships/hyperlink" Target="mailto:ifagurgaon1@gmail.com" TargetMode="External"/><Relationship Id="rId4" Type="http://schemas.openxmlformats.org/officeDocument/2006/relationships/hyperlink" Target="mailto:bsnlnam.gur@gmail.com/sudhanshu.1985@bsnl.co.i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mailto:karthikeyan.rm@plintron.in" TargetMode="External"/><Relationship Id="rId2" Type="http://schemas.openxmlformats.org/officeDocument/2006/relationships/hyperlink" Target="mailto:gtac@plintron.com" TargetMode="External"/><Relationship Id="rId1" Type="http://schemas.openxmlformats.org/officeDocument/2006/relationships/slideLayout" Target="../slideLayouts/slideLayout13.xml"/><Relationship Id="rId4" Type="http://schemas.openxmlformats.org/officeDocument/2006/relationships/hyperlink" Target="mailto:ananth.bm@plintr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0189-15BC-426B-BE13-5F024D3F40D0}"/>
              </a:ext>
            </a:extLst>
          </p:cNvPr>
          <p:cNvSpPr txBox="1">
            <a:spLocks/>
          </p:cNvSpPr>
          <p:nvPr/>
        </p:nvSpPr>
        <p:spPr>
          <a:xfrm>
            <a:off x="406400" y="309563"/>
            <a:ext cx="11379200" cy="1140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rPr>
              <a:t>Team Classification and Escalation Matrix </a:t>
            </a:r>
          </a:p>
        </p:txBody>
      </p:sp>
    </p:spTree>
    <p:extLst>
      <p:ext uri="{BB962C8B-B14F-4D97-AF65-F5344CB8AC3E}">
        <p14:creationId xmlns:p14="http://schemas.microsoft.com/office/powerpoint/2010/main" val="365531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E46B-9D85-4B92-870A-3E16534B169B}"/>
              </a:ext>
            </a:extLst>
          </p:cNvPr>
          <p:cNvSpPr>
            <a:spLocks noGrp="1"/>
          </p:cNvSpPr>
          <p:nvPr>
            <p:ph type="title" idx="4294967295"/>
          </p:nvPr>
        </p:nvSpPr>
        <p:spPr>
          <a:xfrm>
            <a:off x="1173018" y="134216"/>
            <a:ext cx="4692073" cy="632402"/>
          </a:xfrm>
        </p:spPr>
        <p:txBody>
          <a:bodyPr/>
          <a:lstStyle/>
          <a:p>
            <a:r>
              <a:rPr lang="en-US" sz="2000" b="1" dirty="0">
                <a:solidFill>
                  <a:schemeClr val="bg1"/>
                </a:solidFill>
              </a:rPr>
              <a:t>B2X Engineer/ Field Engineer </a:t>
            </a:r>
            <a:endParaRPr lang="en-IN" sz="2000" b="1" dirty="0">
              <a:solidFill>
                <a:schemeClr val="bg1"/>
              </a:solidFill>
            </a:endParaRPr>
          </a:p>
        </p:txBody>
      </p:sp>
      <p:sp>
        <p:nvSpPr>
          <p:cNvPr id="3" name="Content Placeholder 2">
            <a:extLst>
              <a:ext uri="{FF2B5EF4-FFF2-40B4-BE49-F238E27FC236}">
                <a16:creationId xmlns:a16="http://schemas.microsoft.com/office/drawing/2014/main" id="{3E6BC65E-09A0-4A8B-BF0A-2AF161344C6D}"/>
              </a:ext>
            </a:extLst>
          </p:cNvPr>
          <p:cNvSpPr>
            <a:spLocks noGrp="1"/>
          </p:cNvSpPr>
          <p:nvPr>
            <p:ph idx="4294967295"/>
          </p:nvPr>
        </p:nvSpPr>
        <p:spPr>
          <a:xfrm>
            <a:off x="240146" y="837334"/>
            <a:ext cx="10104581" cy="1684193"/>
          </a:xfrm>
        </p:spPr>
        <p:txBody>
          <a:bodyPr>
            <a:normAutofit/>
          </a:bodyPr>
          <a:lstStyle/>
          <a:p>
            <a:r>
              <a:rPr lang="en-US" sz="1800" dirty="0"/>
              <a:t>If the customer is not supporting online testing/ manual troubleshooting at that time we check the availability of our field engineer for support.</a:t>
            </a:r>
            <a:endParaRPr lang="en-IN" sz="1800" dirty="0"/>
          </a:p>
          <a:p>
            <a:r>
              <a:rPr lang="en-US" sz="1800" dirty="0"/>
              <a:t>F</a:t>
            </a:r>
            <a:r>
              <a:rPr lang="en-IN" sz="1800" dirty="0"/>
              <a:t>or every circle we don’t have an engineer so we can check with RF Engineers.</a:t>
            </a:r>
          </a:p>
          <a:p>
            <a:r>
              <a:rPr lang="en-IN" sz="1800" dirty="0">
                <a:hlinkClick r:id="rId2" action="ppaction://hlinkfile"/>
              </a:rPr>
              <a:t>..\B2X Engineers.xlsx</a:t>
            </a:r>
            <a:endParaRPr lang="en-IN" sz="1800" dirty="0"/>
          </a:p>
        </p:txBody>
      </p:sp>
    </p:spTree>
    <p:extLst>
      <p:ext uri="{BB962C8B-B14F-4D97-AF65-F5344CB8AC3E}">
        <p14:creationId xmlns:p14="http://schemas.microsoft.com/office/powerpoint/2010/main" val="1958122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7154-CA86-4214-93FC-7752C2A73261}"/>
              </a:ext>
            </a:extLst>
          </p:cNvPr>
          <p:cNvSpPr>
            <a:spLocks noGrp="1"/>
          </p:cNvSpPr>
          <p:nvPr>
            <p:ph type="title" idx="4294967295"/>
          </p:nvPr>
        </p:nvSpPr>
        <p:spPr>
          <a:xfrm>
            <a:off x="1228436" y="115744"/>
            <a:ext cx="3823855" cy="706293"/>
          </a:xfrm>
        </p:spPr>
        <p:txBody>
          <a:bodyPr/>
          <a:lstStyle/>
          <a:p>
            <a:r>
              <a:rPr lang="en-US" sz="2000" b="1" dirty="0" err="1">
                <a:solidFill>
                  <a:schemeClr val="bg1"/>
                </a:solidFill>
              </a:rPr>
              <a:t>Prutech</a:t>
            </a:r>
            <a:r>
              <a:rPr lang="en-US" sz="2000" b="1" dirty="0">
                <a:solidFill>
                  <a:schemeClr val="bg1"/>
                </a:solidFill>
              </a:rPr>
              <a:t>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C59AC060-3AE8-4DC7-94A0-4B52B75D42C5}"/>
              </a:ext>
            </a:extLst>
          </p:cNvPr>
          <p:cNvSpPr>
            <a:spLocks noGrp="1"/>
          </p:cNvSpPr>
          <p:nvPr>
            <p:ph idx="4294967295"/>
          </p:nvPr>
        </p:nvSpPr>
        <p:spPr>
          <a:xfrm>
            <a:off x="281709" y="920461"/>
            <a:ext cx="7125855" cy="520412"/>
          </a:xfrm>
        </p:spPr>
        <p:txBody>
          <a:bodyPr/>
          <a:lstStyle/>
          <a:p>
            <a:r>
              <a:rPr lang="en-US" sz="1800" dirty="0"/>
              <a:t>For SMS and Voice not working issues we first check with </a:t>
            </a:r>
            <a:r>
              <a:rPr lang="en-US" sz="1800" dirty="0" err="1"/>
              <a:t>Prutech</a:t>
            </a:r>
            <a:r>
              <a:rPr lang="en-US" sz="1800" dirty="0"/>
              <a:t> Team</a:t>
            </a:r>
            <a:endParaRPr lang="en-IN" sz="1800" dirty="0"/>
          </a:p>
        </p:txBody>
      </p:sp>
      <p:graphicFrame>
        <p:nvGraphicFramePr>
          <p:cNvPr id="4" name="Table 3">
            <a:extLst>
              <a:ext uri="{FF2B5EF4-FFF2-40B4-BE49-F238E27FC236}">
                <a16:creationId xmlns:a16="http://schemas.microsoft.com/office/drawing/2014/main" id="{4A3ED7DF-6D90-4C14-A540-CB1FF9619C09}"/>
              </a:ext>
            </a:extLst>
          </p:cNvPr>
          <p:cNvGraphicFramePr>
            <a:graphicFrameLocks noGrp="1"/>
          </p:cNvGraphicFramePr>
          <p:nvPr>
            <p:extLst>
              <p:ext uri="{D42A27DB-BD31-4B8C-83A1-F6EECF244321}">
                <p14:modId xmlns:p14="http://schemas.microsoft.com/office/powerpoint/2010/main" val="3985195414"/>
              </p:ext>
            </p:extLst>
          </p:nvPr>
        </p:nvGraphicFramePr>
        <p:xfrm>
          <a:off x="352024" y="1545845"/>
          <a:ext cx="10149722" cy="3866667"/>
        </p:xfrm>
        <a:graphic>
          <a:graphicData uri="http://schemas.openxmlformats.org/drawingml/2006/table">
            <a:tbl>
              <a:tblPr>
                <a:tableStyleId>{5C22544A-7EE6-4342-B048-85BDC9FD1C3A}</a:tableStyleId>
              </a:tblPr>
              <a:tblGrid>
                <a:gridCol w="620595">
                  <a:extLst>
                    <a:ext uri="{9D8B030D-6E8A-4147-A177-3AD203B41FA5}">
                      <a16:colId xmlns:a16="http://schemas.microsoft.com/office/drawing/2014/main" val="3413946828"/>
                    </a:ext>
                  </a:extLst>
                </a:gridCol>
                <a:gridCol w="2862742">
                  <a:extLst>
                    <a:ext uri="{9D8B030D-6E8A-4147-A177-3AD203B41FA5}">
                      <a16:colId xmlns:a16="http://schemas.microsoft.com/office/drawing/2014/main" val="3286428313"/>
                    </a:ext>
                  </a:extLst>
                </a:gridCol>
                <a:gridCol w="2462359">
                  <a:extLst>
                    <a:ext uri="{9D8B030D-6E8A-4147-A177-3AD203B41FA5}">
                      <a16:colId xmlns:a16="http://schemas.microsoft.com/office/drawing/2014/main" val="1693935572"/>
                    </a:ext>
                  </a:extLst>
                </a:gridCol>
                <a:gridCol w="3042914">
                  <a:extLst>
                    <a:ext uri="{9D8B030D-6E8A-4147-A177-3AD203B41FA5}">
                      <a16:colId xmlns:a16="http://schemas.microsoft.com/office/drawing/2014/main" val="3463165845"/>
                    </a:ext>
                  </a:extLst>
                </a:gridCol>
                <a:gridCol w="1161112">
                  <a:extLst>
                    <a:ext uri="{9D8B030D-6E8A-4147-A177-3AD203B41FA5}">
                      <a16:colId xmlns:a16="http://schemas.microsoft.com/office/drawing/2014/main" val="1601633460"/>
                    </a:ext>
                  </a:extLst>
                </a:gridCol>
              </a:tblGrid>
              <a:tr h="552381">
                <a:tc>
                  <a:txBody>
                    <a:bodyPr/>
                    <a:lstStyle/>
                    <a:p>
                      <a:pPr algn="ctr" fontAlgn="ctr"/>
                      <a:r>
                        <a:rPr lang="en-US" sz="1600" b="1" u="none" strike="noStrike" kern="1200" dirty="0">
                          <a:solidFill>
                            <a:schemeClr val="dk1"/>
                          </a:solidFill>
                          <a:effectLst/>
                          <a:latin typeface="+mn-lt"/>
                          <a:ea typeface="+mn-ea"/>
                          <a:cs typeface="+mn-cs"/>
                        </a:rPr>
                        <a:t>Level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Designation</a:t>
                      </a:r>
                      <a:endParaRPr lang="en-US" sz="1600" b="1" i="0" u="none" strike="noStrike" dirty="0">
                        <a:solidFill>
                          <a:srgbClr val="FFFFFF"/>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Name</a:t>
                      </a:r>
                      <a:endParaRPr lang="en-US" sz="1600" b="1" i="0" u="none" strike="noStrike" dirty="0">
                        <a:solidFill>
                          <a:srgbClr val="FFFFFF"/>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Email</a:t>
                      </a:r>
                      <a:endParaRPr lang="en-US" sz="1600" b="1" i="0" u="none" strike="noStrike" dirty="0">
                        <a:solidFill>
                          <a:srgbClr val="FFFFFF"/>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Phone</a:t>
                      </a:r>
                      <a:endParaRPr lang="en-US" sz="1600" b="1" i="0" u="none" strike="noStrike" dirty="0">
                        <a:solidFill>
                          <a:srgbClr val="FFFFFF"/>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32420866"/>
                  </a:ext>
                </a:extLst>
              </a:tr>
              <a:tr h="552381">
                <a:tc rowSpan="2">
                  <a:txBody>
                    <a:bodyPr/>
                    <a:lstStyle/>
                    <a:p>
                      <a:pPr algn="ctr" fontAlgn="ctr"/>
                      <a:r>
                        <a:rPr lang="en-US" sz="1600" u="none" strike="noStrike" dirty="0">
                          <a:effectLst/>
                        </a:rPr>
                        <a:t>1</a:t>
                      </a:r>
                      <a:endParaRPr lang="en-US" sz="1600" b="0" i="0" u="none" strike="noStrike" dirty="0">
                        <a:solidFill>
                          <a:srgbClr val="000000"/>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Customer complaint support </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Service Experience Team</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a:effectLst/>
                          <a:hlinkClick r:id="rId2"/>
                        </a:rPr>
                        <a:t>serviceexperience@prutech.in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9846002138</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666514"/>
                  </a:ext>
                </a:extLst>
              </a:tr>
              <a:tr h="552381">
                <a:tc vMerge="1">
                  <a:txBody>
                    <a:bodyPr/>
                    <a:lstStyle/>
                    <a:p>
                      <a:endParaRPr lang="en-US"/>
                    </a:p>
                  </a:txBody>
                  <a:tcPr/>
                </a:tc>
                <a:tc>
                  <a:txBody>
                    <a:bodyPr/>
                    <a:lstStyle/>
                    <a:p>
                      <a:pPr algn="ctr" fontAlgn="ctr"/>
                      <a:r>
                        <a:rPr lang="en-US" sz="1600" u="none" strike="noStrike" dirty="0">
                          <a:effectLst/>
                        </a:rPr>
                        <a:t>IT &amp; Network support</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err="1">
                          <a:effectLst/>
                        </a:rPr>
                        <a:t>Jijo</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3"/>
                        </a:rPr>
                        <a:t>jijot@prutech.in </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9846068623</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9429313"/>
                  </a:ext>
                </a:extLst>
              </a:tr>
              <a:tr h="552381">
                <a:tc rowSpan="2">
                  <a:txBody>
                    <a:bodyPr/>
                    <a:lstStyle/>
                    <a:p>
                      <a:pPr algn="ctr" fontAlgn="ctr"/>
                      <a:r>
                        <a:rPr lang="en-US" sz="1600" u="none" strike="noStrike" dirty="0">
                          <a:effectLst/>
                        </a:rPr>
                        <a:t>2</a:t>
                      </a:r>
                      <a:endParaRPr lang="en-US" sz="1600" b="0" i="0" u="none" strike="noStrike" dirty="0">
                        <a:solidFill>
                          <a:srgbClr val="000000"/>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2">
                  <a:txBody>
                    <a:bodyPr/>
                    <a:lstStyle/>
                    <a:p>
                      <a:pPr algn="ctr" fontAlgn="ctr"/>
                      <a:r>
                        <a:rPr lang="en-US" sz="1600" u="none" strike="noStrike" dirty="0">
                          <a:effectLst/>
                        </a:rPr>
                        <a:t>Operation Head</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AV Thomas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4"/>
                        </a:rPr>
                        <a:t>avthomas@prutech.co.in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9995019907</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941507"/>
                  </a:ext>
                </a:extLst>
              </a:tr>
              <a:tr h="552381">
                <a:tc vMerge="1">
                  <a:txBody>
                    <a:bodyPr/>
                    <a:lstStyle/>
                    <a:p>
                      <a:endParaRPr lang="en-US"/>
                    </a:p>
                  </a:txBody>
                  <a:tcPr/>
                </a:tc>
                <a:tc vMerge="1">
                  <a:txBody>
                    <a:bodyPr/>
                    <a:lstStyle/>
                    <a:p>
                      <a:endParaRPr lang="en-US"/>
                    </a:p>
                  </a:txBody>
                  <a:tcPr/>
                </a:tc>
                <a:tc>
                  <a:txBody>
                    <a:bodyPr/>
                    <a:lstStyle/>
                    <a:p>
                      <a:pPr algn="ctr" fontAlgn="ctr"/>
                      <a:r>
                        <a:rPr lang="en-US" sz="1600" u="none" strike="noStrike" dirty="0" err="1">
                          <a:effectLst/>
                        </a:rPr>
                        <a:t>Manjusha</a:t>
                      </a:r>
                      <a:r>
                        <a:rPr lang="en-US" sz="1600" u="none" strike="noStrike" dirty="0">
                          <a:effectLst/>
                        </a:rPr>
                        <a:t> M Bhat</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5"/>
                        </a:rPr>
                        <a:t>manjusha@prutech.co.in </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8089455368</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705541"/>
                  </a:ext>
                </a:extLst>
              </a:tr>
              <a:tr h="552381">
                <a:tc>
                  <a:txBody>
                    <a:bodyPr/>
                    <a:lstStyle/>
                    <a:p>
                      <a:pPr algn="ctr" fontAlgn="ctr"/>
                      <a:r>
                        <a:rPr lang="en-US" sz="1600" u="none" strike="noStrike" dirty="0">
                          <a:effectLst/>
                        </a:rPr>
                        <a:t>3</a:t>
                      </a:r>
                      <a:endParaRPr lang="en-US" sz="1600" b="0" i="0" u="none" strike="noStrike" dirty="0">
                        <a:solidFill>
                          <a:srgbClr val="000000"/>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IT &amp; Network Head</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err="1">
                          <a:effectLst/>
                        </a:rPr>
                        <a:t>Vijesh</a:t>
                      </a:r>
                      <a:r>
                        <a:rPr lang="en-US" sz="1600" u="none" strike="noStrike" dirty="0">
                          <a:effectLst/>
                        </a:rPr>
                        <a:t> M V</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6"/>
                        </a:rPr>
                        <a:t>vijesh@prutech.in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9847724201</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5707064"/>
                  </a:ext>
                </a:extLst>
              </a:tr>
              <a:tr h="552381">
                <a:tc>
                  <a:txBody>
                    <a:bodyPr/>
                    <a:lstStyle/>
                    <a:p>
                      <a:pPr algn="ctr" fontAlgn="ctr"/>
                      <a:r>
                        <a:rPr lang="en-US" sz="1600" u="none" strike="noStrike" dirty="0">
                          <a:effectLst/>
                        </a:rPr>
                        <a:t>4</a:t>
                      </a:r>
                      <a:endParaRPr lang="en-US" sz="1600" b="0" i="0" u="none" strike="noStrike" dirty="0">
                        <a:solidFill>
                          <a:srgbClr val="000000"/>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HOD– Service Operations</a:t>
                      </a:r>
                      <a:endParaRPr lang="en-US" sz="1600" b="0" i="0" u="none" strike="noStrike" dirty="0">
                        <a:solidFill>
                          <a:srgbClr val="222222"/>
                        </a:solidFill>
                        <a:effectLst/>
                        <a:latin typeface="Proxima Nov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Suraj P</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7"/>
                        </a:rPr>
                        <a:t>suraj@prutech.co.in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9847712093</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2540846"/>
                  </a:ext>
                </a:extLst>
              </a:tr>
            </a:tbl>
          </a:graphicData>
        </a:graphic>
      </p:graphicFrame>
    </p:spTree>
    <p:extLst>
      <p:ext uri="{BB962C8B-B14F-4D97-AF65-F5344CB8AC3E}">
        <p14:creationId xmlns:p14="http://schemas.microsoft.com/office/powerpoint/2010/main" val="303695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9C3EA-4632-4720-9CC0-5E59560C2854}"/>
              </a:ext>
            </a:extLst>
          </p:cNvPr>
          <p:cNvSpPr txBox="1">
            <a:spLocks/>
          </p:cNvSpPr>
          <p:nvPr/>
        </p:nvSpPr>
        <p:spPr>
          <a:xfrm>
            <a:off x="1228436" y="115744"/>
            <a:ext cx="5902037" cy="706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rPr>
              <a:t>SMSC (Short Message Switching Center) Team</a:t>
            </a:r>
            <a:endParaRPr lang="en-IN" sz="2000" b="1" dirty="0">
              <a:solidFill>
                <a:schemeClr val="bg1"/>
              </a:solidFill>
            </a:endParaRPr>
          </a:p>
        </p:txBody>
      </p:sp>
      <p:sp>
        <p:nvSpPr>
          <p:cNvPr id="6" name="Content Placeholder 2">
            <a:extLst>
              <a:ext uri="{FF2B5EF4-FFF2-40B4-BE49-F238E27FC236}">
                <a16:creationId xmlns:a16="http://schemas.microsoft.com/office/drawing/2014/main" id="{A684821F-50A8-454C-B9F6-CD4C9EC23AD0}"/>
              </a:ext>
            </a:extLst>
          </p:cNvPr>
          <p:cNvSpPr txBox="1">
            <a:spLocks/>
          </p:cNvSpPr>
          <p:nvPr/>
        </p:nvSpPr>
        <p:spPr>
          <a:xfrm>
            <a:off x="281709" y="920461"/>
            <a:ext cx="11097491" cy="622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For SMS and Voice not working issues if the hits are not found at the </a:t>
            </a:r>
            <a:r>
              <a:rPr lang="en-US" sz="1800" dirty="0" err="1"/>
              <a:t>Prutech</a:t>
            </a:r>
            <a:r>
              <a:rPr lang="en-US" sz="1800" dirty="0"/>
              <a:t> end then we check with the SMSC Team.</a:t>
            </a:r>
            <a:endParaRPr lang="en-IN" sz="1800" dirty="0"/>
          </a:p>
        </p:txBody>
      </p:sp>
      <p:graphicFrame>
        <p:nvGraphicFramePr>
          <p:cNvPr id="7" name="Table 6">
            <a:extLst>
              <a:ext uri="{FF2B5EF4-FFF2-40B4-BE49-F238E27FC236}">
                <a16:creationId xmlns:a16="http://schemas.microsoft.com/office/drawing/2014/main" id="{FFAFF025-FBDE-4D2E-B9A4-1D073A40B601}"/>
              </a:ext>
            </a:extLst>
          </p:cNvPr>
          <p:cNvGraphicFramePr>
            <a:graphicFrameLocks noGrp="1"/>
          </p:cNvGraphicFramePr>
          <p:nvPr>
            <p:extLst>
              <p:ext uri="{D42A27DB-BD31-4B8C-83A1-F6EECF244321}">
                <p14:modId xmlns:p14="http://schemas.microsoft.com/office/powerpoint/2010/main" val="4164125295"/>
              </p:ext>
            </p:extLst>
          </p:nvPr>
        </p:nvGraphicFramePr>
        <p:xfrm>
          <a:off x="461818" y="1786466"/>
          <a:ext cx="8996218" cy="1862340"/>
        </p:xfrm>
        <a:graphic>
          <a:graphicData uri="http://schemas.openxmlformats.org/drawingml/2006/table">
            <a:tbl>
              <a:tblPr firstRow="1" bandRow="1">
                <a:tableStyleId>{5C22544A-7EE6-4342-B048-85BDC9FD1C3A}</a:tableStyleId>
              </a:tblPr>
              <a:tblGrid>
                <a:gridCol w="1267649">
                  <a:extLst>
                    <a:ext uri="{9D8B030D-6E8A-4147-A177-3AD203B41FA5}">
                      <a16:colId xmlns:a16="http://schemas.microsoft.com/office/drawing/2014/main" val="1662373499"/>
                    </a:ext>
                  </a:extLst>
                </a:gridCol>
                <a:gridCol w="7728569">
                  <a:extLst>
                    <a:ext uri="{9D8B030D-6E8A-4147-A177-3AD203B41FA5}">
                      <a16:colId xmlns:a16="http://schemas.microsoft.com/office/drawing/2014/main" val="3125442243"/>
                    </a:ext>
                  </a:extLst>
                </a:gridCol>
              </a:tblGrid>
              <a:tr h="334837">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Sr. No.</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Email Id</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419103033"/>
                  </a:ext>
                </a:extLst>
              </a:tr>
              <a:tr h="578355">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1.</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sng" strike="noStrike" dirty="0">
                          <a:effectLst/>
                          <a:hlinkClick r:id="rId2"/>
                        </a:rPr>
                        <a:t>COR-SNOC-L1-SDC &lt;COR-SNOC-L1-SDC@vodafoneidea.com&gt;;</a:t>
                      </a:r>
                      <a:endParaRPr lang="en-US" sz="1600" b="0" i="0" u="sng" strike="noStrike" dirty="0">
                        <a:solidFill>
                          <a:srgbClr val="0563C1"/>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87622151"/>
                  </a:ext>
                </a:extLst>
              </a:tr>
              <a:tr h="578355">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2.</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rPr>
                        <a:t>COR-SNOCVIL-MESSAGING &lt;COR-SNOCVIL-MESSAGING@vodafoneidea.com&gt;</a:t>
                      </a:r>
                      <a:endParaRPr lang="en-US" sz="16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21151629"/>
                  </a:ext>
                </a:extLst>
              </a:tr>
              <a:tr h="370350">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3.</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ctr" latinLnBrk="0" hangingPunct="1"/>
                      <a:r>
                        <a:rPr lang="en-US" sz="1600" u="none" strike="noStrike" dirty="0">
                          <a:effectLst/>
                        </a:rPr>
                        <a:t>SNOC-ServiceDesk-VAS (COR),Vodafone Idea Snocservicedesk.Vas@vodafoneidea.com</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02154560"/>
                  </a:ext>
                </a:extLst>
              </a:tr>
            </a:tbl>
          </a:graphicData>
        </a:graphic>
      </p:graphicFrame>
    </p:spTree>
    <p:extLst>
      <p:ext uri="{BB962C8B-B14F-4D97-AF65-F5344CB8AC3E}">
        <p14:creationId xmlns:p14="http://schemas.microsoft.com/office/powerpoint/2010/main" val="383381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22A574-2BE8-4D70-B1E1-F41E2591712A}"/>
              </a:ext>
            </a:extLst>
          </p:cNvPr>
          <p:cNvSpPr/>
          <p:nvPr/>
        </p:nvSpPr>
        <p:spPr>
          <a:xfrm>
            <a:off x="1353691" y="279461"/>
            <a:ext cx="1454164" cy="369332"/>
          </a:xfrm>
          <a:prstGeom prst="rect">
            <a:avLst/>
          </a:prstGeom>
        </p:spPr>
        <p:txBody>
          <a:bodyPr wrap="square">
            <a:spAutoFit/>
          </a:bodyPr>
          <a:lstStyle/>
          <a:p>
            <a:r>
              <a:rPr lang="en-US" b="1" dirty="0">
                <a:solidFill>
                  <a:schemeClr val="bg1"/>
                </a:solidFill>
              </a:rPr>
              <a:t>STP Team</a:t>
            </a:r>
            <a:endParaRPr lang="en-IN" b="1" dirty="0">
              <a:solidFill>
                <a:schemeClr val="bg1"/>
              </a:solidFill>
            </a:endParaRPr>
          </a:p>
        </p:txBody>
      </p:sp>
      <p:sp>
        <p:nvSpPr>
          <p:cNvPr id="6" name="Rectangle 5">
            <a:extLst>
              <a:ext uri="{FF2B5EF4-FFF2-40B4-BE49-F238E27FC236}">
                <a16:creationId xmlns:a16="http://schemas.microsoft.com/office/drawing/2014/main" id="{03A9362C-F242-4C92-87C7-112D7A69C135}"/>
              </a:ext>
            </a:extLst>
          </p:cNvPr>
          <p:cNvSpPr/>
          <p:nvPr/>
        </p:nvSpPr>
        <p:spPr>
          <a:xfrm>
            <a:off x="514927" y="972250"/>
            <a:ext cx="10088418" cy="369332"/>
          </a:xfrm>
          <a:prstGeom prst="rect">
            <a:avLst/>
          </a:prstGeom>
        </p:spPr>
        <p:txBody>
          <a:bodyPr wrap="square">
            <a:spAutoFit/>
          </a:bodyPr>
          <a:lstStyle/>
          <a:p>
            <a:pPr marL="285750" indent="-285750">
              <a:buFont typeface="Arial" panose="020B0604020202020204" pitchFamily="34" charset="0"/>
              <a:buChar char="•"/>
            </a:pPr>
            <a:r>
              <a:rPr lang="en-US" dirty="0"/>
              <a:t>To identify the SMS issues after the SMSC Team STP team comes into the picture.</a:t>
            </a:r>
            <a:endParaRPr lang="en-IN" dirty="0"/>
          </a:p>
        </p:txBody>
      </p:sp>
      <p:graphicFrame>
        <p:nvGraphicFramePr>
          <p:cNvPr id="7" name="Table 6">
            <a:extLst>
              <a:ext uri="{FF2B5EF4-FFF2-40B4-BE49-F238E27FC236}">
                <a16:creationId xmlns:a16="http://schemas.microsoft.com/office/drawing/2014/main" id="{9F8F74CB-D4D9-4A3D-ACEC-0004438500F6}"/>
              </a:ext>
            </a:extLst>
          </p:cNvPr>
          <p:cNvGraphicFramePr>
            <a:graphicFrameLocks noGrp="1"/>
          </p:cNvGraphicFramePr>
          <p:nvPr>
            <p:extLst>
              <p:ext uri="{D42A27DB-BD31-4B8C-83A1-F6EECF244321}">
                <p14:modId xmlns:p14="http://schemas.microsoft.com/office/powerpoint/2010/main" val="1155452053"/>
              </p:ext>
            </p:extLst>
          </p:nvPr>
        </p:nvGraphicFramePr>
        <p:xfrm>
          <a:off x="406400" y="1542474"/>
          <a:ext cx="11453091" cy="3289741"/>
        </p:xfrm>
        <a:graphic>
          <a:graphicData uri="http://schemas.openxmlformats.org/drawingml/2006/table">
            <a:tbl>
              <a:tblPr firstRow="1" bandRow="1">
                <a:tableStyleId>{5C22544A-7EE6-4342-B048-85BDC9FD1C3A}</a:tableStyleId>
              </a:tblPr>
              <a:tblGrid>
                <a:gridCol w="970399">
                  <a:extLst>
                    <a:ext uri="{9D8B030D-6E8A-4147-A177-3AD203B41FA5}">
                      <a16:colId xmlns:a16="http://schemas.microsoft.com/office/drawing/2014/main" val="1859636229"/>
                    </a:ext>
                  </a:extLst>
                </a:gridCol>
                <a:gridCol w="4265887">
                  <a:extLst>
                    <a:ext uri="{9D8B030D-6E8A-4147-A177-3AD203B41FA5}">
                      <a16:colId xmlns:a16="http://schemas.microsoft.com/office/drawing/2014/main" val="921088910"/>
                    </a:ext>
                  </a:extLst>
                </a:gridCol>
                <a:gridCol w="3076441">
                  <a:extLst>
                    <a:ext uri="{9D8B030D-6E8A-4147-A177-3AD203B41FA5}">
                      <a16:colId xmlns:a16="http://schemas.microsoft.com/office/drawing/2014/main" val="1376786323"/>
                    </a:ext>
                  </a:extLst>
                </a:gridCol>
                <a:gridCol w="3140364">
                  <a:extLst>
                    <a:ext uri="{9D8B030D-6E8A-4147-A177-3AD203B41FA5}">
                      <a16:colId xmlns:a16="http://schemas.microsoft.com/office/drawing/2014/main" val="692438264"/>
                    </a:ext>
                  </a:extLst>
                </a:gridCol>
              </a:tblGrid>
              <a:tr h="569063">
                <a:tc>
                  <a:txBody>
                    <a:bodyPr/>
                    <a:lstStyle/>
                    <a:p>
                      <a:pPr algn="ctr"/>
                      <a:r>
                        <a:rPr lang="en-US" sz="1600" dirty="0">
                          <a:solidFill>
                            <a:schemeClr val="tx1"/>
                          </a:solidFill>
                        </a:rPr>
                        <a:t>Sr. No.</a:t>
                      </a: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solidFill>
                            <a:schemeClr val="tx1"/>
                          </a:solidFill>
                          <a:effectLst/>
                        </a:rPr>
                        <a:t>Escalation Level-1</a:t>
                      </a:r>
                      <a:endParaRPr lang="en-US" sz="1600" b="1" i="0" u="none" strike="noStrike" dirty="0">
                        <a:solidFill>
                          <a:schemeClr val="tx1"/>
                        </a:solidFill>
                        <a:effectLst/>
                        <a:latin typeface="Calibri" panose="020F0502020204030204" pitchFamily="34" charset="0"/>
                      </a:endParaRPr>
                    </a:p>
                    <a:p>
                      <a:pPr algn="ct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solidFill>
                            <a:schemeClr val="tx1"/>
                          </a:solidFill>
                          <a:effectLst/>
                        </a:rPr>
                        <a:t>Escalation Level-2</a:t>
                      </a:r>
                      <a:endParaRPr lang="en-US" sz="1600" b="1" i="0" u="none" strike="noStrike" dirty="0">
                        <a:solidFill>
                          <a:schemeClr val="tx1"/>
                        </a:solidFill>
                        <a:effectLst/>
                        <a:latin typeface="Calibri" panose="020F0502020204030204" pitchFamily="34" charset="0"/>
                      </a:endParaRPr>
                    </a:p>
                    <a:p>
                      <a:pPr algn="ct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solidFill>
                            <a:schemeClr val="tx1"/>
                          </a:solidFill>
                          <a:effectLst/>
                        </a:rPr>
                        <a:t>Escalation Level-3</a:t>
                      </a:r>
                      <a:endParaRPr lang="en-US" sz="1600" b="1" i="0" u="none" strike="noStrike" dirty="0">
                        <a:solidFill>
                          <a:schemeClr val="tx1"/>
                        </a:solidFill>
                        <a:effectLst/>
                        <a:latin typeface="Calibri" panose="020F0502020204030204" pitchFamily="34" charset="0"/>
                      </a:endParaRPr>
                    </a:p>
                    <a:p>
                      <a:pPr algn="ct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86545557"/>
                  </a:ext>
                </a:extLst>
              </a:tr>
              <a:tr h="1297767">
                <a:tc>
                  <a:txBody>
                    <a:bodyPr/>
                    <a:lstStyle/>
                    <a:p>
                      <a:pPr algn="ctr"/>
                      <a:r>
                        <a:rPr lang="en-US" sz="1600" dirty="0"/>
                        <a:t>1.</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342900" indent="-342900" algn="ctr">
                        <a:buAutoNum type="arabicPeriod"/>
                      </a:pPr>
                      <a:r>
                        <a:rPr lang="en-US" sz="1600" u="sng" strike="noStrike" dirty="0">
                          <a:solidFill>
                            <a:schemeClr val="accent5">
                              <a:lumMod val="75000"/>
                            </a:schemeClr>
                          </a:solidFill>
                          <a:effectLst/>
                          <a:hlinkClick r:id="rId2">
                            <a:extLst>
                              <a:ext uri="{A12FA001-AC4F-418D-AE19-62706E023703}">
                                <ahyp:hlinkClr xmlns:ahyp="http://schemas.microsoft.com/office/drawing/2018/hyperlinkcolor" val="tx"/>
                              </a:ext>
                            </a:extLst>
                          </a:hlinkClick>
                        </a:rPr>
                        <a:t>CORSNOCL1STP@vodafoneidea.com</a:t>
                      </a:r>
                      <a:endParaRPr lang="en-US" sz="1600" u="sng" strike="noStrike" dirty="0">
                        <a:solidFill>
                          <a:schemeClr val="accent5">
                            <a:lumMod val="75000"/>
                          </a:schemeClr>
                        </a:solidFill>
                        <a:effectLst/>
                      </a:endParaRPr>
                    </a:p>
                    <a:p>
                      <a:pPr marL="342900" marR="0" lvl="0" indent="-342900" algn="ctr" defTabSz="914400" rtl="0" eaLnBrk="1" fontAlgn="auto" latinLnBrk="0" hangingPunct="1">
                        <a:lnSpc>
                          <a:spcPct val="100000"/>
                        </a:lnSpc>
                        <a:spcBef>
                          <a:spcPts val="0"/>
                        </a:spcBef>
                        <a:spcAft>
                          <a:spcPts val="0"/>
                        </a:spcAft>
                        <a:buClrTx/>
                        <a:buSzTx/>
                        <a:buFontTx/>
                        <a:buAutoNum type="arabicPeriod"/>
                        <a:tabLst/>
                        <a:defRPr/>
                      </a:pPr>
                      <a:r>
                        <a:rPr lang="en-US" sz="1600" u="sng" strike="noStrike" dirty="0">
                          <a:solidFill>
                            <a:schemeClr val="accent5">
                              <a:lumMod val="75000"/>
                            </a:schemeClr>
                          </a:solidFill>
                          <a:effectLst/>
                        </a:rPr>
                        <a:t>ANKUR.GUPTA2@VODAFONEIDEA.COM</a:t>
                      </a:r>
                      <a:endParaRPr lang="en-US" sz="1600" b="0" i="0" u="sng" strike="noStrike" dirty="0">
                        <a:solidFill>
                          <a:schemeClr val="accent5">
                            <a:lumMod val="75000"/>
                          </a:schemeClr>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sng" strike="noStrike" dirty="0">
                          <a:solidFill>
                            <a:schemeClr val="accent5">
                              <a:lumMod val="75000"/>
                            </a:schemeClr>
                          </a:solidFill>
                          <a:effectLst/>
                          <a:hlinkClick r:id="rId3">
                            <a:extLst>
                              <a:ext uri="{A12FA001-AC4F-418D-AE19-62706E023703}">
                                <ahyp:hlinkClr xmlns:ahyp="http://schemas.microsoft.com/office/drawing/2018/hyperlinkcolor" val="tx"/>
                              </a:ext>
                            </a:extLst>
                          </a:hlinkClick>
                        </a:rPr>
                        <a:t>munmi.kakoty@vodafoneidea.com</a:t>
                      </a:r>
                      <a:endParaRPr lang="en-US" sz="1600" b="0" i="0" u="sng" strike="noStrike" dirty="0">
                        <a:solidFill>
                          <a:schemeClr val="accent5">
                            <a:lumMod val="75000"/>
                          </a:schemeClr>
                        </a:solidFill>
                        <a:effectLst/>
                        <a:latin typeface="Calibri" panose="020F0502020204030204" pitchFamily="34" charset="0"/>
                      </a:endParaRPr>
                    </a:p>
                    <a:p>
                      <a:pPr algn="ctr"/>
                      <a:endParaRPr lang="en-IN" sz="1600"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sng" strike="noStrike" dirty="0">
                          <a:effectLst/>
                          <a:hlinkClick r:id="rId4"/>
                        </a:rPr>
                        <a:t>gaurav.rawat@vodafoneidea.com</a:t>
                      </a:r>
                      <a:endParaRPr lang="en-US" sz="1600" b="0" i="0" u="sng" strike="noStrike" dirty="0">
                        <a:solidFill>
                          <a:srgbClr val="0563C1"/>
                        </a:solidFill>
                        <a:effectLst/>
                        <a:latin typeface="Calibri" panose="020F0502020204030204" pitchFamily="34" charset="0"/>
                      </a:endParaRPr>
                    </a:p>
                    <a:p>
                      <a:pPr algn="ct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46821177"/>
                  </a:ext>
                </a:extLst>
              </a:tr>
              <a:tr h="812948">
                <a:tc>
                  <a:txBody>
                    <a:bodyPr/>
                    <a:lstStyle/>
                    <a:p>
                      <a:pPr algn="ctr"/>
                      <a:r>
                        <a:rPr lang="en-US" sz="1600" dirty="0"/>
                        <a:t>2.</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sng" strike="noStrike" dirty="0">
                          <a:solidFill>
                            <a:schemeClr val="accent5">
                              <a:lumMod val="75000"/>
                            </a:schemeClr>
                          </a:solidFill>
                          <a:effectLst/>
                          <a:hlinkClick r:id="rId5">
                            <a:extLst>
                              <a:ext uri="{A12FA001-AC4F-418D-AE19-62706E023703}">
                                <ahyp:hlinkClr xmlns:ahyp="http://schemas.microsoft.com/office/drawing/2018/hyperlinkcolor" val="tx"/>
                              </a:ext>
                            </a:extLst>
                          </a:hlinkClick>
                        </a:rPr>
                        <a:t>mohamed.afsal@vodafoneidea.com</a:t>
                      </a:r>
                      <a:endParaRPr lang="en-US" sz="1600" b="0" i="0" u="sng" strike="noStrike" dirty="0">
                        <a:solidFill>
                          <a:schemeClr val="accent5">
                            <a:lumMod val="75000"/>
                          </a:schemeClr>
                        </a:solidFill>
                        <a:effectLst/>
                        <a:latin typeface="Calibri" panose="020F0502020204030204" pitchFamily="34" charset="0"/>
                      </a:endParaRPr>
                    </a:p>
                    <a:p>
                      <a:pPr algn="ctr"/>
                      <a:endParaRPr lang="en-IN" sz="1600"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sng" strike="noStrike" dirty="0">
                          <a:solidFill>
                            <a:schemeClr val="accent5">
                              <a:lumMod val="75000"/>
                            </a:schemeClr>
                          </a:solidFill>
                          <a:effectLst/>
                          <a:hlinkClick r:id="rId6">
                            <a:extLst>
                              <a:ext uri="{A12FA001-AC4F-418D-AE19-62706E023703}">
                                <ahyp:hlinkClr xmlns:ahyp="http://schemas.microsoft.com/office/drawing/2018/hyperlinkcolor" val="tx"/>
                              </a:ext>
                            </a:extLst>
                          </a:hlinkClick>
                        </a:rPr>
                        <a:t>kiran.kumbhar@vodafoneidea.com</a:t>
                      </a:r>
                      <a:endParaRPr lang="en-US" sz="1600" b="0" i="0" u="sng" strike="noStrike" dirty="0">
                        <a:solidFill>
                          <a:schemeClr val="accent5">
                            <a:lumMod val="75000"/>
                          </a:schemeClr>
                        </a:solidFill>
                        <a:effectLst/>
                        <a:latin typeface="Calibri" panose="020F0502020204030204" pitchFamily="34" charset="0"/>
                      </a:endParaRPr>
                    </a:p>
                    <a:p>
                      <a:pPr algn="ctr"/>
                      <a:endParaRPr lang="en-IN" sz="1600"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600" dirty="0"/>
                        <a:t>-</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65934414"/>
                  </a:ext>
                </a:extLst>
              </a:tr>
              <a:tr h="589894">
                <a:tc>
                  <a:txBody>
                    <a:bodyPr/>
                    <a:lstStyle/>
                    <a:p>
                      <a:pPr algn="ctr"/>
                      <a:r>
                        <a:rPr lang="en-US" sz="1600" dirty="0"/>
                        <a:t>3.</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effectLst/>
                        </a:rPr>
                        <a:t>918411009360/+918411000579</a:t>
                      </a:r>
                      <a:endParaRPr lang="en-US" sz="1600" b="0" i="0" u="none" strike="noStrike" dirty="0">
                        <a:solidFill>
                          <a:srgbClr val="000000"/>
                        </a:solidFill>
                        <a:effectLst/>
                        <a:latin typeface="Calibri" panose="020F0502020204030204" pitchFamily="34" charset="0"/>
                      </a:endParaRPr>
                    </a:p>
                    <a:p>
                      <a:pPr algn="ct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effectLst/>
                        </a:rPr>
                        <a:t>918411007283/ +917391081560</a:t>
                      </a:r>
                      <a:endParaRPr lang="en-US" sz="1600" b="0" i="0" u="none" strike="noStrike" dirty="0">
                        <a:solidFill>
                          <a:srgbClr val="000000"/>
                        </a:solidFill>
                        <a:effectLst/>
                        <a:latin typeface="Calibri" panose="020F0502020204030204" pitchFamily="34" charset="0"/>
                      </a:endParaRPr>
                    </a:p>
                    <a:p>
                      <a:pPr algn="ct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effectLst/>
                        </a:rPr>
                        <a:t>918411008465</a:t>
                      </a:r>
                      <a:endParaRPr lang="en-US" sz="1600" b="0" i="0" u="none" strike="noStrike" dirty="0">
                        <a:solidFill>
                          <a:srgbClr val="000000"/>
                        </a:solidFill>
                        <a:effectLst/>
                        <a:latin typeface="Calibri" panose="020F0502020204030204" pitchFamily="34" charset="0"/>
                      </a:endParaRPr>
                    </a:p>
                    <a:p>
                      <a:pPr algn="ct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2841978"/>
                  </a:ext>
                </a:extLst>
              </a:tr>
            </a:tbl>
          </a:graphicData>
        </a:graphic>
      </p:graphicFrame>
    </p:spTree>
    <p:extLst>
      <p:ext uri="{BB962C8B-B14F-4D97-AF65-F5344CB8AC3E}">
        <p14:creationId xmlns:p14="http://schemas.microsoft.com/office/powerpoint/2010/main" val="364208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63F028-D178-405E-B2CC-679145A984C6}"/>
              </a:ext>
            </a:extLst>
          </p:cNvPr>
          <p:cNvSpPr/>
          <p:nvPr/>
        </p:nvSpPr>
        <p:spPr>
          <a:xfrm>
            <a:off x="1199562" y="270225"/>
            <a:ext cx="1750287" cy="369332"/>
          </a:xfrm>
          <a:prstGeom prst="rect">
            <a:avLst/>
          </a:prstGeom>
        </p:spPr>
        <p:txBody>
          <a:bodyPr wrap="none">
            <a:spAutoFit/>
          </a:bodyPr>
          <a:lstStyle/>
          <a:p>
            <a:r>
              <a:rPr lang="en-US" b="1" dirty="0">
                <a:solidFill>
                  <a:schemeClr val="bg1"/>
                </a:solidFill>
              </a:rPr>
              <a:t>SANDVINE Team</a:t>
            </a:r>
            <a:endParaRPr lang="en-IN" b="1" dirty="0">
              <a:solidFill>
                <a:schemeClr val="bg1"/>
              </a:solidFill>
            </a:endParaRPr>
          </a:p>
        </p:txBody>
      </p:sp>
      <p:graphicFrame>
        <p:nvGraphicFramePr>
          <p:cNvPr id="5" name="Table 4">
            <a:extLst>
              <a:ext uri="{FF2B5EF4-FFF2-40B4-BE49-F238E27FC236}">
                <a16:creationId xmlns:a16="http://schemas.microsoft.com/office/drawing/2014/main" id="{9ECD38E1-5EBE-4C10-B174-5B2D90AFB1AE}"/>
              </a:ext>
            </a:extLst>
          </p:cNvPr>
          <p:cNvGraphicFramePr>
            <a:graphicFrameLocks noGrp="1"/>
          </p:cNvGraphicFramePr>
          <p:nvPr>
            <p:extLst>
              <p:ext uri="{D42A27DB-BD31-4B8C-83A1-F6EECF244321}">
                <p14:modId xmlns:p14="http://schemas.microsoft.com/office/powerpoint/2010/main" val="1743312170"/>
              </p:ext>
            </p:extLst>
          </p:nvPr>
        </p:nvGraphicFramePr>
        <p:xfrm>
          <a:off x="210306" y="1415381"/>
          <a:ext cx="11566058" cy="5049970"/>
        </p:xfrm>
        <a:graphic>
          <a:graphicData uri="http://schemas.openxmlformats.org/drawingml/2006/table">
            <a:tbl>
              <a:tblPr>
                <a:tableStyleId>{5C22544A-7EE6-4342-B048-85BDC9FD1C3A}</a:tableStyleId>
              </a:tblPr>
              <a:tblGrid>
                <a:gridCol w="1027367">
                  <a:extLst>
                    <a:ext uri="{9D8B030D-6E8A-4147-A177-3AD203B41FA5}">
                      <a16:colId xmlns:a16="http://schemas.microsoft.com/office/drawing/2014/main" val="3463465696"/>
                    </a:ext>
                  </a:extLst>
                </a:gridCol>
                <a:gridCol w="2272145">
                  <a:extLst>
                    <a:ext uri="{9D8B030D-6E8A-4147-A177-3AD203B41FA5}">
                      <a16:colId xmlns:a16="http://schemas.microsoft.com/office/drawing/2014/main" val="61639859"/>
                    </a:ext>
                  </a:extLst>
                </a:gridCol>
                <a:gridCol w="5495637">
                  <a:extLst>
                    <a:ext uri="{9D8B030D-6E8A-4147-A177-3AD203B41FA5}">
                      <a16:colId xmlns:a16="http://schemas.microsoft.com/office/drawing/2014/main" val="1505960943"/>
                    </a:ext>
                  </a:extLst>
                </a:gridCol>
                <a:gridCol w="1773381">
                  <a:extLst>
                    <a:ext uri="{9D8B030D-6E8A-4147-A177-3AD203B41FA5}">
                      <a16:colId xmlns:a16="http://schemas.microsoft.com/office/drawing/2014/main" val="1211519331"/>
                    </a:ext>
                  </a:extLst>
                </a:gridCol>
                <a:gridCol w="997528">
                  <a:extLst>
                    <a:ext uri="{9D8B030D-6E8A-4147-A177-3AD203B41FA5}">
                      <a16:colId xmlns:a16="http://schemas.microsoft.com/office/drawing/2014/main" val="2474645381"/>
                    </a:ext>
                  </a:extLst>
                </a:gridCol>
              </a:tblGrid>
              <a:tr h="456229">
                <a:tc>
                  <a:txBody>
                    <a:bodyPr/>
                    <a:lstStyle/>
                    <a:p>
                      <a:pPr algn="ctr" fontAlgn="ctr"/>
                      <a:r>
                        <a:rPr lang="en-US" sz="1600" b="1" i="0" u="none" strike="noStrike" dirty="0">
                          <a:solidFill>
                            <a:srgbClr val="000000"/>
                          </a:solidFill>
                          <a:effectLst/>
                          <a:latin typeface="Calibri" panose="020F0502020204030204" pitchFamily="34" charset="0"/>
                        </a:rPr>
                        <a:t>Sr. 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Name</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Email </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Mobile No.</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Level</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956612055"/>
                  </a:ext>
                </a:extLst>
              </a:tr>
              <a:tr h="456229">
                <a:tc>
                  <a:txBody>
                    <a:bodyPr/>
                    <a:lstStyle/>
                    <a:p>
                      <a:pPr algn="ctr" fontAlgn="ctr"/>
                      <a:r>
                        <a:rPr lang="en-US" sz="16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Akshay </a:t>
                      </a:r>
                      <a:r>
                        <a:rPr lang="en-US" sz="1600" u="none" strike="noStrike" dirty="0" err="1">
                          <a:effectLst/>
                        </a:rPr>
                        <a:t>Pardeshi</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Akshay.Pardeshi@vodafoneidea.com;COR-SNOC-MIF-l1@vodafoneidea.com;COR-SNOC-MIF-l2@vodafoneidea.com</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70288 94895</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fontAlgn="ctr"/>
                      <a:r>
                        <a:rPr lang="en-US" sz="1600" u="none" strike="noStrike" dirty="0">
                          <a:effectLst/>
                        </a:rPr>
                        <a:t>L1</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074520475"/>
                  </a:ext>
                </a:extLst>
              </a:tr>
              <a:tr h="456229">
                <a:tc>
                  <a:txBody>
                    <a:bodyPr/>
                    <a:lstStyle/>
                    <a:p>
                      <a:pPr algn="ctr" fontAlgn="ctr"/>
                      <a:r>
                        <a:rPr lang="en-US" sz="16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err="1">
                          <a:effectLst/>
                        </a:rPr>
                        <a:t>Akshay</a:t>
                      </a:r>
                      <a:r>
                        <a:rPr lang="en-US" sz="1600" u="none" strike="noStrike" dirty="0">
                          <a:effectLst/>
                        </a:rPr>
                        <a:t> </a:t>
                      </a:r>
                      <a:r>
                        <a:rPr lang="en-US" sz="1600" u="none" strike="noStrike" dirty="0" err="1">
                          <a:effectLst/>
                        </a:rPr>
                        <a:t>Kulthe</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2"/>
                        </a:rPr>
                        <a:t>Akshay.Kulthe@vodafoneidea.com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95185 75962</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98282222"/>
                  </a:ext>
                </a:extLst>
              </a:tr>
              <a:tr h="456229">
                <a:tc>
                  <a:txBody>
                    <a:bodyPr/>
                    <a:lstStyle/>
                    <a:p>
                      <a:pPr algn="ctr" fontAlgn="ctr"/>
                      <a:r>
                        <a:rPr lang="en-US" sz="1600" b="0" i="0" u="none" strike="noStrike" dirty="0">
                          <a:solidFill>
                            <a:srgbClr val="000000"/>
                          </a:solidFill>
                          <a:effectLst/>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Harsh Gidwani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3"/>
                        </a:rPr>
                        <a:t>Harsh.Gidwani@vodafoneidea.com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79771 32023</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147731242"/>
                  </a:ext>
                </a:extLst>
              </a:tr>
              <a:tr h="456229">
                <a:tc>
                  <a:txBody>
                    <a:bodyPr/>
                    <a:lstStyle/>
                    <a:p>
                      <a:pPr algn="ctr" fontAlgn="ctr"/>
                      <a:r>
                        <a:rPr lang="en-US" sz="1600" b="0" i="0" u="none" strike="noStrike" dirty="0">
                          <a:solidFill>
                            <a:srgbClr val="000000"/>
                          </a:solidFill>
                          <a:effectLst/>
                          <a:latin typeface="Calibri" panose="020F0502020204030204"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Priyanka Hingade</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4"/>
                        </a:rPr>
                        <a:t>Priyanka.Hingade@vodafoneidea.com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97675 97748</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10338214"/>
                  </a:ext>
                </a:extLst>
              </a:tr>
              <a:tr h="456229">
                <a:tc>
                  <a:txBody>
                    <a:bodyPr/>
                    <a:lstStyle/>
                    <a:p>
                      <a:pPr algn="ctr" fontAlgn="ctr"/>
                      <a:r>
                        <a:rPr lang="en-US" sz="1600" b="0" i="0" u="none" strike="noStrike" dirty="0">
                          <a:solidFill>
                            <a:srgbClr val="000000"/>
                          </a:solidFill>
                          <a:effectLst/>
                          <a:latin typeface="Calibri" panose="020F0502020204030204"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Supriya Gourkar</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5"/>
                        </a:rPr>
                        <a:t>Supriya.Gourkar@vodafoneidea.com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73503 47113</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555742986"/>
                  </a:ext>
                </a:extLst>
              </a:tr>
              <a:tr h="456229">
                <a:tc>
                  <a:txBody>
                    <a:bodyPr/>
                    <a:lstStyle/>
                    <a:p>
                      <a:pPr algn="ctr" fontAlgn="ctr"/>
                      <a:r>
                        <a:rPr lang="en-US" sz="1600" b="0" i="0" u="none" strike="noStrike" dirty="0">
                          <a:solidFill>
                            <a:srgbClr val="000000"/>
                          </a:solidFill>
                          <a:effectLst/>
                          <a:latin typeface="Calibri" panose="020F0502020204030204"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Sahil Sharma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6"/>
                        </a:rPr>
                        <a:t>Sahil.Sharma27@vodafoneidea.com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98828 05829</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600" u="none" strike="noStrike" dirty="0">
                          <a:effectLst/>
                        </a:rPr>
                        <a:t>L2</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832065766"/>
                  </a:ext>
                </a:extLst>
              </a:tr>
              <a:tr h="456229">
                <a:tc>
                  <a:txBody>
                    <a:bodyPr/>
                    <a:lstStyle/>
                    <a:p>
                      <a:pPr algn="ctr" fontAlgn="ctr"/>
                      <a:r>
                        <a:rPr lang="en-US" sz="1600" b="0" i="0" u="none" strike="noStrike" dirty="0">
                          <a:solidFill>
                            <a:srgbClr val="000000"/>
                          </a:solidFill>
                          <a:effectLst/>
                          <a:latin typeface="Calibri" panose="020F0502020204030204"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Pooja Ingale</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7"/>
                        </a:rPr>
                        <a:t>Pooja.Ingale27@vodafoneidea.com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95185 72667</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936450021"/>
                  </a:ext>
                </a:extLst>
              </a:tr>
              <a:tr h="456229">
                <a:tc>
                  <a:txBody>
                    <a:bodyPr/>
                    <a:lstStyle/>
                    <a:p>
                      <a:pPr algn="ctr" fontAlgn="ctr"/>
                      <a:r>
                        <a:rPr lang="en-US" sz="1600" b="0" i="0" u="none" strike="noStrike" dirty="0">
                          <a:solidFill>
                            <a:srgbClr val="000000"/>
                          </a:solidFill>
                          <a:effectLst/>
                          <a:latin typeface="Calibri" panose="020F0502020204030204"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Revanta Tikku</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8"/>
                        </a:rPr>
                        <a:t>revanta@edgeandcloud.com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99714 76727</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L3</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90092717"/>
                  </a:ext>
                </a:extLst>
              </a:tr>
              <a:tr h="456229">
                <a:tc>
                  <a:txBody>
                    <a:bodyPr/>
                    <a:lstStyle/>
                    <a:p>
                      <a:pPr algn="ctr" fontAlgn="ctr"/>
                      <a:r>
                        <a:rPr lang="en-US" sz="1600" b="0" i="0" u="none" strike="noStrike" dirty="0">
                          <a:solidFill>
                            <a:srgbClr val="000000"/>
                          </a:solidFill>
                          <a:effectLst/>
                          <a:latin typeface="Calibri" panose="020F0502020204030204"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err="1">
                          <a:effectLst/>
                        </a:rPr>
                        <a:t>Akshay</a:t>
                      </a:r>
                      <a:r>
                        <a:rPr lang="en-US" sz="1600" u="none" strike="noStrike" dirty="0">
                          <a:effectLst/>
                        </a:rPr>
                        <a:t> Anis</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9"/>
                        </a:rPr>
                        <a:t>akshay.anis8@vodafoneidea.com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84110 04670</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600" u="none" strike="noStrike" dirty="0">
                          <a:effectLst/>
                        </a:rPr>
                        <a:t>L4</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70084683"/>
                  </a:ext>
                </a:extLst>
              </a:tr>
              <a:tr h="456229">
                <a:tc>
                  <a:txBody>
                    <a:bodyPr/>
                    <a:lstStyle/>
                    <a:p>
                      <a:pPr algn="ctr" fontAlgn="ctr"/>
                      <a:r>
                        <a:rPr lang="en-US" sz="1600" b="0" i="0" u="none" strike="noStrike" dirty="0">
                          <a:solidFill>
                            <a:srgbClr val="000000"/>
                          </a:solidFill>
                          <a:effectLst/>
                          <a:latin typeface="Calibri" panose="020F050202020403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Abdulla </a:t>
                      </a:r>
                      <a:r>
                        <a:rPr lang="en-US" sz="1600" u="none" strike="noStrike" dirty="0" err="1">
                          <a:effectLst/>
                        </a:rPr>
                        <a:t>Choush</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10"/>
                        </a:rPr>
                        <a:t>abdullah.choush@vodafoneidea.com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84110 00271</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74953487"/>
                  </a:ext>
                </a:extLst>
              </a:tr>
            </a:tbl>
          </a:graphicData>
        </a:graphic>
      </p:graphicFrame>
      <p:sp>
        <p:nvSpPr>
          <p:cNvPr id="6" name="Rectangle 5">
            <a:extLst>
              <a:ext uri="{FF2B5EF4-FFF2-40B4-BE49-F238E27FC236}">
                <a16:creationId xmlns:a16="http://schemas.microsoft.com/office/drawing/2014/main" id="{B4CD6C54-87E7-47E1-8428-7ABA1A734E37}"/>
              </a:ext>
            </a:extLst>
          </p:cNvPr>
          <p:cNvSpPr/>
          <p:nvPr/>
        </p:nvSpPr>
        <p:spPr>
          <a:xfrm>
            <a:off x="0" y="769050"/>
            <a:ext cx="11898746" cy="646331"/>
          </a:xfrm>
          <a:prstGeom prst="rect">
            <a:avLst/>
          </a:prstGeom>
        </p:spPr>
        <p:txBody>
          <a:bodyPr wrap="square">
            <a:spAutoFit/>
          </a:bodyPr>
          <a:lstStyle/>
          <a:p>
            <a:pPr marL="285750" indent="-285750">
              <a:buFont typeface="Arial" panose="020B0604020202020204" pitchFamily="34" charset="0"/>
              <a:buChar char="•"/>
            </a:pPr>
            <a:r>
              <a:rPr lang="en-US" dirty="0"/>
              <a:t>For every APN configured at the SANDIVINE platform SANDVINE is the concern team for resolving any data not working related issues.</a:t>
            </a:r>
            <a:endParaRPr lang="en-IN" dirty="0"/>
          </a:p>
        </p:txBody>
      </p:sp>
    </p:spTree>
    <p:extLst>
      <p:ext uri="{BB962C8B-B14F-4D97-AF65-F5344CB8AC3E}">
        <p14:creationId xmlns:p14="http://schemas.microsoft.com/office/powerpoint/2010/main" val="140302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EA6EBF-9DF7-483B-B43D-30C3B784AFAA}"/>
              </a:ext>
            </a:extLst>
          </p:cNvPr>
          <p:cNvSpPr/>
          <p:nvPr/>
        </p:nvSpPr>
        <p:spPr>
          <a:xfrm>
            <a:off x="1295402" y="260989"/>
            <a:ext cx="2187330" cy="369332"/>
          </a:xfrm>
          <a:prstGeom prst="rect">
            <a:avLst/>
          </a:prstGeom>
        </p:spPr>
        <p:txBody>
          <a:bodyPr wrap="none">
            <a:spAutoFit/>
          </a:bodyPr>
          <a:lstStyle/>
          <a:p>
            <a:r>
              <a:rPr lang="en-US" b="1" dirty="0">
                <a:solidFill>
                  <a:schemeClr val="bg1"/>
                </a:solidFill>
              </a:rPr>
              <a:t>SD Mail Id’s for Team</a:t>
            </a:r>
            <a:endParaRPr lang="en-IN" b="1" dirty="0">
              <a:solidFill>
                <a:schemeClr val="bg1"/>
              </a:solidFill>
            </a:endParaRPr>
          </a:p>
        </p:txBody>
      </p:sp>
      <p:graphicFrame>
        <p:nvGraphicFramePr>
          <p:cNvPr id="6" name="Table 5">
            <a:extLst>
              <a:ext uri="{FF2B5EF4-FFF2-40B4-BE49-F238E27FC236}">
                <a16:creationId xmlns:a16="http://schemas.microsoft.com/office/drawing/2014/main" id="{21AAA412-A9AA-442D-B20F-D0BFF5996F68}"/>
              </a:ext>
            </a:extLst>
          </p:cNvPr>
          <p:cNvGraphicFramePr>
            <a:graphicFrameLocks noGrp="1"/>
          </p:cNvGraphicFramePr>
          <p:nvPr>
            <p:extLst>
              <p:ext uri="{D42A27DB-BD31-4B8C-83A1-F6EECF244321}">
                <p14:modId xmlns:p14="http://schemas.microsoft.com/office/powerpoint/2010/main" val="2003541943"/>
              </p:ext>
            </p:extLst>
          </p:nvPr>
        </p:nvGraphicFramePr>
        <p:xfrm>
          <a:off x="838200" y="1825625"/>
          <a:ext cx="8444344" cy="3993284"/>
        </p:xfrm>
        <a:graphic>
          <a:graphicData uri="http://schemas.openxmlformats.org/drawingml/2006/table">
            <a:tbl>
              <a:tblPr>
                <a:tableStyleId>{5C22544A-7EE6-4342-B048-85BDC9FD1C3A}</a:tableStyleId>
              </a:tblPr>
              <a:tblGrid>
                <a:gridCol w="1222077">
                  <a:extLst>
                    <a:ext uri="{9D8B030D-6E8A-4147-A177-3AD203B41FA5}">
                      <a16:colId xmlns:a16="http://schemas.microsoft.com/office/drawing/2014/main" val="1577081134"/>
                    </a:ext>
                  </a:extLst>
                </a:gridCol>
                <a:gridCol w="1222077">
                  <a:extLst>
                    <a:ext uri="{9D8B030D-6E8A-4147-A177-3AD203B41FA5}">
                      <a16:colId xmlns:a16="http://schemas.microsoft.com/office/drawing/2014/main" val="1033364141"/>
                    </a:ext>
                  </a:extLst>
                </a:gridCol>
                <a:gridCol w="6000190">
                  <a:extLst>
                    <a:ext uri="{9D8B030D-6E8A-4147-A177-3AD203B41FA5}">
                      <a16:colId xmlns:a16="http://schemas.microsoft.com/office/drawing/2014/main" val="2456253864"/>
                    </a:ext>
                  </a:extLst>
                </a:gridCol>
              </a:tblGrid>
              <a:tr h="253247">
                <a:tc>
                  <a:txBody>
                    <a:bodyPr/>
                    <a:lstStyle/>
                    <a:p>
                      <a:pPr algn="ctr" fontAlgn="b"/>
                      <a:r>
                        <a:rPr lang="en-US" sz="1600" b="1" i="0" u="none" strike="noStrike" dirty="0">
                          <a:solidFill>
                            <a:srgbClr val="000000"/>
                          </a:solidFill>
                          <a:effectLst/>
                          <a:latin typeface="Calibri" panose="020F0502020204030204" pitchFamily="34" charset="0"/>
                        </a:rPr>
                        <a:t>Sr. 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b="1" u="none" strike="noStrike" dirty="0">
                          <a:effectLst/>
                        </a:rPr>
                        <a:t>Team</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b="1" u="none" strike="noStrike" dirty="0">
                          <a:effectLst/>
                        </a:rPr>
                        <a:t>SD Ticket mail Id's</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979463477"/>
                  </a:ext>
                </a:extLst>
              </a:tr>
              <a:tr h="692599">
                <a:tc>
                  <a:txBody>
                    <a:bodyPr/>
                    <a:lstStyle/>
                    <a:p>
                      <a:pPr algn="ctr" fontAlgn="b"/>
                      <a:r>
                        <a:rPr lang="en-US" sz="16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GDSP                     </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snocservicedesk.gdsp@vodafoneidea.com</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2241322"/>
                  </a:ext>
                </a:extLst>
              </a:tr>
              <a:tr h="554080">
                <a:tc>
                  <a:txBody>
                    <a:bodyPr/>
                    <a:lstStyle/>
                    <a:p>
                      <a:pPr algn="ctr" fontAlgn="b"/>
                      <a:r>
                        <a:rPr lang="en-US" sz="16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VAS                        </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Snocservicedesk.Vas@vodafoneidea.com</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694603"/>
                  </a:ext>
                </a:extLst>
              </a:tr>
              <a:tr h="692599">
                <a:tc>
                  <a:txBody>
                    <a:bodyPr/>
                    <a:lstStyle/>
                    <a:p>
                      <a:pPr algn="ctr" fontAlgn="b"/>
                      <a:r>
                        <a:rPr lang="en-US" sz="1600" b="0" i="0" u="none" strike="noStrike" dirty="0">
                          <a:solidFill>
                            <a:srgbClr val="000000"/>
                          </a:solidFill>
                          <a:effectLst/>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L2 Team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snocservicedesk.m2mIoT@vodafoneidea.com</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323337"/>
                  </a:ext>
                </a:extLst>
              </a:tr>
              <a:tr h="554080">
                <a:tc>
                  <a:txBody>
                    <a:bodyPr/>
                    <a:lstStyle/>
                    <a:p>
                      <a:pPr algn="ctr" fontAlgn="b"/>
                      <a:r>
                        <a:rPr lang="en-US" sz="1600" b="0" i="0" u="none" strike="noStrike" dirty="0">
                          <a:solidFill>
                            <a:srgbClr val="000000"/>
                          </a:solidFill>
                          <a:effectLst/>
                          <a:latin typeface="Calibri" panose="020F0502020204030204"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AAA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dirty="0">
                          <a:effectLst/>
                          <a:hlinkClick r:id="rId2"/>
                        </a:rPr>
                        <a:t>snocservicedesk.vbs@vodafoneidea.com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5198770"/>
                  </a:ext>
                </a:extLst>
              </a:tr>
              <a:tr h="554080">
                <a:tc>
                  <a:txBody>
                    <a:bodyPr/>
                    <a:lstStyle/>
                    <a:p>
                      <a:pPr algn="ctr" fontAlgn="b"/>
                      <a:r>
                        <a:rPr lang="en-US" sz="1600" b="0" i="0" u="none" strike="noStrike" dirty="0">
                          <a:solidFill>
                            <a:srgbClr val="000000"/>
                          </a:solidFill>
                          <a:effectLst/>
                          <a:latin typeface="Calibri" panose="020F0502020204030204"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P2P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dirty="0">
                          <a:effectLst/>
                          <a:hlinkClick r:id="rId3"/>
                        </a:rPr>
                        <a:t>snocservicedesk.p2p@vodafoneidea.com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865508"/>
                  </a:ext>
                </a:extLst>
              </a:tr>
              <a:tr h="692599">
                <a:tc>
                  <a:txBody>
                    <a:bodyPr/>
                    <a:lstStyle/>
                    <a:p>
                      <a:pPr algn="ctr" fontAlgn="b"/>
                      <a:r>
                        <a:rPr lang="en-US" sz="1600" b="0" i="0" u="none" strike="noStrike" dirty="0">
                          <a:solidFill>
                            <a:srgbClr val="000000"/>
                          </a:solidFill>
                          <a:effectLst/>
                          <a:latin typeface="Calibri" panose="020F0502020204030204"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ISAFE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dirty="0">
                          <a:effectLst/>
                          <a:hlinkClick r:id="rId4"/>
                        </a:rPr>
                        <a:t>snocservicedesk.isafe@vodafoneidea.com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4635995"/>
                  </a:ext>
                </a:extLst>
              </a:tr>
            </a:tbl>
          </a:graphicData>
        </a:graphic>
      </p:graphicFrame>
      <p:sp>
        <p:nvSpPr>
          <p:cNvPr id="7" name="Rectangle 6">
            <a:extLst>
              <a:ext uri="{FF2B5EF4-FFF2-40B4-BE49-F238E27FC236}">
                <a16:creationId xmlns:a16="http://schemas.microsoft.com/office/drawing/2014/main" id="{8BF24B35-7164-47F6-8C24-3A795A244402}"/>
              </a:ext>
            </a:extLst>
          </p:cNvPr>
          <p:cNvSpPr/>
          <p:nvPr/>
        </p:nvSpPr>
        <p:spPr>
          <a:xfrm>
            <a:off x="611911" y="1039092"/>
            <a:ext cx="7322125" cy="369332"/>
          </a:xfrm>
          <a:prstGeom prst="rect">
            <a:avLst/>
          </a:prstGeom>
        </p:spPr>
        <p:txBody>
          <a:bodyPr wrap="square">
            <a:spAutoFit/>
          </a:bodyPr>
          <a:lstStyle/>
          <a:p>
            <a:pPr marL="285750" indent="-285750">
              <a:buFont typeface="Arial" panose="020B0604020202020204" pitchFamily="34" charset="0"/>
              <a:buChar char="•"/>
            </a:pPr>
            <a:r>
              <a:rPr lang="en-US" dirty="0"/>
              <a:t>For any request cases we raise the SD tickets to the concerned teams</a:t>
            </a:r>
            <a:endParaRPr lang="en-IN" dirty="0"/>
          </a:p>
        </p:txBody>
      </p:sp>
    </p:spTree>
    <p:extLst>
      <p:ext uri="{BB962C8B-B14F-4D97-AF65-F5344CB8AC3E}">
        <p14:creationId xmlns:p14="http://schemas.microsoft.com/office/powerpoint/2010/main" val="3052986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a:t>
            </a:r>
          </a:p>
        </p:txBody>
      </p:sp>
      <p:sp>
        <p:nvSpPr>
          <p:cNvPr id="2" name="Footer Placeholder 1"/>
          <p:cNvSpPr>
            <a:spLocks noGrp="1"/>
          </p:cNvSpPr>
          <p:nvPr>
            <p:ph type="ftr" sz="quarter" idx="10"/>
          </p:nvPr>
        </p:nvSpPr>
        <p:spPr/>
        <p:txBody>
          <a:bodyPr/>
          <a:lstStyle/>
          <a:p>
            <a:r>
              <a:rPr lang="en-IN" dirty="0">
                <a:solidFill>
                  <a:srgbClr val="FFFFFF"/>
                </a:solidFill>
              </a:rPr>
              <a:t>Vodafone Idea Confidential</a:t>
            </a: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16</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AC1CC88B-8153-4770-B0DF-840C5C37FBC3}" type="slidenum">
              <a:rPr lang="en-IN" smtClean="0">
                <a:solidFill>
                  <a:prstClr val="black"/>
                </a:solidFill>
              </a:rPr>
              <a:pPr/>
              <a:t>2</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US" sz="2000" dirty="0">
                <a:solidFill>
                  <a:schemeClr val="bg1"/>
                </a:solidFill>
              </a:rPr>
              <a:t>IOT Team</a:t>
            </a:r>
            <a:endParaRPr lang="en-US" sz="2000" dirty="0">
              <a:solidFill>
                <a:schemeClr val="bg1"/>
              </a:solidFill>
              <a:latin typeface="Vi" panose="00000500000000000000" pitchFamily="50" charset="0"/>
            </a:endParaRPr>
          </a:p>
        </p:txBody>
      </p:sp>
      <p:sp>
        <p:nvSpPr>
          <p:cNvPr id="5" name="Content Placeholder 2">
            <a:extLst>
              <a:ext uri="{FF2B5EF4-FFF2-40B4-BE49-F238E27FC236}">
                <a16:creationId xmlns:a16="http://schemas.microsoft.com/office/drawing/2014/main" id="{2B1BA3C7-9D46-4E91-AA22-4BC2CB260562}"/>
              </a:ext>
            </a:extLst>
          </p:cNvPr>
          <p:cNvSpPr txBox="1">
            <a:spLocks/>
          </p:cNvSpPr>
          <p:nvPr/>
        </p:nvSpPr>
        <p:spPr>
          <a:xfrm>
            <a:off x="401165" y="98511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Vi" panose="00000500000000000000" pitchFamily="50" charset="0"/>
                <a:cs typeface="Times New Roman" panose="02020603050405020304" pitchFamily="18" charset="0"/>
              </a:rPr>
              <a:t>The very first level of troubleshooting done for any IOT-related complaint Vi operator. </a:t>
            </a:r>
          </a:p>
          <a:p>
            <a:r>
              <a:rPr lang="en-US" sz="1800" dirty="0">
                <a:latin typeface="Vi" panose="00000500000000000000" pitchFamily="50" charset="0"/>
                <a:cs typeface="Times New Roman" panose="02020603050405020304" pitchFamily="18" charset="0"/>
              </a:rPr>
              <a:t>This is the customer-facing team.</a:t>
            </a:r>
          </a:p>
          <a:p>
            <a:r>
              <a:rPr lang="en-US" sz="1800" dirty="0">
                <a:latin typeface="Vi" panose="00000500000000000000" pitchFamily="50" charset="0"/>
                <a:cs typeface="Times New Roman" panose="02020603050405020304" pitchFamily="18" charset="0"/>
              </a:rPr>
              <a:t>It is also called as VBS IOT L1 Desk</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2996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26988"/>
            <a:ext cx="10515600" cy="695325"/>
          </a:xfrm>
        </p:spPr>
        <p:txBody>
          <a:bodyPr>
            <a:normAutofit/>
          </a:bodyPr>
          <a:lstStyle/>
          <a:p>
            <a:r>
              <a:rPr lang="en-US" sz="2400" b="1" dirty="0">
                <a:solidFill>
                  <a:schemeClr val="bg1"/>
                </a:solidFill>
              </a:rPr>
              <a:t>VBS L1 Desk Escalation matrix</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736047603"/>
              </p:ext>
            </p:extLst>
          </p:nvPr>
        </p:nvGraphicFramePr>
        <p:xfrm>
          <a:off x="0" y="628650"/>
          <a:ext cx="11760364" cy="6282728"/>
        </p:xfrm>
        <a:graphic>
          <a:graphicData uri="http://schemas.openxmlformats.org/drawingml/2006/table">
            <a:tbl>
              <a:tblPr firstRow="1" firstCol="1" bandRow="1">
                <a:tableStyleId>{5C22544A-7EE6-4342-B048-85BDC9FD1C3A}</a:tableStyleId>
              </a:tblPr>
              <a:tblGrid>
                <a:gridCol w="1521360">
                  <a:extLst>
                    <a:ext uri="{9D8B030D-6E8A-4147-A177-3AD203B41FA5}">
                      <a16:colId xmlns:a16="http://schemas.microsoft.com/office/drawing/2014/main" val="20000"/>
                    </a:ext>
                  </a:extLst>
                </a:gridCol>
                <a:gridCol w="1680032">
                  <a:extLst>
                    <a:ext uri="{9D8B030D-6E8A-4147-A177-3AD203B41FA5}">
                      <a16:colId xmlns:a16="http://schemas.microsoft.com/office/drawing/2014/main" val="20001"/>
                    </a:ext>
                  </a:extLst>
                </a:gridCol>
                <a:gridCol w="2139743">
                  <a:extLst>
                    <a:ext uri="{9D8B030D-6E8A-4147-A177-3AD203B41FA5}">
                      <a16:colId xmlns:a16="http://schemas.microsoft.com/office/drawing/2014/main" val="20002"/>
                    </a:ext>
                  </a:extLst>
                </a:gridCol>
                <a:gridCol w="2139743">
                  <a:extLst>
                    <a:ext uri="{9D8B030D-6E8A-4147-A177-3AD203B41FA5}">
                      <a16:colId xmlns:a16="http://schemas.microsoft.com/office/drawing/2014/main" val="20003"/>
                    </a:ext>
                  </a:extLst>
                </a:gridCol>
                <a:gridCol w="2139743">
                  <a:extLst>
                    <a:ext uri="{9D8B030D-6E8A-4147-A177-3AD203B41FA5}">
                      <a16:colId xmlns:a16="http://schemas.microsoft.com/office/drawing/2014/main" val="20004"/>
                    </a:ext>
                  </a:extLst>
                </a:gridCol>
                <a:gridCol w="2139743">
                  <a:extLst>
                    <a:ext uri="{9D8B030D-6E8A-4147-A177-3AD203B41FA5}">
                      <a16:colId xmlns:a16="http://schemas.microsoft.com/office/drawing/2014/main" val="20005"/>
                    </a:ext>
                  </a:extLst>
                </a:gridCol>
              </a:tblGrid>
              <a:tr h="277282">
                <a:tc gridSpan="6">
                  <a:txBody>
                    <a:bodyPr/>
                    <a:lstStyle/>
                    <a:p>
                      <a:pPr marL="0" marR="0" algn="ctr">
                        <a:spcBef>
                          <a:spcPts val="0"/>
                        </a:spcBef>
                        <a:spcAft>
                          <a:spcPts val="0"/>
                        </a:spcAft>
                      </a:pPr>
                      <a:r>
                        <a:rPr lang="en-US" sz="1400" dirty="0">
                          <a:effectLst/>
                        </a:rPr>
                        <a:t>Escalation Matrix</a:t>
                      </a:r>
                      <a:endParaRPr lang="en-US" sz="1400" dirty="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6960">
                <a:tc>
                  <a:txBody>
                    <a:bodyPr/>
                    <a:lstStyle/>
                    <a:p>
                      <a:pPr marL="0" marR="0" algn="ctr">
                        <a:spcBef>
                          <a:spcPts val="0"/>
                        </a:spcBef>
                        <a:spcAft>
                          <a:spcPts val="0"/>
                        </a:spcAft>
                      </a:pPr>
                      <a:r>
                        <a:rPr lang="en-US" sz="1400">
                          <a:effectLst/>
                        </a:rPr>
                        <a:t>Level</a:t>
                      </a:r>
                      <a:endParaRPr lang="en-US" sz="140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Cluster</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a:effectLst/>
                        </a:rPr>
                        <a:t>Availability</a:t>
                      </a:r>
                      <a:endParaRPr lang="en-US" sz="14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gridSpan="2">
                  <a:txBody>
                    <a:bodyPr/>
                    <a:lstStyle/>
                    <a:p>
                      <a:pPr marL="0" marR="0" algn="ctr">
                        <a:spcBef>
                          <a:spcPts val="0"/>
                        </a:spcBef>
                        <a:spcAft>
                          <a:spcPts val="0"/>
                        </a:spcAft>
                      </a:pPr>
                      <a:r>
                        <a:rPr lang="en-US" sz="1400">
                          <a:effectLst/>
                        </a:rPr>
                        <a:t>Contact Details</a:t>
                      </a:r>
                      <a:endParaRPr lang="en-US" sz="14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hMerge="1">
                  <a:txBody>
                    <a:bodyPr/>
                    <a:lstStyle/>
                    <a:p>
                      <a:endParaRPr lang="en-US"/>
                    </a:p>
                  </a:txBody>
                  <a:tcPr/>
                </a:tc>
                <a:tc>
                  <a:txBody>
                    <a:bodyPr/>
                    <a:lstStyle/>
                    <a:p>
                      <a:pPr marL="0" marR="0" algn="ctr">
                        <a:spcBef>
                          <a:spcPts val="0"/>
                        </a:spcBef>
                        <a:spcAft>
                          <a:spcPts val="0"/>
                        </a:spcAft>
                      </a:pPr>
                      <a:r>
                        <a:rPr lang="en-US" sz="1200">
                          <a:effectLst/>
                        </a:rPr>
                        <a:t>When</a:t>
                      </a:r>
                      <a:endParaRPr lang="en-US" sz="12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1"/>
                  </a:ext>
                </a:extLst>
              </a:tr>
              <a:tr h="1308721">
                <a:tc>
                  <a:txBody>
                    <a:bodyPr/>
                    <a:lstStyle/>
                    <a:p>
                      <a:pPr marL="0" marR="0" algn="ctr">
                        <a:spcBef>
                          <a:spcPts val="0"/>
                        </a:spcBef>
                        <a:spcAft>
                          <a:spcPts val="0"/>
                        </a:spcAft>
                      </a:pPr>
                      <a:r>
                        <a:rPr lang="en-US" sz="1400" dirty="0">
                          <a:effectLst/>
                        </a:rPr>
                        <a:t>Level 0</a:t>
                      </a:r>
                      <a:endParaRPr lang="en-US" sz="1400" dirty="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Contact Centre</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24*7*365</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Call 55666 OR 9920055666 and (Option 2 and then key in the 10 or 13 digit IOT number)</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u="none" strike="noStrike" dirty="0">
                          <a:effectLst/>
                          <a:hlinkClick r:id="rId2"/>
                        </a:rPr>
                        <a:t>Vbs.Customerservice@Vodafoneidea.com </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200" dirty="0">
                          <a:effectLst/>
                        </a:rPr>
                        <a:t>In the first instance please attempt to resolve any issues with the assigned service desk engineer. They have full knowledge of the request and are therefore best placed to deal with any concerns. </a:t>
                      </a:r>
                      <a:endParaRPr lang="en-US" sz="12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2"/>
                  </a:ext>
                </a:extLst>
              </a:tr>
              <a:tr h="1121761">
                <a:tc>
                  <a:txBody>
                    <a:bodyPr/>
                    <a:lstStyle/>
                    <a:p>
                      <a:pPr marL="0" marR="0" algn="ctr">
                        <a:spcBef>
                          <a:spcPts val="0"/>
                        </a:spcBef>
                        <a:spcAft>
                          <a:spcPts val="0"/>
                        </a:spcAft>
                      </a:pPr>
                      <a:r>
                        <a:rPr lang="en-US" sz="1400">
                          <a:effectLst/>
                        </a:rPr>
                        <a:t>Level 1</a:t>
                      </a:r>
                      <a:endParaRPr lang="en-US" sz="140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All Clusters</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Working Hours Mon-Fri 9;30 AM-6:30 PM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9717919668</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u="sng" dirty="0">
                          <a:effectLst/>
                          <a:hlinkClick r:id="rId3"/>
                        </a:rPr>
                        <a:t>vivek.shukla21@vodafoneidea.com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200">
                          <a:effectLst/>
                        </a:rPr>
                        <a:t>For NO response from Level 0. Please allow 4 hours (From incident reporting time &amp; Excluding local contact dependency) before escalating to Level 1.</a:t>
                      </a:r>
                      <a:endParaRPr lang="en-US" sz="12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3"/>
                  </a:ext>
                </a:extLst>
              </a:tr>
              <a:tr h="1121761">
                <a:tc>
                  <a:txBody>
                    <a:bodyPr/>
                    <a:lstStyle/>
                    <a:p>
                      <a:pPr marL="0" marR="0" algn="ctr">
                        <a:spcBef>
                          <a:spcPts val="0"/>
                        </a:spcBef>
                        <a:spcAft>
                          <a:spcPts val="0"/>
                        </a:spcAft>
                      </a:pPr>
                      <a:r>
                        <a:rPr lang="en-US" sz="1400">
                          <a:effectLst/>
                        </a:rPr>
                        <a:t>Level 2</a:t>
                      </a:r>
                      <a:endParaRPr lang="en-US" sz="140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All Clusters</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Working Hours Mon-Fri 9;30 AM-6:30 PM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8411006236</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u="sng" dirty="0">
                          <a:effectLst/>
                          <a:hlinkClick r:id="rId4"/>
                        </a:rPr>
                        <a:t>chandrakant.jalke1@vodafoneidea.com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200">
                          <a:effectLst/>
                        </a:rPr>
                        <a:t>For NO response from Level 1. Please allow 8 hours (From incident reporting time &amp; Excluding local contact dependency) before escalating to Level 2.</a:t>
                      </a:r>
                      <a:endParaRPr lang="en-US" sz="12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4"/>
                  </a:ext>
                </a:extLst>
              </a:tr>
              <a:tr h="1121761">
                <a:tc>
                  <a:txBody>
                    <a:bodyPr/>
                    <a:lstStyle/>
                    <a:p>
                      <a:pPr marL="0" marR="0" algn="ctr">
                        <a:spcBef>
                          <a:spcPts val="0"/>
                        </a:spcBef>
                        <a:spcAft>
                          <a:spcPts val="0"/>
                        </a:spcAft>
                      </a:pPr>
                      <a:r>
                        <a:rPr lang="en-US" sz="1400">
                          <a:effectLst/>
                        </a:rPr>
                        <a:t>Level 3</a:t>
                      </a:r>
                      <a:endParaRPr lang="en-US" sz="140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All Clusters</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Working Hours</a:t>
                      </a:r>
                      <a:br>
                        <a:rPr lang="en-US" sz="1400" dirty="0">
                          <a:effectLst/>
                        </a:rPr>
                      </a:br>
                      <a:r>
                        <a:rPr lang="en-US" sz="1400" dirty="0">
                          <a:effectLst/>
                        </a:rPr>
                        <a:t>Mon-Fri 9:30 AM- 6:30 PM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9823006409</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u="sng" dirty="0">
                          <a:effectLst/>
                          <a:hlinkClick r:id="rId5"/>
                        </a:rPr>
                        <a:t>rimpal.kumar@vodafoneidea.com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200">
                          <a:effectLst/>
                        </a:rPr>
                        <a:t>For NO response from Level 2. Please allow 12 hours (From incident reporting time &amp; Excluding local contact dependency) before escalating to Level 3</a:t>
                      </a:r>
                      <a:endParaRPr lang="en-US" sz="12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5"/>
                  </a:ext>
                </a:extLst>
              </a:tr>
              <a:tr h="186960">
                <a:tc rowSpan="2">
                  <a:txBody>
                    <a:bodyPr/>
                    <a:lstStyle/>
                    <a:p>
                      <a:pPr marL="0" marR="0" algn="ctr">
                        <a:spcBef>
                          <a:spcPts val="0"/>
                        </a:spcBef>
                        <a:spcAft>
                          <a:spcPts val="0"/>
                        </a:spcAft>
                      </a:pPr>
                      <a:r>
                        <a:rPr lang="en-US" sz="1400" dirty="0">
                          <a:effectLst/>
                        </a:rPr>
                        <a:t>Level 4</a:t>
                      </a:r>
                      <a:endParaRPr lang="en-US" sz="1400" dirty="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rowSpan="2">
                  <a:txBody>
                    <a:bodyPr/>
                    <a:lstStyle/>
                    <a:p>
                      <a:pPr marL="0" marR="0" algn="ctr">
                        <a:spcBef>
                          <a:spcPts val="0"/>
                        </a:spcBef>
                        <a:spcAft>
                          <a:spcPts val="0"/>
                        </a:spcAft>
                      </a:pPr>
                      <a:r>
                        <a:rPr lang="en-US" sz="1400" dirty="0">
                          <a:effectLst/>
                        </a:rPr>
                        <a:t>All Clusters</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a:effectLst/>
                        </a:rPr>
                        <a:t>Working Hours</a:t>
                      </a:r>
                      <a:endParaRPr lang="en-US" sz="14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rowSpan="2">
                  <a:txBody>
                    <a:bodyPr/>
                    <a:lstStyle/>
                    <a:p>
                      <a:pPr marL="0" marR="0" algn="ctr">
                        <a:spcBef>
                          <a:spcPts val="0"/>
                        </a:spcBef>
                        <a:spcAft>
                          <a:spcPts val="0"/>
                        </a:spcAft>
                      </a:pPr>
                      <a:r>
                        <a:rPr lang="en-US" sz="1400" dirty="0">
                          <a:effectLst/>
                        </a:rPr>
                        <a:t>9823006072</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rowSpan="2">
                  <a:txBody>
                    <a:bodyPr/>
                    <a:lstStyle/>
                    <a:p>
                      <a:pPr marL="0" marR="0" algn="ctr">
                        <a:spcBef>
                          <a:spcPts val="0"/>
                        </a:spcBef>
                        <a:spcAft>
                          <a:spcPts val="0"/>
                        </a:spcAft>
                      </a:pPr>
                      <a:r>
                        <a:rPr lang="en-US" sz="1400" u="sng" dirty="0">
                          <a:effectLst/>
                          <a:hlinkClick r:id="rId6"/>
                        </a:rPr>
                        <a:t>amartya.sarkar@vodafoneidea.com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rowSpan="2">
                  <a:txBody>
                    <a:bodyPr/>
                    <a:lstStyle/>
                    <a:p>
                      <a:pPr marL="0" marR="0" algn="ctr">
                        <a:spcBef>
                          <a:spcPts val="0"/>
                        </a:spcBef>
                        <a:spcAft>
                          <a:spcPts val="0"/>
                        </a:spcAft>
                      </a:pPr>
                      <a:r>
                        <a:rPr lang="en-US" sz="1200" dirty="0">
                          <a:effectLst/>
                        </a:rPr>
                        <a:t>For NO response from Level 3. Please allow 24 hours (From incident reporting time &amp; Excluding local contact dependency) before escalating to Level 4</a:t>
                      </a:r>
                      <a:endParaRPr lang="en-US" sz="12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6"/>
                  </a:ext>
                </a:extLst>
              </a:tr>
              <a:tr h="904722">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400" dirty="0">
                          <a:effectLst/>
                        </a:rPr>
                        <a:t>Mon-Fri 9:30 AM- 6:30 PM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5149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940D-93FC-49E7-993A-AE15A6EA94F8}"/>
              </a:ext>
            </a:extLst>
          </p:cNvPr>
          <p:cNvSpPr>
            <a:spLocks noGrp="1"/>
          </p:cNvSpPr>
          <p:nvPr>
            <p:ph type="title" idx="4294967295"/>
          </p:nvPr>
        </p:nvSpPr>
        <p:spPr>
          <a:xfrm>
            <a:off x="1320800" y="242598"/>
            <a:ext cx="3685309" cy="438439"/>
          </a:xfrm>
        </p:spPr>
        <p:txBody>
          <a:bodyPr>
            <a:normAutofit/>
          </a:bodyPr>
          <a:lstStyle/>
          <a:p>
            <a:r>
              <a:rPr lang="en-US" sz="2000" b="1" dirty="0">
                <a:solidFill>
                  <a:schemeClr val="bg1"/>
                </a:solidFill>
              </a:rPr>
              <a:t>L2 SNOC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E537441D-EAD4-40E3-9C13-E30B98F240C8}"/>
              </a:ext>
            </a:extLst>
          </p:cNvPr>
          <p:cNvSpPr>
            <a:spLocks noGrp="1"/>
          </p:cNvSpPr>
          <p:nvPr>
            <p:ph idx="4294967295"/>
          </p:nvPr>
        </p:nvSpPr>
        <p:spPr>
          <a:xfrm>
            <a:off x="332508" y="979055"/>
            <a:ext cx="10183091" cy="1357745"/>
          </a:xfrm>
        </p:spPr>
        <p:txBody>
          <a:bodyPr/>
          <a:lstStyle/>
          <a:p>
            <a:r>
              <a:rPr lang="en-US" sz="1800" dirty="0"/>
              <a:t>The cases not resolved by the L1 Desk are forwarded to the L2 SNOC team.</a:t>
            </a:r>
          </a:p>
          <a:p>
            <a:r>
              <a:rPr lang="en-US" sz="1800" dirty="0"/>
              <a:t>E.g. GGSN mapping cases, open internet cases, firewall issue cases, etc.</a:t>
            </a:r>
          </a:p>
          <a:p>
            <a:r>
              <a:rPr lang="en-US" sz="1800" dirty="0"/>
              <a:t>F</a:t>
            </a:r>
            <a:r>
              <a:rPr lang="en-IN" sz="1800" dirty="0"/>
              <a:t>or this team we have up to level 5 escalation matrix</a:t>
            </a:r>
          </a:p>
          <a:p>
            <a:endParaRPr lang="en-US" dirty="0"/>
          </a:p>
        </p:txBody>
      </p:sp>
      <p:graphicFrame>
        <p:nvGraphicFramePr>
          <p:cNvPr id="5" name="Content Placeholder 3">
            <a:extLst>
              <a:ext uri="{FF2B5EF4-FFF2-40B4-BE49-F238E27FC236}">
                <a16:creationId xmlns:a16="http://schemas.microsoft.com/office/drawing/2014/main" id="{5412CBCF-97D3-4965-A539-EC0BE05C2AE9}"/>
              </a:ext>
            </a:extLst>
          </p:cNvPr>
          <p:cNvGraphicFramePr>
            <a:graphicFrameLocks/>
          </p:cNvGraphicFramePr>
          <p:nvPr>
            <p:extLst>
              <p:ext uri="{D42A27DB-BD31-4B8C-83A1-F6EECF244321}">
                <p14:modId xmlns:p14="http://schemas.microsoft.com/office/powerpoint/2010/main" val="1714946021"/>
              </p:ext>
            </p:extLst>
          </p:nvPr>
        </p:nvGraphicFramePr>
        <p:xfrm>
          <a:off x="1085273" y="2142836"/>
          <a:ext cx="10021454" cy="3959642"/>
        </p:xfrm>
        <a:graphic>
          <a:graphicData uri="http://schemas.openxmlformats.org/drawingml/2006/table">
            <a:tbl>
              <a:tblPr>
                <a:tableStyleId>{5C22544A-7EE6-4342-B048-85BDC9FD1C3A}</a:tableStyleId>
              </a:tblPr>
              <a:tblGrid>
                <a:gridCol w="1873168">
                  <a:extLst>
                    <a:ext uri="{9D8B030D-6E8A-4147-A177-3AD203B41FA5}">
                      <a16:colId xmlns:a16="http://schemas.microsoft.com/office/drawing/2014/main" val="20000"/>
                    </a:ext>
                  </a:extLst>
                </a:gridCol>
                <a:gridCol w="3957070">
                  <a:extLst>
                    <a:ext uri="{9D8B030D-6E8A-4147-A177-3AD203B41FA5}">
                      <a16:colId xmlns:a16="http://schemas.microsoft.com/office/drawing/2014/main" val="20001"/>
                    </a:ext>
                  </a:extLst>
                </a:gridCol>
                <a:gridCol w="2224388">
                  <a:extLst>
                    <a:ext uri="{9D8B030D-6E8A-4147-A177-3AD203B41FA5}">
                      <a16:colId xmlns:a16="http://schemas.microsoft.com/office/drawing/2014/main" val="20002"/>
                    </a:ext>
                  </a:extLst>
                </a:gridCol>
                <a:gridCol w="1966828">
                  <a:extLst>
                    <a:ext uri="{9D8B030D-6E8A-4147-A177-3AD203B41FA5}">
                      <a16:colId xmlns:a16="http://schemas.microsoft.com/office/drawing/2014/main" val="20003"/>
                    </a:ext>
                  </a:extLst>
                </a:gridCol>
              </a:tblGrid>
              <a:tr h="625074">
                <a:tc>
                  <a:txBody>
                    <a:bodyPr/>
                    <a:lstStyle/>
                    <a:p>
                      <a:pPr algn="ctr" fontAlgn="ctr"/>
                      <a:r>
                        <a:rPr lang="en-US" sz="1600" b="1" u="none" strike="noStrike" dirty="0">
                          <a:effectLst/>
                        </a:rPr>
                        <a:t>Level</a:t>
                      </a:r>
                      <a:endParaRPr lang="en-US" sz="16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Email Address</a:t>
                      </a:r>
                      <a:endParaRPr lang="en-US" sz="16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Name</a:t>
                      </a:r>
                      <a:endParaRPr lang="en-US" sz="16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Contact No.</a:t>
                      </a:r>
                      <a:endParaRPr lang="en-US" sz="16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834272">
                <a:tc>
                  <a:txBody>
                    <a:bodyPr/>
                    <a:lstStyle/>
                    <a:p>
                      <a:pPr algn="ctr" fontAlgn="b"/>
                      <a:r>
                        <a:rPr lang="en-US" sz="1600" u="none" strike="noStrike" dirty="0">
                          <a:effectLst/>
                        </a:rPr>
                        <a:t>Level 1</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dirty="0">
                          <a:effectLst/>
                          <a:hlinkClick r:id="rId2"/>
                        </a:rPr>
                        <a:t>Corsnoc.M2MIOT@vodafoneidea.com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SNOC DL ID</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020-7110-2454/ 2455</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5074">
                <a:tc>
                  <a:txBody>
                    <a:bodyPr/>
                    <a:lstStyle/>
                    <a:p>
                      <a:pPr algn="ctr" fontAlgn="b"/>
                      <a:r>
                        <a:rPr lang="en-US" sz="1600" u="none" strike="noStrike" dirty="0">
                          <a:effectLst/>
                        </a:rPr>
                        <a:t>Level 2</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u="sng" strike="noStrike" dirty="0">
                          <a:effectLst/>
                          <a:hlinkClick r:id="rId3"/>
                        </a:rPr>
                        <a:t>Sidhartha.Jena4@vodafoneidea.com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Siddhartha Jena</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7666255316</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5074">
                <a:tc>
                  <a:txBody>
                    <a:bodyPr/>
                    <a:lstStyle/>
                    <a:p>
                      <a:pPr algn="ctr" fontAlgn="b"/>
                      <a:r>
                        <a:rPr lang="en-US" sz="1600" u="none" strike="noStrike" dirty="0">
                          <a:effectLst/>
                        </a:rPr>
                        <a:t>Level 3</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u="sng" strike="noStrike" dirty="0">
                          <a:effectLst/>
                          <a:hlinkClick r:id="rId4"/>
                        </a:rPr>
                        <a:t>Deepak.Sharma6@vodafoneidea.com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Deepak Sharma</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8411000419</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25074">
                <a:tc>
                  <a:txBody>
                    <a:bodyPr/>
                    <a:lstStyle/>
                    <a:p>
                      <a:pPr algn="ctr" fontAlgn="b"/>
                      <a:r>
                        <a:rPr lang="en-US" sz="1600" u="none" strike="noStrike" dirty="0">
                          <a:effectLst/>
                        </a:rPr>
                        <a:t>Level 4</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u="sng" strike="noStrike" dirty="0">
                          <a:effectLst/>
                          <a:hlinkClick r:id="rId5"/>
                        </a:rPr>
                        <a:t>Gaurav.gupta10@vodafoneidea.com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Gaurav Gupta</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8411005387</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25074">
                <a:tc>
                  <a:txBody>
                    <a:bodyPr/>
                    <a:lstStyle/>
                    <a:p>
                      <a:pPr algn="ctr" fontAlgn="b"/>
                      <a:r>
                        <a:rPr lang="en-US" sz="1600" u="none" strike="noStrike" dirty="0">
                          <a:effectLst/>
                        </a:rPr>
                        <a:t>Level 5</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u="sng" strike="noStrike" dirty="0">
                          <a:effectLst/>
                          <a:hlinkClick r:id="rId6"/>
                        </a:rPr>
                        <a:t>Rajnish.khare@vodafoneidea.com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Rajnish </a:t>
                      </a:r>
                      <a:r>
                        <a:rPr lang="en-US" sz="1600" u="none" strike="noStrike" dirty="0" err="1">
                          <a:effectLst/>
                        </a:rPr>
                        <a:t>Khare</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8411005495</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6340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5F15-219D-43E5-B26E-6C0DF719BD39}"/>
              </a:ext>
            </a:extLst>
          </p:cNvPr>
          <p:cNvSpPr>
            <a:spLocks noGrp="1"/>
          </p:cNvSpPr>
          <p:nvPr>
            <p:ph type="title" idx="4294967295"/>
          </p:nvPr>
        </p:nvSpPr>
        <p:spPr>
          <a:xfrm>
            <a:off x="1237673" y="97272"/>
            <a:ext cx="4128655" cy="724766"/>
          </a:xfrm>
        </p:spPr>
        <p:txBody>
          <a:bodyPr/>
          <a:lstStyle/>
          <a:p>
            <a:r>
              <a:rPr lang="en-US" sz="2000" b="1" dirty="0">
                <a:solidFill>
                  <a:schemeClr val="bg1"/>
                </a:solidFill>
              </a:rPr>
              <a:t>L2 ISFAE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A8808B8E-6AB7-47EF-9961-F1D6DE5031C9}"/>
              </a:ext>
            </a:extLst>
          </p:cNvPr>
          <p:cNvSpPr>
            <a:spLocks noGrp="1"/>
          </p:cNvSpPr>
          <p:nvPr>
            <p:ph idx="4294967295"/>
          </p:nvPr>
        </p:nvSpPr>
        <p:spPr>
          <a:xfrm>
            <a:off x="434108" y="940522"/>
            <a:ext cx="10190019" cy="982229"/>
          </a:xfrm>
        </p:spPr>
        <p:txBody>
          <a:bodyPr/>
          <a:lstStyle/>
          <a:p>
            <a:r>
              <a:rPr lang="en-US" sz="1800" dirty="0"/>
              <a:t>Every ISAFE platform case not resolved by the L1 Team is forwarded to the 6D ISAFE Team.</a:t>
            </a:r>
          </a:p>
          <a:p>
            <a:r>
              <a:rPr lang="en-US" sz="1800" dirty="0"/>
              <a:t>Issue Types: Customer is not able to whitelist the IP/URL on ISAFE portal, Data is not working on whitelisted IP/URL/ Domain, etc.</a:t>
            </a:r>
          </a:p>
          <a:p>
            <a:pPr marL="0" indent="0">
              <a:buNone/>
            </a:pPr>
            <a:endParaRPr lang="en-US" dirty="0"/>
          </a:p>
        </p:txBody>
      </p:sp>
      <p:graphicFrame>
        <p:nvGraphicFramePr>
          <p:cNvPr id="4" name="Table 3">
            <a:extLst>
              <a:ext uri="{FF2B5EF4-FFF2-40B4-BE49-F238E27FC236}">
                <a16:creationId xmlns:a16="http://schemas.microsoft.com/office/drawing/2014/main" id="{F991929A-1E8D-477B-995E-0C92591B4EA4}"/>
              </a:ext>
            </a:extLst>
          </p:cNvPr>
          <p:cNvGraphicFramePr>
            <a:graphicFrameLocks noGrp="1"/>
          </p:cNvGraphicFramePr>
          <p:nvPr>
            <p:extLst>
              <p:ext uri="{D42A27DB-BD31-4B8C-83A1-F6EECF244321}">
                <p14:modId xmlns:p14="http://schemas.microsoft.com/office/powerpoint/2010/main" val="1225438182"/>
              </p:ext>
            </p:extLst>
          </p:nvPr>
        </p:nvGraphicFramePr>
        <p:xfrm>
          <a:off x="434108" y="2041236"/>
          <a:ext cx="11111347" cy="4331857"/>
        </p:xfrm>
        <a:graphic>
          <a:graphicData uri="http://schemas.openxmlformats.org/drawingml/2006/table">
            <a:tbl>
              <a:tblPr>
                <a:tableStyleId>{5C22544A-7EE6-4342-B048-85BDC9FD1C3A}</a:tableStyleId>
              </a:tblPr>
              <a:tblGrid>
                <a:gridCol w="1385456">
                  <a:extLst>
                    <a:ext uri="{9D8B030D-6E8A-4147-A177-3AD203B41FA5}">
                      <a16:colId xmlns:a16="http://schemas.microsoft.com/office/drawing/2014/main" val="527346324"/>
                    </a:ext>
                  </a:extLst>
                </a:gridCol>
                <a:gridCol w="1783014">
                  <a:extLst>
                    <a:ext uri="{9D8B030D-6E8A-4147-A177-3AD203B41FA5}">
                      <a16:colId xmlns:a16="http://schemas.microsoft.com/office/drawing/2014/main" val="3798948998"/>
                    </a:ext>
                  </a:extLst>
                </a:gridCol>
                <a:gridCol w="1316580">
                  <a:extLst>
                    <a:ext uri="{9D8B030D-6E8A-4147-A177-3AD203B41FA5}">
                      <a16:colId xmlns:a16="http://schemas.microsoft.com/office/drawing/2014/main" val="2562950036"/>
                    </a:ext>
                  </a:extLst>
                </a:gridCol>
                <a:gridCol w="1446789">
                  <a:extLst>
                    <a:ext uri="{9D8B030D-6E8A-4147-A177-3AD203B41FA5}">
                      <a16:colId xmlns:a16="http://schemas.microsoft.com/office/drawing/2014/main" val="633586663"/>
                    </a:ext>
                  </a:extLst>
                </a:gridCol>
                <a:gridCol w="2647626">
                  <a:extLst>
                    <a:ext uri="{9D8B030D-6E8A-4147-A177-3AD203B41FA5}">
                      <a16:colId xmlns:a16="http://schemas.microsoft.com/office/drawing/2014/main" val="3887435663"/>
                    </a:ext>
                  </a:extLst>
                </a:gridCol>
                <a:gridCol w="2531882">
                  <a:extLst>
                    <a:ext uri="{9D8B030D-6E8A-4147-A177-3AD203B41FA5}">
                      <a16:colId xmlns:a16="http://schemas.microsoft.com/office/drawing/2014/main" val="1924124121"/>
                    </a:ext>
                  </a:extLst>
                </a:gridCol>
              </a:tblGrid>
              <a:tr h="1099127">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Escalation Matrix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Designation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Name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Mobile number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Email Address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Availability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570954947"/>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24/7 Support Desk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Support Team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918041227692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hlinkClick r:id="rId3">
                            <a:extLst>
                              <a:ext uri="{A12FA001-AC4F-418D-AE19-62706E023703}">
                                <ahyp:hlinkClr xmlns:ahyp="http://schemas.microsoft.com/office/drawing/2018/hyperlinkcolor" val="tx"/>
                              </a:ext>
                            </a:extLst>
                          </a:hlinkClick>
                        </a:rPr>
                        <a:t>support@6dtech.co.in </a:t>
                      </a:r>
                      <a:endParaRPr lang="en-US" sz="1400" b="0" u="none" strike="noStrike" kern="1200" dirty="0">
                        <a:solidFill>
                          <a:schemeClr val="accent5">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24x7x365  Support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1932861"/>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Support Engineer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Sruthi </a:t>
                      </a:r>
                      <a:r>
                        <a:rPr lang="en-US" sz="1600" b="0" u="none" strike="noStrike" kern="1200" dirty="0" err="1">
                          <a:solidFill>
                            <a:schemeClr val="dk1"/>
                          </a:solidFill>
                          <a:effectLst/>
                          <a:latin typeface="+mn-lt"/>
                          <a:ea typeface="+mn-ea"/>
                          <a:cs typeface="+mn-cs"/>
                        </a:rPr>
                        <a:t>Subhagan</a:t>
                      </a:r>
                      <a:endParaRPr lang="en-US" sz="1600" b="0"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919787135424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rPr>
                        <a:t>sruthi.subhagan@6dtech.co.in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11am to 8pm IST Monday to Saturday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569697"/>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Support Engineer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Vibha HB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919591947169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rPr>
                        <a:t>vibha.balaram@6dtech.co.in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11am to 8pm IST Monday to Saturday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179691"/>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dirty="0" err="1">
                          <a:solidFill>
                            <a:schemeClr val="dk1"/>
                          </a:solidFill>
                          <a:effectLst/>
                          <a:latin typeface="+mn-lt"/>
                          <a:ea typeface="+mn-ea"/>
                          <a:cs typeface="+mn-cs"/>
                        </a:rPr>
                        <a:t>Sr.Support</a:t>
                      </a:r>
                      <a:r>
                        <a:rPr lang="en-US" sz="1600" b="0" u="none" strike="noStrike" kern="1200" dirty="0">
                          <a:solidFill>
                            <a:schemeClr val="dk1"/>
                          </a:solidFill>
                          <a:effectLst/>
                          <a:latin typeface="+mn-lt"/>
                          <a:ea typeface="+mn-ea"/>
                          <a:cs typeface="+mn-cs"/>
                        </a:rPr>
                        <a:t> Engineer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Mahesh 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919995458116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rPr>
                        <a:t>mahesh.r@6dtech.co.in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11am to 8pm IST Monday to Saturday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060760"/>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Team Lead ,Support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Sudheesh 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919036564616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rPr>
                        <a:t>sudheesh.s@6dtech.co.in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8am to 6pm IST Monday to Friday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9840017"/>
                  </a:ext>
                </a:extLst>
              </a:tr>
            </a:tbl>
          </a:graphicData>
        </a:graphic>
      </p:graphicFrame>
    </p:spTree>
    <p:extLst>
      <p:ext uri="{BB962C8B-B14F-4D97-AF65-F5344CB8AC3E}">
        <p14:creationId xmlns:p14="http://schemas.microsoft.com/office/powerpoint/2010/main" val="379456170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8542-4EE7-4098-B4E8-080DCE6CDEB0}"/>
              </a:ext>
            </a:extLst>
          </p:cNvPr>
          <p:cNvSpPr>
            <a:spLocks noGrp="1"/>
          </p:cNvSpPr>
          <p:nvPr>
            <p:ph type="title" idx="4294967295"/>
          </p:nvPr>
        </p:nvSpPr>
        <p:spPr>
          <a:xfrm>
            <a:off x="1191491" y="143453"/>
            <a:ext cx="4488873" cy="623166"/>
          </a:xfrm>
        </p:spPr>
        <p:txBody>
          <a:bodyPr/>
          <a:lstStyle/>
          <a:p>
            <a:r>
              <a:rPr lang="en-US" sz="2000" b="1" dirty="0">
                <a:solidFill>
                  <a:schemeClr val="bg1"/>
                </a:solidFill>
              </a:rPr>
              <a:t>6D CMP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1D24F03E-36A6-41CC-8982-D26E912266FF}"/>
              </a:ext>
            </a:extLst>
          </p:cNvPr>
          <p:cNvSpPr>
            <a:spLocks noGrp="1"/>
          </p:cNvSpPr>
          <p:nvPr>
            <p:ph idx="4294967295"/>
          </p:nvPr>
        </p:nvSpPr>
        <p:spPr>
          <a:xfrm>
            <a:off x="295563" y="865043"/>
            <a:ext cx="10404763" cy="991466"/>
          </a:xfrm>
        </p:spPr>
        <p:txBody>
          <a:bodyPr/>
          <a:lstStyle/>
          <a:p>
            <a:r>
              <a:rPr lang="en-US" sz="1800" dirty="0"/>
              <a:t>Every portal-related issue’ Smart Central’ is handled by the 6D CMP Team.</a:t>
            </a:r>
          </a:p>
          <a:p>
            <a:r>
              <a:rPr lang="en-US" sz="1800" dirty="0"/>
              <a:t>Mismatch data in migration/ Provisioning issues, order-related issues, report Issues, State change related, Whitelisting related, etc.</a:t>
            </a:r>
            <a:endParaRPr lang="en-IN" sz="1800" dirty="0"/>
          </a:p>
        </p:txBody>
      </p:sp>
      <p:graphicFrame>
        <p:nvGraphicFramePr>
          <p:cNvPr id="4" name="Table 3">
            <a:extLst>
              <a:ext uri="{FF2B5EF4-FFF2-40B4-BE49-F238E27FC236}">
                <a16:creationId xmlns:a16="http://schemas.microsoft.com/office/drawing/2014/main" id="{3C7F1520-E0CF-42A1-BE35-D621A9D0E9E6}"/>
              </a:ext>
            </a:extLst>
          </p:cNvPr>
          <p:cNvGraphicFramePr>
            <a:graphicFrameLocks noGrp="1"/>
          </p:cNvGraphicFramePr>
          <p:nvPr>
            <p:extLst>
              <p:ext uri="{D42A27DB-BD31-4B8C-83A1-F6EECF244321}">
                <p14:modId xmlns:p14="http://schemas.microsoft.com/office/powerpoint/2010/main" val="2081165692"/>
              </p:ext>
            </p:extLst>
          </p:nvPr>
        </p:nvGraphicFramePr>
        <p:xfrm>
          <a:off x="295563" y="2170545"/>
          <a:ext cx="11526983" cy="4359564"/>
        </p:xfrm>
        <a:graphic>
          <a:graphicData uri="http://schemas.openxmlformats.org/drawingml/2006/table">
            <a:tbl>
              <a:tblPr>
                <a:tableStyleId>{5C22544A-7EE6-4342-B048-85BDC9FD1C3A}</a:tableStyleId>
              </a:tblPr>
              <a:tblGrid>
                <a:gridCol w="705900">
                  <a:extLst>
                    <a:ext uri="{9D8B030D-6E8A-4147-A177-3AD203B41FA5}">
                      <a16:colId xmlns:a16="http://schemas.microsoft.com/office/drawing/2014/main" val="1018028240"/>
                    </a:ext>
                  </a:extLst>
                </a:gridCol>
                <a:gridCol w="2241738">
                  <a:extLst>
                    <a:ext uri="{9D8B030D-6E8A-4147-A177-3AD203B41FA5}">
                      <a16:colId xmlns:a16="http://schemas.microsoft.com/office/drawing/2014/main" val="1840420431"/>
                    </a:ext>
                  </a:extLst>
                </a:gridCol>
                <a:gridCol w="1458108">
                  <a:extLst>
                    <a:ext uri="{9D8B030D-6E8A-4147-A177-3AD203B41FA5}">
                      <a16:colId xmlns:a16="http://schemas.microsoft.com/office/drawing/2014/main" val="3753763056"/>
                    </a:ext>
                  </a:extLst>
                </a:gridCol>
                <a:gridCol w="2050473">
                  <a:extLst>
                    <a:ext uri="{9D8B030D-6E8A-4147-A177-3AD203B41FA5}">
                      <a16:colId xmlns:a16="http://schemas.microsoft.com/office/drawing/2014/main" val="4274617777"/>
                    </a:ext>
                  </a:extLst>
                </a:gridCol>
                <a:gridCol w="1275294">
                  <a:extLst>
                    <a:ext uri="{9D8B030D-6E8A-4147-A177-3AD203B41FA5}">
                      <a16:colId xmlns:a16="http://schemas.microsoft.com/office/drawing/2014/main" val="215656741"/>
                    </a:ext>
                  </a:extLst>
                </a:gridCol>
                <a:gridCol w="2502379">
                  <a:extLst>
                    <a:ext uri="{9D8B030D-6E8A-4147-A177-3AD203B41FA5}">
                      <a16:colId xmlns:a16="http://schemas.microsoft.com/office/drawing/2014/main" val="1934615935"/>
                    </a:ext>
                  </a:extLst>
                </a:gridCol>
                <a:gridCol w="1293091">
                  <a:extLst>
                    <a:ext uri="{9D8B030D-6E8A-4147-A177-3AD203B41FA5}">
                      <a16:colId xmlns:a16="http://schemas.microsoft.com/office/drawing/2014/main" val="2311058893"/>
                    </a:ext>
                  </a:extLst>
                </a:gridCol>
              </a:tblGrid>
              <a:tr h="726594">
                <a:tc rowSpan="2">
                  <a:txBody>
                    <a:bodyPr/>
                    <a:lstStyle/>
                    <a:p>
                      <a:pPr algn="ctr" fontAlgn="ctr"/>
                      <a:r>
                        <a:rPr lang="en-US" sz="1600" u="none" strike="noStrike" dirty="0">
                          <a:effectLst/>
                        </a:rPr>
                        <a:t>OE’s</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gridSpan="2">
                  <a:txBody>
                    <a:bodyPr/>
                    <a:lstStyle/>
                    <a:p>
                      <a:pPr algn="ctr" fontAlgn="ctr"/>
                      <a:r>
                        <a:rPr lang="en-US" sz="1600" u="none" strike="noStrike" dirty="0">
                          <a:effectLst/>
                        </a:rPr>
                        <a:t>Initial</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gridSpan="2">
                  <a:txBody>
                    <a:bodyPr/>
                    <a:lstStyle/>
                    <a:p>
                      <a:pPr algn="ctr" fontAlgn="ctr"/>
                      <a:r>
                        <a:rPr lang="en-US" sz="1600" u="none" strike="noStrike" dirty="0">
                          <a:effectLst/>
                        </a:rPr>
                        <a:t>ESC lev 1</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gridSpan="2">
                  <a:txBody>
                    <a:bodyPr/>
                    <a:lstStyle/>
                    <a:p>
                      <a:pPr algn="ctr" fontAlgn="ctr"/>
                      <a:r>
                        <a:rPr lang="en-US" sz="1600" u="none" strike="noStrike" dirty="0">
                          <a:effectLst/>
                        </a:rPr>
                        <a:t>ESC lev 2</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extLst>
                  <a:ext uri="{0D108BD9-81ED-4DB2-BD59-A6C34878D82A}">
                    <a16:rowId xmlns:a16="http://schemas.microsoft.com/office/drawing/2014/main" val="1444230653"/>
                  </a:ext>
                </a:extLst>
              </a:tr>
              <a:tr h="726594">
                <a:tc vMerge="1">
                  <a:txBody>
                    <a:bodyPr/>
                    <a:lstStyle/>
                    <a:p>
                      <a:endParaRPr lang="en-US"/>
                    </a:p>
                  </a:txBody>
                  <a:tcPr/>
                </a:tc>
                <a:tc>
                  <a:txBody>
                    <a:bodyPr/>
                    <a:lstStyle/>
                    <a:p>
                      <a:pPr algn="ctr" fontAlgn="ctr"/>
                      <a:r>
                        <a:rPr lang="en-US" sz="1600" u="none" strike="noStrike" dirty="0">
                          <a:effectLst/>
                        </a:rPr>
                        <a:t>Mail ID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Mobile No</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Mail ID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Mobile No</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Mail ID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Mobile No</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23679081"/>
                  </a:ext>
                </a:extLst>
              </a:tr>
              <a:tr h="726594">
                <a:tc>
                  <a:txBody>
                    <a:bodyPr/>
                    <a:lstStyle/>
                    <a:p>
                      <a:pPr algn="ctr" fontAlgn="ctr"/>
                      <a:r>
                        <a:rPr lang="en-US" sz="1600" u="none" strike="noStrike" dirty="0">
                          <a:effectLst/>
                        </a:rPr>
                        <a:t>1</a:t>
                      </a:r>
                      <a:endParaRPr lang="en-US" sz="1600" b="1" i="0" u="none" strike="noStrike" dirty="0">
                        <a:solidFill>
                          <a:srgbClr val="44546A"/>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dirty="0">
                          <a:effectLst/>
                          <a:hlinkClick r:id="rId2"/>
                        </a:rPr>
                        <a:t>madhan.kumar@6dtech.co.in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9688227524</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600" u="sng" strike="noStrike" dirty="0">
                          <a:effectLst/>
                          <a:hlinkClick r:id="rId3"/>
                        </a:rPr>
                        <a:t>rejeesh.govindan@6dtech.co.in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600" u="none" strike="noStrike" dirty="0">
                          <a:effectLst/>
                        </a:rPr>
                        <a:t>8891200781</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600" u="sng" strike="noStrike">
                          <a:effectLst/>
                          <a:hlinkClick r:id="rId4"/>
                        </a:rPr>
                        <a:t>venkateswara.rao@6dtech.co.in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600" u="none" strike="noStrike" dirty="0">
                          <a:effectLst/>
                        </a:rPr>
                        <a:t>9731600254</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3169331"/>
                  </a:ext>
                </a:extLst>
              </a:tr>
              <a:tr h="726594">
                <a:tc>
                  <a:txBody>
                    <a:bodyPr/>
                    <a:lstStyle/>
                    <a:p>
                      <a:pPr algn="ctr" fontAlgn="ctr"/>
                      <a:r>
                        <a:rPr lang="en-US" sz="1600" u="none" strike="noStrike" dirty="0">
                          <a:effectLst/>
                        </a:rPr>
                        <a:t>2</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a:effectLst/>
                          <a:hlinkClick r:id="rId5"/>
                        </a:rPr>
                        <a:t>nuthan.kumar@6dtech.co.in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7829980981</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21900961"/>
                  </a:ext>
                </a:extLst>
              </a:tr>
              <a:tr h="726594">
                <a:tc>
                  <a:txBody>
                    <a:bodyPr/>
                    <a:lstStyle/>
                    <a:p>
                      <a:pPr algn="ctr" fontAlgn="ctr"/>
                      <a:r>
                        <a:rPr lang="en-US" sz="1600" u="none" strike="noStrike">
                          <a:effectLst/>
                        </a:rPr>
                        <a:t>3</a:t>
                      </a:r>
                      <a:endParaRPr lang="en-US" sz="16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a:effectLst/>
                          <a:hlinkClick r:id="rId6"/>
                        </a:rPr>
                        <a:t>yash.deshmukh@6dtech.co.in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9579129863</a:t>
                      </a:r>
                      <a:endParaRPr lang="en-US" sz="1600" b="1" i="0" u="none" strike="noStrike" dirty="0">
                        <a:solidFill>
                          <a:srgbClr val="1D1D1D"/>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65874194"/>
                  </a:ext>
                </a:extLst>
              </a:tr>
              <a:tr h="726594">
                <a:tc>
                  <a:txBody>
                    <a:bodyPr/>
                    <a:lstStyle/>
                    <a:p>
                      <a:pPr algn="ctr" fontAlgn="ctr"/>
                      <a:r>
                        <a:rPr lang="en-US" sz="1600" u="none" strike="noStrike" dirty="0">
                          <a:effectLst/>
                        </a:rPr>
                        <a:t>4</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a:effectLst/>
                          <a:hlinkClick r:id="rId7"/>
                        </a:rPr>
                        <a:t>minu.stephen@6dtech.co.in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9562470335</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a:p>
                  </a:txBody>
                  <a:tcPr/>
                </a:tc>
                <a:extLst>
                  <a:ext uri="{0D108BD9-81ED-4DB2-BD59-A6C34878D82A}">
                    <a16:rowId xmlns:a16="http://schemas.microsoft.com/office/drawing/2014/main" val="458787917"/>
                  </a:ext>
                </a:extLst>
              </a:tr>
            </a:tbl>
          </a:graphicData>
        </a:graphic>
      </p:graphicFrame>
    </p:spTree>
    <p:extLst>
      <p:ext uri="{BB962C8B-B14F-4D97-AF65-F5344CB8AC3E}">
        <p14:creationId xmlns:p14="http://schemas.microsoft.com/office/powerpoint/2010/main" val="405098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05F1-D6FA-4AAD-9C54-84DC5342D379}"/>
              </a:ext>
            </a:extLst>
          </p:cNvPr>
          <p:cNvSpPr>
            <a:spLocks noGrp="1"/>
          </p:cNvSpPr>
          <p:nvPr>
            <p:ph type="title" idx="4294967295"/>
          </p:nvPr>
        </p:nvSpPr>
        <p:spPr>
          <a:xfrm>
            <a:off x="1154546" y="177944"/>
            <a:ext cx="4664364" cy="503093"/>
          </a:xfrm>
        </p:spPr>
        <p:txBody>
          <a:bodyPr/>
          <a:lstStyle/>
          <a:p>
            <a:r>
              <a:rPr lang="en-US" sz="2000" b="1" dirty="0">
                <a:solidFill>
                  <a:schemeClr val="bg1"/>
                </a:solidFill>
              </a:rPr>
              <a:t>Switch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1917983E-C004-4843-84D5-EC1D27EE7F6B}"/>
              </a:ext>
            </a:extLst>
          </p:cNvPr>
          <p:cNvSpPr>
            <a:spLocks noGrp="1"/>
          </p:cNvSpPr>
          <p:nvPr>
            <p:ph idx="4294967295"/>
          </p:nvPr>
        </p:nvSpPr>
        <p:spPr>
          <a:xfrm>
            <a:off x="304799" y="929698"/>
            <a:ext cx="10358581" cy="2136775"/>
          </a:xfrm>
        </p:spPr>
        <p:txBody>
          <a:bodyPr/>
          <a:lstStyle/>
          <a:p>
            <a:r>
              <a:rPr lang="en-US" sz="1800" dirty="0"/>
              <a:t>If the number status and the profile checking are done at the switch end (HLR /VLR)</a:t>
            </a:r>
          </a:p>
          <a:p>
            <a:r>
              <a:rPr lang="en-US" sz="1800" dirty="0"/>
              <a:t>If the number is not getting latched on the network firstly we check at the switch end for the last CS PS details.</a:t>
            </a:r>
          </a:p>
          <a:p>
            <a:r>
              <a:rPr lang="en-US" sz="1800" dirty="0"/>
              <a:t>We have a concerned team circle vice </a:t>
            </a:r>
          </a:p>
          <a:p>
            <a:r>
              <a:rPr lang="en-US" sz="1800" dirty="0">
                <a:hlinkClick r:id="rId2" action="ppaction://hlinkfile">
                  <a:extLst>
                    <a:ext uri="{A12FA001-AC4F-418D-AE19-62706E023703}">
                      <ahyp:hlinkClr xmlns:ahyp="http://schemas.microsoft.com/office/drawing/2018/hyperlinkcolor" val="tx"/>
                    </a:ext>
                  </a:extLst>
                </a:hlinkClick>
              </a:rPr>
              <a:t>..\Switch Escalation.xlsx</a:t>
            </a:r>
            <a:endParaRPr lang="en-US" sz="1800" dirty="0"/>
          </a:p>
        </p:txBody>
      </p:sp>
    </p:spTree>
    <p:extLst>
      <p:ext uri="{BB962C8B-B14F-4D97-AF65-F5344CB8AC3E}">
        <p14:creationId xmlns:p14="http://schemas.microsoft.com/office/powerpoint/2010/main" val="94619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4C9F-53FC-44B0-AF44-D6C41E2F76ED}"/>
              </a:ext>
            </a:extLst>
          </p:cNvPr>
          <p:cNvSpPr>
            <a:spLocks noGrp="1"/>
          </p:cNvSpPr>
          <p:nvPr>
            <p:ph type="title" idx="4294967295"/>
          </p:nvPr>
        </p:nvSpPr>
        <p:spPr>
          <a:xfrm>
            <a:off x="1209963" y="0"/>
            <a:ext cx="5070764" cy="909493"/>
          </a:xfrm>
        </p:spPr>
        <p:txBody>
          <a:bodyPr/>
          <a:lstStyle/>
          <a:p>
            <a:r>
              <a:rPr lang="en-US" sz="2000" b="1" dirty="0">
                <a:solidFill>
                  <a:schemeClr val="bg1"/>
                </a:solidFill>
              </a:rPr>
              <a:t>BSNL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945E472F-A3D2-4415-A8BE-5F86BA2EE684}"/>
              </a:ext>
            </a:extLst>
          </p:cNvPr>
          <p:cNvSpPr>
            <a:spLocks noGrp="1"/>
          </p:cNvSpPr>
          <p:nvPr>
            <p:ph idx="4294967295"/>
          </p:nvPr>
        </p:nvSpPr>
        <p:spPr>
          <a:xfrm>
            <a:off x="304800" y="909494"/>
            <a:ext cx="9116291" cy="909493"/>
          </a:xfrm>
        </p:spPr>
        <p:txBody>
          <a:bodyPr>
            <a:normAutofit/>
          </a:bodyPr>
          <a:lstStyle/>
          <a:p>
            <a:r>
              <a:rPr lang="en-US" sz="1800" dirty="0"/>
              <a:t>Issues</a:t>
            </a:r>
            <a:r>
              <a:rPr lang="en-US" dirty="0"/>
              <a:t> </a:t>
            </a:r>
            <a:r>
              <a:rPr lang="en-US" sz="1800" dirty="0"/>
              <a:t>with E-SIM profiles are forwarded to the BSNL Team.</a:t>
            </a:r>
          </a:p>
          <a:p>
            <a:r>
              <a:rPr lang="en-US" sz="1800" dirty="0"/>
              <a:t>ISMI with 40432 is forwarded to the BSNL team.</a:t>
            </a:r>
          </a:p>
          <a:p>
            <a:endParaRPr lang="en-IN" dirty="0"/>
          </a:p>
        </p:txBody>
      </p:sp>
      <p:graphicFrame>
        <p:nvGraphicFramePr>
          <p:cNvPr id="4" name="Table 3">
            <a:extLst>
              <a:ext uri="{FF2B5EF4-FFF2-40B4-BE49-F238E27FC236}">
                <a16:creationId xmlns:a16="http://schemas.microsoft.com/office/drawing/2014/main" id="{0F600FD9-D69F-45F6-A24A-2CE7D455A4D6}"/>
              </a:ext>
            </a:extLst>
          </p:cNvPr>
          <p:cNvGraphicFramePr>
            <a:graphicFrameLocks noGrp="1"/>
          </p:cNvGraphicFramePr>
          <p:nvPr>
            <p:extLst>
              <p:ext uri="{D42A27DB-BD31-4B8C-83A1-F6EECF244321}">
                <p14:modId xmlns:p14="http://schemas.microsoft.com/office/powerpoint/2010/main" val="2927908142"/>
              </p:ext>
            </p:extLst>
          </p:nvPr>
        </p:nvGraphicFramePr>
        <p:xfrm>
          <a:off x="369455" y="2041236"/>
          <a:ext cx="11397672" cy="4396511"/>
        </p:xfrm>
        <a:graphic>
          <a:graphicData uri="http://schemas.openxmlformats.org/drawingml/2006/table">
            <a:tbl>
              <a:tblPr>
                <a:tableStyleId>{5C22544A-7EE6-4342-B048-85BDC9FD1C3A}</a:tableStyleId>
              </a:tblPr>
              <a:tblGrid>
                <a:gridCol w="1726151">
                  <a:extLst>
                    <a:ext uri="{9D8B030D-6E8A-4147-A177-3AD203B41FA5}">
                      <a16:colId xmlns:a16="http://schemas.microsoft.com/office/drawing/2014/main" val="3907620067"/>
                    </a:ext>
                  </a:extLst>
                </a:gridCol>
                <a:gridCol w="2348072">
                  <a:extLst>
                    <a:ext uri="{9D8B030D-6E8A-4147-A177-3AD203B41FA5}">
                      <a16:colId xmlns:a16="http://schemas.microsoft.com/office/drawing/2014/main" val="3217274004"/>
                    </a:ext>
                  </a:extLst>
                </a:gridCol>
                <a:gridCol w="1361918">
                  <a:extLst>
                    <a:ext uri="{9D8B030D-6E8A-4147-A177-3AD203B41FA5}">
                      <a16:colId xmlns:a16="http://schemas.microsoft.com/office/drawing/2014/main" val="3228759692"/>
                    </a:ext>
                  </a:extLst>
                </a:gridCol>
                <a:gridCol w="1392309">
                  <a:extLst>
                    <a:ext uri="{9D8B030D-6E8A-4147-A177-3AD203B41FA5}">
                      <a16:colId xmlns:a16="http://schemas.microsoft.com/office/drawing/2014/main" val="786862533"/>
                    </a:ext>
                  </a:extLst>
                </a:gridCol>
                <a:gridCol w="1231151">
                  <a:extLst>
                    <a:ext uri="{9D8B030D-6E8A-4147-A177-3AD203B41FA5}">
                      <a16:colId xmlns:a16="http://schemas.microsoft.com/office/drawing/2014/main" val="989768291"/>
                    </a:ext>
                  </a:extLst>
                </a:gridCol>
                <a:gridCol w="3338071">
                  <a:extLst>
                    <a:ext uri="{9D8B030D-6E8A-4147-A177-3AD203B41FA5}">
                      <a16:colId xmlns:a16="http://schemas.microsoft.com/office/drawing/2014/main" val="1121041603"/>
                    </a:ext>
                  </a:extLst>
                </a:gridCol>
              </a:tblGrid>
              <a:tr h="593993">
                <a:tc>
                  <a:txBody>
                    <a:bodyPr/>
                    <a:lstStyle/>
                    <a:p>
                      <a:pPr algn="ctr" fontAlgn="ctr"/>
                      <a:r>
                        <a:rPr lang="en-US" sz="1600" b="1" u="none" strike="noStrike" dirty="0">
                          <a:effectLst/>
                        </a:rPr>
                        <a:t>Escalation Level </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ETR (Working </a:t>
                      </a:r>
                      <a:r>
                        <a:rPr lang="en-US" sz="1600" b="1" u="none" strike="noStrike" dirty="0" err="1">
                          <a:effectLst/>
                        </a:rPr>
                        <a:t>Hrs</a:t>
                      </a:r>
                      <a:r>
                        <a:rPr lang="en-US" sz="1600" b="1" u="none" strike="noStrike" dirty="0">
                          <a:effectLst/>
                        </a:rPr>
                        <a:t>/Days)</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Contact Person</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Designation</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Mobile/Phone</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ctr"/>
                      <a:r>
                        <a:rPr lang="en-US" sz="1600" b="1" u="none" strike="noStrike" dirty="0">
                          <a:effectLst/>
                        </a:rPr>
                        <a:t>Email ID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568297344"/>
                  </a:ext>
                </a:extLst>
              </a:tr>
              <a:tr h="585003">
                <a:tc>
                  <a:txBody>
                    <a:bodyPr/>
                    <a:lstStyle/>
                    <a:p>
                      <a:pPr algn="ctr" fontAlgn="ctr"/>
                      <a:r>
                        <a:rPr lang="en-US" sz="1600" u="none" strike="noStrike" dirty="0">
                          <a:effectLst/>
                        </a:rPr>
                        <a:t>Level 1</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&lt;8 HRS</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Mr. SITA RAM</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JAO</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9991813683</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a:effectLst/>
                          <a:hlinkClick r:id="rId2"/>
                        </a:rPr>
                        <a:t>gsmbillgrg@gmail.com</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529144"/>
                  </a:ext>
                </a:extLst>
              </a:tr>
              <a:tr h="877504">
                <a:tc>
                  <a:txBody>
                    <a:bodyPr/>
                    <a:lstStyle/>
                    <a:p>
                      <a:pPr algn="ctr" fontAlgn="ctr"/>
                      <a:r>
                        <a:rPr lang="en-US" sz="1600" u="none" strike="noStrike" dirty="0">
                          <a:effectLst/>
                        </a:rPr>
                        <a:t>Level 2</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&gt;8Hrs to 24 </a:t>
                      </a:r>
                      <a:r>
                        <a:rPr lang="en-US" sz="1600" u="none" strike="noStrike" dirty="0" err="1">
                          <a:effectLst/>
                        </a:rPr>
                        <a:t>Hrs</a:t>
                      </a:r>
                      <a:r>
                        <a:rPr lang="en-US" sz="1600" u="none" strike="noStrike" dirty="0">
                          <a:effectLst/>
                        </a:rPr>
                        <a:t> &lt;</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Ms. Madhu </a:t>
                      </a:r>
                      <a:r>
                        <a:rPr lang="en-US" sz="1600" u="none" strike="noStrike" dirty="0" err="1">
                          <a:effectLst/>
                        </a:rPr>
                        <a:t>Tanwar</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CAO TR</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9416160055</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dirty="0">
                          <a:effectLst/>
                          <a:hlinkClick r:id="rId3"/>
                        </a:rPr>
                        <a:t>caotrggn1@gmail.com</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5722325"/>
                  </a:ext>
                </a:extLst>
              </a:tr>
              <a:tr h="877504">
                <a:tc>
                  <a:txBody>
                    <a:bodyPr/>
                    <a:lstStyle/>
                    <a:p>
                      <a:pPr algn="ctr" fontAlgn="ctr"/>
                      <a:r>
                        <a:rPr lang="en-US" sz="1600" u="none" strike="noStrike" dirty="0">
                          <a:effectLst/>
                        </a:rPr>
                        <a:t>Level 3</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&gt;24Hrs to 48 </a:t>
                      </a:r>
                      <a:r>
                        <a:rPr lang="en-US" sz="1600" u="none" strike="noStrike" dirty="0" err="1">
                          <a:effectLst/>
                        </a:rPr>
                        <a:t>Hrs</a:t>
                      </a:r>
                      <a:r>
                        <a:rPr lang="en-US" sz="1600" u="none" strike="noStrike" dirty="0">
                          <a:effectLst/>
                        </a:rPr>
                        <a:t> &lt;</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Mr. Sudhanshu</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SDE</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9468026014</a:t>
                      </a:r>
                      <a:endParaRPr lang="en-US" sz="1600" b="0" i="0" u="none" strike="noStrike">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dirty="0">
                          <a:effectLst/>
                          <a:hlinkClick r:id="rId4"/>
                        </a:rPr>
                        <a:t>bsnlnam.gur@gmail.com/sudhanshu.1985@bsnl.co.in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544435"/>
                  </a:ext>
                </a:extLst>
              </a:tr>
              <a:tr h="585003">
                <a:tc>
                  <a:txBody>
                    <a:bodyPr/>
                    <a:lstStyle/>
                    <a:p>
                      <a:pPr algn="ctr" fontAlgn="ctr"/>
                      <a:r>
                        <a:rPr lang="en-US" sz="1600" u="none" strike="noStrike" dirty="0">
                          <a:effectLst/>
                        </a:rPr>
                        <a:t>Level 4</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a:effectLst/>
                        </a:rPr>
                        <a:t>&gt;48Hrs to 72 Hrs &lt;</a:t>
                      </a:r>
                      <a:endParaRPr lang="en-US" sz="1600" b="0" i="0" u="none" strike="noStrike">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Mr. R.K. Gupta</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IFA</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9416026020</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dirty="0">
                          <a:effectLst/>
                          <a:hlinkClick r:id="rId5"/>
                        </a:rPr>
                        <a:t>ifagurgaon1@gmail.com</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236277"/>
                  </a:ext>
                </a:extLst>
              </a:tr>
              <a:tr h="877504">
                <a:tc>
                  <a:txBody>
                    <a:bodyPr/>
                    <a:lstStyle/>
                    <a:p>
                      <a:pPr algn="ctr" fontAlgn="ctr"/>
                      <a:r>
                        <a:rPr lang="en-US" sz="1600" u="none" strike="noStrike" dirty="0">
                          <a:effectLst/>
                        </a:rPr>
                        <a:t>Level 5</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a:effectLst/>
                        </a:rPr>
                        <a:t>&gt;72Hrs to 96 Hrs &lt;</a:t>
                      </a:r>
                      <a:endParaRPr lang="en-US" sz="1600" b="0" i="0" u="none" strike="noStrike">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Ms. Samita Luthra</a:t>
                      </a:r>
                      <a:endParaRPr lang="en-US" sz="1600" b="0" i="0" u="none" strike="noStrike">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Sr. GM</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1242348299</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dirty="0">
                          <a:effectLst/>
                          <a:hlinkClick r:id="rId6"/>
                        </a:rPr>
                        <a:t>gmtdgurgaon.bsnl@gmail.com</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822377"/>
                  </a:ext>
                </a:extLst>
              </a:tr>
            </a:tbl>
          </a:graphicData>
        </a:graphic>
      </p:graphicFrame>
    </p:spTree>
    <p:extLst>
      <p:ext uri="{BB962C8B-B14F-4D97-AF65-F5344CB8AC3E}">
        <p14:creationId xmlns:p14="http://schemas.microsoft.com/office/powerpoint/2010/main" val="19894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0561-D8A8-410F-89F2-05ECCB0C92C9}"/>
              </a:ext>
            </a:extLst>
          </p:cNvPr>
          <p:cNvSpPr>
            <a:spLocks noGrp="1"/>
          </p:cNvSpPr>
          <p:nvPr>
            <p:ph type="title" idx="4294967295"/>
          </p:nvPr>
        </p:nvSpPr>
        <p:spPr>
          <a:xfrm>
            <a:off x="1173018" y="163801"/>
            <a:ext cx="4645891" cy="517236"/>
          </a:xfrm>
        </p:spPr>
        <p:txBody>
          <a:bodyPr>
            <a:normAutofit/>
          </a:bodyPr>
          <a:lstStyle/>
          <a:p>
            <a:r>
              <a:rPr lang="en-US" sz="2000" b="1" dirty="0" err="1">
                <a:solidFill>
                  <a:schemeClr val="bg1"/>
                </a:solidFill>
              </a:rPr>
              <a:t>Plintron</a:t>
            </a:r>
            <a:r>
              <a:rPr lang="en-US" sz="2000" b="1" dirty="0">
                <a:solidFill>
                  <a:schemeClr val="bg1"/>
                </a:solidFill>
              </a:rPr>
              <a:t>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A0262166-BA93-48B7-88EB-389CB09E88E0}"/>
              </a:ext>
            </a:extLst>
          </p:cNvPr>
          <p:cNvSpPr>
            <a:spLocks noGrp="1"/>
          </p:cNvSpPr>
          <p:nvPr>
            <p:ph idx="4294967295"/>
          </p:nvPr>
        </p:nvSpPr>
        <p:spPr>
          <a:xfrm>
            <a:off x="240145" y="911225"/>
            <a:ext cx="7112000" cy="1220213"/>
          </a:xfrm>
        </p:spPr>
        <p:txBody>
          <a:bodyPr/>
          <a:lstStyle/>
          <a:p>
            <a:r>
              <a:rPr lang="en-US" sz="1800" dirty="0"/>
              <a:t>Issues with E-SIM profiles are forwarded to the </a:t>
            </a:r>
            <a:r>
              <a:rPr lang="en-US" sz="1800" dirty="0" err="1"/>
              <a:t>Plintron</a:t>
            </a:r>
            <a:r>
              <a:rPr lang="en-US" sz="1800" dirty="0"/>
              <a:t> Team.</a:t>
            </a:r>
          </a:p>
          <a:p>
            <a:r>
              <a:rPr lang="en-US" sz="1800" dirty="0"/>
              <a:t>ISMI with 40480 is forwarded to the </a:t>
            </a:r>
            <a:r>
              <a:rPr lang="en-US" sz="1800" dirty="0" err="1"/>
              <a:t>Plintron</a:t>
            </a:r>
            <a:r>
              <a:rPr lang="en-US" sz="1800" dirty="0"/>
              <a:t> team.</a:t>
            </a:r>
          </a:p>
          <a:p>
            <a:r>
              <a:rPr lang="en-US" sz="1800" dirty="0"/>
              <a:t>There is a separate Ticket raised from GTAC</a:t>
            </a:r>
          </a:p>
          <a:p>
            <a:endParaRPr lang="en-IN" dirty="0"/>
          </a:p>
        </p:txBody>
      </p:sp>
      <p:graphicFrame>
        <p:nvGraphicFramePr>
          <p:cNvPr id="4" name="Table 3">
            <a:extLst>
              <a:ext uri="{FF2B5EF4-FFF2-40B4-BE49-F238E27FC236}">
                <a16:creationId xmlns:a16="http://schemas.microsoft.com/office/drawing/2014/main" id="{2A24BCB7-CDA8-4F47-BE97-0EBB05AFA09C}"/>
              </a:ext>
            </a:extLst>
          </p:cNvPr>
          <p:cNvGraphicFramePr>
            <a:graphicFrameLocks noGrp="1"/>
          </p:cNvGraphicFramePr>
          <p:nvPr>
            <p:extLst>
              <p:ext uri="{D42A27DB-BD31-4B8C-83A1-F6EECF244321}">
                <p14:modId xmlns:p14="http://schemas.microsoft.com/office/powerpoint/2010/main" val="1535414068"/>
              </p:ext>
            </p:extLst>
          </p:nvPr>
        </p:nvGraphicFramePr>
        <p:xfrm>
          <a:off x="544945" y="2241980"/>
          <a:ext cx="5643418" cy="1939737"/>
        </p:xfrm>
        <a:graphic>
          <a:graphicData uri="http://schemas.openxmlformats.org/drawingml/2006/table">
            <a:tbl>
              <a:tblPr firstRow="1" bandRow="1">
                <a:tableStyleId>{5C22544A-7EE6-4342-B048-85BDC9FD1C3A}</a:tableStyleId>
              </a:tblPr>
              <a:tblGrid>
                <a:gridCol w="1089891">
                  <a:extLst>
                    <a:ext uri="{9D8B030D-6E8A-4147-A177-3AD203B41FA5}">
                      <a16:colId xmlns:a16="http://schemas.microsoft.com/office/drawing/2014/main" val="1364039679"/>
                    </a:ext>
                  </a:extLst>
                </a:gridCol>
                <a:gridCol w="4553527">
                  <a:extLst>
                    <a:ext uri="{9D8B030D-6E8A-4147-A177-3AD203B41FA5}">
                      <a16:colId xmlns:a16="http://schemas.microsoft.com/office/drawing/2014/main" val="2282821965"/>
                    </a:ext>
                  </a:extLst>
                </a:gridCol>
              </a:tblGrid>
              <a:tr h="473511">
                <a:tc>
                  <a:txBody>
                    <a:bodyPr/>
                    <a:lstStyle/>
                    <a:p>
                      <a:pPr algn="ctr"/>
                      <a:r>
                        <a:rPr lang="en-US" dirty="0">
                          <a:solidFill>
                            <a:schemeClr val="tx1"/>
                          </a:solidFill>
                        </a:rPr>
                        <a:t>Sr. No.</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Email Id</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026620418"/>
                  </a:ext>
                </a:extLst>
              </a:tr>
              <a:tr h="488742">
                <a:tc>
                  <a:txBody>
                    <a:bodyPr/>
                    <a:lstStyle/>
                    <a:p>
                      <a:pPr algn="ctr"/>
                      <a:r>
                        <a:rPr lang="en-US" dirty="0">
                          <a:solidFill>
                            <a:schemeClr val="tx1"/>
                          </a:solidFill>
                        </a:rPr>
                        <a:t>1.</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u="sng" strike="noStrike" dirty="0">
                          <a:solidFill>
                            <a:schemeClr val="accent5">
                              <a:lumMod val="75000"/>
                            </a:schemeClr>
                          </a:solidFill>
                          <a:effectLst/>
                          <a:hlinkClick r:id="rId2">
                            <a:extLst>
                              <a:ext uri="{A12FA001-AC4F-418D-AE19-62706E023703}">
                                <ahyp:hlinkClr xmlns:ahyp="http://schemas.microsoft.com/office/drawing/2018/hyperlinkcolor" val="tx"/>
                              </a:ext>
                            </a:extLst>
                          </a:hlinkClick>
                        </a:rPr>
                        <a:t>gtac@plintron.com </a:t>
                      </a:r>
                      <a:endParaRPr lang="en-IN"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27573367"/>
                  </a:ext>
                </a:extLst>
              </a:tr>
              <a:tr h="488742">
                <a:tc>
                  <a:txBody>
                    <a:bodyPr/>
                    <a:lstStyle/>
                    <a:p>
                      <a:pPr algn="ctr"/>
                      <a:r>
                        <a:rPr lang="en-US" dirty="0">
                          <a:solidFill>
                            <a:schemeClr val="tx1"/>
                          </a:solidFill>
                        </a:rPr>
                        <a:t>2.</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u="sng" strike="noStrike" dirty="0">
                          <a:solidFill>
                            <a:schemeClr val="accent5">
                              <a:lumMod val="75000"/>
                            </a:schemeClr>
                          </a:solidFill>
                          <a:effectLst/>
                          <a:hlinkClick r:id="rId3">
                            <a:extLst>
                              <a:ext uri="{A12FA001-AC4F-418D-AE19-62706E023703}">
                                <ahyp:hlinkClr xmlns:ahyp="http://schemas.microsoft.com/office/drawing/2018/hyperlinkcolor" val="tx"/>
                              </a:ext>
                            </a:extLst>
                          </a:hlinkClick>
                        </a:rPr>
                        <a:t>karthikeyan.rm@plintron.in</a:t>
                      </a:r>
                      <a:endParaRPr lang="en-IN"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25255988"/>
                  </a:ext>
                </a:extLst>
              </a:tr>
              <a:tr h="488742">
                <a:tc>
                  <a:txBody>
                    <a:bodyPr/>
                    <a:lstStyle/>
                    <a:p>
                      <a:pPr algn="ctr"/>
                      <a:r>
                        <a:rPr lang="en-US" dirty="0">
                          <a:solidFill>
                            <a:schemeClr val="tx1"/>
                          </a:solidFill>
                        </a:rPr>
                        <a:t>3.</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u="sng" strike="noStrike" dirty="0">
                          <a:solidFill>
                            <a:schemeClr val="accent5">
                              <a:lumMod val="75000"/>
                            </a:schemeClr>
                          </a:solidFill>
                          <a:effectLst/>
                          <a:hlinkClick r:id="rId4">
                            <a:extLst>
                              <a:ext uri="{A12FA001-AC4F-418D-AE19-62706E023703}">
                                <ahyp:hlinkClr xmlns:ahyp="http://schemas.microsoft.com/office/drawing/2018/hyperlinkcolor" val="tx"/>
                              </a:ext>
                            </a:extLst>
                          </a:hlinkClick>
                        </a:rPr>
                        <a:t>ananth.bm@plintron.com</a:t>
                      </a:r>
                      <a:endParaRPr lang="en-IN"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60126386"/>
                  </a:ext>
                </a:extLst>
              </a:tr>
            </a:tbl>
          </a:graphicData>
        </a:graphic>
      </p:graphicFrame>
    </p:spTree>
    <p:extLst>
      <p:ext uri="{BB962C8B-B14F-4D97-AF65-F5344CB8AC3E}">
        <p14:creationId xmlns:p14="http://schemas.microsoft.com/office/powerpoint/2010/main" val="3168448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3171</TotalTime>
  <Words>1572</Words>
  <Application>Microsoft Office PowerPoint</Application>
  <PresentationFormat>Widescreen</PresentationFormat>
  <Paragraphs>341</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 Narrow</vt:lpstr>
      <vt:lpstr>Arial</vt:lpstr>
      <vt:lpstr>Calibri</vt:lpstr>
      <vt:lpstr>Calibri Light</vt:lpstr>
      <vt:lpstr>Proxima Nova</vt:lpstr>
      <vt:lpstr>Times New Roman</vt:lpstr>
      <vt:lpstr>Vi</vt:lpstr>
      <vt:lpstr>Office Theme</vt:lpstr>
      <vt:lpstr>PowerPoint Presentation</vt:lpstr>
      <vt:lpstr>PowerPoint Presentation</vt:lpstr>
      <vt:lpstr>VBS L1 Desk Escalation matrix</vt:lpstr>
      <vt:lpstr>L2 SNOC Team</vt:lpstr>
      <vt:lpstr>L2 ISFAE Team</vt:lpstr>
      <vt:lpstr>6D CMP Team</vt:lpstr>
      <vt:lpstr>Switch Team</vt:lpstr>
      <vt:lpstr>BSNL Team</vt:lpstr>
      <vt:lpstr>Plintron Team</vt:lpstr>
      <vt:lpstr>B2X Engineer/ Field Engineer </vt:lpstr>
      <vt:lpstr>Prutech Team</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Classification</dc:title>
  <dc:creator>KSHITIJA RANDIVE</dc:creator>
  <cp:lastModifiedBy>Rutuja Randive</cp:lastModifiedBy>
  <cp:revision>23</cp:revision>
  <dcterms:created xsi:type="dcterms:W3CDTF">2024-10-16T12:29:46Z</dcterms:created>
  <dcterms:modified xsi:type="dcterms:W3CDTF">2024-10-31T14:59:01Z</dcterms:modified>
</cp:coreProperties>
</file>