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tif" ContentType="image/tif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4"/>
  </p:notesMasterIdLst>
  <p:sldIdLst>
    <p:sldId id="376" r:id="rId3"/>
    <p:sldId id="304" r:id="rId4"/>
    <p:sldId id="303" r:id="rId5"/>
    <p:sldId id="305" r:id="rId6"/>
    <p:sldId id="307" r:id="rId7"/>
    <p:sldId id="313" r:id="rId8"/>
    <p:sldId id="314" r:id="rId9"/>
    <p:sldId id="315" r:id="rId10"/>
    <p:sldId id="308" r:id="rId11"/>
    <p:sldId id="316" r:id="rId12"/>
    <p:sldId id="312" r:id="rId13"/>
    <p:sldId id="317" r:id="rId14"/>
    <p:sldId id="318" r:id="rId15"/>
    <p:sldId id="310" r:id="rId16"/>
    <p:sldId id="311" r:id="rId17"/>
    <p:sldId id="348" r:id="rId18"/>
    <p:sldId id="350" r:id="rId19"/>
    <p:sldId id="351" r:id="rId20"/>
    <p:sldId id="352" r:id="rId21"/>
    <p:sldId id="353" r:id="rId22"/>
    <p:sldId id="26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83" d="100"/>
          <a:sy n="83" d="100"/>
        </p:scale>
        <p:origin x="84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A748CE-AC68-4103-A41E-80C96BC64F40}"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1B8556-04B2-437A-BE6D-1A2542D3C89B}" type="slidenum">
              <a:rPr lang="en-IN" smtClean="0"/>
              <a:t>‹#›</a:t>
            </a:fld>
            <a:endParaRPr lang="en-IN"/>
          </a:p>
        </p:txBody>
      </p:sp>
    </p:spTree>
    <p:extLst>
      <p:ext uri="{BB962C8B-B14F-4D97-AF65-F5344CB8AC3E}">
        <p14:creationId xmlns:p14="http://schemas.microsoft.com/office/powerpoint/2010/main" val="3267307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83898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dirty="0">
              <a:solidFill>
                <a:prstClr val="black"/>
              </a:solidFill>
            </a:endParaRPr>
          </a:p>
        </p:txBody>
      </p:sp>
    </p:spTree>
    <p:extLst>
      <p:ext uri="{BB962C8B-B14F-4D97-AF65-F5344CB8AC3E}">
        <p14:creationId xmlns:p14="http://schemas.microsoft.com/office/powerpoint/2010/main" val="37956502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13</a:t>
            </a:fld>
            <a:endParaRPr lang="en-IN" dirty="0">
              <a:solidFill>
                <a:prstClr val="black"/>
              </a:solidFill>
            </a:endParaRPr>
          </a:p>
        </p:txBody>
      </p:sp>
    </p:spTree>
    <p:extLst>
      <p:ext uri="{BB962C8B-B14F-4D97-AF65-F5344CB8AC3E}">
        <p14:creationId xmlns:p14="http://schemas.microsoft.com/office/powerpoint/2010/main" val="287564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14</a:t>
            </a:fld>
            <a:endParaRPr lang="en-IN" dirty="0">
              <a:solidFill>
                <a:prstClr val="black"/>
              </a:solidFill>
            </a:endParaRPr>
          </a:p>
        </p:txBody>
      </p:sp>
    </p:spTree>
    <p:extLst>
      <p:ext uri="{BB962C8B-B14F-4D97-AF65-F5344CB8AC3E}">
        <p14:creationId xmlns:p14="http://schemas.microsoft.com/office/powerpoint/2010/main" val="1876323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15</a:t>
            </a:fld>
            <a:endParaRPr lang="en-IN" dirty="0">
              <a:solidFill>
                <a:prstClr val="black"/>
              </a:solidFill>
            </a:endParaRPr>
          </a:p>
        </p:txBody>
      </p:sp>
    </p:spTree>
    <p:extLst>
      <p:ext uri="{BB962C8B-B14F-4D97-AF65-F5344CB8AC3E}">
        <p14:creationId xmlns:p14="http://schemas.microsoft.com/office/powerpoint/2010/main" val="6518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17</a:t>
            </a:fld>
            <a:endParaRPr lang="en-IN" dirty="0">
              <a:solidFill>
                <a:prstClr val="black"/>
              </a:solidFill>
            </a:endParaRPr>
          </a:p>
        </p:txBody>
      </p:sp>
    </p:spTree>
    <p:extLst>
      <p:ext uri="{BB962C8B-B14F-4D97-AF65-F5344CB8AC3E}">
        <p14:creationId xmlns:p14="http://schemas.microsoft.com/office/powerpoint/2010/main" val="22100226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18</a:t>
            </a:fld>
            <a:endParaRPr lang="en-IN" dirty="0">
              <a:solidFill>
                <a:prstClr val="black"/>
              </a:solidFill>
            </a:endParaRPr>
          </a:p>
        </p:txBody>
      </p:sp>
    </p:spTree>
    <p:extLst>
      <p:ext uri="{BB962C8B-B14F-4D97-AF65-F5344CB8AC3E}">
        <p14:creationId xmlns:p14="http://schemas.microsoft.com/office/powerpoint/2010/main" val="200878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19</a:t>
            </a:fld>
            <a:endParaRPr lang="en-IN" dirty="0">
              <a:solidFill>
                <a:prstClr val="black"/>
              </a:solidFill>
            </a:endParaRPr>
          </a:p>
        </p:txBody>
      </p:sp>
    </p:spTree>
    <p:extLst>
      <p:ext uri="{BB962C8B-B14F-4D97-AF65-F5344CB8AC3E}">
        <p14:creationId xmlns:p14="http://schemas.microsoft.com/office/powerpoint/2010/main" val="3864631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dirty="0">
              <a:solidFill>
                <a:prstClr val="black"/>
              </a:solidFill>
            </a:endParaRPr>
          </a:p>
        </p:txBody>
      </p:sp>
    </p:spTree>
    <p:extLst>
      <p:ext uri="{BB962C8B-B14F-4D97-AF65-F5344CB8AC3E}">
        <p14:creationId xmlns:p14="http://schemas.microsoft.com/office/powerpoint/2010/main" val="3620879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dirty="0">
              <a:solidFill>
                <a:prstClr val="black"/>
              </a:solidFill>
            </a:endParaRPr>
          </a:p>
        </p:txBody>
      </p:sp>
    </p:spTree>
    <p:extLst>
      <p:ext uri="{BB962C8B-B14F-4D97-AF65-F5344CB8AC3E}">
        <p14:creationId xmlns:p14="http://schemas.microsoft.com/office/powerpoint/2010/main" val="976346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6</a:t>
            </a:fld>
            <a:endParaRPr lang="en-IN" dirty="0">
              <a:solidFill>
                <a:prstClr val="black"/>
              </a:solidFill>
            </a:endParaRPr>
          </a:p>
        </p:txBody>
      </p:sp>
    </p:spTree>
    <p:extLst>
      <p:ext uri="{BB962C8B-B14F-4D97-AF65-F5344CB8AC3E}">
        <p14:creationId xmlns:p14="http://schemas.microsoft.com/office/powerpoint/2010/main" val="419569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dirty="0">
              <a:solidFill>
                <a:prstClr val="black"/>
              </a:solidFill>
            </a:endParaRPr>
          </a:p>
        </p:txBody>
      </p:sp>
    </p:spTree>
    <p:extLst>
      <p:ext uri="{BB962C8B-B14F-4D97-AF65-F5344CB8AC3E}">
        <p14:creationId xmlns:p14="http://schemas.microsoft.com/office/powerpoint/2010/main" val="1774862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dirty="0">
              <a:solidFill>
                <a:prstClr val="black"/>
              </a:solidFill>
            </a:endParaRPr>
          </a:p>
        </p:txBody>
      </p:sp>
    </p:spTree>
    <p:extLst>
      <p:ext uri="{BB962C8B-B14F-4D97-AF65-F5344CB8AC3E}">
        <p14:creationId xmlns:p14="http://schemas.microsoft.com/office/powerpoint/2010/main" val="36773117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dirty="0">
              <a:solidFill>
                <a:prstClr val="black"/>
              </a:solidFill>
            </a:endParaRPr>
          </a:p>
        </p:txBody>
      </p:sp>
    </p:spTree>
    <p:extLst>
      <p:ext uri="{BB962C8B-B14F-4D97-AF65-F5344CB8AC3E}">
        <p14:creationId xmlns:p14="http://schemas.microsoft.com/office/powerpoint/2010/main" val="18096851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dirty="0">
              <a:solidFill>
                <a:prstClr val="black"/>
              </a:solidFill>
            </a:endParaRPr>
          </a:p>
        </p:txBody>
      </p:sp>
    </p:spTree>
    <p:extLst>
      <p:ext uri="{BB962C8B-B14F-4D97-AF65-F5344CB8AC3E}">
        <p14:creationId xmlns:p14="http://schemas.microsoft.com/office/powerpoint/2010/main" val="393897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dirty="0">
              <a:solidFill>
                <a:prstClr val="black"/>
              </a:solidFill>
            </a:endParaRPr>
          </a:p>
        </p:txBody>
      </p:sp>
    </p:spTree>
    <p:extLst>
      <p:ext uri="{BB962C8B-B14F-4D97-AF65-F5344CB8AC3E}">
        <p14:creationId xmlns:p14="http://schemas.microsoft.com/office/powerpoint/2010/main" val="420517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tif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tif"/><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2.xml"/><Relationship Id="rId4" Type="http://schemas.openxmlformats.org/officeDocument/2006/relationships/image" Target="../media/image16.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Master" Target="../slideMasters/slideMaster2.xml"/><Relationship Id="rId4" Type="http://schemas.openxmlformats.org/officeDocument/2006/relationships/image" Target="../media/image42.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4.svg"/><Relationship Id="rId2" Type="http://schemas.openxmlformats.org/officeDocument/2006/relationships/image" Target="../media/image43.png"/><Relationship Id="rId1" Type="http://schemas.openxmlformats.org/officeDocument/2006/relationships/slideMaster" Target="../slideMasters/slideMaster2.xml"/><Relationship Id="rId4" Type="http://schemas.openxmlformats.org/officeDocument/2006/relationships/image" Target="../media/image45.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6.svg"/><Relationship Id="rId2" Type="http://schemas.openxmlformats.org/officeDocument/2006/relationships/image" Target="../media/image22.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48.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45.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1D462-7A95-43F3-9C11-1DD0339616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31FCD4-6AC7-4CB5-9E6A-3F232976F6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2273BC-BF26-433B-B61B-576D0F77097A}"/>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5" name="Footer Placeholder 4">
            <a:extLst>
              <a:ext uri="{FF2B5EF4-FFF2-40B4-BE49-F238E27FC236}">
                <a16:creationId xmlns:a16="http://schemas.microsoft.com/office/drawing/2014/main" id="{0300B107-C308-4575-B666-0CF477DC60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E603D4-1B82-4EBC-8F09-83EAA1DB33F6}"/>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73519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A0511-EAD9-4817-90D6-0E90CEFC8E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174950-D6A0-4E46-9D9B-C28D476A309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39A7B4-C70F-4106-BFD0-3BFD82243CE3}"/>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5" name="Footer Placeholder 4">
            <a:extLst>
              <a:ext uri="{FF2B5EF4-FFF2-40B4-BE49-F238E27FC236}">
                <a16:creationId xmlns:a16="http://schemas.microsoft.com/office/drawing/2014/main" id="{F1B0EF82-4AC5-4F00-A912-8A958112C4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E0E7C0-48F1-4C91-882C-EDC1B0D7529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42529726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1310036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9269168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9042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2882346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1076834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17507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2A6D22-EFE5-4C71-8161-6F4EECB720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ACE883D-D4E1-43EC-8476-CDC70E0ECEA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C96C7C-79FA-499C-84C8-1B167D51D16B}"/>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5" name="Footer Placeholder 4">
            <a:extLst>
              <a:ext uri="{FF2B5EF4-FFF2-40B4-BE49-F238E27FC236}">
                <a16:creationId xmlns:a16="http://schemas.microsoft.com/office/drawing/2014/main" id="{559F08C6-A14E-48BB-A94F-33BCE23F8D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20120C-5F0D-4485-91E2-AD07D1A797EE}"/>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7130010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61294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5" name="Graphic 4">
            <a:extLst>
              <a:ext uri="{FF2B5EF4-FFF2-40B4-BE49-F238E27FC236}">
                <a16:creationId xmlns:a16="http://schemas.microsoft.com/office/drawing/2014/main" id="{441C4331-1122-49F7-AE04-75DAD9DB764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059788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dirty="0">
                <a:solidFill>
                  <a:srgbClr val="FFFFFF"/>
                </a:solidFill>
              </a:rPr>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488159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828979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742873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310822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716187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4770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AAD0-B86C-489F-8FF6-878F6369BA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5A2C63-4016-4568-B648-BCE360767DC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7D68C2-F889-4344-940B-BFB254287C9A}"/>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5" name="Footer Placeholder 4">
            <a:extLst>
              <a:ext uri="{FF2B5EF4-FFF2-40B4-BE49-F238E27FC236}">
                <a16:creationId xmlns:a16="http://schemas.microsoft.com/office/drawing/2014/main" id="{4CE7D50E-0D29-4995-8ADD-78A6FE0B9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24FF7-B221-4405-8A79-16E3E014056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536824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48754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831128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33357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552384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942258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12738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8982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819986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330807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57080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4ED-29FA-44A8-96B0-6BBD84E24E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2A5AC70-A938-4FF7-B667-761AF1DA6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2193F43-31B2-40F7-8C1D-6C0C78BC5255}"/>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5" name="Footer Placeholder 4">
            <a:extLst>
              <a:ext uri="{FF2B5EF4-FFF2-40B4-BE49-F238E27FC236}">
                <a16:creationId xmlns:a16="http://schemas.microsoft.com/office/drawing/2014/main" id="{964012E0-FCA9-45F1-ADD2-112D4E8F2F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DF6771-F584-49F4-AA93-8B4B6F310C14}"/>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8851239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08965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019164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953520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3402956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586180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8041000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168675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5866361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21741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68260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9A46D-6C6B-42DA-A291-75DF73889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AA88B5-2188-4323-9E9B-B1E02E55893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69BEE09-5A68-4951-B922-9F84DC3F908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D436F12-F3C8-4F9B-A916-FB067A510499}"/>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6" name="Footer Placeholder 5">
            <a:extLst>
              <a:ext uri="{FF2B5EF4-FFF2-40B4-BE49-F238E27FC236}">
                <a16:creationId xmlns:a16="http://schemas.microsoft.com/office/drawing/2014/main" id="{D2199883-9DAC-47FB-9243-A6F07528AB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105444-F5BA-49F4-886C-41785CA8E121}"/>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4042554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6007625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200814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972342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98542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340392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172241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788675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082920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8010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75319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8C6B-8A06-4B73-B5A7-0A4E88C44D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BDA07A-B7F7-4F38-98A6-0E9AED560C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F5E6510-FBD2-4BA2-91C5-9D6D8D6B26F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99506A8-D5B3-46A5-A393-85055BE077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8C6B0F8-ACA8-4822-BE64-B8FE760936D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9F7A9E-43C0-4F28-8DC7-C410CCC711BD}"/>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8" name="Footer Placeholder 7">
            <a:extLst>
              <a:ext uri="{FF2B5EF4-FFF2-40B4-BE49-F238E27FC236}">
                <a16:creationId xmlns:a16="http://schemas.microsoft.com/office/drawing/2014/main" id="{9B8DA93F-67A5-474B-A3E6-9D7F48EA1EB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43E3009-2BDC-4ECB-935A-419854A77328}"/>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91543989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59158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0336830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154093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275195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4848939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770231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4136956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2933932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13-11-2024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305102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53692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9762-4610-4CF9-BE23-80ABBD324E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1A871FF-0E43-4C81-8454-CC42846CE501}"/>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4" name="Footer Placeholder 3">
            <a:extLst>
              <a:ext uri="{FF2B5EF4-FFF2-40B4-BE49-F238E27FC236}">
                <a16:creationId xmlns:a16="http://schemas.microsoft.com/office/drawing/2014/main" id="{70C20009-6531-4D69-B207-4C4404031B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59626A-CD48-4B3C-9499-9114EC5B34B9}"/>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273854319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82034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11/13/2024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6438933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234929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009850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578073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405708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7795572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716523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854744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15547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9CC25-2138-4EE0-A625-40710488A44D}"/>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3" name="Footer Placeholder 2">
            <a:extLst>
              <a:ext uri="{FF2B5EF4-FFF2-40B4-BE49-F238E27FC236}">
                <a16:creationId xmlns:a16="http://schemas.microsoft.com/office/drawing/2014/main" id="{0D9D0EDD-4E54-4644-A5A2-5BB965CAEF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C8C1996-CA9F-4D04-A2A3-11A17D0B829E}"/>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56378766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318543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722725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7124127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8354857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9839291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6459476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4375660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871371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9000232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86532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00E45-4C8C-4F78-B407-06E0B270B4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2DD493B-EF86-48DB-9BB7-899EE6F39D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D51C6E-9E1E-43D8-8CAD-9E083F53D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CD43C96-BB6C-4CCF-91EA-0BCC8E4BEADF}"/>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6" name="Footer Placeholder 5">
            <a:extLst>
              <a:ext uri="{FF2B5EF4-FFF2-40B4-BE49-F238E27FC236}">
                <a16:creationId xmlns:a16="http://schemas.microsoft.com/office/drawing/2014/main" id="{E356E24F-4098-4D79-B4B0-77664722F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A7E067-A49D-456C-A95E-4FA70ADDD5D7}"/>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13608411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481764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1103916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7223649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4182238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6438644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1377110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3131653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5068314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4540198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27837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3511E-CFAF-4B0D-9387-2F779474F3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CCD120B-6C57-4ED9-B949-D760D0463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1824F8-4E5B-4512-86D1-5EF961C4F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384738-8131-4AD3-B121-F87AC156576B}"/>
              </a:ext>
            </a:extLst>
          </p:cNvPr>
          <p:cNvSpPr>
            <a:spLocks noGrp="1"/>
          </p:cNvSpPr>
          <p:nvPr>
            <p:ph type="dt" sz="half" idx="10"/>
          </p:nvPr>
        </p:nvSpPr>
        <p:spPr/>
        <p:txBody>
          <a:bodyPr/>
          <a:lstStyle/>
          <a:p>
            <a:fld id="{2A33EA73-0F0B-44C4-8528-C8FCFF889804}" type="datetimeFigureOut">
              <a:rPr lang="en-IN" smtClean="0"/>
              <a:t>13-11-2024</a:t>
            </a:fld>
            <a:endParaRPr lang="en-IN"/>
          </a:p>
        </p:txBody>
      </p:sp>
      <p:sp>
        <p:nvSpPr>
          <p:cNvPr id="6" name="Footer Placeholder 5">
            <a:extLst>
              <a:ext uri="{FF2B5EF4-FFF2-40B4-BE49-F238E27FC236}">
                <a16:creationId xmlns:a16="http://schemas.microsoft.com/office/drawing/2014/main" id="{D97162B3-43C4-4BDD-A158-B36E41595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C87AE-E33D-43F0-82C0-7D33DBA35137}"/>
              </a:ext>
            </a:extLst>
          </p:cNvPr>
          <p:cNvSpPr>
            <a:spLocks noGrp="1"/>
          </p:cNvSpPr>
          <p:nvPr>
            <p:ph type="sldNum" sz="quarter" idx="12"/>
          </p:nvPr>
        </p:nvSpPr>
        <p:spPr/>
        <p:txBody>
          <a:bodyPr/>
          <a:lstStyle/>
          <a:p>
            <a:fld id="{ABEFA8EB-B900-498A-B6CD-302B7872B974}" type="slidenum">
              <a:rPr lang="en-IN" smtClean="0"/>
              <a:t>‹#›</a:t>
            </a:fld>
            <a:endParaRPr lang="en-IN"/>
          </a:p>
        </p:txBody>
      </p:sp>
    </p:spTree>
    <p:extLst>
      <p:ext uri="{BB962C8B-B14F-4D97-AF65-F5344CB8AC3E}">
        <p14:creationId xmlns:p14="http://schemas.microsoft.com/office/powerpoint/2010/main" val="305461520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5367068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2229938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0271080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6016602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1889533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2051809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72609879"/>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35952113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3962917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9895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21" Type="http://schemas.openxmlformats.org/officeDocument/2006/relationships/slideLayout" Target="../slideLayouts/slideLayout35.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63" Type="http://schemas.openxmlformats.org/officeDocument/2006/relationships/slideLayout" Target="../slideLayouts/slideLayout77.xml"/><Relationship Id="rId68" Type="http://schemas.openxmlformats.org/officeDocument/2006/relationships/slideLayout" Target="../slideLayouts/slideLayout82.xml"/><Relationship Id="rId84" Type="http://schemas.openxmlformats.org/officeDocument/2006/relationships/slideLayout" Target="../slideLayouts/slideLayout98.xml"/><Relationship Id="rId89" Type="http://schemas.openxmlformats.org/officeDocument/2006/relationships/slideLayout" Target="../slideLayouts/slideLayout103.xml"/><Relationship Id="rId16" Type="http://schemas.openxmlformats.org/officeDocument/2006/relationships/slideLayout" Target="../slideLayouts/slideLayout30.xml"/><Relationship Id="rId11" Type="http://schemas.openxmlformats.org/officeDocument/2006/relationships/slideLayout" Target="../slideLayouts/slideLayout25.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74" Type="http://schemas.openxmlformats.org/officeDocument/2006/relationships/slideLayout" Target="../slideLayouts/slideLayout88.xml"/><Relationship Id="rId79" Type="http://schemas.openxmlformats.org/officeDocument/2006/relationships/slideLayout" Target="../slideLayouts/slideLayout93.xml"/><Relationship Id="rId5" Type="http://schemas.openxmlformats.org/officeDocument/2006/relationships/slideLayout" Target="../slideLayouts/slideLayout19.xml"/><Relationship Id="rId90" Type="http://schemas.openxmlformats.org/officeDocument/2006/relationships/slideLayout" Target="../slideLayouts/slideLayout104.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64" Type="http://schemas.openxmlformats.org/officeDocument/2006/relationships/slideLayout" Target="../slideLayouts/slideLayout78.xml"/><Relationship Id="rId69" Type="http://schemas.openxmlformats.org/officeDocument/2006/relationships/slideLayout" Target="../slideLayouts/slideLayout83.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72" Type="http://schemas.openxmlformats.org/officeDocument/2006/relationships/slideLayout" Target="../slideLayouts/slideLayout86.xml"/><Relationship Id="rId80" Type="http://schemas.openxmlformats.org/officeDocument/2006/relationships/slideLayout" Target="../slideLayouts/slideLayout94.xml"/><Relationship Id="rId85" Type="http://schemas.openxmlformats.org/officeDocument/2006/relationships/slideLayout" Target="../slideLayouts/slideLayout99.xml"/><Relationship Id="rId93" Type="http://schemas.openxmlformats.org/officeDocument/2006/relationships/image" Target="../media/image11.png"/><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59" Type="http://schemas.openxmlformats.org/officeDocument/2006/relationships/slideLayout" Target="../slideLayouts/slideLayout73.xml"/><Relationship Id="rId67" Type="http://schemas.openxmlformats.org/officeDocument/2006/relationships/slideLayout" Target="../slideLayouts/slideLayout81.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54" Type="http://schemas.openxmlformats.org/officeDocument/2006/relationships/slideLayout" Target="../slideLayouts/slideLayout68.xml"/><Relationship Id="rId62" Type="http://schemas.openxmlformats.org/officeDocument/2006/relationships/slideLayout" Target="../slideLayouts/slideLayout76.xml"/><Relationship Id="rId70" Type="http://schemas.openxmlformats.org/officeDocument/2006/relationships/slideLayout" Target="../slideLayouts/slideLayout84.xml"/><Relationship Id="rId75" Type="http://schemas.openxmlformats.org/officeDocument/2006/relationships/slideLayout" Target="../slideLayouts/slideLayout89.xml"/><Relationship Id="rId83" Type="http://schemas.openxmlformats.org/officeDocument/2006/relationships/slideLayout" Target="../slideLayouts/slideLayout97.xml"/><Relationship Id="rId88" Type="http://schemas.openxmlformats.org/officeDocument/2006/relationships/slideLayout" Target="../slideLayouts/slideLayout102.xml"/><Relationship Id="rId91" Type="http://schemas.openxmlformats.org/officeDocument/2006/relationships/slideLayout" Target="../slideLayouts/slideLayout10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57" Type="http://schemas.openxmlformats.org/officeDocument/2006/relationships/slideLayout" Target="../slideLayouts/slideLayout71.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73" Type="http://schemas.openxmlformats.org/officeDocument/2006/relationships/slideLayout" Target="../slideLayouts/slideLayout87.xml"/><Relationship Id="rId78" Type="http://schemas.openxmlformats.org/officeDocument/2006/relationships/slideLayout" Target="../slideLayouts/slideLayout92.xml"/><Relationship Id="rId81" Type="http://schemas.openxmlformats.org/officeDocument/2006/relationships/slideLayout" Target="../slideLayouts/slideLayout95.xml"/><Relationship Id="rId86" Type="http://schemas.openxmlformats.org/officeDocument/2006/relationships/slideLayout" Target="../slideLayouts/slideLayout100.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 Id="rId34" Type="http://schemas.openxmlformats.org/officeDocument/2006/relationships/slideLayout" Target="../slideLayouts/slideLayout48.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6" Type="http://schemas.openxmlformats.org/officeDocument/2006/relationships/slideLayout" Target="../slideLayouts/slideLayout90.xml"/><Relationship Id="rId7" Type="http://schemas.openxmlformats.org/officeDocument/2006/relationships/slideLayout" Target="../slideLayouts/slideLayout21.xml"/><Relationship Id="rId71" Type="http://schemas.openxmlformats.org/officeDocument/2006/relationships/slideLayout" Target="../slideLayouts/slideLayout85.xml"/><Relationship Id="rId92" Type="http://schemas.openxmlformats.org/officeDocument/2006/relationships/theme" Target="../theme/theme2.xml"/><Relationship Id="rId2" Type="http://schemas.openxmlformats.org/officeDocument/2006/relationships/slideLayout" Target="../slideLayouts/slideLayout16.xml"/><Relationship Id="rId29" Type="http://schemas.openxmlformats.org/officeDocument/2006/relationships/slideLayout" Target="../slideLayouts/slideLayout43.xml"/><Relationship Id="rId24" Type="http://schemas.openxmlformats.org/officeDocument/2006/relationships/slideLayout" Target="../slideLayouts/slideLayout38.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66" Type="http://schemas.openxmlformats.org/officeDocument/2006/relationships/slideLayout" Target="../slideLayouts/slideLayout80.xml"/><Relationship Id="rId87" Type="http://schemas.openxmlformats.org/officeDocument/2006/relationships/slideLayout" Target="../slideLayouts/slideLayout101.xml"/><Relationship Id="rId61" Type="http://schemas.openxmlformats.org/officeDocument/2006/relationships/slideLayout" Target="../slideLayouts/slideLayout75.xml"/><Relationship Id="rId82" Type="http://schemas.openxmlformats.org/officeDocument/2006/relationships/slideLayout" Target="../slideLayouts/slideLayout96.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56" Type="http://schemas.openxmlformats.org/officeDocument/2006/relationships/slideLayout" Target="../slideLayouts/slideLayout70.xml"/><Relationship Id="rId77"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B466D0-38AC-49FC-AA1F-560A252C79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F8FCC2-CDC2-40C2-9FD1-241222124F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FB8204-F0D5-428D-ADFB-BA0227A70F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33EA73-0F0B-44C4-8528-C8FCFF889804}" type="datetimeFigureOut">
              <a:rPr lang="en-IN" smtClean="0"/>
              <a:t>13-11-2024</a:t>
            </a:fld>
            <a:endParaRPr lang="en-IN"/>
          </a:p>
        </p:txBody>
      </p:sp>
      <p:sp>
        <p:nvSpPr>
          <p:cNvPr id="5" name="Footer Placeholder 4">
            <a:extLst>
              <a:ext uri="{FF2B5EF4-FFF2-40B4-BE49-F238E27FC236}">
                <a16:creationId xmlns:a16="http://schemas.microsoft.com/office/drawing/2014/main" id="{35156538-7C27-4979-8ED5-CA04134BC3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304591-80EF-4E2F-A8AC-F23B3DEF24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EFA8EB-B900-498A-B6CD-302B7872B974}" type="slidenum">
              <a:rPr lang="en-IN" smtClean="0"/>
              <a:t>‹#›</a:t>
            </a:fld>
            <a:endParaRPr lang="en-IN"/>
          </a:p>
        </p:txBody>
      </p:sp>
    </p:spTree>
    <p:extLst>
      <p:ext uri="{BB962C8B-B14F-4D97-AF65-F5344CB8AC3E}">
        <p14:creationId xmlns:p14="http://schemas.microsoft.com/office/powerpoint/2010/main" val="411887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117351853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 id="2147483722" r:id="rId59"/>
    <p:sldLayoutId id="2147483723" r:id="rId60"/>
    <p:sldLayoutId id="2147483724" r:id="rId61"/>
    <p:sldLayoutId id="2147483725" r:id="rId62"/>
    <p:sldLayoutId id="2147483726" r:id="rId63"/>
    <p:sldLayoutId id="2147483727" r:id="rId64"/>
    <p:sldLayoutId id="2147483728" r:id="rId65"/>
    <p:sldLayoutId id="2147483729" r:id="rId66"/>
    <p:sldLayoutId id="2147483730" r:id="rId67"/>
    <p:sldLayoutId id="2147483731" r:id="rId68"/>
    <p:sldLayoutId id="2147483732" r:id="rId69"/>
    <p:sldLayoutId id="2147483733" r:id="rId70"/>
    <p:sldLayoutId id="2147483734" r:id="rId71"/>
    <p:sldLayoutId id="2147483735" r:id="rId72"/>
    <p:sldLayoutId id="2147483736" r:id="rId73"/>
    <p:sldLayoutId id="2147483737" r:id="rId74"/>
    <p:sldLayoutId id="2147483738" r:id="rId75"/>
    <p:sldLayoutId id="2147483739" r:id="rId76"/>
    <p:sldLayoutId id="2147483740" r:id="rId77"/>
    <p:sldLayoutId id="2147483741" r:id="rId78"/>
    <p:sldLayoutId id="2147483742" r:id="rId79"/>
    <p:sldLayoutId id="2147483743" r:id="rId80"/>
    <p:sldLayoutId id="2147483744" r:id="rId81"/>
    <p:sldLayoutId id="2147483745" r:id="rId82"/>
    <p:sldLayoutId id="2147483746" r:id="rId83"/>
    <p:sldLayoutId id="2147483747" r:id="rId84"/>
    <p:sldLayoutId id="2147483748" r:id="rId85"/>
    <p:sldLayoutId id="2147483749" r:id="rId86"/>
    <p:sldLayoutId id="2147483750" r:id="rId87"/>
    <p:sldLayoutId id="2147483751" r:id="rId88"/>
    <p:sldLayoutId id="2147483752" r:id="rId89"/>
    <p:sldLayoutId id="2147483753" r:id="rId90"/>
    <p:sldLayoutId id="2147483754"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68.png"/><Relationship Id="rId4" Type="http://schemas.openxmlformats.org/officeDocument/2006/relationships/image" Target="../media/image67.png"/></Relationships>
</file>

<file path=ppt/slides/_rels/slide1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sumeru-south.vodafoneidea.in:6100/ecommunications_enu/start.swe?" TargetMode="External"/><Relationship Id="rId4" Type="http://schemas.openxmlformats.org/officeDocument/2006/relationships/hyperlink" Target="https://sumeru-east.vodafoneidea.in:6100/ecommunications_enu/start.sw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vipam.vodafoneidea.com/frmLoginACMO.aspx"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73.emf"/><Relationship Id="rId4" Type="http://schemas.openxmlformats.org/officeDocument/2006/relationships/image" Target="../media/image72.png"/></Relationships>
</file>

<file path=ppt/slides/_rels/slide15.x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10.19.32.29:9090/SM960/index.do?lang=en" TargetMode="External"/><Relationship Id="rId2" Type="http://schemas.openxmlformats.org/officeDocument/2006/relationships/image" Target="../media/image54.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3.xml.rels><?xml version="1.0" encoding="UTF-8" standalone="yes"?>
<Relationships xmlns="http://schemas.openxmlformats.org/package/2006/relationships"><Relationship Id="rId3" Type="http://schemas.openxmlformats.org/officeDocument/2006/relationships/image" Target="../media/image5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ndc3vapafin7a.inroot.in:8445/desktop/"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56.png"/></Relationships>
</file>

<file path=ppt/slides/_rels/slide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iotportal.myvi.in/m2mscp/faces/wcnav_defaultSelection?_afrLoop=30875247231731716&amp;_afrWindowMode=0&amp;_afrWindowId=null#%40%3F_afrWindowId%3Dnull%26_afrLoop%3D30875247231731716%26_afrWindowMode%3D0%26_adf.ctrl-state%3D15n69x5zka_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7.xml"/><Relationship Id="rId1" Type="http://schemas.openxmlformats.org/officeDocument/2006/relationships/slideLayout" Target="../slideLayouts/slideLayout12.xml"/><Relationship Id="rId5" Type="http://schemas.openxmlformats.org/officeDocument/2006/relationships/image" Target="../media/image61.png"/><Relationship Id="rId4" Type="http://schemas.openxmlformats.org/officeDocument/2006/relationships/image" Target="../media/image6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1062E8-6902-1F3D-CAD6-4D3CD9AADDD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Vi"/>
                <a:ea typeface="+mn-ea"/>
                <a:cs typeface="+mn-cs"/>
              </a:rPr>
              <a:t>Vodafone Idea Confidential</a:t>
            </a:r>
          </a:p>
        </p:txBody>
      </p:sp>
      <p:sp>
        <p:nvSpPr>
          <p:cNvPr id="3" name="Slide Number Placeholder 2">
            <a:extLst>
              <a:ext uri="{FF2B5EF4-FFF2-40B4-BE49-F238E27FC236}">
                <a16:creationId xmlns:a16="http://schemas.microsoft.com/office/drawing/2014/main" id="{90F99515-BB08-C616-1568-6F701B68EC14}"/>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01844A-6168-4B93-B09A-45625C485E75}"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3803935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10</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296188"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Steps to check GDSP solution.</a:t>
            </a:r>
            <a:endParaRPr lang="en-US" sz="2000" b="1" dirty="0">
              <a:latin typeface="Vi" panose="00000500000000000000" pitchFamily="50" charset="0"/>
            </a:endParaRPr>
          </a:p>
        </p:txBody>
      </p:sp>
      <p:sp>
        <p:nvSpPr>
          <p:cNvPr id="7" name="Rectangle 6"/>
          <p:cNvSpPr/>
          <p:nvPr/>
        </p:nvSpPr>
        <p:spPr>
          <a:xfrm>
            <a:off x="337850" y="1114452"/>
            <a:ext cx="9588348" cy="830997"/>
          </a:xfrm>
          <a:prstGeom prst="rect">
            <a:avLst/>
          </a:prstGeom>
        </p:spPr>
        <p:txBody>
          <a:bodyPr wrap="square">
            <a:spAutoFit/>
          </a:bodyPr>
          <a:lstStyle/>
          <a:p>
            <a:r>
              <a:rPr lang="en-IN" sz="1600" dirty="0">
                <a:latin typeface="Vi" panose="00000500000000000000" pitchFamily="50" charset="0"/>
              </a:rPr>
              <a:t>Under Low Rental (LR), sim services will be in inactive and it will be in below state.</a:t>
            </a:r>
            <a:endParaRPr lang="en-US" sz="1600" dirty="0">
              <a:latin typeface="Vi" panose="00000500000000000000" pitchFamily="50" charset="0"/>
            </a:endParaRPr>
          </a:p>
          <a:p>
            <a:pPr marL="285750" lvl="0" indent="-285750">
              <a:buFont typeface="Arial" panose="020B0604020202020204" pitchFamily="34" charset="0"/>
              <a:buChar char="•"/>
            </a:pPr>
            <a:endParaRPr lang="en-IN" sz="1600" dirty="0">
              <a:latin typeface="Vi" panose="00000500000000000000" pitchFamily="50" charset="0"/>
            </a:endParaRPr>
          </a:p>
          <a:p>
            <a:pPr marL="285750" lvl="0" indent="-285750">
              <a:buFont typeface="Arial" panose="020B0604020202020204" pitchFamily="34" charset="0"/>
              <a:buChar char="•"/>
            </a:pPr>
            <a:r>
              <a:rPr lang="en-IN" sz="1600" dirty="0" err="1">
                <a:latin typeface="Vi" panose="00000500000000000000" pitchFamily="50" charset="0"/>
              </a:rPr>
              <a:t>Active.Suspend</a:t>
            </a:r>
            <a:endParaRPr lang="en-US" sz="1600" dirty="0">
              <a:latin typeface="Vi" panose="00000500000000000000" pitchFamily="50" charset="0"/>
            </a:endParaRPr>
          </a:p>
        </p:txBody>
      </p:sp>
      <p:sp>
        <p:nvSpPr>
          <p:cNvPr id="11" name="Rounded Rectangle 10"/>
          <p:cNvSpPr/>
          <p:nvPr/>
        </p:nvSpPr>
        <p:spPr>
          <a:xfrm>
            <a:off x="7050796" y="2236424"/>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SCRM View</a:t>
            </a:r>
          </a:p>
        </p:txBody>
      </p:sp>
      <p:cxnSp>
        <p:nvCxnSpPr>
          <p:cNvPr id="18" name="Straight Arrow Connector 17"/>
          <p:cNvCxnSpPr/>
          <p:nvPr/>
        </p:nvCxnSpPr>
        <p:spPr>
          <a:xfrm flipH="1">
            <a:off x="6279615" y="2666082"/>
            <a:ext cx="760163" cy="74914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ounded Rectangle 21"/>
          <p:cNvSpPr/>
          <p:nvPr/>
        </p:nvSpPr>
        <p:spPr>
          <a:xfrm>
            <a:off x="9362502" y="3402376"/>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GDSP View</a:t>
            </a:r>
          </a:p>
        </p:txBody>
      </p:sp>
      <p:cxnSp>
        <p:nvCxnSpPr>
          <p:cNvPr id="23" name="Straight Arrow Connector 22"/>
          <p:cNvCxnSpPr/>
          <p:nvPr/>
        </p:nvCxnSpPr>
        <p:spPr>
          <a:xfrm flipH="1">
            <a:off x="9882130" y="4008304"/>
            <a:ext cx="130368" cy="145606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pic>
        <p:nvPicPr>
          <p:cNvPr id="14" name="Picture 13"/>
          <p:cNvPicPr/>
          <p:nvPr/>
        </p:nvPicPr>
        <p:blipFill>
          <a:blip r:embed="rId3"/>
          <a:stretch>
            <a:fillRect/>
          </a:stretch>
        </p:blipFill>
        <p:spPr>
          <a:xfrm>
            <a:off x="288742" y="3036428"/>
            <a:ext cx="5792570" cy="1943196"/>
          </a:xfrm>
          <a:prstGeom prst="rect">
            <a:avLst/>
          </a:prstGeom>
          <a:ln>
            <a:noFill/>
          </a:ln>
          <a:effectLst>
            <a:outerShdw blurRad="292100" dist="139700" dir="2700000" algn="tl" rotWithShape="0">
              <a:srgbClr val="333333">
                <a:alpha val="65000"/>
              </a:srgbClr>
            </a:outerShdw>
          </a:effectLst>
        </p:spPr>
      </p:pic>
      <p:pic>
        <p:nvPicPr>
          <p:cNvPr id="17" name="Picture 16"/>
          <p:cNvPicPr/>
          <p:nvPr/>
        </p:nvPicPr>
        <p:blipFill>
          <a:blip r:embed="rId4"/>
          <a:stretch>
            <a:fillRect/>
          </a:stretch>
        </p:blipFill>
        <p:spPr>
          <a:xfrm>
            <a:off x="343826" y="5182664"/>
            <a:ext cx="5731510" cy="1075690"/>
          </a:xfrm>
          <a:prstGeom prst="rect">
            <a:avLst/>
          </a:prstGeom>
          <a:ln>
            <a:noFill/>
          </a:ln>
          <a:effectLst>
            <a:outerShdw blurRad="292100" dist="139700" dir="2700000" algn="tl" rotWithShape="0">
              <a:srgbClr val="333333">
                <a:alpha val="65000"/>
              </a:srgbClr>
            </a:outerShdw>
          </a:effectLst>
        </p:spPr>
      </p:pic>
      <p:pic>
        <p:nvPicPr>
          <p:cNvPr id="19" name="Picture 18"/>
          <p:cNvPicPr/>
          <p:nvPr/>
        </p:nvPicPr>
        <p:blipFill>
          <a:blip r:embed="rId5"/>
          <a:stretch>
            <a:fillRect/>
          </a:stretch>
        </p:blipFill>
        <p:spPr>
          <a:xfrm>
            <a:off x="6546322" y="5420299"/>
            <a:ext cx="5484098" cy="9564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5549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11</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Login Page</a:t>
            </a:r>
          </a:p>
        </p:txBody>
      </p:sp>
      <p:pic>
        <p:nvPicPr>
          <p:cNvPr id="5" name="Picture 4"/>
          <p:cNvPicPr>
            <a:picLocks noChangeAspect="1"/>
          </p:cNvPicPr>
          <p:nvPr/>
        </p:nvPicPr>
        <p:blipFill>
          <a:blip r:embed="rId3"/>
          <a:stretch>
            <a:fillRect/>
          </a:stretch>
        </p:blipFill>
        <p:spPr>
          <a:xfrm>
            <a:off x="424107" y="2046275"/>
            <a:ext cx="11132587" cy="4310458"/>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462001" y="1107062"/>
            <a:ext cx="8584401" cy="338554"/>
          </a:xfrm>
          <a:prstGeom prst="rect">
            <a:avLst/>
          </a:prstGeom>
        </p:spPr>
        <p:txBody>
          <a:bodyPr wrap="none">
            <a:spAutoFit/>
          </a:bodyPr>
          <a:lstStyle/>
          <a:p>
            <a:r>
              <a:rPr lang="en-IN" sz="1600" dirty="0">
                <a:solidFill>
                  <a:srgbClr val="000000"/>
                </a:solidFill>
                <a:latin typeface="Vi" panose="00000500000000000000" pitchFamily="50" charset="0"/>
                <a:ea typeface="Times New Roman" panose="02020603050405020304" pitchFamily="18" charset="0"/>
              </a:rPr>
              <a:t>SCRM- East : </a:t>
            </a:r>
            <a:r>
              <a:rPr lang="en-IN" sz="1600" u="sng" dirty="0">
                <a:latin typeface="Vi" panose="00000500000000000000" pitchFamily="50" charset="0"/>
                <a:hlinkClick r:id="rId4"/>
              </a:rPr>
              <a:t>https://sumeru-east.vodafoneidea.in:6100/ecommunications_enu/start.swe</a:t>
            </a:r>
            <a:r>
              <a:rPr lang="en-IN" sz="1600" u="sng" dirty="0">
                <a:latin typeface="Vi" panose="00000500000000000000" pitchFamily="50" charset="0"/>
              </a:rPr>
              <a:t>?</a:t>
            </a:r>
            <a:endParaRPr lang="en-US" sz="1600" dirty="0">
              <a:latin typeface="Vi" panose="00000500000000000000" pitchFamily="50" charset="0"/>
            </a:endParaRPr>
          </a:p>
        </p:txBody>
      </p:sp>
      <p:sp>
        <p:nvSpPr>
          <p:cNvPr id="8" name="Rectangle 7"/>
          <p:cNvSpPr/>
          <p:nvPr/>
        </p:nvSpPr>
        <p:spPr>
          <a:xfrm>
            <a:off x="434530" y="1547737"/>
            <a:ext cx="8871339" cy="338554"/>
          </a:xfrm>
          <a:prstGeom prst="rect">
            <a:avLst/>
          </a:prstGeom>
        </p:spPr>
        <p:txBody>
          <a:bodyPr wrap="none">
            <a:spAutoFit/>
          </a:bodyPr>
          <a:lstStyle/>
          <a:p>
            <a:r>
              <a:rPr lang="en-IN" sz="1600" dirty="0">
                <a:solidFill>
                  <a:srgbClr val="000000"/>
                </a:solidFill>
                <a:latin typeface="Vi" panose="00000500000000000000" pitchFamily="50" charset="0"/>
                <a:ea typeface="Times New Roman" panose="02020603050405020304" pitchFamily="18" charset="0"/>
              </a:rPr>
              <a:t>SCRM- South : </a:t>
            </a:r>
            <a:r>
              <a:rPr lang="en-IN" sz="1600" u="sng" dirty="0">
                <a:latin typeface="Vi" panose="00000500000000000000" pitchFamily="50" charset="0"/>
                <a:hlinkClick r:id="rId5"/>
              </a:rPr>
              <a:t>https://sumeru-south.vodafoneidea.in:6100/ecommunications_enu/start.swe?</a:t>
            </a:r>
            <a:endParaRPr lang="en-US" sz="1600" dirty="0">
              <a:latin typeface="Vi" panose="00000500000000000000" pitchFamily="50" charset="0"/>
            </a:endParaRPr>
          </a:p>
        </p:txBody>
      </p:sp>
    </p:spTree>
    <p:extLst>
      <p:ext uri="{BB962C8B-B14F-4D97-AF65-F5344CB8AC3E}">
        <p14:creationId xmlns:p14="http://schemas.microsoft.com/office/powerpoint/2010/main" val="163241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12</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Home Page</a:t>
            </a:r>
          </a:p>
        </p:txBody>
      </p:sp>
      <p:pic>
        <p:nvPicPr>
          <p:cNvPr id="2" name="Picture 1"/>
          <p:cNvPicPr>
            <a:picLocks noChangeAspect="1"/>
          </p:cNvPicPr>
          <p:nvPr/>
        </p:nvPicPr>
        <p:blipFill>
          <a:blip r:embed="rId3"/>
          <a:stretch>
            <a:fillRect/>
          </a:stretch>
        </p:blipFill>
        <p:spPr>
          <a:xfrm>
            <a:off x="436791" y="1266940"/>
            <a:ext cx="11318417" cy="48804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62503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SCRM Dashboard</a:t>
            </a:r>
          </a:p>
        </p:txBody>
      </p:sp>
      <p:pic>
        <p:nvPicPr>
          <p:cNvPr id="4" name="Picture 3"/>
          <p:cNvPicPr>
            <a:picLocks noChangeAspect="1"/>
          </p:cNvPicPr>
          <p:nvPr/>
        </p:nvPicPr>
        <p:blipFill>
          <a:blip r:embed="rId3"/>
          <a:stretch>
            <a:fillRect/>
          </a:stretch>
        </p:blipFill>
        <p:spPr>
          <a:xfrm>
            <a:off x="332092" y="1355073"/>
            <a:ext cx="11540418" cy="4803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92949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VIPAM Login Page</a:t>
            </a:r>
          </a:p>
        </p:txBody>
      </p:sp>
      <p:sp>
        <p:nvSpPr>
          <p:cNvPr id="4" name="Rectangle 3"/>
          <p:cNvSpPr/>
          <p:nvPr/>
        </p:nvSpPr>
        <p:spPr>
          <a:xfrm>
            <a:off x="473264" y="974859"/>
            <a:ext cx="7023076" cy="369332"/>
          </a:xfrm>
          <a:prstGeom prst="rect">
            <a:avLst/>
          </a:prstGeom>
        </p:spPr>
        <p:txBody>
          <a:bodyPr wrap="none">
            <a:spAutoFit/>
          </a:bodyPr>
          <a:lstStyle/>
          <a:p>
            <a:r>
              <a:rPr lang="en-IN" u="sng" dirty="0">
                <a:solidFill>
                  <a:srgbClr val="0563C1"/>
                </a:solidFill>
                <a:latin typeface="Vi" panose="00000500000000000000" pitchFamily="50" charset="0"/>
                <a:ea typeface="Times New Roman" panose="02020603050405020304" pitchFamily="18" charset="0"/>
                <a:hlinkClick r:id="rId3"/>
              </a:rPr>
              <a:t>Login URL: https://vipam.vodafoneidea.com/frmLoginACMO.aspx</a:t>
            </a:r>
            <a:endParaRPr lang="en-US" dirty="0">
              <a:latin typeface="Vi" panose="00000500000000000000" pitchFamily="50" charset="0"/>
            </a:endParaRPr>
          </a:p>
        </p:txBody>
      </p:sp>
      <p:pic>
        <p:nvPicPr>
          <p:cNvPr id="5" name="Picture 4"/>
          <p:cNvPicPr>
            <a:picLocks noChangeAspect="1"/>
          </p:cNvPicPr>
          <p:nvPr/>
        </p:nvPicPr>
        <p:blipFill>
          <a:blip r:embed="rId4"/>
          <a:stretch>
            <a:fillRect/>
          </a:stretch>
        </p:blipFill>
        <p:spPr>
          <a:xfrm>
            <a:off x="407625" y="1553378"/>
            <a:ext cx="5772838" cy="4495794"/>
          </a:xfrm>
          <a:prstGeom prst="rect">
            <a:avLst/>
          </a:prstGeom>
          <a:ln>
            <a:noFill/>
          </a:ln>
          <a:effectLst>
            <a:outerShdw blurRad="292100" dist="139700" dir="2700000" algn="tl" rotWithShape="0">
              <a:srgbClr val="333333">
                <a:alpha val="65000"/>
              </a:srgbClr>
            </a:outerShdw>
          </a:effectLst>
        </p:spPr>
      </p:pic>
      <p:sp>
        <p:nvSpPr>
          <p:cNvPr id="6" name="Rectangle 5"/>
          <p:cNvSpPr/>
          <p:nvPr/>
        </p:nvSpPr>
        <p:spPr>
          <a:xfrm>
            <a:off x="6848821" y="1784146"/>
            <a:ext cx="4818043" cy="1661993"/>
          </a:xfrm>
          <a:prstGeom prst="rect">
            <a:avLst/>
          </a:prstGeom>
        </p:spPr>
        <p:txBody>
          <a:bodyPr wrap="square">
            <a:spAutoFit/>
          </a:bodyPr>
          <a:lstStyle/>
          <a:p>
            <a:r>
              <a:rPr lang="en-US" dirty="0">
                <a:latin typeface="Vi" panose="00000500000000000000" pitchFamily="50" charset="0"/>
              </a:rPr>
              <a:t>Login to application with your AD credentials. </a:t>
            </a:r>
          </a:p>
          <a:p>
            <a:endParaRPr lang="en-US" sz="2400" dirty="0">
              <a:latin typeface="Vi" panose="00000500000000000000" pitchFamily="50" charset="0"/>
            </a:endParaRPr>
          </a:p>
          <a:p>
            <a:pPr marL="285750" indent="-285750">
              <a:buFont typeface="Wingdings" panose="05000000000000000000" pitchFamily="2" charset="2"/>
              <a:buChar char="§"/>
            </a:pPr>
            <a:r>
              <a:rPr lang="en-US" sz="1400" dirty="0">
                <a:latin typeface="Vi" panose="00000500000000000000" pitchFamily="50" charset="0"/>
              </a:rPr>
              <a:t>Enter the domain ‘Username’ and ‘Password’. </a:t>
            </a:r>
          </a:p>
          <a:p>
            <a:pPr marL="285750" indent="-285750">
              <a:buFont typeface="Wingdings" panose="05000000000000000000" pitchFamily="2" charset="2"/>
              <a:buChar char="§"/>
            </a:pPr>
            <a:r>
              <a:rPr lang="en-US" sz="1400" dirty="0">
                <a:latin typeface="Vi" panose="00000500000000000000" pitchFamily="50" charset="0"/>
              </a:rPr>
              <a:t>Select Domain ‘INROOT’ </a:t>
            </a:r>
          </a:p>
          <a:p>
            <a:pPr marL="285750" indent="-285750">
              <a:buFont typeface="Wingdings" panose="05000000000000000000" pitchFamily="2" charset="2"/>
              <a:buChar char="§"/>
            </a:pPr>
            <a:r>
              <a:rPr lang="en-US" sz="1400" dirty="0">
                <a:latin typeface="Vi" panose="00000500000000000000" pitchFamily="50" charset="0"/>
              </a:rPr>
              <a:t>Click on Login Button </a:t>
            </a:r>
          </a:p>
        </p:txBody>
      </p:sp>
      <p:pic>
        <p:nvPicPr>
          <p:cNvPr id="12" name="Picture 11"/>
          <p:cNvPicPr>
            <a:picLocks noChangeAspect="1"/>
          </p:cNvPicPr>
          <p:nvPr/>
        </p:nvPicPr>
        <p:blipFill>
          <a:blip r:embed="rId5"/>
          <a:stretch>
            <a:fillRect/>
          </a:stretch>
        </p:blipFill>
        <p:spPr>
          <a:xfrm>
            <a:off x="7742279" y="3465434"/>
            <a:ext cx="1093249" cy="889656"/>
          </a:xfrm>
          <a:prstGeom prst="rect">
            <a:avLst/>
          </a:prstGeom>
        </p:spPr>
      </p:pic>
    </p:spTree>
    <p:extLst>
      <p:ext uri="{BB962C8B-B14F-4D97-AF65-F5344CB8AC3E}">
        <p14:creationId xmlns:p14="http://schemas.microsoft.com/office/powerpoint/2010/main" val="22067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67076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VIPAM Home Page</a:t>
            </a:r>
            <a:endParaRPr lang="en-US" sz="2000" b="1" dirty="0">
              <a:latin typeface="Vi" panose="00000500000000000000" pitchFamily="50" charset="0"/>
            </a:endParaRPr>
          </a:p>
        </p:txBody>
      </p:sp>
      <p:sp>
        <p:nvSpPr>
          <p:cNvPr id="9" name="Rectangle 8"/>
          <p:cNvSpPr/>
          <p:nvPr/>
        </p:nvSpPr>
        <p:spPr>
          <a:xfrm>
            <a:off x="337850" y="1110205"/>
            <a:ext cx="10502747" cy="338554"/>
          </a:xfrm>
          <a:prstGeom prst="rect">
            <a:avLst/>
          </a:prstGeom>
        </p:spPr>
        <p:txBody>
          <a:bodyPr wrap="square">
            <a:spAutoFit/>
          </a:bodyPr>
          <a:lstStyle/>
          <a:p>
            <a:r>
              <a:rPr lang="en-US" sz="1600" dirty="0">
                <a:latin typeface="Vi" panose="00000500000000000000" pitchFamily="50" charset="0"/>
              </a:rPr>
              <a:t>Once you are successfully logged in you will get the below is the welcome screen: </a:t>
            </a:r>
          </a:p>
        </p:txBody>
      </p:sp>
      <p:pic>
        <p:nvPicPr>
          <p:cNvPr id="10" name="Picture 9"/>
          <p:cNvPicPr>
            <a:picLocks noChangeAspect="1"/>
          </p:cNvPicPr>
          <p:nvPr/>
        </p:nvPicPr>
        <p:blipFill>
          <a:blip r:embed="rId3"/>
          <a:stretch>
            <a:fillRect/>
          </a:stretch>
        </p:blipFill>
        <p:spPr>
          <a:xfrm>
            <a:off x="394606" y="1564394"/>
            <a:ext cx="11250223" cy="4704204"/>
          </a:xfrm>
          <a:prstGeom prst="rect">
            <a:avLst/>
          </a:prstGeom>
        </p:spPr>
      </p:pic>
    </p:spTree>
    <p:extLst>
      <p:ext uri="{BB962C8B-B14F-4D97-AF65-F5344CB8AC3E}">
        <p14:creationId xmlns:p14="http://schemas.microsoft.com/office/powerpoint/2010/main" val="3699632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5164429" y="605307"/>
            <a:ext cx="5215944" cy="6014433"/>
          </a:xfrm>
          <a:prstGeom prst="rect">
            <a:avLst/>
          </a:prstGeom>
        </p:spPr>
      </p:pic>
      <p:sp>
        <p:nvSpPr>
          <p:cNvPr id="5" name="Text Placeholder 4"/>
          <p:cNvSpPr>
            <a:spLocks noGrp="1"/>
          </p:cNvSpPr>
          <p:nvPr>
            <p:ph type="body" sz="quarter" idx="13"/>
          </p:nvPr>
        </p:nvSpPr>
        <p:spPr>
          <a:xfrm>
            <a:off x="334850" y="1865452"/>
            <a:ext cx="3966693" cy="2680791"/>
          </a:xfrm>
        </p:spPr>
        <p:txBody>
          <a:bodyPr/>
          <a:lstStyle/>
          <a:p>
            <a:r>
              <a:rPr lang="en-US" dirty="0"/>
              <a:t>Login to your CMP portal with domain ID and Password</a:t>
            </a:r>
          </a:p>
        </p:txBody>
      </p:sp>
    </p:spTree>
    <p:extLst>
      <p:ext uri="{BB962C8B-B14F-4D97-AF65-F5344CB8AC3E}">
        <p14:creationId xmlns:p14="http://schemas.microsoft.com/office/powerpoint/2010/main" val="166480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Smart Central checks</a:t>
            </a:r>
          </a:p>
        </p:txBody>
      </p:sp>
      <p:sp>
        <p:nvSpPr>
          <p:cNvPr id="2" name="Rectangle 1"/>
          <p:cNvSpPr/>
          <p:nvPr/>
        </p:nvSpPr>
        <p:spPr>
          <a:xfrm>
            <a:off x="0" y="1152464"/>
            <a:ext cx="11384096" cy="614977"/>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Times New Roman" panose="02020603050405020304" pitchFamily="18" charset="0"/>
                <a:cs typeface="Times New Roman" panose="02020603050405020304" pitchFamily="18" charset="0"/>
              </a:rPr>
              <a:t>Select the search type in search box, you get below options, MSISDN, SIM number, Account Number etc.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591677" y="2269125"/>
            <a:ext cx="5705475" cy="3246734"/>
          </a:xfrm>
          <a:prstGeom prst="rect">
            <a:avLst/>
          </a:prstGeom>
        </p:spPr>
      </p:pic>
      <p:pic>
        <p:nvPicPr>
          <p:cNvPr id="10" name="Picture 9"/>
          <p:cNvPicPr>
            <a:picLocks noChangeAspect="1"/>
          </p:cNvPicPr>
          <p:nvPr/>
        </p:nvPicPr>
        <p:blipFill>
          <a:blip r:embed="rId4"/>
          <a:stretch>
            <a:fillRect/>
          </a:stretch>
        </p:blipFill>
        <p:spPr>
          <a:xfrm>
            <a:off x="6725465" y="2049205"/>
            <a:ext cx="4285714" cy="4161905"/>
          </a:xfrm>
          <a:prstGeom prst="rect">
            <a:avLst/>
          </a:prstGeom>
        </p:spPr>
      </p:pic>
    </p:spTree>
    <p:extLst>
      <p:ext uri="{BB962C8B-B14F-4D97-AF65-F5344CB8AC3E}">
        <p14:creationId xmlns:p14="http://schemas.microsoft.com/office/powerpoint/2010/main" val="45841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Smart Central checks</a:t>
            </a:r>
          </a:p>
        </p:txBody>
      </p:sp>
      <p:sp>
        <p:nvSpPr>
          <p:cNvPr id="2" name="Rectangle 1"/>
          <p:cNvSpPr/>
          <p:nvPr/>
        </p:nvSpPr>
        <p:spPr>
          <a:xfrm>
            <a:off x="0" y="1152464"/>
            <a:ext cx="11384096" cy="619272"/>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Calibri" panose="020F0502020204030204" pitchFamily="34" charset="0"/>
                <a:cs typeface="Times New Roman" panose="02020603050405020304" pitchFamily="18" charset="0"/>
              </a:rPr>
              <a:t>Punch the number in MSISDN value. You will fetch the details as below. Than view the details in details tab</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25571" y="2113342"/>
            <a:ext cx="11626023" cy="3643514"/>
          </a:xfrm>
          <a:prstGeom prst="rect">
            <a:avLst/>
          </a:prstGeom>
        </p:spPr>
      </p:pic>
    </p:spTree>
    <p:extLst>
      <p:ext uri="{BB962C8B-B14F-4D97-AF65-F5344CB8AC3E}">
        <p14:creationId xmlns:p14="http://schemas.microsoft.com/office/powerpoint/2010/main" val="54714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19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6078385"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Smart Central checks</a:t>
            </a:r>
          </a:p>
        </p:txBody>
      </p:sp>
      <p:sp>
        <p:nvSpPr>
          <p:cNvPr id="2" name="Rectangle 1"/>
          <p:cNvSpPr/>
          <p:nvPr/>
        </p:nvSpPr>
        <p:spPr>
          <a:xfrm>
            <a:off x="-33083" y="989044"/>
            <a:ext cx="11384096" cy="619272"/>
          </a:xfrm>
          <a:prstGeom prst="rect">
            <a:avLst/>
          </a:prstGeom>
        </p:spPr>
        <p:txBody>
          <a:bodyPr wrap="square">
            <a:spAutoFit/>
          </a:bodyPr>
          <a:lstStyle/>
          <a:p>
            <a:pPr marR="0" lvl="1">
              <a:lnSpc>
                <a:spcPct val="107000"/>
              </a:lnSpc>
              <a:spcBef>
                <a:spcPts val="0"/>
              </a:spcBef>
              <a:spcAft>
                <a:spcPts val="800"/>
              </a:spcAft>
            </a:pPr>
            <a:r>
              <a:rPr lang="en-US" sz="1600" dirty="0">
                <a:latin typeface="Vi" panose="00000500000000000000" pitchFamily="50" charset="0"/>
                <a:ea typeface="Calibri" panose="020F0502020204030204" pitchFamily="34" charset="0"/>
                <a:cs typeface="Times New Roman" panose="02020603050405020304" pitchFamily="18" charset="0"/>
              </a:rPr>
              <a:t>Punch the number in MSISDN value. You will fetch the details as below. Highlighted fields are mandatory.  </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43558" y="1608316"/>
            <a:ext cx="11344275" cy="5495925"/>
          </a:xfrm>
          <a:prstGeom prst="rect">
            <a:avLst/>
          </a:prstGeom>
        </p:spPr>
      </p:pic>
    </p:spTree>
    <p:extLst>
      <p:ext uri="{BB962C8B-B14F-4D97-AF65-F5344CB8AC3E}">
        <p14:creationId xmlns:p14="http://schemas.microsoft.com/office/powerpoint/2010/main" val="427387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E6AF5-D4B5-4D89-85FF-93D9F1DAF076}"/>
              </a:ext>
            </a:extLst>
          </p:cNvPr>
          <p:cNvSpPr>
            <a:spLocks noGrp="1"/>
          </p:cNvSpPr>
          <p:nvPr>
            <p:ph type="title" idx="4294967295"/>
          </p:nvPr>
        </p:nvSpPr>
        <p:spPr>
          <a:xfrm>
            <a:off x="1173018" y="177944"/>
            <a:ext cx="9162473" cy="503093"/>
          </a:xfrm>
        </p:spPr>
        <p:txBody>
          <a:bodyPr>
            <a:normAutofit/>
          </a:bodyPr>
          <a:lstStyle/>
          <a:p>
            <a:r>
              <a:rPr lang="en-US" sz="2000" b="1" dirty="0">
                <a:solidFill>
                  <a:schemeClr val="bg1"/>
                </a:solidFill>
              </a:rPr>
              <a:t>HPSM ( HP Service Manager Software )</a:t>
            </a:r>
            <a:endParaRPr lang="en-IN" sz="2000" b="1" dirty="0">
              <a:solidFill>
                <a:schemeClr val="bg1"/>
              </a:solidFill>
            </a:endParaRPr>
          </a:p>
        </p:txBody>
      </p:sp>
      <p:sp>
        <p:nvSpPr>
          <p:cNvPr id="3" name="Content Placeholder 2">
            <a:extLst>
              <a:ext uri="{FF2B5EF4-FFF2-40B4-BE49-F238E27FC236}">
                <a16:creationId xmlns:a16="http://schemas.microsoft.com/office/drawing/2014/main" id="{8ECCBA3C-2B35-43CD-ABB9-DD23823D5B46}"/>
              </a:ext>
            </a:extLst>
          </p:cNvPr>
          <p:cNvSpPr>
            <a:spLocks noGrp="1"/>
          </p:cNvSpPr>
          <p:nvPr>
            <p:ph idx="4294967295"/>
          </p:nvPr>
        </p:nvSpPr>
        <p:spPr>
          <a:xfrm>
            <a:off x="175491" y="901989"/>
            <a:ext cx="10515600" cy="4351338"/>
          </a:xfrm>
        </p:spPr>
        <p:txBody>
          <a:bodyPr>
            <a:normAutofit/>
          </a:bodyPr>
          <a:lstStyle/>
          <a:p>
            <a:r>
              <a:rPr lang="en-US" sz="1800" dirty="0"/>
              <a:t>The HP Service Manager Incident Management System manages tickets and is configured to send back events to the gateway. The Gateway for HP Service Manager uses the network record category by default.</a:t>
            </a:r>
            <a:endParaRPr lang="en-IN" sz="1800" dirty="0"/>
          </a:p>
        </p:txBody>
      </p:sp>
      <p:pic>
        <p:nvPicPr>
          <p:cNvPr id="4" name="Picture 3">
            <a:extLst>
              <a:ext uri="{FF2B5EF4-FFF2-40B4-BE49-F238E27FC236}">
                <a16:creationId xmlns:a16="http://schemas.microsoft.com/office/drawing/2014/main" id="{07937F81-0E36-44D7-AB87-99DA73EF3E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91" y="1800951"/>
            <a:ext cx="10058400" cy="4631205"/>
          </a:xfrm>
          <a:prstGeom prst="rect">
            <a:avLst/>
          </a:prstGeom>
          <a:ln>
            <a:noFill/>
          </a:ln>
          <a:effectLst>
            <a:outerShdw blurRad="292100" dist="139700" dir="2700000" algn="tl" rotWithShape="0">
              <a:srgbClr val="333333">
                <a:alpha val="65000"/>
              </a:srgbClr>
            </a:outerShdw>
          </a:effectLst>
        </p:spPr>
      </p:pic>
      <p:sp>
        <p:nvSpPr>
          <p:cNvPr id="5" name="Rectangle 4">
            <a:extLst>
              <a:ext uri="{FF2B5EF4-FFF2-40B4-BE49-F238E27FC236}">
                <a16:creationId xmlns:a16="http://schemas.microsoft.com/office/drawing/2014/main" id="{4E8E0C5F-9CE6-4DCF-91D2-E8132001830F}"/>
              </a:ext>
            </a:extLst>
          </p:cNvPr>
          <p:cNvSpPr/>
          <p:nvPr/>
        </p:nvSpPr>
        <p:spPr>
          <a:xfrm>
            <a:off x="2044093" y="1420007"/>
            <a:ext cx="5997924" cy="369332"/>
          </a:xfrm>
          <a:prstGeom prst="rect">
            <a:avLst/>
          </a:prstGeom>
        </p:spPr>
        <p:txBody>
          <a:bodyPr wrap="none">
            <a:spAutoFit/>
          </a:bodyPr>
          <a:lstStyle/>
          <a:p>
            <a:r>
              <a:rPr lang="en-IN" dirty="0">
                <a:solidFill>
                  <a:srgbClr val="0563C1"/>
                </a:solidFill>
                <a:latin typeface="Vi" panose="00000500000000000000" pitchFamily="50" charset="0"/>
                <a:ea typeface="Times New Roman" panose="02020603050405020304" pitchFamily="18" charset="0"/>
                <a:hlinkClick r:id="rId3"/>
              </a:rPr>
              <a:t>Login URL: http://10.19.32.29:9090/SM960/index.do?lang=en</a:t>
            </a:r>
            <a:endParaRPr lang="en-US" dirty="0">
              <a:latin typeface="Vi" panose="00000500000000000000" pitchFamily="50" charset="0"/>
            </a:endParaRPr>
          </a:p>
        </p:txBody>
      </p:sp>
    </p:spTree>
    <p:extLst>
      <p:ext uri="{BB962C8B-B14F-4D97-AF65-F5344CB8AC3E}">
        <p14:creationId xmlns:p14="http://schemas.microsoft.com/office/powerpoint/2010/main" val="184961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50552" y="1357623"/>
            <a:ext cx="10814611" cy="5074542"/>
          </a:xfrm>
          <a:prstGeom prst="rect">
            <a:avLst/>
          </a:prstGeom>
        </p:spPr>
      </p:pic>
      <p:sp>
        <p:nvSpPr>
          <p:cNvPr id="3" name="Rectangle 2">
            <a:extLst>
              <a:ext uri="{FF2B5EF4-FFF2-40B4-BE49-F238E27FC236}">
                <a16:creationId xmlns:a16="http://schemas.microsoft.com/office/drawing/2014/main" id="{57F65D93-EDCE-4A17-A0D2-92323C7CC874}"/>
              </a:ext>
            </a:extLst>
          </p:cNvPr>
          <p:cNvSpPr/>
          <p:nvPr/>
        </p:nvSpPr>
        <p:spPr>
          <a:xfrm>
            <a:off x="1180369" y="182382"/>
            <a:ext cx="1204497" cy="369332"/>
          </a:xfrm>
          <a:prstGeom prst="rect">
            <a:avLst/>
          </a:prstGeom>
        </p:spPr>
        <p:txBody>
          <a:bodyPr wrap="none">
            <a:spAutoFit/>
          </a:bodyPr>
          <a:lstStyle/>
          <a:p>
            <a:r>
              <a:rPr lang="en-US" b="1" dirty="0">
                <a:solidFill>
                  <a:schemeClr val="bg1"/>
                </a:solidFill>
              </a:rPr>
              <a:t>Pre-checks</a:t>
            </a:r>
            <a:endParaRPr lang="en-IN" b="1" dirty="0">
              <a:solidFill>
                <a:schemeClr val="bg1"/>
              </a:solidFill>
            </a:endParaRPr>
          </a:p>
        </p:txBody>
      </p:sp>
      <p:sp>
        <p:nvSpPr>
          <p:cNvPr id="5" name="TextBox 4">
            <a:extLst>
              <a:ext uri="{FF2B5EF4-FFF2-40B4-BE49-F238E27FC236}">
                <a16:creationId xmlns:a16="http://schemas.microsoft.com/office/drawing/2014/main" id="{152D6B5B-4849-4EB2-8E49-0FECE5A64C15}"/>
              </a:ext>
            </a:extLst>
          </p:cNvPr>
          <p:cNvSpPr txBox="1"/>
          <p:nvPr/>
        </p:nvSpPr>
        <p:spPr>
          <a:xfrm>
            <a:off x="905164" y="988291"/>
            <a:ext cx="8183418" cy="369332"/>
          </a:xfrm>
          <a:prstGeom prst="rect">
            <a:avLst/>
          </a:prstGeom>
          <a:noFill/>
        </p:spPr>
        <p:txBody>
          <a:bodyPr wrap="square" rtlCol="0">
            <a:spAutoFit/>
          </a:bodyPr>
          <a:lstStyle/>
          <a:p>
            <a:r>
              <a:rPr lang="en-US" dirty="0"/>
              <a:t>Check the status of the affected number, Deal Name, APN is correct or not</a:t>
            </a:r>
            <a:endParaRPr lang="en-IN" dirty="0"/>
          </a:p>
        </p:txBody>
      </p:sp>
    </p:spTree>
    <p:extLst>
      <p:ext uri="{BB962C8B-B14F-4D97-AF65-F5344CB8AC3E}">
        <p14:creationId xmlns:p14="http://schemas.microsoft.com/office/powerpoint/2010/main" val="66149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E8D7-AFA0-4225-9B1E-602D0957B375}"/>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65531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HPSM Home Page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691" y="1126988"/>
            <a:ext cx="10763479" cy="50755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3626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4</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CISCO Finesse</a:t>
            </a:r>
          </a:p>
        </p:txBody>
      </p:sp>
      <p:sp>
        <p:nvSpPr>
          <p:cNvPr id="6" name="Rectangle 5"/>
          <p:cNvSpPr/>
          <p:nvPr/>
        </p:nvSpPr>
        <p:spPr>
          <a:xfrm>
            <a:off x="229932" y="773888"/>
            <a:ext cx="9136540" cy="584775"/>
          </a:xfrm>
          <a:prstGeom prst="rect">
            <a:avLst/>
          </a:prstGeom>
        </p:spPr>
        <p:txBody>
          <a:bodyPr wrap="none">
            <a:spAutoFit/>
          </a:bodyPr>
          <a:lstStyle/>
          <a:p>
            <a:r>
              <a:rPr lang="en-IN" sz="1600" dirty="0">
                <a:latin typeface="Vi" panose="00000500000000000000" pitchFamily="50" charset="0"/>
                <a:ea typeface="Times New Roman" panose="02020603050405020304" pitchFamily="18" charset="0"/>
              </a:rPr>
              <a:t>Cisco Finesse is used for making outbound call to the customer and Inbound call handle for customer query</a:t>
            </a:r>
            <a:r>
              <a:rPr lang="en-IN" sz="1600" dirty="0">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rPr>
              <a:t> </a:t>
            </a:r>
            <a:endParaRPr lang="en-IN" sz="1600" dirty="0">
              <a:solidFill>
                <a:srgbClr val="0563C1"/>
              </a:solidFill>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endParaRPr>
          </a:p>
          <a:p>
            <a:r>
              <a:rPr lang="en-IN" sz="1600" u="sng" dirty="0">
                <a:solidFill>
                  <a:srgbClr val="0563C1"/>
                </a:solidFill>
                <a:latin typeface="Vi" panose="00000500000000000000" pitchFamily="50" charset="0"/>
                <a:ea typeface="Times New Roman" panose="02020603050405020304" pitchFamily="18" charset="0"/>
                <a:hlinkClick r:id="rId3">
                  <a:extLst>
                    <a:ext uri="{A12FA001-AC4F-418D-AE19-62706E023703}">
                      <ahyp:hlinkClr xmlns:ahyp="http://schemas.microsoft.com/office/drawing/2018/hyperlinkcolor" val="tx"/>
                    </a:ext>
                  </a:extLst>
                </a:hlinkClick>
              </a:rPr>
              <a:t>Login URL: https://ndc3vapafin7a.inroot.in:8445/desktop/</a:t>
            </a:r>
            <a:endParaRPr lang="en-US" sz="1600" dirty="0">
              <a:latin typeface="Vi" panose="00000500000000000000" pitchFamily="50" charset="0"/>
            </a:endParaRPr>
          </a:p>
        </p:txBody>
      </p:sp>
      <p:pic>
        <p:nvPicPr>
          <p:cNvPr id="8" name="Picture 7"/>
          <p:cNvPicPr>
            <a:picLocks noChangeAspect="1"/>
          </p:cNvPicPr>
          <p:nvPr/>
        </p:nvPicPr>
        <p:blipFill>
          <a:blip r:embed="rId4"/>
          <a:stretch>
            <a:fillRect/>
          </a:stretch>
        </p:blipFill>
        <p:spPr>
          <a:xfrm>
            <a:off x="411892" y="1604069"/>
            <a:ext cx="9766135" cy="4643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95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5</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3146169"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44546A"/>
              </a:buClr>
            </a:pPr>
            <a:r>
              <a:rPr lang="en-US" sz="2000" b="1" dirty="0">
                <a:solidFill>
                  <a:prstClr val="white"/>
                </a:solidFill>
                <a:latin typeface="Vi" panose="00000500000000000000" pitchFamily="50" charset="0"/>
              </a:rPr>
              <a:t>GDSP</a:t>
            </a:r>
          </a:p>
        </p:txBody>
      </p:sp>
      <p:pic>
        <p:nvPicPr>
          <p:cNvPr id="11" name="Picture 10"/>
          <p:cNvPicPr/>
          <p:nvPr/>
        </p:nvPicPr>
        <p:blipFill>
          <a:blip r:embed="rId3"/>
          <a:stretch>
            <a:fillRect/>
          </a:stretch>
        </p:blipFill>
        <p:spPr>
          <a:xfrm>
            <a:off x="685347" y="1818415"/>
            <a:ext cx="8877293" cy="4461200"/>
          </a:xfrm>
          <a:prstGeom prst="rect">
            <a:avLst/>
          </a:prstGeom>
          <a:ln>
            <a:noFill/>
          </a:ln>
          <a:effectLst>
            <a:outerShdw blurRad="292100" dist="139700" dir="2700000" algn="tl" rotWithShape="0">
              <a:srgbClr val="333333">
                <a:alpha val="65000"/>
              </a:srgbClr>
            </a:outerShdw>
          </a:effectLst>
        </p:spPr>
      </p:pic>
      <p:sp>
        <p:nvSpPr>
          <p:cNvPr id="2" name="Rectangle 1"/>
          <p:cNvSpPr/>
          <p:nvPr/>
        </p:nvSpPr>
        <p:spPr>
          <a:xfrm>
            <a:off x="614631" y="1118078"/>
            <a:ext cx="2715808" cy="338554"/>
          </a:xfrm>
          <a:prstGeom prst="rect">
            <a:avLst/>
          </a:prstGeom>
        </p:spPr>
        <p:txBody>
          <a:bodyPr wrap="none">
            <a:spAutoFit/>
          </a:bodyPr>
          <a:lstStyle/>
          <a:p>
            <a:r>
              <a:rPr lang="en-IN" sz="1600" u="sng" dirty="0">
                <a:solidFill>
                  <a:srgbClr val="0563C1"/>
                </a:solidFill>
                <a:latin typeface="Vi" panose="00000500000000000000" pitchFamily="50" charset="0"/>
                <a:ea typeface="Times New Roman" panose="02020603050405020304" pitchFamily="18" charset="0"/>
                <a:hlinkClick r:id="rId4"/>
              </a:rPr>
              <a:t>Login URL : iotportal.myvi.in</a:t>
            </a:r>
            <a:endParaRPr lang="en-US" sz="1600" dirty="0">
              <a:latin typeface="Vi" panose="00000500000000000000" pitchFamily="50" charset="0"/>
            </a:endParaRPr>
          </a:p>
        </p:txBody>
      </p:sp>
    </p:spTree>
    <p:extLst>
      <p:ext uri="{BB962C8B-B14F-4D97-AF65-F5344CB8AC3E}">
        <p14:creationId xmlns:p14="http://schemas.microsoft.com/office/powerpoint/2010/main" val="422048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6</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395340"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States in GDSP and Customer details</a:t>
            </a:r>
            <a:endParaRPr lang="en-US" sz="2000" b="1" dirty="0">
              <a:latin typeface="Vi" panose="00000500000000000000" pitchFamily="50" charset="0"/>
            </a:endParaRPr>
          </a:p>
        </p:txBody>
      </p:sp>
      <p:pic>
        <p:nvPicPr>
          <p:cNvPr id="6" name="Picture 5"/>
          <p:cNvPicPr/>
          <p:nvPr/>
        </p:nvPicPr>
        <p:blipFill>
          <a:blip r:embed="rId3"/>
          <a:stretch>
            <a:fillRect/>
          </a:stretch>
        </p:blipFill>
        <p:spPr>
          <a:xfrm>
            <a:off x="430977" y="1236183"/>
            <a:ext cx="3072387" cy="4217165"/>
          </a:xfrm>
          <a:prstGeom prst="rect">
            <a:avLst/>
          </a:prstGeom>
        </p:spPr>
      </p:pic>
      <p:sp>
        <p:nvSpPr>
          <p:cNvPr id="4" name="Rectangle 3"/>
          <p:cNvSpPr/>
          <p:nvPr/>
        </p:nvSpPr>
        <p:spPr>
          <a:xfrm>
            <a:off x="6950626" y="945671"/>
            <a:ext cx="3092513" cy="331822"/>
          </a:xfrm>
          <a:prstGeom prst="rect">
            <a:avLst/>
          </a:prstGeom>
        </p:spPr>
        <p:txBody>
          <a:bodyPr wrap="none">
            <a:spAutoFit/>
          </a:bodyPr>
          <a:lstStyle/>
          <a:p>
            <a:pPr>
              <a:lnSpc>
                <a:spcPct val="107000"/>
              </a:lnSpc>
              <a:spcAft>
                <a:spcPts val="800"/>
              </a:spcAft>
            </a:pPr>
            <a:r>
              <a:rPr lang="en-IN" sz="1600" b="1" dirty="0">
                <a:solidFill>
                  <a:srgbClr val="FF0000"/>
                </a:solidFill>
                <a:latin typeface="Vi" panose="00000500000000000000" pitchFamily="50" charset="0"/>
                <a:ea typeface="Calibri" panose="020F0502020204030204" pitchFamily="34" charset="0"/>
                <a:cs typeface="Times New Roman" panose="02020603050405020304" pitchFamily="18" charset="0"/>
              </a:rPr>
              <a:t>How to check customer details</a:t>
            </a:r>
            <a:endParaRPr lang="en-US" sz="1600" b="1" dirty="0">
              <a:solidFill>
                <a:srgbClr val="FF0000"/>
              </a:solidFill>
              <a:effectLst/>
              <a:latin typeface="Vi" panose="00000500000000000000" pitchFamily="50" charset="0"/>
              <a:ea typeface="Calibri" panose="020F0502020204030204" pitchFamily="34" charset="0"/>
              <a:cs typeface="Times New Roman" panose="02020603050405020304" pitchFamily="18" charset="0"/>
            </a:endParaRPr>
          </a:p>
        </p:txBody>
      </p:sp>
      <p:pic>
        <p:nvPicPr>
          <p:cNvPr id="8" name="Picture 7"/>
          <p:cNvPicPr/>
          <p:nvPr/>
        </p:nvPicPr>
        <p:blipFill>
          <a:blip r:embed="rId4"/>
          <a:stretch>
            <a:fillRect/>
          </a:stretch>
        </p:blipFill>
        <p:spPr>
          <a:xfrm>
            <a:off x="6312665" y="1509311"/>
            <a:ext cx="2467778" cy="2644049"/>
          </a:xfrm>
          <a:prstGeom prst="rect">
            <a:avLst/>
          </a:prstGeom>
          <a:ln>
            <a:noFill/>
          </a:ln>
          <a:effectLst>
            <a:outerShdw blurRad="292100" dist="139700" dir="2700000" algn="tl" rotWithShape="0">
              <a:srgbClr val="333333">
                <a:alpha val="65000"/>
              </a:srgbClr>
            </a:outerShdw>
          </a:effectLst>
        </p:spPr>
      </p:pic>
      <p:pic>
        <p:nvPicPr>
          <p:cNvPr id="9" name="Picture 8"/>
          <p:cNvPicPr/>
          <p:nvPr/>
        </p:nvPicPr>
        <p:blipFill>
          <a:blip r:embed="rId5"/>
          <a:stretch>
            <a:fillRect/>
          </a:stretch>
        </p:blipFill>
        <p:spPr>
          <a:xfrm>
            <a:off x="9346893" y="1476260"/>
            <a:ext cx="2165733" cy="3650829"/>
          </a:xfrm>
          <a:prstGeom prst="rect">
            <a:avLst/>
          </a:prstGeom>
          <a:ln>
            <a:noFill/>
          </a:ln>
          <a:effectLst>
            <a:outerShdw blurRad="292100" dist="139700" dir="2700000" algn="tl" rotWithShape="0">
              <a:srgbClr val="333333">
                <a:alpha val="65000"/>
              </a:srgbClr>
            </a:outerShdw>
          </a:effectLst>
        </p:spPr>
      </p:pic>
      <p:pic>
        <p:nvPicPr>
          <p:cNvPr id="10" name="Picture 9"/>
          <p:cNvPicPr/>
          <p:nvPr/>
        </p:nvPicPr>
        <p:blipFill>
          <a:blip r:embed="rId6"/>
          <a:stretch>
            <a:fillRect/>
          </a:stretch>
        </p:blipFill>
        <p:spPr>
          <a:xfrm>
            <a:off x="5574535" y="5365215"/>
            <a:ext cx="6169446" cy="9461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726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7</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395340"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To check history of data usage</a:t>
            </a:r>
            <a:endParaRPr lang="en-US" sz="2000" b="1" dirty="0">
              <a:latin typeface="Vi" panose="00000500000000000000" pitchFamily="50" charset="0"/>
            </a:endParaRPr>
          </a:p>
        </p:txBody>
      </p:sp>
      <p:pic>
        <p:nvPicPr>
          <p:cNvPr id="11" name="Picture 10"/>
          <p:cNvPicPr/>
          <p:nvPr/>
        </p:nvPicPr>
        <p:blipFill>
          <a:blip r:embed="rId3"/>
          <a:stretch>
            <a:fillRect/>
          </a:stretch>
        </p:blipFill>
        <p:spPr>
          <a:xfrm>
            <a:off x="750765" y="1218905"/>
            <a:ext cx="9814411" cy="47412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7595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8</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4018231"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To check APN and solution type</a:t>
            </a:r>
            <a:endParaRPr lang="en-US" sz="2000" b="1" dirty="0">
              <a:latin typeface="Vi" panose="00000500000000000000" pitchFamily="50" charset="0"/>
            </a:endParaRPr>
          </a:p>
        </p:txBody>
      </p:sp>
      <p:pic>
        <p:nvPicPr>
          <p:cNvPr id="10" name="Picture 9"/>
          <p:cNvPicPr/>
          <p:nvPr/>
        </p:nvPicPr>
        <p:blipFill>
          <a:blip r:embed="rId3"/>
          <a:stretch>
            <a:fillRect/>
          </a:stretch>
        </p:blipFill>
        <p:spPr>
          <a:xfrm>
            <a:off x="575180" y="969687"/>
            <a:ext cx="10276434" cy="5001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5531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prstClr val="black"/>
                </a:solidFill>
              </a:rPr>
              <a:pPr/>
              <a:t>9</a:t>
            </a:fld>
            <a:endParaRPr lang="en-IN" dirty="0">
              <a:solidFill>
                <a:prstClr val="black"/>
              </a:solidFill>
            </a:endParaRPr>
          </a:p>
        </p:txBody>
      </p:sp>
      <p:sp>
        <p:nvSpPr>
          <p:cNvPr id="21" name="Text Placeholder 5">
            <a:extLst>
              <a:ext uri="{FF2B5EF4-FFF2-40B4-BE49-F238E27FC236}">
                <a16:creationId xmlns:a16="http://schemas.microsoft.com/office/drawing/2014/main" id="{F75EBCDE-8FDC-4802-9581-DBFA7A78E463}"/>
              </a:ext>
            </a:extLst>
          </p:cNvPr>
          <p:cNvSpPr txBox="1">
            <a:spLocks/>
          </p:cNvSpPr>
          <p:nvPr/>
        </p:nvSpPr>
        <p:spPr>
          <a:xfrm>
            <a:off x="1203764" y="221222"/>
            <a:ext cx="5296188" cy="339405"/>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000" b="1" dirty="0">
                <a:latin typeface="Vi" panose="00000500000000000000" pitchFamily="50" charset="0"/>
              </a:rPr>
              <a:t>Steps to check GDSP solution.</a:t>
            </a:r>
            <a:endParaRPr lang="en-US" sz="2000" b="1" dirty="0">
              <a:latin typeface="Vi" panose="00000500000000000000" pitchFamily="50" charset="0"/>
            </a:endParaRPr>
          </a:p>
        </p:txBody>
      </p:sp>
      <p:sp>
        <p:nvSpPr>
          <p:cNvPr id="2" name="Rectangle 1"/>
          <p:cNvSpPr/>
          <p:nvPr/>
        </p:nvSpPr>
        <p:spPr>
          <a:xfrm>
            <a:off x="370900" y="1117066"/>
            <a:ext cx="8012935" cy="1063946"/>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There are two plans.</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1)HR : High Rental</a:t>
            </a:r>
            <a:endParaRPr lang="en-US" sz="1600" dirty="0">
              <a:latin typeface="Vi" panose="00000500000000000000" pitchFamily="50" charset="0"/>
              <a:ea typeface="Calibri" panose="020F0502020204030204" pitchFamily="34" charset="0"/>
              <a:cs typeface="Times New Roman" panose="02020603050405020304" pitchFamily="18" charset="0"/>
            </a:endParaRPr>
          </a:p>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2)LR : Low Rental</a:t>
            </a:r>
            <a:endParaRPr lang="en-US" sz="1600" dirty="0">
              <a:effectLst/>
              <a:latin typeface="Vi" panose="00000500000000000000" pitchFamily="50" charset="0"/>
              <a:ea typeface="Calibri" panose="020F0502020204030204" pitchFamily="34" charset="0"/>
              <a:cs typeface="Times New Roman" panose="02020603050405020304" pitchFamily="18" charset="0"/>
            </a:endParaRPr>
          </a:p>
        </p:txBody>
      </p:sp>
      <p:sp>
        <p:nvSpPr>
          <p:cNvPr id="7" name="Rectangle 6"/>
          <p:cNvSpPr/>
          <p:nvPr/>
        </p:nvSpPr>
        <p:spPr>
          <a:xfrm>
            <a:off x="3808164" y="1158519"/>
            <a:ext cx="8178188" cy="950838"/>
          </a:xfrm>
          <a:prstGeom prst="rect">
            <a:avLst/>
          </a:prstGeom>
        </p:spPr>
        <p:txBody>
          <a:bodyPr wrap="square">
            <a:spAutoFit/>
          </a:bodyPr>
          <a:lstStyle/>
          <a:p>
            <a:pPr>
              <a:lnSpc>
                <a:spcPct val="107000"/>
              </a:lnSpc>
              <a:spcAft>
                <a:spcPts val="800"/>
              </a:spcAft>
            </a:pPr>
            <a:r>
              <a:rPr lang="en-IN" sz="1600" dirty="0">
                <a:latin typeface="Vi" panose="00000500000000000000" pitchFamily="50" charset="0"/>
                <a:ea typeface="Calibri" panose="020F0502020204030204" pitchFamily="34" charset="0"/>
                <a:cs typeface="Times New Roman" panose="02020603050405020304" pitchFamily="18" charset="0"/>
              </a:rPr>
              <a:t>Under High Rental(HR), sim services will be in active and it will be in below state.</a:t>
            </a:r>
          </a:p>
          <a:p>
            <a:pPr marL="285750" lvl="0" indent="-285750">
              <a:buFont typeface="Arial" panose="020B0604020202020204" pitchFamily="34" charset="0"/>
              <a:buChar char="•"/>
            </a:pPr>
            <a:r>
              <a:rPr lang="en-IN" sz="1600" dirty="0" err="1">
                <a:latin typeface="Vi" panose="00000500000000000000" pitchFamily="50" charset="0"/>
              </a:rPr>
              <a:t>Active.Live</a:t>
            </a:r>
            <a:endParaRPr lang="en-US" sz="1600" dirty="0">
              <a:latin typeface="Vi" panose="00000500000000000000" pitchFamily="50" charset="0"/>
            </a:endParaRPr>
          </a:p>
          <a:p>
            <a:pPr marL="285750" lvl="0" indent="-285750">
              <a:buFont typeface="Arial" panose="020B0604020202020204" pitchFamily="34" charset="0"/>
              <a:buChar char="•"/>
            </a:pPr>
            <a:r>
              <a:rPr lang="en-IN" sz="1600" dirty="0" err="1">
                <a:latin typeface="Vi" panose="00000500000000000000" pitchFamily="50" charset="0"/>
              </a:rPr>
              <a:t>Active.Ready</a:t>
            </a:r>
            <a:endParaRPr lang="en-US" sz="1600" dirty="0">
              <a:latin typeface="Vi" panose="00000500000000000000" pitchFamily="50" charset="0"/>
            </a:endParaRPr>
          </a:p>
        </p:txBody>
      </p:sp>
      <p:pic>
        <p:nvPicPr>
          <p:cNvPr id="13" name="Picture 12"/>
          <p:cNvPicPr/>
          <p:nvPr/>
        </p:nvPicPr>
        <p:blipFill>
          <a:blip r:embed="rId3"/>
          <a:stretch>
            <a:fillRect/>
          </a:stretch>
        </p:blipFill>
        <p:spPr>
          <a:xfrm>
            <a:off x="310775" y="2670473"/>
            <a:ext cx="5731510" cy="2618740"/>
          </a:xfrm>
          <a:prstGeom prst="rect">
            <a:avLst/>
          </a:prstGeom>
          <a:ln>
            <a:noFill/>
          </a:ln>
          <a:effectLst>
            <a:outerShdw blurRad="292100" dist="139700" dir="2700000" algn="tl" rotWithShape="0">
              <a:srgbClr val="333333">
                <a:alpha val="65000"/>
              </a:srgbClr>
            </a:outerShdw>
          </a:effectLst>
        </p:spPr>
      </p:pic>
      <p:pic>
        <p:nvPicPr>
          <p:cNvPr id="15" name="Picture 14"/>
          <p:cNvPicPr/>
          <p:nvPr/>
        </p:nvPicPr>
        <p:blipFill>
          <a:blip r:embed="rId4"/>
          <a:stretch>
            <a:fillRect/>
          </a:stretch>
        </p:blipFill>
        <p:spPr>
          <a:xfrm>
            <a:off x="341523" y="5326770"/>
            <a:ext cx="5651653" cy="1162050"/>
          </a:xfrm>
          <a:prstGeom prst="rect">
            <a:avLst/>
          </a:prstGeom>
          <a:ln>
            <a:noFill/>
          </a:ln>
          <a:effectLst>
            <a:outerShdw blurRad="292100" dist="139700" dir="2700000" algn="tl" rotWithShape="0">
              <a:srgbClr val="333333">
                <a:alpha val="65000"/>
              </a:srgbClr>
            </a:outerShdw>
          </a:effectLst>
        </p:spPr>
      </p:pic>
      <p:pic>
        <p:nvPicPr>
          <p:cNvPr id="16" name="Picture 15"/>
          <p:cNvPicPr/>
          <p:nvPr/>
        </p:nvPicPr>
        <p:blipFill>
          <a:blip r:embed="rId5"/>
          <a:stretch>
            <a:fillRect/>
          </a:stretch>
        </p:blipFill>
        <p:spPr>
          <a:xfrm>
            <a:off x="6359035" y="5288095"/>
            <a:ext cx="5616300" cy="1255923"/>
          </a:xfrm>
          <a:prstGeom prst="rect">
            <a:avLst/>
          </a:prstGeom>
          <a:ln>
            <a:noFill/>
          </a:ln>
          <a:effectLst>
            <a:outerShdw blurRad="292100" dist="139700" dir="2700000" algn="tl" rotWithShape="0">
              <a:srgbClr val="333333">
                <a:alpha val="65000"/>
              </a:srgbClr>
            </a:outerShdw>
          </a:effectLst>
        </p:spPr>
      </p:pic>
      <p:sp>
        <p:nvSpPr>
          <p:cNvPr id="11" name="Rounded Rectangle 10"/>
          <p:cNvSpPr/>
          <p:nvPr/>
        </p:nvSpPr>
        <p:spPr>
          <a:xfrm>
            <a:off x="7050796" y="2236424"/>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SCRM View</a:t>
            </a:r>
          </a:p>
        </p:txBody>
      </p:sp>
      <p:cxnSp>
        <p:nvCxnSpPr>
          <p:cNvPr id="18" name="Straight Arrow Connector 17"/>
          <p:cNvCxnSpPr/>
          <p:nvPr/>
        </p:nvCxnSpPr>
        <p:spPr>
          <a:xfrm flipH="1">
            <a:off x="6279615" y="2666082"/>
            <a:ext cx="760163" cy="749147"/>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2" name="Rounded Rectangle 21"/>
          <p:cNvSpPr/>
          <p:nvPr/>
        </p:nvSpPr>
        <p:spPr>
          <a:xfrm>
            <a:off x="9362502" y="3402376"/>
            <a:ext cx="1410158" cy="583894"/>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bg1"/>
                </a:solidFill>
              </a:rPr>
              <a:t>GDSP View</a:t>
            </a:r>
          </a:p>
        </p:txBody>
      </p:sp>
      <p:cxnSp>
        <p:nvCxnSpPr>
          <p:cNvPr id="23" name="Straight Arrow Connector 22"/>
          <p:cNvCxnSpPr/>
          <p:nvPr/>
        </p:nvCxnSpPr>
        <p:spPr>
          <a:xfrm flipH="1">
            <a:off x="9904164" y="4008304"/>
            <a:ext cx="108334" cy="129080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056520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TotalTime>
  <Words>466</Words>
  <Application>Microsoft Office PowerPoint</Application>
  <PresentationFormat>Widescreen</PresentationFormat>
  <Paragraphs>86</Paragraphs>
  <Slides>21</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21</vt:i4>
      </vt:variant>
    </vt:vector>
  </HeadingPairs>
  <TitlesOfParts>
    <vt:vector size="32" baseType="lpstr">
      <vt:lpstr>Arial</vt:lpstr>
      <vt:lpstr>Calibri</vt:lpstr>
      <vt:lpstr>Calibri Light</vt:lpstr>
      <vt:lpstr>Poppins</vt:lpstr>
      <vt:lpstr>Times New Roman</vt:lpstr>
      <vt:lpstr>Vi</vt:lpstr>
      <vt:lpstr>Vi Heavy</vt:lpstr>
      <vt:lpstr>vodafone rg</vt:lpstr>
      <vt:lpstr>Wingdings</vt:lpstr>
      <vt:lpstr>Office Theme</vt:lpstr>
      <vt:lpstr>3_Office Theme</vt:lpstr>
      <vt:lpstr>PowerPoint Presentation</vt:lpstr>
      <vt:lpstr>HPSM ( HP Service Manager Software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Rutuja Randive</dc:creator>
  <cp:lastModifiedBy>Rutuja Randive</cp:lastModifiedBy>
  <cp:revision>11</cp:revision>
  <dcterms:created xsi:type="dcterms:W3CDTF">2024-10-27T10:44:00Z</dcterms:created>
  <dcterms:modified xsi:type="dcterms:W3CDTF">2024-11-13T17:50:17Z</dcterms:modified>
</cp:coreProperties>
</file>