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 id="2147483828" r:id="rId3"/>
    <p:sldMasterId id="2147483875" r:id="rId4"/>
    <p:sldMasterId id="2147483888" r:id="rId5"/>
  </p:sldMasterIdLst>
  <p:notesMasterIdLst>
    <p:notesMasterId r:id="rId35"/>
  </p:notesMasterIdLst>
  <p:sldIdLst>
    <p:sldId id="261" r:id="rId6"/>
    <p:sldId id="372" r:id="rId7"/>
    <p:sldId id="373" r:id="rId8"/>
    <p:sldId id="380" r:id="rId9"/>
    <p:sldId id="381" r:id="rId10"/>
    <p:sldId id="382" r:id="rId11"/>
    <p:sldId id="374" r:id="rId12"/>
    <p:sldId id="375" r:id="rId13"/>
    <p:sldId id="383" r:id="rId14"/>
    <p:sldId id="405" r:id="rId15"/>
    <p:sldId id="384" r:id="rId16"/>
    <p:sldId id="385" r:id="rId17"/>
    <p:sldId id="386" r:id="rId18"/>
    <p:sldId id="387" r:id="rId19"/>
    <p:sldId id="388" r:id="rId20"/>
    <p:sldId id="389" r:id="rId21"/>
    <p:sldId id="390" r:id="rId22"/>
    <p:sldId id="391" r:id="rId23"/>
    <p:sldId id="394" r:id="rId24"/>
    <p:sldId id="395" r:id="rId25"/>
    <p:sldId id="396" r:id="rId26"/>
    <p:sldId id="397" r:id="rId27"/>
    <p:sldId id="398" r:id="rId28"/>
    <p:sldId id="399" r:id="rId29"/>
    <p:sldId id="400" r:id="rId30"/>
    <p:sldId id="401" r:id="rId31"/>
    <p:sldId id="403" r:id="rId32"/>
    <p:sldId id="404"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3" d="100"/>
          <a:sy n="83" d="100"/>
        </p:scale>
        <p:origin x="60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6642-40FE-4ED4-A235-781AFB30D87A}"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98776-2F48-419A-B60F-49B97B21DAEC}" type="slidenum">
              <a:rPr lang="en-US" smtClean="0"/>
              <a:t>‹#›</a:t>
            </a:fld>
            <a:endParaRPr lang="en-US"/>
          </a:p>
        </p:txBody>
      </p:sp>
    </p:spTree>
    <p:extLst>
      <p:ext uri="{BB962C8B-B14F-4D97-AF65-F5344CB8AC3E}">
        <p14:creationId xmlns:p14="http://schemas.microsoft.com/office/powerpoint/2010/main" val="36115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1831059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146208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192761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16</a:t>
            </a:fld>
            <a:endParaRPr lang="en-IN" dirty="0">
              <a:solidFill>
                <a:prstClr val="black"/>
              </a:solidFill>
            </a:endParaRPr>
          </a:p>
        </p:txBody>
      </p:sp>
    </p:spTree>
    <p:extLst>
      <p:ext uri="{BB962C8B-B14F-4D97-AF65-F5344CB8AC3E}">
        <p14:creationId xmlns:p14="http://schemas.microsoft.com/office/powerpoint/2010/main" val="4070674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394752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25300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20</a:t>
            </a:fld>
            <a:endParaRPr lang="en-IN" dirty="0">
              <a:solidFill>
                <a:prstClr val="black"/>
              </a:solidFill>
            </a:endParaRPr>
          </a:p>
        </p:txBody>
      </p:sp>
    </p:spTree>
    <p:extLst>
      <p:ext uri="{BB962C8B-B14F-4D97-AF65-F5344CB8AC3E}">
        <p14:creationId xmlns:p14="http://schemas.microsoft.com/office/powerpoint/2010/main" val="3691070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21</a:t>
            </a:fld>
            <a:endParaRPr lang="en-IN" dirty="0">
              <a:solidFill>
                <a:prstClr val="black"/>
              </a:solidFill>
            </a:endParaRPr>
          </a:p>
        </p:txBody>
      </p:sp>
    </p:spTree>
    <p:extLst>
      <p:ext uri="{BB962C8B-B14F-4D97-AF65-F5344CB8AC3E}">
        <p14:creationId xmlns:p14="http://schemas.microsoft.com/office/powerpoint/2010/main" val="1251159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22</a:t>
            </a:fld>
            <a:endParaRPr lang="en-IN" dirty="0">
              <a:solidFill>
                <a:prstClr val="black"/>
              </a:solidFill>
            </a:endParaRPr>
          </a:p>
        </p:txBody>
      </p:sp>
    </p:spTree>
    <p:extLst>
      <p:ext uri="{BB962C8B-B14F-4D97-AF65-F5344CB8AC3E}">
        <p14:creationId xmlns:p14="http://schemas.microsoft.com/office/powerpoint/2010/main" val="2239355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23</a:t>
            </a:fld>
            <a:endParaRPr lang="en-IN" dirty="0">
              <a:solidFill>
                <a:prstClr val="black"/>
              </a:solidFill>
            </a:endParaRPr>
          </a:p>
        </p:txBody>
      </p:sp>
    </p:spTree>
    <p:extLst>
      <p:ext uri="{BB962C8B-B14F-4D97-AF65-F5344CB8AC3E}">
        <p14:creationId xmlns:p14="http://schemas.microsoft.com/office/powerpoint/2010/main" val="2794277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25</a:t>
            </a:fld>
            <a:endParaRPr lang="en-IN" dirty="0">
              <a:solidFill>
                <a:prstClr val="black"/>
              </a:solidFill>
            </a:endParaRPr>
          </a:p>
        </p:txBody>
      </p:sp>
    </p:spTree>
    <p:extLst>
      <p:ext uri="{BB962C8B-B14F-4D97-AF65-F5344CB8AC3E}">
        <p14:creationId xmlns:p14="http://schemas.microsoft.com/office/powerpoint/2010/main" val="302497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4</a:t>
            </a:fld>
            <a:endParaRPr lang="en-IN" dirty="0">
              <a:solidFill>
                <a:prstClr val="black"/>
              </a:solidFill>
            </a:endParaRPr>
          </a:p>
        </p:txBody>
      </p:sp>
    </p:spTree>
    <p:extLst>
      <p:ext uri="{BB962C8B-B14F-4D97-AF65-F5344CB8AC3E}">
        <p14:creationId xmlns:p14="http://schemas.microsoft.com/office/powerpoint/2010/main" val="259352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26</a:t>
            </a:fld>
            <a:endParaRPr lang="en-IN" dirty="0">
              <a:solidFill>
                <a:prstClr val="black"/>
              </a:solidFill>
            </a:endParaRPr>
          </a:p>
        </p:txBody>
      </p:sp>
    </p:spTree>
    <p:extLst>
      <p:ext uri="{BB962C8B-B14F-4D97-AF65-F5344CB8AC3E}">
        <p14:creationId xmlns:p14="http://schemas.microsoft.com/office/powerpoint/2010/main" val="2587583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28</a:t>
            </a:fld>
            <a:endParaRPr lang="en-IN" dirty="0">
              <a:solidFill>
                <a:prstClr val="black"/>
              </a:solidFill>
            </a:endParaRPr>
          </a:p>
        </p:txBody>
      </p:sp>
    </p:spTree>
    <p:extLst>
      <p:ext uri="{BB962C8B-B14F-4D97-AF65-F5344CB8AC3E}">
        <p14:creationId xmlns:p14="http://schemas.microsoft.com/office/powerpoint/2010/main" val="418999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286550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255542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309583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7234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3897001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3759170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385035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4.xml"/><Relationship Id="rId4" Type="http://schemas.openxmlformats.org/officeDocument/2006/relationships/image" Target="../media/image2.sv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5.xm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886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2169881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3">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0254875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3">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545913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0831160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40890053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90413912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571868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0038107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44365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26299353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98396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95327801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92515343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0635143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6767205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816246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9693009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3408595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5679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537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86547895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1434040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231958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257158006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8023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1203336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13855971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36184392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24594991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209104404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338317907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58414442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3669026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20823657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423637880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337654864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83066917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698172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30-10-2024</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30608952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118495287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09775246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703573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086579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76792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9826126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8270859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7706320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6367862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260205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3038629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1012761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0982109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662965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96511088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8212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67486622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9839851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018817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9906355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778378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1262868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7542503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3035080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0938835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9736060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84106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69388593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277387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77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1904966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40468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298614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60504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05790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72094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39801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2938948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55842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08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41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1571148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62302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644068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2837967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95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3711721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0162456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064889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84983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486894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42421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7465451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442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675721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26401990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223055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7511467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302102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30-10-2024</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010857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278708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381178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0581717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8038980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98605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1802775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017919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34206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1942569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242384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370018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28275426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4242270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6083635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3018373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131070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220512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6489525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1342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27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33211105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1840174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15719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443750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844247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211436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34748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617523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5358385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319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043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0148542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25601627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17685314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43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507054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22018951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0968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8305317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4860143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6435665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03927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6208666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9404889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725678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1096923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410406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0695167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6EDF-5ED3-4668-BCD9-EB4F79AAA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6E930-016D-4BED-9180-34FAF33DB25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3212EA30-ACCD-431F-A415-147428506270}"/>
              </a:ext>
            </a:extLst>
          </p:cNvPr>
          <p:cNvSpPr>
            <a:spLocks noGrp="1"/>
          </p:cNvSpPr>
          <p:nvPr>
            <p:ph type="dt" sz="half" idx="2"/>
          </p:nvPr>
        </p:nvSpPr>
        <p:spPr>
          <a:xfrm>
            <a:off x="4874167" y="6445125"/>
            <a:ext cx="2844800" cy="235075"/>
          </a:xfrm>
          <a:prstGeom prst="rect">
            <a:avLst/>
          </a:prstGeom>
        </p:spPr>
        <p:txBody>
          <a:bodyPr/>
          <a:lstStyle>
            <a:lvl1pPr>
              <a:defRPr sz="1067">
                <a:solidFill>
                  <a:srgbClr val="939598"/>
                </a:solidFill>
                <a:latin typeface="Vodafone Rg"/>
              </a:defRPr>
            </a:lvl1pPr>
          </a:lstStyle>
          <a:p>
            <a:pPr algn="ctr"/>
            <a:fld id="{78D53DAB-5996-48E1-9711-14CC5D86E979}" type="datetime3">
              <a:rPr lang="en-US" smtClean="0"/>
              <a:pPr algn="ctr"/>
              <a:t>30 October 2024</a:t>
            </a:fld>
            <a:endParaRPr lang="en-GB" dirty="0"/>
          </a:p>
        </p:txBody>
      </p:sp>
      <p:sp>
        <p:nvSpPr>
          <p:cNvPr id="7" name="Footer Placeholder 2">
            <a:extLst>
              <a:ext uri="{FF2B5EF4-FFF2-40B4-BE49-F238E27FC236}">
                <a16:creationId xmlns:a16="http://schemas.microsoft.com/office/drawing/2014/main" id="{9FFD93D7-C6D8-4B16-BAAE-50D8ACEF7188}"/>
              </a:ext>
            </a:extLst>
          </p:cNvPr>
          <p:cNvSpPr>
            <a:spLocks noGrp="1"/>
          </p:cNvSpPr>
          <p:nvPr>
            <p:ph type="ftr" sz="quarter" idx="3"/>
          </p:nvPr>
        </p:nvSpPr>
        <p:spPr>
          <a:xfrm>
            <a:off x="508001" y="6460667"/>
            <a:ext cx="2877073" cy="209075"/>
          </a:xfrm>
          <a:prstGeom prst="rect">
            <a:avLst/>
          </a:prstGeom>
        </p:spPr>
        <p:txBody>
          <a:bodyPr/>
          <a:lstStyle>
            <a:lvl1pPr>
              <a:defRPr sz="1067">
                <a:solidFill>
                  <a:srgbClr val="939598"/>
                </a:solidFill>
                <a:latin typeface="Vodafone Rg"/>
              </a:defRPr>
            </a:lvl1pPr>
          </a:lstStyle>
          <a:p>
            <a:r>
              <a:rPr lang="en-IN" dirty="0"/>
              <a:t>Insert Confidentiality Level in slide footer </a:t>
            </a:r>
          </a:p>
        </p:txBody>
      </p:sp>
    </p:spTree>
    <p:extLst>
      <p:ext uri="{BB962C8B-B14F-4D97-AF65-F5344CB8AC3E}">
        <p14:creationId xmlns:p14="http://schemas.microsoft.com/office/powerpoint/2010/main" val="67896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205388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230800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5139821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3212640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1512220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881771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9883200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4043986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1769150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191532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42827413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image" Target="../media/image1.png"/><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48" Type="http://schemas.openxmlformats.org/officeDocument/2006/relationships/image" Target="../media/image2.svg"/><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theme" Target="../theme/theme2.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9" Type="http://schemas.openxmlformats.org/officeDocument/2006/relationships/slideLayout" Target="../slideLayouts/slideLayout129.xml"/><Relationship Id="rId21" Type="http://schemas.openxmlformats.org/officeDocument/2006/relationships/slideLayout" Target="../slideLayouts/slideLayout111.xml"/><Relationship Id="rId34" Type="http://schemas.openxmlformats.org/officeDocument/2006/relationships/slideLayout" Target="../slideLayouts/slideLayout124.xml"/><Relationship Id="rId42" Type="http://schemas.openxmlformats.org/officeDocument/2006/relationships/slideLayout" Target="../slideLayouts/slideLayout132.xml"/><Relationship Id="rId47" Type="http://schemas.openxmlformats.org/officeDocument/2006/relationships/theme" Target="../theme/theme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9" Type="http://schemas.openxmlformats.org/officeDocument/2006/relationships/slideLayout" Target="../slideLayouts/slideLayout119.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32" Type="http://schemas.openxmlformats.org/officeDocument/2006/relationships/slideLayout" Target="../slideLayouts/slideLayout122.xml"/><Relationship Id="rId37" Type="http://schemas.openxmlformats.org/officeDocument/2006/relationships/slideLayout" Target="../slideLayouts/slideLayout127.xml"/><Relationship Id="rId40" Type="http://schemas.openxmlformats.org/officeDocument/2006/relationships/slideLayout" Target="../slideLayouts/slideLayout130.xml"/><Relationship Id="rId45" Type="http://schemas.openxmlformats.org/officeDocument/2006/relationships/slideLayout" Target="../slideLayouts/slideLayout135.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36" Type="http://schemas.openxmlformats.org/officeDocument/2006/relationships/slideLayout" Target="../slideLayouts/slideLayout126.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slideLayout" Target="../slideLayouts/slideLayout121.xml"/><Relationship Id="rId44" Type="http://schemas.openxmlformats.org/officeDocument/2006/relationships/slideLayout" Target="../slideLayouts/slideLayout134.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slideLayout" Target="../slideLayouts/slideLayout120.xml"/><Relationship Id="rId35" Type="http://schemas.openxmlformats.org/officeDocument/2006/relationships/slideLayout" Target="../slideLayouts/slideLayout125.xml"/><Relationship Id="rId43" Type="http://schemas.openxmlformats.org/officeDocument/2006/relationships/slideLayout" Target="../slideLayouts/slideLayout133.xml"/><Relationship Id="rId48" Type="http://schemas.openxmlformats.org/officeDocument/2006/relationships/image" Target="../media/image1.png"/><Relationship Id="rId8" Type="http://schemas.openxmlformats.org/officeDocument/2006/relationships/slideLayout" Target="../slideLayouts/slideLayout98.xml"/><Relationship Id="rId3" Type="http://schemas.openxmlformats.org/officeDocument/2006/relationships/slideLayout" Target="../slideLayouts/slideLayout93.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33" Type="http://schemas.openxmlformats.org/officeDocument/2006/relationships/slideLayout" Target="../slideLayouts/slideLayout123.xml"/><Relationship Id="rId38" Type="http://schemas.openxmlformats.org/officeDocument/2006/relationships/slideLayout" Target="../slideLayouts/slideLayout128.xml"/><Relationship Id="rId46" Type="http://schemas.openxmlformats.org/officeDocument/2006/relationships/slideLayout" Target="../slideLayouts/slideLayout136.xml"/><Relationship Id="rId20" Type="http://schemas.openxmlformats.org/officeDocument/2006/relationships/slideLayout" Target="../slideLayouts/slideLayout110.xml"/><Relationship Id="rId41" Type="http://schemas.openxmlformats.org/officeDocument/2006/relationships/slideLayout" Target="../slideLayouts/slideLayout1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theme" Target="../theme/theme5.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78882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3697945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8">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58681567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 id="2147483864" r:id="rId36"/>
    <p:sldLayoutId id="2147483865" r:id="rId37"/>
    <p:sldLayoutId id="2147483866" r:id="rId38"/>
    <p:sldLayoutId id="2147483867" r:id="rId39"/>
    <p:sldLayoutId id="2147483868" r:id="rId40"/>
    <p:sldLayoutId id="2147483869" r:id="rId41"/>
    <p:sldLayoutId id="2147483870" r:id="rId42"/>
    <p:sldLayoutId id="2147483871" r:id="rId43"/>
    <p:sldLayoutId id="2147483872" r:id="rId44"/>
    <p:sldLayoutId id="2147483873" r:id="rId45"/>
    <p:sldLayoutId id="2147483874" r:id="rId46"/>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30-10-2024</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95350652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30-10-2024</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21952125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0.xml"/></Relationships>
</file>

<file path=ppt/slides/_rels/slide13.xml.rels><?xml version="1.0" encoding="UTF-8" standalone="yes"?>
<Relationships xmlns="http://schemas.openxmlformats.org/package/2006/relationships"><Relationship Id="rId3" Type="http://schemas.openxmlformats.org/officeDocument/2006/relationships/hyperlink" Target="mailto:DL-SNOC-PKC-INM-ZTE@vodafoneidea.com" TargetMode="External"/><Relationship Id="rId7" Type="http://schemas.openxmlformats.org/officeDocument/2006/relationships/hyperlink" Target="mailto:DL-SNOC-PKC-INM-HUA@vodafoneidea.com" TargetMode="External"/><Relationship Id="rId2" Type="http://schemas.openxmlformats.org/officeDocument/2006/relationships/notesSlide" Target="../notesSlides/notesSlide9.xml"/><Relationship Id="rId1" Type="http://schemas.openxmlformats.org/officeDocument/2006/relationships/slideLayout" Target="../slideLayouts/slideLayout160.xml"/><Relationship Id="rId6" Type="http://schemas.openxmlformats.org/officeDocument/2006/relationships/hyperlink" Target="mailto:DL-SNOC-PKC-INM-ERIC@vodafoneidea.com" TargetMode="External"/><Relationship Id="rId5" Type="http://schemas.openxmlformats.org/officeDocument/2006/relationships/hyperlink" Target="mailto:DL-SNOC-PKC-INM-NOK@vodafoneidea.com" TargetMode="External"/><Relationship Id="rId4" Type="http://schemas.openxmlformats.org/officeDocument/2006/relationships/hyperlink" Target="mailto:DL-SNOC-PKC-INM-CISCO@vodafoneidea.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0.xml"/></Relationships>
</file>

<file path=ppt/slides/_rels/slide16.xml.rels><?xml version="1.0" encoding="UTF-8" standalone="yes"?>
<Relationships xmlns="http://schemas.openxmlformats.org/package/2006/relationships"><Relationship Id="rId3" Type="http://schemas.openxmlformats.org/officeDocument/2006/relationships/hyperlink" Target="mailto:Corsnoc.M2MIOT@vodafoneidea.com" TargetMode="External"/><Relationship Id="rId7" Type="http://schemas.openxmlformats.org/officeDocument/2006/relationships/hyperlink" Target="mailto:Rajnish.khare@vodafoneidea.com" TargetMode="External"/><Relationship Id="rId2" Type="http://schemas.openxmlformats.org/officeDocument/2006/relationships/notesSlide" Target="../notesSlides/notesSlide12.xml"/><Relationship Id="rId1" Type="http://schemas.openxmlformats.org/officeDocument/2006/relationships/slideLayout" Target="../slideLayouts/slideLayout160.xml"/><Relationship Id="rId6" Type="http://schemas.openxmlformats.org/officeDocument/2006/relationships/hyperlink" Target="mailto:Gaurav.gupta10@vodafoneidea.com" TargetMode="External"/><Relationship Id="rId5" Type="http://schemas.openxmlformats.org/officeDocument/2006/relationships/hyperlink" Target="mailto:Deepak.Sharma6@vodafoneidea.com" TargetMode="External"/><Relationship Id="rId4" Type="http://schemas.openxmlformats.org/officeDocument/2006/relationships/hyperlink" Target="mailto:Sidhartha.Jena4@vodafoneidea.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0.xml"/></Relationships>
</file>

<file path=ppt/slides/_rels/slide18.xml.rels><?xml version="1.0" encoding="UTF-8" standalone="yes"?>
<Relationships xmlns="http://schemas.openxmlformats.org/package/2006/relationships"><Relationship Id="rId3" Type="http://schemas.openxmlformats.org/officeDocument/2006/relationships/hyperlink" Target="mailto:enoc.appsinfra@vodafoneidea.com" TargetMode="External"/><Relationship Id="rId2" Type="http://schemas.openxmlformats.org/officeDocument/2006/relationships/notesSlide" Target="../notesSlides/notesSlide14.xml"/><Relationship Id="rId1" Type="http://schemas.openxmlformats.org/officeDocument/2006/relationships/slideLayout" Target="../slideLayouts/slideLayout160.xml"/><Relationship Id="rId5" Type="http://schemas.openxmlformats.org/officeDocument/2006/relationships/hyperlink" Target="mailto:anilkumar.sonkawade@wipro.com" TargetMode="External"/><Relationship Id="rId4" Type="http://schemas.openxmlformats.org/officeDocument/2006/relationships/hyperlink" Target="mailto:kamal.paul1@wipro.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6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8.xml.rels><?xml version="1.0" encoding="UTF-8" standalone="yes"?>
<Relationships xmlns="http://schemas.openxmlformats.org/package/2006/relationships"><Relationship Id="rId8" Type="http://schemas.openxmlformats.org/officeDocument/2006/relationships/hyperlink" Target="mailto:suraj@prutech.co.in" TargetMode="External"/><Relationship Id="rId3" Type="http://schemas.openxmlformats.org/officeDocument/2006/relationships/hyperlink" Target="mailto:serviceexperience@prutech.in" TargetMode="External"/><Relationship Id="rId7" Type="http://schemas.openxmlformats.org/officeDocument/2006/relationships/hyperlink" Target="mailto:vijesh@prutech.in" TargetMode="External"/><Relationship Id="rId2" Type="http://schemas.openxmlformats.org/officeDocument/2006/relationships/notesSlide" Target="../notesSlides/notesSlide21.xml"/><Relationship Id="rId1" Type="http://schemas.openxmlformats.org/officeDocument/2006/relationships/slideLayout" Target="../slideLayouts/slideLayout160.xml"/><Relationship Id="rId6" Type="http://schemas.openxmlformats.org/officeDocument/2006/relationships/hyperlink" Target="mailto:manjusha@prutech.co.in" TargetMode="External"/><Relationship Id="rId5" Type="http://schemas.openxmlformats.org/officeDocument/2006/relationships/hyperlink" Target="mailto:avthomas@prutech.co.in" TargetMode="External"/><Relationship Id="rId4" Type="http://schemas.openxmlformats.org/officeDocument/2006/relationships/hyperlink" Target="mailto:jijot@prutech.i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3.xml.rels><?xml version="1.0" encoding="UTF-8" standalone="yes"?>
<Relationships xmlns="http://schemas.openxmlformats.org/package/2006/relationships"><Relationship Id="rId3" Type="http://schemas.openxmlformats.org/officeDocument/2006/relationships/hyperlink" Target="mailto:vbs.customerservice@Vodafoneidea.com" TargetMode="External"/><Relationship Id="rId2" Type="http://schemas.openxmlformats.org/officeDocument/2006/relationships/notesSlide" Target="../notesSlides/notesSlide1.xml"/><Relationship Id="rId1" Type="http://schemas.openxmlformats.org/officeDocument/2006/relationships/slideLayout" Target="../slideLayouts/slideLayout148.xml"/></Relationships>
</file>

<file path=ppt/slides/_rels/slide4.xml.rels><?xml version="1.0" encoding="UTF-8" standalone="yes"?>
<Relationships xmlns="http://schemas.openxmlformats.org/package/2006/relationships"><Relationship Id="rId3" Type="http://schemas.openxmlformats.org/officeDocument/2006/relationships/hyperlink" Target="mailto:Vbs.customerservice@vodafoneidea.com" TargetMode="External"/><Relationship Id="rId2" Type="http://schemas.openxmlformats.org/officeDocument/2006/relationships/notesSlide" Target="../notesSlides/notesSlide2.xml"/><Relationship Id="rId1" Type="http://schemas.openxmlformats.org/officeDocument/2006/relationships/slideLayout" Target="../slideLayouts/slideLayout1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C4A62F-7DAD-4BD3-A279-7D07E7A9A428}"/>
              </a:ext>
            </a:extLst>
          </p:cNvPr>
          <p:cNvSpPr/>
          <p:nvPr/>
        </p:nvSpPr>
        <p:spPr>
          <a:xfrm>
            <a:off x="1514638" y="218377"/>
            <a:ext cx="3286477"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Send to RF SPOC for observation</a:t>
            </a:r>
            <a:endParaRPr lang="en-US" sz="1600" b="1" dirty="0">
              <a:solidFill>
                <a:srgbClr val="FF0000"/>
              </a:solidFill>
              <a:latin typeface="Vi" panose="00000500000000000000" pitchFamily="50"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2EB67E3-0564-4BE1-93CB-1F6C33FF3D0E}"/>
              </a:ext>
            </a:extLst>
          </p:cNvPr>
          <p:cNvGraphicFramePr>
            <a:graphicFrameLocks noGrp="1"/>
          </p:cNvGraphicFramePr>
          <p:nvPr>
            <p:extLst>
              <p:ext uri="{D42A27DB-BD31-4B8C-83A1-F6EECF244321}">
                <p14:modId xmlns:p14="http://schemas.microsoft.com/office/powerpoint/2010/main" val="987518278"/>
              </p:ext>
            </p:extLst>
          </p:nvPr>
        </p:nvGraphicFramePr>
        <p:xfrm>
          <a:off x="120074" y="1605122"/>
          <a:ext cx="11951851" cy="3417568"/>
        </p:xfrm>
        <a:graphic>
          <a:graphicData uri="http://schemas.openxmlformats.org/drawingml/2006/table">
            <a:tbl>
              <a:tblPr/>
              <a:tblGrid>
                <a:gridCol w="670788">
                  <a:extLst>
                    <a:ext uri="{9D8B030D-6E8A-4147-A177-3AD203B41FA5}">
                      <a16:colId xmlns:a16="http://schemas.microsoft.com/office/drawing/2014/main" val="1409432801"/>
                    </a:ext>
                  </a:extLst>
                </a:gridCol>
                <a:gridCol w="614888">
                  <a:extLst>
                    <a:ext uri="{9D8B030D-6E8A-4147-A177-3AD203B41FA5}">
                      <a16:colId xmlns:a16="http://schemas.microsoft.com/office/drawing/2014/main" val="53492487"/>
                    </a:ext>
                  </a:extLst>
                </a:gridCol>
                <a:gridCol w="620807">
                  <a:extLst>
                    <a:ext uri="{9D8B030D-6E8A-4147-A177-3AD203B41FA5}">
                      <a16:colId xmlns:a16="http://schemas.microsoft.com/office/drawing/2014/main" val="3045985972"/>
                    </a:ext>
                  </a:extLst>
                </a:gridCol>
                <a:gridCol w="651059">
                  <a:extLst>
                    <a:ext uri="{9D8B030D-6E8A-4147-A177-3AD203B41FA5}">
                      <a16:colId xmlns:a16="http://schemas.microsoft.com/office/drawing/2014/main" val="2593716678"/>
                    </a:ext>
                  </a:extLst>
                </a:gridCol>
                <a:gridCol w="621465">
                  <a:extLst>
                    <a:ext uri="{9D8B030D-6E8A-4147-A177-3AD203B41FA5}">
                      <a16:colId xmlns:a16="http://schemas.microsoft.com/office/drawing/2014/main" val="1638865542"/>
                    </a:ext>
                  </a:extLst>
                </a:gridCol>
                <a:gridCol w="624095">
                  <a:extLst>
                    <a:ext uri="{9D8B030D-6E8A-4147-A177-3AD203B41FA5}">
                      <a16:colId xmlns:a16="http://schemas.microsoft.com/office/drawing/2014/main" val="1451657540"/>
                    </a:ext>
                  </a:extLst>
                </a:gridCol>
                <a:gridCol w="624095">
                  <a:extLst>
                    <a:ext uri="{9D8B030D-6E8A-4147-A177-3AD203B41FA5}">
                      <a16:colId xmlns:a16="http://schemas.microsoft.com/office/drawing/2014/main" val="114948023"/>
                    </a:ext>
                  </a:extLst>
                </a:gridCol>
                <a:gridCol w="621465">
                  <a:extLst>
                    <a:ext uri="{9D8B030D-6E8A-4147-A177-3AD203B41FA5}">
                      <a16:colId xmlns:a16="http://schemas.microsoft.com/office/drawing/2014/main" val="4183936888"/>
                    </a:ext>
                  </a:extLst>
                </a:gridCol>
                <a:gridCol w="616204">
                  <a:extLst>
                    <a:ext uri="{9D8B030D-6E8A-4147-A177-3AD203B41FA5}">
                      <a16:colId xmlns:a16="http://schemas.microsoft.com/office/drawing/2014/main" val="4010455729"/>
                    </a:ext>
                  </a:extLst>
                </a:gridCol>
                <a:gridCol w="618834">
                  <a:extLst>
                    <a:ext uri="{9D8B030D-6E8A-4147-A177-3AD203B41FA5}">
                      <a16:colId xmlns:a16="http://schemas.microsoft.com/office/drawing/2014/main" val="2806676610"/>
                    </a:ext>
                  </a:extLst>
                </a:gridCol>
                <a:gridCol w="615546">
                  <a:extLst>
                    <a:ext uri="{9D8B030D-6E8A-4147-A177-3AD203B41FA5}">
                      <a16:colId xmlns:a16="http://schemas.microsoft.com/office/drawing/2014/main" val="3220387574"/>
                    </a:ext>
                  </a:extLst>
                </a:gridCol>
                <a:gridCol w="616204">
                  <a:extLst>
                    <a:ext uri="{9D8B030D-6E8A-4147-A177-3AD203B41FA5}">
                      <a16:colId xmlns:a16="http://schemas.microsoft.com/office/drawing/2014/main" val="1176259623"/>
                    </a:ext>
                  </a:extLst>
                </a:gridCol>
                <a:gridCol w="622121">
                  <a:extLst>
                    <a:ext uri="{9D8B030D-6E8A-4147-A177-3AD203B41FA5}">
                      <a16:colId xmlns:a16="http://schemas.microsoft.com/office/drawing/2014/main" val="691678735"/>
                    </a:ext>
                  </a:extLst>
                </a:gridCol>
                <a:gridCol w="634617">
                  <a:extLst>
                    <a:ext uri="{9D8B030D-6E8A-4147-A177-3AD203B41FA5}">
                      <a16:colId xmlns:a16="http://schemas.microsoft.com/office/drawing/2014/main" val="2937111578"/>
                    </a:ext>
                  </a:extLst>
                </a:gridCol>
                <a:gridCol w="799026">
                  <a:extLst>
                    <a:ext uri="{9D8B030D-6E8A-4147-A177-3AD203B41FA5}">
                      <a16:colId xmlns:a16="http://schemas.microsoft.com/office/drawing/2014/main" val="2756324446"/>
                    </a:ext>
                  </a:extLst>
                </a:gridCol>
                <a:gridCol w="782585">
                  <a:extLst>
                    <a:ext uri="{9D8B030D-6E8A-4147-A177-3AD203B41FA5}">
                      <a16:colId xmlns:a16="http://schemas.microsoft.com/office/drawing/2014/main" val="2422520184"/>
                    </a:ext>
                  </a:extLst>
                </a:gridCol>
                <a:gridCol w="966724">
                  <a:extLst>
                    <a:ext uri="{9D8B030D-6E8A-4147-A177-3AD203B41FA5}">
                      <a16:colId xmlns:a16="http://schemas.microsoft.com/office/drawing/2014/main" val="3201517691"/>
                    </a:ext>
                  </a:extLst>
                </a:gridCol>
                <a:gridCol w="631328">
                  <a:extLst>
                    <a:ext uri="{9D8B030D-6E8A-4147-A177-3AD203B41FA5}">
                      <a16:colId xmlns:a16="http://schemas.microsoft.com/office/drawing/2014/main" val="3395836007"/>
                    </a:ext>
                  </a:extLst>
                </a:gridCol>
              </a:tblGrid>
              <a:tr h="1577339">
                <a:tc rowSpan="2">
                  <a:txBody>
                    <a:bodyPr/>
                    <a:lstStyle/>
                    <a:p>
                      <a:r>
                        <a:rPr lang="en-IN" sz="1700">
                          <a:solidFill>
                            <a:srgbClr val="000000"/>
                          </a:solidFill>
                          <a:effectLst/>
                          <a:latin typeface="Vi" panose="00000500000000000000"/>
                        </a:rPr>
                        <a:t>Unit Address</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r>
                        <a:rPr lang="en-IN" sz="1700">
                          <a:solidFill>
                            <a:srgbClr val="000000"/>
                          </a:solidFill>
                          <a:effectLst/>
                          <a:latin typeface="Vi" panose="00000500000000000000"/>
                        </a:rPr>
                        <a:t>LAT</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r>
                        <a:rPr lang="en-IN" sz="1700">
                          <a:solidFill>
                            <a:srgbClr val="000000"/>
                          </a:solidFill>
                          <a:effectLst/>
                          <a:latin typeface="Vi" panose="00000500000000000000"/>
                        </a:rPr>
                        <a:t>LONG</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rowSpan="2">
                  <a:txBody>
                    <a:bodyPr/>
                    <a:lstStyle/>
                    <a:p>
                      <a:r>
                        <a:rPr lang="en-IN" sz="1700">
                          <a:solidFill>
                            <a:srgbClr val="000000"/>
                          </a:solidFill>
                          <a:effectLst/>
                          <a:latin typeface="Vi" panose="00000500000000000000"/>
                        </a:rPr>
                        <a:t>PLACE</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gridSpan="5">
                  <a:txBody>
                    <a:bodyPr/>
                    <a:lstStyle/>
                    <a:p>
                      <a:r>
                        <a:rPr lang="en-IN" sz="1700" dirty="0">
                          <a:solidFill>
                            <a:srgbClr val="000000"/>
                          </a:solidFill>
                          <a:effectLst/>
                          <a:latin typeface="Vi" panose="00000500000000000000"/>
                        </a:rPr>
                        <a:t>2G</a:t>
                      </a:r>
                      <a:endParaRPr lang="en-IN" sz="1700" dirty="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r>
                        <a:rPr lang="en-IN" sz="1700">
                          <a:solidFill>
                            <a:srgbClr val="000000"/>
                          </a:solidFill>
                          <a:effectLst/>
                          <a:latin typeface="Vi" panose="00000500000000000000"/>
                        </a:rPr>
                        <a:t>4G</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r>
                        <a:rPr lang="en-IN" sz="1700">
                          <a:solidFill>
                            <a:srgbClr val="000000"/>
                          </a:solidFill>
                          <a:effectLst/>
                          <a:latin typeface="Vi" panose="00000500000000000000"/>
                        </a:rPr>
                        <a:t>Feedback</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a:r>
                        <a:rPr lang="en-US" sz="1700">
                          <a:solidFill>
                            <a:srgbClr val="000000"/>
                          </a:solidFill>
                          <a:effectLst/>
                          <a:latin typeface="Vi" panose="00000500000000000000"/>
                        </a:rPr>
                        <a:t>2G/4G Optimization Possible or Not</a:t>
                      </a:r>
                      <a:endParaRPr lang="en-US"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a:r>
                        <a:rPr lang="en-IN" sz="1700">
                          <a:solidFill>
                            <a:srgbClr val="000000"/>
                          </a:solidFill>
                          <a:effectLst/>
                          <a:latin typeface="Vi" panose="00000500000000000000"/>
                        </a:rPr>
                        <a:t>POA</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874133129"/>
                  </a:ext>
                </a:extLst>
              </a:tr>
              <a:tr h="1577339">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r>
                        <a:rPr lang="en-IN" sz="1700">
                          <a:solidFill>
                            <a:srgbClr val="000000"/>
                          </a:solidFill>
                          <a:effectLst/>
                          <a:latin typeface="Vi" panose="00000500000000000000"/>
                        </a:rPr>
                        <a:t>Serving Cell Name</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en-IN" sz="1700">
                          <a:solidFill>
                            <a:srgbClr val="000000"/>
                          </a:solidFill>
                          <a:effectLst/>
                          <a:latin typeface="Vi" panose="00000500000000000000"/>
                        </a:rPr>
                        <a:t>LAC</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en-IN" sz="1700">
                          <a:solidFill>
                            <a:srgbClr val="000000"/>
                          </a:solidFill>
                          <a:effectLst/>
                          <a:latin typeface="Vi" panose="00000500000000000000"/>
                        </a:rPr>
                        <a:t>RX quality</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en-IN" sz="1700">
                          <a:solidFill>
                            <a:srgbClr val="000000"/>
                          </a:solidFill>
                          <a:effectLst/>
                          <a:latin typeface="Vi" panose="00000500000000000000"/>
                        </a:rPr>
                        <a:t>At onluRx level</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fr-FR" sz="1700">
                          <a:solidFill>
                            <a:srgbClr val="000000"/>
                          </a:solidFill>
                          <a:effectLst/>
                          <a:latin typeface="Vi" panose="00000500000000000000"/>
                        </a:rPr>
                        <a:t>2G Idle Mode Cell ID</a:t>
                      </a:r>
                      <a:endParaRPr lang="fr-FR"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en-IN" sz="1700">
                          <a:solidFill>
                            <a:srgbClr val="000000"/>
                          </a:solidFill>
                          <a:effectLst/>
                          <a:latin typeface="Vi" panose="00000500000000000000"/>
                        </a:rPr>
                        <a:t>eNB</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en-IN" sz="1700">
                          <a:solidFill>
                            <a:srgbClr val="000000"/>
                          </a:solidFill>
                          <a:effectLst/>
                          <a:latin typeface="Vi" panose="00000500000000000000"/>
                        </a:rPr>
                        <a:t>RSRP</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en-IN" sz="1700">
                          <a:solidFill>
                            <a:srgbClr val="000000"/>
                          </a:solidFill>
                          <a:effectLst/>
                          <a:latin typeface="Vi" panose="00000500000000000000"/>
                        </a:rPr>
                        <a:t>TAC</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en-IN" sz="1700">
                          <a:solidFill>
                            <a:srgbClr val="000000"/>
                          </a:solidFill>
                          <a:effectLst/>
                          <a:latin typeface="Vi" panose="00000500000000000000"/>
                        </a:rPr>
                        <a:t>SNR</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en-IN" sz="1700">
                          <a:solidFill>
                            <a:srgbClr val="000000"/>
                          </a:solidFill>
                          <a:effectLst/>
                          <a:latin typeface="Vi" panose="00000500000000000000"/>
                        </a:rPr>
                        <a:t>SPEED DL (Mb/S</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r>
                        <a:rPr lang="en-IN" sz="1700">
                          <a:solidFill>
                            <a:srgbClr val="000000"/>
                          </a:solidFill>
                          <a:effectLst/>
                          <a:latin typeface="Vi" panose="00000500000000000000"/>
                        </a:rPr>
                        <a:t>SPEED UL(Mb/S)</a:t>
                      </a:r>
                      <a:endParaRPr lang="en-IN" sz="1700">
                        <a:effectLst/>
                      </a:endParaRPr>
                    </a:p>
                  </a:txBody>
                  <a:tcPr marL="65722" marR="6572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endParaRPr lang="en-IN" sz="1700">
                        <a:effectLst/>
                      </a:endParaRPr>
                    </a:p>
                  </a:txBody>
                  <a:tcPr marL="65722" marR="6572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IN" sz="1700">
                        <a:effectLst/>
                      </a:endParaRPr>
                    </a:p>
                  </a:txBody>
                  <a:tcPr marL="65722" marR="6572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IN" sz="1700">
                        <a:effectLst/>
                      </a:endParaRPr>
                    </a:p>
                  </a:txBody>
                  <a:tcPr marL="65722" marR="6572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50447506"/>
                  </a:ext>
                </a:extLst>
              </a:tr>
              <a:tr h="262890">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n-IN" sz="1700" dirty="0">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143297239"/>
                  </a:ext>
                </a:extLst>
              </a:tr>
            </a:tbl>
          </a:graphicData>
        </a:graphic>
      </p:graphicFrame>
      <p:sp>
        <p:nvSpPr>
          <p:cNvPr id="6" name="Rectangle 1">
            <a:extLst>
              <a:ext uri="{FF2B5EF4-FFF2-40B4-BE49-F238E27FC236}">
                <a16:creationId xmlns:a16="http://schemas.microsoft.com/office/drawing/2014/main" id="{906AD14B-82E0-4C92-8B60-D8212A7907A9}"/>
              </a:ext>
            </a:extLst>
          </p:cNvPr>
          <p:cNvSpPr>
            <a:spLocks noChangeArrowheads="1"/>
          </p:cNvSpPr>
          <p:nvPr/>
        </p:nvSpPr>
        <p:spPr bwMode="auto">
          <a:xfrm>
            <a:off x="625764" y="11479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i" panose="00000500000000000000"/>
                <a:cs typeface="Arial" panose="020B0604020202020204" pitchFamily="34" charset="0"/>
              </a:rPr>
              <a:t>Please share the details in below format once the visit is done.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132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5" name="Rectangle 4"/>
          <p:cNvSpPr/>
          <p:nvPr/>
        </p:nvSpPr>
        <p:spPr>
          <a:xfrm>
            <a:off x="296873" y="997982"/>
            <a:ext cx="11048460" cy="812530"/>
          </a:xfrm>
          <a:prstGeom prst="rect">
            <a:avLst/>
          </a:prstGeom>
        </p:spPr>
        <p:txBody>
          <a:bodyPr wrap="square">
            <a:spAutoFit/>
          </a:bodyPr>
          <a:lstStyle/>
          <a:p>
            <a:pPr>
              <a:spcBef>
                <a:spcPct val="60000"/>
              </a:spcBef>
              <a:buClr>
                <a:srgbClr val="FF0000"/>
              </a:buClr>
            </a:pPr>
            <a:r>
              <a:rPr lang="en-IN" b="1" dirty="0">
                <a:solidFill>
                  <a:prstClr val="black"/>
                </a:solidFill>
                <a:latin typeface="Vi" panose="00000500000000000000" pitchFamily="50" charset="0"/>
              </a:rPr>
              <a:t>2. Customer deny doing the troubleshooting</a:t>
            </a:r>
          </a:p>
          <a:p>
            <a:pPr>
              <a:spcBef>
                <a:spcPct val="60000"/>
              </a:spcBef>
              <a:buClr>
                <a:srgbClr val="FF0000"/>
              </a:buClr>
            </a:pPr>
            <a:r>
              <a:rPr lang="en-US" sz="1600" b="1" dirty="0">
                <a:solidFill>
                  <a:srgbClr val="2E74B5"/>
                </a:solidFill>
                <a:latin typeface="Vi" panose="00000500000000000000" pitchFamily="50" charset="0"/>
                <a:ea typeface="Times New Roman" panose="02020603050405020304" pitchFamily="18" charset="0"/>
                <a:cs typeface="Times New Roman" panose="02020603050405020304" pitchFamily="18" charset="0"/>
              </a:rPr>
              <a:t>Assign to B2X team for field visit and coordinate with customer and B2X for field visit and perform troubleshooting</a:t>
            </a:r>
            <a:r>
              <a:rPr lang="en-US" b="1" dirty="0">
                <a:solidFill>
                  <a:srgbClr val="2E74B5"/>
                </a:solidFill>
                <a:latin typeface="Vi" panose="00000500000000000000" pitchFamily="50" charset="0"/>
                <a:ea typeface="Times New Roman" panose="02020603050405020304" pitchFamily="18" charset="0"/>
                <a:cs typeface="Times New Roman" panose="02020603050405020304" pitchFamily="18" charset="0"/>
              </a:rPr>
              <a:t>.</a:t>
            </a:r>
            <a:r>
              <a:rPr lang="en-IN" b="1" dirty="0">
                <a:solidFill>
                  <a:prstClr val="black"/>
                </a:solidFill>
                <a:latin typeface="Vi" panose="00000500000000000000" pitchFamily="50" charset="0"/>
              </a:rPr>
              <a:t> </a:t>
            </a:r>
            <a:endParaRPr lang="en-US" b="1" kern="0" dirty="0">
              <a:solidFill>
                <a:prstClr val="black"/>
              </a:solidFill>
              <a:latin typeface="Vi" panose="00000500000000000000" pitchFamily="50" charset="0"/>
            </a:endParaRPr>
          </a:p>
        </p:txBody>
      </p:sp>
      <p:sp>
        <p:nvSpPr>
          <p:cNvPr id="8" name="Rectangle 7"/>
          <p:cNvSpPr/>
          <p:nvPr/>
        </p:nvSpPr>
        <p:spPr>
          <a:xfrm>
            <a:off x="325095" y="1951894"/>
            <a:ext cx="11048460" cy="4161139"/>
          </a:xfrm>
          <a:prstGeom prst="rect">
            <a:avLst/>
          </a:prstGeom>
        </p:spPr>
        <p:txBody>
          <a:bodyPr wrap="square">
            <a:spAutoFit/>
          </a:bodyPr>
          <a:lstStyle/>
          <a:p>
            <a:pPr>
              <a:spcBef>
                <a:spcPct val="60000"/>
              </a:spcBef>
              <a:buClr>
                <a:srgbClr val="FF0000"/>
              </a:buClr>
            </a:pPr>
            <a:r>
              <a:rPr lang="en-IN" b="1" dirty="0">
                <a:solidFill>
                  <a:prstClr val="black"/>
                </a:solidFill>
                <a:latin typeface="Vi" panose="00000500000000000000" pitchFamily="50" charset="0"/>
              </a:rPr>
              <a:t>3. If the number is not latched</a:t>
            </a:r>
          </a:p>
          <a:p>
            <a:pPr>
              <a:spcBef>
                <a:spcPct val="60000"/>
              </a:spcBef>
              <a:buClr>
                <a:srgbClr val="FF0000"/>
              </a:buClr>
            </a:pPr>
            <a:r>
              <a:rPr lang="en-IN" sz="1600" dirty="0">
                <a:solidFill>
                  <a:prstClr val="black"/>
                </a:solidFill>
                <a:latin typeface="Vi" panose="00000500000000000000" pitchFamily="50" charset="0"/>
              </a:rPr>
              <a:t>If the SIM is a newly activated SIM card, cross-check the SIM number in SCRM and the SIM Number from the back side of the SIM card.</a:t>
            </a:r>
          </a:p>
          <a:p>
            <a:pPr>
              <a:spcBef>
                <a:spcPct val="60000"/>
              </a:spcBef>
              <a:buClr>
                <a:srgbClr val="FF0000"/>
              </a:buClr>
            </a:pPr>
            <a:r>
              <a:rPr lang="en-US" sz="1600" b="1" dirty="0">
                <a:solidFill>
                  <a:prstClr val="black"/>
                </a:solidFill>
                <a:latin typeface="Vi" panose="00000500000000000000" pitchFamily="50" charset="0"/>
              </a:rPr>
              <a:t>Check If the SIM Card is an e-SIM</a:t>
            </a:r>
          </a:p>
          <a:p>
            <a:pPr>
              <a:spcBef>
                <a:spcPct val="60000"/>
              </a:spcBef>
              <a:buClr>
                <a:srgbClr val="FF0000"/>
              </a:buClr>
            </a:pPr>
            <a:r>
              <a:rPr lang="en-US" sz="1600" dirty="0">
                <a:solidFill>
                  <a:prstClr val="black"/>
                </a:solidFill>
                <a:latin typeface="Vi" panose="00000500000000000000" pitchFamily="50" charset="0"/>
              </a:rPr>
              <a:t>If Yes,</a:t>
            </a:r>
          </a:p>
          <a:p>
            <a:pPr marL="285750" indent="-285750">
              <a:spcBef>
                <a:spcPct val="60000"/>
              </a:spcBef>
              <a:buClr>
                <a:srgbClr val="FF0000"/>
              </a:buClr>
              <a:buFont typeface="Courier New" panose="02070309020205020404" pitchFamily="49" charset="0"/>
              <a:buChar char="o"/>
            </a:pPr>
            <a:r>
              <a:rPr lang="en-US" sz="1600" dirty="0">
                <a:solidFill>
                  <a:prstClr val="black"/>
                </a:solidFill>
                <a:latin typeface="Vi" panose="00000500000000000000" pitchFamily="50" charset="0"/>
              </a:rPr>
              <a:t>Perform the purging activity once from the CMP portal</a:t>
            </a: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customers to check the services post-purging. If numbers started working. Close the ticket.</a:t>
            </a:r>
          </a:p>
          <a:p>
            <a:pPr marL="285750" indent="-285750">
              <a:spcBef>
                <a:spcPct val="60000"/>
              </a:spcBef>
              <a:buClr>
                <a:srgbClr val="FF0000"/>
              </a:buClr>
              <a:buFont typeface="Courier New" panose="02070309020205020404" pitchFamily="49" charset="0"/>
              <a:buChar char="o"/>
            </a:pPr>
            <a:r>
              <a:rPr lang="en-US" sz="1600" b="1" dirty="0">
                <a:solidFill>
                  <a:prstClr val="black"/>
                </a:solidFill>
                <a:latin typeface="Vi" panose="00000500000000000000" pitchFamily="50" charset="0"/>
              </a:rPr>
              <a:t>Send the Numbers to the circle Switch Team for Purging for E-SIM </a:t>
            </a: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the customer to check the services post-purging. If numbers started working. Close the ticket.</a:t>
            </a:r>
          </a:p>
          <a:p>
            <a:pPr>
              <a:spcBef>
                <a:spcPct val="60000"/>
              </a:spcBef>
              <a:buClr>
                <a:srgbClr val="FF0000"/>
              </a:buClr>
            </a:pPr>
            <a:r>
              <a:rPr lang="en-US" sz="1600" dirty="0">
                <a:solidFill>
                  <a:prstClr val="black"/>
                </a:solidFill>
                <a:latin typeface="Vi" panose="00000500000000000000" pitchFamily="50" charset="0"/>
              </a:rPr>
              <a:t>If No,</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If the SIM card is normal, ask the customer to arrange the device and handset for troubleshooting</a:t>
            </a:r>
            <a:endParaRPr lang="en-US" sz="1600" dirty="0">
              <a:solidFill>
                <a:prstClr val="black"/>
              </a:solidFill>
              <a:latin typeface="Vi" panose="00000500000000000000" pitchFamily="50" charset="0"/>
            </a:endParaRPr>
          </a:p>
        </p:txBody>
      </p:sp>
    </p:spTree>
    <p:extLst>
      <p:ext uri="{BB962C8B-B14F-4D97-AF65-F5344CB8AC3E}">
        <p14:creationId xmlns:p14="http://schemas.microsoft.com/office/powerpoint/2010/main" val="254318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12</a:t>
            </a:fld>
            <a:endParaRPr lang="en-IN" dirty="0">
              <a:solidFill>
                <a:prstClr val="black"/>
              </a:solidFill>
            </a:endParaRPr>
          </a:p>
        </p:txBody>
      </p:sp>
      <p:sp>
        <p:nvSpPr>
          <p:cNvPr id="8" name="Rectangle 7"/>
          <p:cNvSpPr/>
          <p:nvPr/>
        </p:nvSpPr>
        <p:spPr>
          <a:xfrm>
            <a:off x="358962" y="1093938"/>
            <a:ext cx="11048460" cy="1766637"/>
          </a:xfrm>
          <a:prstGeom prst="rect">
            <a:avLst/>
          </a:prstGeom>
        </p:spPr>
        <p:txBody>
          <a:bodyPr wrap="square">
            <a:spAutoFit/>
          </a:bodyPr>
          <a:lstStyle/>
          <a:p>
            <a:pPr marL="285750" indent="-285750">
              <a:spcBef>
                <a:spcPct val="60000"/>
              </a:spcBef>
              <a:buClr>
                <a:srgbClr val="FF0000"/>
              </a:buClr>
              <a:buFont typeface="Courier New" panose="02070309020205020404" pitchFamily="49" charset="0"/>
              <a:buChar char="o"/>
            </a:pPr>
            <a:r>
              <a:rPr lang="en-IN" sz="1600" dirty="0">
                <a:solidFill>
                  <a:prstClr val="black"/>
                </a:solidFill>
                <a:latin typeface="Vi" panose="00000500000000000000" pitchFamily="50" charset="0"/>
              </a:rPr>
              <a:t>Perform Manual Latching. </a:t>
            </a:r>
            <a:r>
              <a:rPr lang="en-029" sz="1600" dirty="0">
                <a:solidFill>
                  <a:prstClr val="black"/>
                </a:solidFill>
                <a:latin typeface="Vi" panose="00000500000000000000" pitchFamily="50" charset="0"/>
              </a:rPr>
              <a:t>Ask the customer to insert SIM in a handset and select network operator as VI manually. If the latching is happening, then close the ticket.</a:t>
            </a:r>
          </a:p>
          <a:p>
            <a:pPr marL="285750" indent="-285750">
              <a:spcBef>
                <a:spcPct val="60000"/>
              </a:spcBef>
              <a:buClr>
                <a:srgbClr val="FF0000"/>
              </a:buClr>
              <a:buFont typeface="Courier New" panose="02070309020205020404" pitchFamily="49" charset="0"/>
              <a:buChar char="o"/>
            </a:pPr>
            <a:r>
              <a:rPr lang="en-US" sz="1600" dirty="0">
                <a:solidFill>
                  <a:prstClr val="black"/>
                </a:solidFill>
                <a:latin typeface="Vi" panose="00000500000000000000" pitchFamily="50" charset="0"/>
              </a:rPr>
              <a:t>Perform the purging activity from CPM portal.</a:t>
            </a: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customers to check the services post-purging. If numbers started working. Close the ticket.</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If manual latching is not happening, ask AM &amp; customer to perform SIMEX on Sample numbers</a:t>
            </a:r>
            <a:endParaRPr lang="en-US" sz="1600" dirty="0">
              <a:solidFill>
                <a:prstClr val="black"/>
              </a:solidFill>
              <a:latin typeface="Vi" panose="00000500000000000000" pitchFamily="50" charset="0"/>
            </a:endParaRPr>
          </a:p>
        </p:txBody>
      </p:sp>
      <p:sp>
        <p:nvSpPr>
          <p:cNvPr id="6" name="Rectangle 5"/>
          <p:cNvSpPr/>
          <p:nvPr/>
        </p:nvSpPr>
        <p:spPr>
          <a:xfrm>
            <a:off x="358962" y="3112084"/>
            <a:ext cx="11048460" cy="2585323"/>
          </a:xfrm>
          <a:prstGeom prst="rect">
            <a:avLst/>
          </a:prstGeom>
        </p:spPr>
        <p:txBody>
          <a:bodyPr wrap="square">
            <a:spAutoFit/>
          </a:bodyPr>
          <a:lstStyle/>
          <a:p>
            <a:pPr>
              <a:spcBef>
                <a:spcPct val="60000"/>
              </a:spcBef>
              <a:buClr>
                <a:srgbClr val="FF0000"/>
              </a:buClr>
            </a:pPr>
            <a:r>
              <a:rPr lang="en-US" b="1" dirty="0">
                <a:solidFill>
                  <a:prstClr val="black"/>
                </a:solidFill>
                <a:latin typeface="Vi" panose="00000500000000000000" pitchFamily="50" charset="0"/>
              </a:rPr>
              <a:t>4. If the Number is latched and Data not working</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Check SGSN &amp; GGSN logs</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Check the traces where getting hits on whitelisted IP/ </a:t>
            </a:r>
            <a:r>
              <a:rPr lang="en-029" sz="1600" dirty="0" err="1">
                <a:solidFill>
                  <a:prstClr val="black"/>
                </a:solidFill>
                <a:latin typeface="Vi" panose="00000500000000000000" pitchFamily="50" charset="0"/>
              </a:rPr>
              <a:t>Url</a:t>
            </a:r>
            <a:r>
              <a:rPr lang="en-029" sz="1600" dirty="0">
                <a:solidFill>
                  <a:prstClr val="black"/>
                </a:solidFill>
                <a:latin typeface="Vi" panose="00000500000000000000" pitchFamily="50" charset="0"/>
              </a:rPr>
              <a:t> or not.</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Cross the P-Cap traces where is exact issue coming from the data communication.</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If still the issue is not identified and data is not working forward this case to the concerned platform team like L2 SNOC, AAA(EC AA/A 6D CMP AAA), SANDVINE, or 6D ISAFE Team for further troubleshooting.</a:t>
            </a:r>
          </a:p>
          <a:p>
            <a:pPr>
              <a:spcBef>
                <a:spcPct val="60000"/>
              </a:spcBef>
              <a:buClr>
                <a:srgbClr val="FF0000"/>
              </a:buClr>
            </a:pPr>
            <a:endParaRPr lang="en-US" sz="1600" dirty="0">
              <a:solidFill>
                <a:prstClr val="black"/>
              </a:solidFill>
              <a:latin typeface="Vi" panose="00000500000000000000" pitchFamily="50" charset="0"/>
            </a:endParaRPr>
          </a:p>
        </p:txBody>
      </p:sp>
    </p:spTree>
    <p:extLst>
      <p:ext uri="{BB962C8B-B14F-4D97-AF65-F5344CB8AC3E}">
        <p14:creationId xmlns:p14="http://schemas.microsoft.com/office/powerpoint/2010/main" val="291727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13</a:t>
            </a:fld>
            <a:endParaRPr lang="en-IN" dirty="0">
              <a:solidFill>
                <a:prstClr val="black"/>
              </a:solidFill>
            </a:endParaRPr>
          </a:p>
        </p:txBody>
      </p:sp>
      <p:sp>
        <p:nvSpPr>
          <p:cNvPr id="4" name="Rectangle 3"/>
          <p:cNvSpPr/>
          <p:nvPr/>
        </p:nvSpPr>
        <p:spPr>
          <a:xfrm>
            <a:off x="346819" y="985876"/>
            <a:ext cx="2920992"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Step 4 || Identify the Solution</a:t>
            </a:r>
            <a:endParaRPr lang="en-US" sz="1600" b="1" dirty="0">
              <a:solidFill>
                <a:srgbClr val="FF0000"/>
              </a:solidFill>
              <a:latin typeface="Vi" panose="00000500000000000000" pitchFamily="50" charset="0"/>
            </a:endParaRPr>
          </a:p>
        </p:txBody>
      </p:sp>
      <p:sp>
        <p:nvSpPr>
          <p:cNvPr id="5" name="Rectangle 4"/>
          <p:cNvSpPr/>
          <p:nvPr/>
        </p:nvSpPr>
        <p:spPr>
          <a:xfrm>
            <a:off x="348548" y="1514686"/>
            <a:ext cx="5139548"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for public APN i.e. open internet</a:t>
            </a:r>
            <a:endParaRPr lang="en-US" sz="1600" dirty="0">
              <a:latin typeface="Vi" panose="00000500000000000000" pitchFamily="50" charset="0"/>
            </a:endParaRPr>
          </a:p>
        </p:txBody>
      </p:sp>
      <p:sp>
        <p:nvSpPr>
          <p:cNvPr id="7" name="Rectangle 6"/>
          <p:cNvSpPr/>
          <p:nvPr/>
        </p:nvSpPr>
        <p:spPr>
          <a:xfrm>
            <a:off x="653807" y="1889260"/>
            <a:ext cx="2876108" cy="338554"/>
          </a:xfrm>
          <a:prstGeom prst="rect">
            <a:avLst/>
          </a:prstGeom>
        </p:spPr>
        <p:txBody>
          <a:bodyPr wrap="non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INM team</a:t>
            </a:r>
            <a:endParaRPr lang="en-US" sz="1600" dirty="0">
              <a:latin typeface="Vi" panose="00000500000000000000" pitchFamily="50" charset="0"/>
            </a:endParaRPr>
          </a:p>
        </p:txBody>
      </p:sp>
      <p:sp>
        <p:nvSpPr>
          <p:cNvPr id="9" name="Rectangle 8"/>
          <p:cNvSpPr/>
          <p:nvPr/>
        </p:nvSpPr>
        <p:spPr>
          <a:xfrm>
            <a:off x="503104" y="2511645"/>
            <a:ext cx="8762082" cy="1919372"/>
          </a:xfrm>
          <a:prstGeom prst="rect">
            <a:avLst/>
          </a:prstGeom>
        </p:spPr>
        <p:txBody>
          <a:bodyPr wrap="squar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L2 Team:</a:t>
            </a:r>
          </a:p>
          <a:p>
            <a:pPr>
              <a:lnSpc>
                <a:spcPct val="107000"/>
              </a:lnSpc>
            </a:pPr>
            <a:r>
              <a:rPr lang="en-IN" sz="1600" dirty="0">
                <a:latin typeface="Vi" panose="00000500000000000000" pitchFamily="50" charset="0"/>
                <a:ea typeface="Calibri" panose="020F0502020204030204" pitchFamily="34" charset="0"/>
                <a:cs typeface="Times New Roman" panose="02020603050405020304" pitchFamily="18" charset="0"/>
              </a:rPr>
              <a:t>	INM @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DL-SNOC-PKC-INM-ZTE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3"/>
              </a:rPr>
              <a:t>DL-SNOC-PKC-INM-ZTE@vodafoneidea.com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DL-SNOC-PKC-INM-CISCO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4"/>
              </a:rPr>
              <a:t>DL-SNOC-PKC-INM-CISCO@vodafoneidea.com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DL-SNOC-PKC-INM-NOK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5"/>
              </a:rPr>
              <a:t>DL-SNOC-PKC-INM-NOK@vodafoneidea.com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DL-SNOC-PKC-INM-ERIC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6"/>
              </a:rPr>
              <a:t>DL-SNOC-PKC-INM-ERIC@vodafoneidea.com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DL-SNOC-PKC-INM-HUA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7"/>
              </a:rPr>
              <a:t>DL-SNOC-PKC-INM-HUA@vodafoneidea.com</a:t>
            </a:r>
            <a:r>
              <a:rPr lang="en-IN" sz="1600" dirty="0">
                <a:latin typeface="Vi" panose="00000500000000000000" pitchFamily="50" charset="0"/>
                <a:ea typeface="Calibri" panose="020F0502020204030204" pitchFamily="34" charset="0"/>
                <a:cs typeface="Times New Roman" panose="02020603050405020304" pitchFamily="18" charset="0"/>
              </a:rPr>
              <a:t>&gt;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10" name="Rectangle 9"/>
          <p:cNvSpPr/>
          <p:nvPr/>
        </p:nvSpPr>
        <p:spPr>
          <a:xfrm>
            <a:off x="434188" y="4742628"/>
            <a:ext cx="3379451"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for the ISAFE</a:t>
            </a:r>
            <a:endParaRPr lang="en-US" sz="1600" dirty="0">
              <a:latin typeface="Vi" panose="00000500000000000000" pitchFamily="50" charset="0"/>
            </a:endParaRPr>
          </a:p>
        </p:txBody>
      </p:sp>
      <p:sp>
        <p:nvSpPr>
          <p:cNvPr id="11" name="Rectangle 10"/>
          <p:cNvSpPr/>
          <p:nvPr/>
        </p:nvSpPr>
        <p:spPr>
          <a:xfrm>
            <a:off x="712424" y="5177007"/>
            <a:ext cx="9698516" cy="338554"/>
          </a:xfrm>
          <a:prstGeom prst="rect">
            <a:avLst/>
          </a:prstGeom>
        </p:spPr>
        <p:txBody>
          <a:bodyPr wrap="square">
            <a:spAutoFit/>
          </a:bodyPr>
          <a:lstStyle/>
          <a:p>
            <a:r>
              <a:rPr lang="en-IN" sz="1600" dirty="0">
                <a:latin typeface="Vi" panose="00000500000000000000" pitchFamily="50" charset="0"/>
                <a:ea typeface="Times New Roman" panose="02020603050405020304" pitchFamily="18" charset="0"/>
              </a:rPr>
              <a:t>Compare the working and non-working numbers on the 6D portal</a:t>
            </a:r>
            <a:endParaRPr lang="en-US" sz="1600" dirty="0">
              <a:latin typeface="Vi" panose="00000500000000000000" pitchFamily="50" charset="0"/>
            </a:endParaRPr>
          </a:p>
        </p:txBody>
      </p:sp>
    </p:spTree>
    <p:extLst>
      <p:ext uri="{BB962C8B-B14F-4D97-AF65-F5344CB8AC3E}">
        <p14:creationId xmlns:p14="http://schemas.microsoft.com/office/powerpoint/2010/main" val="52464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14</a:t>
            </a:fld>
            <a:endParaRPr lang="en-IN" dirty="0">
              <a:solidFill>
                <a:prstClr val="black"/>
              </a:solidFill>
            </a:endParaRPr>
          </a:p>
        </p:txBody>
      </p:sp>
      <p:sp>
        <p:nvSpPr>
          <p:cNvPr id="2" name="Rectangle 1"/>
          <p:cNvSpPr/>
          <p:nvPr/>
        </p:nvSpPr>
        <p:spPr>
          <a:xfrm>
            <a:off x="370549" y="1051977"/>
            <a:ext cx="5937844" cy="338554"/>
          </a:xfrm>
          <a:prstGeom prst="rect">
            <a:avLst/>
          </a:prstGeom>
        </p:spPr>
        <p:txBody>
          <a:bodyPr wrap="none">
            <a:spAutoFit/>
          </a:bodyPr>
          <a:lstStyle/>
          <a:p>
            <a:r>
              <a:rPr lang="en-IN" sz="1600" dirty="0">
                <a:latin typeface="Vi" panose="00000500000000000000" pitchFamily="50" charset="0"/>
                <a:ea typeface="Times New Roman" panose="02020603050405020304" pitchFamily="18" charset="0"/>
                <a:cs typeface="Times New Roman" panose="02020603050405020304" pitchFamily="18" charset="0"/>
              </a:rPr>
              <a:t>Scenario 1: If APN is ISAFE/M2MISAFE- Check if number on 6D.</a:t>
            </a:r>
            <a:endParaRPr lang="en-US" sz="1600" dirty="0">
              <a:latin typeface="Vi" panose="00000500000000000000" pitchFamily="50" charset="0"/>
            </a:endParaRPr>
          </a:p>
        </p:txBody>
      </p:sp>
      <p:sp>
        <p:nvSpPr>
          <p:cNvPr id="6" name="Rectangle 5"/>
          <p:cNvSpPr/>
          <p:nvPr/>
        </p:nvSpPr>
        <p:spPr>
          <a:xfrm>
            <a:off x="410795" y="1580787"/>
            <a:ext cx="4336695" cy="338554"/>
          </a:xfrm>
          <a:prstGeom prst="rect">
            <a:avLst/>
          </a:prstGeom>
        </p:spPr>
        <p:txBody>
          <a:bodyPr wrap="square">
            <a:spAutoFit/>
          </a:bodyPr>
          <a:lstStyle/>
          <a:p>
            <a:r>
              <a:rPr lang="en-US" sz="1600" b="1" dirty="0">
                <a:latin typeface="Vi" panose="00000500000000000000" pitchFamily="50" charset="0"/>
                <a:cs typeface="Times New Roman" panose="02020603050405020304" pitchFamily="18" charset="0"/>
              </a:rPr>
              <a:t>Whitelisting</a:t>
            </a:r>
            <a:r>
              <a:rPr lang="en-IN" sz="1600" b="1" dirty="0">
                <a:latin typeface="Vi" panose="00000500000000000000" pitchFamily="50" charset="0"/>
                <a:cs typeface="Times New Roman" panose="02020603050405020304" pitchFamily="18" charset="0"/>
              </a:rPr>
              <a:t> on present on affected number</a:t>
            </a:r>
            <a:endParaRPr lang="en-US" sz="1600" b="1" dirty="0">
              <a:latin typeface="Vi" panose="00000500000000000000" pitchFamily="50" charset="0"/>
            </a:endParaRPr>
          </a:p>
        </p:txBody>
      </p:sp>
      <p:sp>
        <p:nvSpPr>
          <p:cNvPr id="8" name="Rectangle 7"/>
          <p:cNvSpPr/>
          <p:nvPr/>
        </p:nvSpPr>
        <p:spPr>
          <a:xfrm>
            <a:off x="437001" y="2070250"/>
            <a:ext cx="11340030" cy="338554"/>
          </a:xfrm>
          <a:prstGeom prst="rect">
            <a:avLst/>
          </a:prstGeom>
        </p:spPr>
        <p:txBody>
          <a:bodyPr wrap="square">
            <a:spAutoFit/>
          </a:bodyPr>
          <a:lstStyle/>
          <a:p>
            <a:pPr marL="285750" indent="-285750">
              <a:buFont typeface="Wingdings" panose="05000000000000000000" pitchFamily="2" charset="2"/>
              <a:buChar char="v"/>
            </a:pPr>
            <a:r>
              <a:rPr lang="en-IN" sz="1600" dirty="0">
                <a:latin typeface="Vi" panose="00000500000000000000" pitchFamily="50" charset="0"/>
                <a:ea typeface="Times New Roman" panose="02020603050405020304" pitchFamily="18" charset="0"/>
              </a:rPr>
              <a:t>Inform the customer that numbers are not whitelisted and get the whitelisting done at your end from the portal. Case closed</a:t>
            </a:r>
            <a:endParaRPr lang="en-US" sz="1600" dirty="0">
              <a:latin typeface="Vi" panose="00000500000000000000" pitchFamily="50" charset="0"/>
            </a:endParaRPr>
          </a:p>
        </p:txBody>
      </p:sp>
      <p:sp>
        <p:nvSpPr>
          <p:cNvPr id="12" name="Rectangle 11"/>
          <p:cNvSpPr/>
          <p:nvPr/>
        </p:nvSpPr>
        <p:spPr>
          <a:xfrm>
            <a:off x="430994" y="2669621"/>
            <a:ext cx="2505814" cy="338554"/>
          </a:xfrm>
          <a:prstGeom prst="rect">
            <a:avLst/>
          </a:prstGeom>
        </p:spPr>
        <p:txBody>
          <a:bodyPr wrap="none">
            <a:spAutoFit/>
          </a:bodyPr>
          <a:lstStyle/>
          <a:p>
            <a:r>
              <a:rPr lang="en-IN" sz="1600" b="1" dirty="0">
                <a:latin typeface="Vi" panose="00000500000000000000" pitchFamily="50" charset="0"/>
                <a:ea typeface="Times New Roman" panose="02020603050405020304" pitchFamily="18" charset="0"/>
                <a:cs typeface="Times New Roman" panose="02020603050405020304" pitchFamily="18" charset="0"/>
              </a:rPr>
              <a:t>Number is present on 6D</a:t>
            </a:r>
            <a:endParaRPr lang="en-US" sz="1600" b="1" dirty="0">
              <a:latin typeface="Vi" panose="00000500000000000000" pitchFamily="50" charset="0"/>
            </a:endParaRPr>
          </a:p>
        </p:txBody>
      </p:sp>
      <p:sp>
        <p:nvSpPr>
          <p:cNvPr id="13" name="Rectangle 12"/>
          <p:cNvSpPr/>
          <p:nvPr/>
        </p:nvSpPr>
        <p:spPr>
          <a:xfrm>
            <a:off x="459035" y="3253853"/>
            <a:ext cx="11130709" cy="1237070"/>
          </a:xfrm>
          <a:prstGeom prst="rect">
            <a:avLst/>
          </a:prstGeom>
        </p:spPr>
        <p:txBody>
          <a:bodyPr wrap="square">
            <a:spAutoFit/>
          </a:bodyPr>
          <a:lstStyle/>
          <a:p>
            <a:pPr>
              <a:lnSpc>
                <a:spcPct val="107000"/>
              </a:lnSpc>
              <a:spcAft>
                <a:spcPts val="800"/>
              </a:spcAft>
            </a:pPr>
            <a:r>
              <a:rPr lang="en-IN" sz="1600" dirty="0">
                <a:latin typeface="Vi" panose="00000500000000000000" pitchFamily="50" charset="0"/>
                <a:ea typeface="Times New Roman" panose="02020603050405020304" pitchFamily="18" charset="0"/>
                <a:cs typeface="Times New Roman" panose="02020603050405020304" pitchFamily="18" charset="0"/>
              </a:rPr>
              <a:t>Follow the below steps to check further-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SIM in the device and enable traces at SGSN &amp; GGSN.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First check at SGSN and check whether creating a PDP request from the device towards the network.</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rPr>
              <a:t>If not ask to reboot the Device else reinsert the SIM card wherever possible to reinitiate the attach process from the device.</a:t>
            </a:r>
            <a:endParaRPr lang="en-US" sz="1600" dirty="0">
              <a:latin typeface="Vi" panose="00000500000000000000" pitchFamily="50" charset="0"/>
            </a:endParaRPr>
          </a:p>
        </p:txBody>
      </p:sp>
      <p:sp>
        <p:nvSpPr>
          <p:cNvPr id="14" name="Rectangle 13"/>
          <p:cNvSpPr/>
          <p:nvPr/>
        </p:nvSpPr>
        <p:spPr>
          <a:xfrm>
            <a:off x="403951" y="4648197"/>
            <a:ext cx="10932405" cy="338554"/>
          </a:xfrm>
          <a:prstGeom prst="rect">
            <a:avLst/>
          </a:prstGeom>
        </p:spPr>
        <p:txBody>
          <a:bodyPr wrap="square">
            <a:spAutoFit/>
          </a:bodyPr>
          <a:lstStyle/>
          <a:p>
            <a:r>
              <a:rPr lang="en-IN" sz="1600" b="1" dirty="0">
                <a:latin typeface="Vi" panose="00000500000000000000" pitchFamily="50" charset="0"/>
                <a:ea typeface="Times New Roman" panose="02020603050405020304" pitchFamily="18" charset="0"/>
                <a:cs typeface="Times New Roman" panose="02020603050405020304" pitchFamily="18" charset="0"/>
              </a:rPr>
              <a:t>Attach request NOT received on network after reboot/reinserting the SIM</a:t>
            </a:r>
            <a:endParaRPr lang="en-US" sz="1600" b="1" dirty="0">
              <a:latin typeface="Vi" panose="00000500000000000000" pitchFamily="50" charset="0"/>
            </a:endParaRPr>
          </a:p>
        </p:txBody>
      </p:sp>
      <p:sp>
        <p:nvSpPr>
          <p:cNvPr id="15" name="Rectangle 14"/>
          <p:cNvSpPr/>
          <p:nvPr/>
        </p:nvSpPr>
        <p:spPr>
          <a:xfrm>
            <a:off x="459037" y="5061766"/>
            <a:ext cx="11560366" cy="140968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Proceed for manual latching if the device has provision for manual latching if not ask to arrange any other device/data card/mobile handset(not necessarily Android) for manual latching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Post manual latching reinsert the SIM in the device and check if any hits are getting on the network.</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not ask to involve the device vendor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yes </a:t>
            </a:r>
            <a:r>
              <a:rPr lang="en-IN" sz="1600" dirty="0">
                <a:latin typeface="Vi" panose="00000500000000000000" pitchFamily="50" charset="0"/>
                <a:ea typeface="Times New Roman" panose="02020603050405020304" pitchFamily="18" charset="0"/>
              </a:rPr>
              <a:t>Proceed with GGSN and SGSN logs </a:t>
            </a:r>
            <a:endParaRPr lang="en-US" sz="1600" u="none" strike="noStrike" dirty="0">
              <a:effectLst/>
              <a:latin typeface="Vi" panose="000005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711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15</a:t>
            </a:fld>
            <a:endParaRPr lang="en-IN" dirty="0">
              <a:solidFill>
                <a:prstClr val="black"/>
              </a:solidFill>
            </a:endParaRPr>
          </a:p>
        </p:txBody>
      </p:sp>
      <p:sp>
        <p:nvSpPr>
          <p:cNvPr id="4" name="Rectangle 3"/>
          <p:cNvSpPr/>
          <p:nvPr/>
        </p:nvSpPr>
        <p:spPr>
          <a:xfrm>
            <a:off x="348868" y="1034664"/>
            <a:ext cx="9786650" cy="338554"/>
          </a:xfrm>
          <a:prstGeom prst="rect">
            <a:avLst/>
          </a:prstGeom>
        </p:spPr>
        <p:txBody>
          <a:bodyPr wrap="square">
            <a:spAutoFit/>
          </a:bodyPr>
          <a:lstStyle/>
          <a:p>
            <a:r>
              <a:rPr lang="en-IN" sz="1600" b="1" dirty="0">
                <a:latin typeface="Vi" panose="00000500000000000000" pitchFamily="50" charset="0"/>
                <a:ea typeface="Times New Roman" panose="02020603050405020304" pitchFamily="18" charset="0"/>
                <a:cs typeface="Times New Roman" panose="02020603050405020304" pitchFamily="18" charset="0"/>
              </a:rPr>
              <a:t>Attach request received on network after reboot/reinserting the SIM</a:t>
            </a:r>
            <a:endParaRPr lang="en-US" sz="1600" b="1" dirty="0">
              <a:latin typeface="Vi" panose="00000500000000000000" pitchFamily="50" charset="0"/>
            </a:endParaRPr>
          </a:p>
        </p:txBody>
      </p:sp>
      <p:sp>
        <p:nvSpPr>
          <p:cNvPr id="5" name="Rectangle 4"/>
          <p:cNvSpPr/>
          <p:nvPr/>
        </p:nvSpPr>
        <p:spPr>
          <a:xfrm>
            <a:off x="354397" y="1554753"/>
            <a:ext cx="11521786" cy="2800767"/>
          </a:xfrm>
          <a:prstGeom prst="rect">
            <a:avLst/>
          </a:prstGeom>
        </p:spPr>
        <p:txBody>
          <a:bodyPr wrap="square">
            <a:spAutoFit/>
          </a:bodyPr>
          <a:lstStyle/>
          <a:p>
            <a:pPr marL="342900" indent="-342900">
              <a:buFont typeface="+mj-lt"/>
              <a:buAutoNum type="arabicPeriod"/>
            </a:pPr>
            <a:r>
              <a:rPr lang="en-IN" sz="1600" dirty="0">
                <a:latin typeface="Vi" panose="00000500000000000000" pitchFamily="50" charset="0"/>
                <a:ea typeface="Times New Roman" panose="02020603050405020304" pitchFamily="18" charset="0"/>
              </a:rPr>
              <a:t>Proceed for GGSN and SGSN logs to check rejections</a:t>
            </a:r>
          </a:p>
          <a:p>
            <a:pPr marL="342900" lvl="0" indent="-342900">
              <a:buFont typeface="+mj-lt"/>
              <a:buAutoNum type="arabicPeriod"/>
            </a:pPr>
            <a:r>
              <a:rPr lang="en-IN" sz="1600" dirty="0">
                <a:latin typeface="Vi" panose="00000500000000000000" pitchFamily="50" charset="0"/>
              </a:rPr>
              <a:t>If rejections are observed on SGSN check for the Cause values(</a:t>
            </a:r>
            <a:r>
              <a:rPr lang="en-IN" sz="1600" b="1" dirty="0">
                <a:latin typeface="Vi" panose="00000500000000000000" pitchFamily="50" charset="0"/>
              </a:rPr>
              <a:t>page number to be Added</a:t>
            </a:r>
            <a:r>
              <a:rPr lang="en-IN" sz="1600" dirty="0">
                <a:latin typeface="Vi" panose="00000500000000000000" pitchFamily="50" charset="0"/>
              </a:rPr>
              <a:t>) and work according to the cause value.</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If no rejections are observed on SGSN proceed for GGSN logs.</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Check if the hits are going on whitelisted IP/URL.</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If hits are not on the whitelisted IP/URL inform the customer device requesting for non-whitelisted IP/URL check the device configuration, and whitelist the non-whitelisted IP/URL for testing purposes. After whitelisting still data is not working Kindly check with the 6D ISAFE Team.</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If hits are on the whitelisted IP/URL check if any redirections are there from the IP/URL.</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For better understanding it is always recommended to use convert the GGSN trace in PCAP.</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In case hits are on a whitelisted IP/URL and the user is not getting data on the same server confirmed from the server team hand over the case to L2.</a:t>
            </a:r>
            <a:endParaRPr lang="en-US" sz="1600" dirty="0">
              <a:latin typeface="Vi" panose="00000500000000000000" pitchFamily="50" charset="0"/>
            </a:endParaRPr>
          </a:p>
        </p:txBody>
      </p:sp>
    </p:spTree>
    <p:extLst>
      <p:ext uri="{BB962C8B-B14F-4D97-AF65-F5344CB8AC3E}">
        <p14:creationId xmlns:p14="http://schemas.microsoft.com/office/powerpoint/2010/main" val="204854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16</a:t>
            </a:fld>
            <a:endParaRPr lang="en-IN" dirty="0">
              <a:solidFill>
                <a:prstClr val="black"/>
              </a:solidFill>
            </a:endParaRPr>
          </a:p>
        </p:txBody>
      </p:sp>
      <p:sp>
        <p:nvSpPr>
          <p:cNvPr id="2" name="Rectangle 1"/>
          <p:cNvSpPr/>
          <p:nvPr/>
        </p:nvSpPr>
        <p:spPr>
          <a:xfrm>
            <a:off x="319489" y="979176"/>
            <a:ext cx="10543142" cy="865493"/>
          </a:xfrm>
          <a:prstGeom prst="rect">
            <a:avLst/>
          </a:prstGeom>
        </p:spPr>
        <p:txBody>
          <a:bodyPr wrap="square">
            <a:spAutoFit/>
          </a:bodyPr>
          <a:lstStyle/>
          <a:p>
            <a:pPr indent="411480"/>
            <a:r>
              <a:rPr lang="en-US" sz="1600" dirty="0">
                <a:latin typeface="Vi" panose="00000500000000000000" pitchFamily="50" charset="0"/>
                <a:ea typeface="Times New Roman" panose="02020603050405020304" pitchFamily="18" charset="0"/>
                <a:cs typeface="Times New Roman" panose="02020603050405020304" pitchFamily="18" charset="0"/>
              </a:rPr>
              <a:t>L2 Team:</a:t>
            </a:r>
          </a:p>
          <a:p>
            <a:pPr>
              <a:lnSpc>
                <a:spcPct val="107000"/>
              </a:lnSpc>
            </a:pPr>
            <a:r>
              <a:rPr lang="en-IN" sz="1600" dirty="0">
                <a:latin typeface="Vi" panose="00000500000000000000" pitchFamily="50" charset="0"/>
                <a:ea typeface="Calibri" panose="020F0502020204030204" pitchFamily="34" charset="0"/>
                <a:cs typeface="Times New Roman" panose="02020603050405020304" pitchFamily="18" charset="0"/>
              </a:rPr>
              <a:t> 	SNOC @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pPr>
            <a:r>
              <a:rPr lang="en-IN" sz="1600" dirty="0">
                <a:latin typeface="Vi" panose="00000500000000000000" pitchFamily="50" charset="0"/>
                <a:ea typeface="Calibri" panose="020F0502020204030204" pitchFamily="34" charset="0"/>
                <a:cs typeface="Times New Roman" panose="02020603050405020304" pitchFamily="18" charset="0"/>
              </a:rPr>
              <a:t>		</a:t>
            </a:r>
            <a:r>
              <a:rPr lang="en-IN" sz="1600" dirty="0" err="1">
                <a:latin typeface="Vi" panose="00000500000000000000" pitchFamily="50" charset="0"/>
                <a:ea typeface="Calibri" panose="020F0502020204030204" pitchFamily="34" charset="0"/>
                <a:cs typeface="Times New Roman" panose="02020603050405020304" pitchFamily="18" charset="0"/>
              </a:rPr>
              <a:t>Corsnoc</a:t>
            </a:r>
            <a:r>
              <a:rPr lang="en-IN" sz="1600" dirty="0">
                <a:latin typeface="Vi" panose="00000500000000000000" pitchFamily="50" charset="0"/>
                <a:ea typeface="Calibri" panose="020F0502020204030204" pitchFamily="34" charset="0"/>
                <a:cs typeface="Times New Roman" panose="02020603050405020304" pitchFamily="18" charset="0"/>
              </a:rPr>
              <a:t> M2miot (COR), Vodafone Idea &lt;</a:t>
            </a:r>
            <a:r>
              <a:rPr lang="en-IN" sz="1600" dirty="0">
                <a:latin typeface="Vi" panose="00000500000000000000" pitchFamily="50" charset="0"/>
                <a:ea typeface="Calibri" panose="020F0502020204030204" pitchFamily="34" charset="0"/>
                <a:cs typeface="Times New Roman" panose="02020603050405020304" pitchFamily="18" charset="0"/>
                <a:hlinkClick r:id="rId3"/>
              </a:rPr>
              <a:t>Corsnoc.M2MIOT@vodafoneidea.com</a:t>
            </a:r>
            <a:r>
              <a:rPr lang="en-IN" sz="1600" dirty="0">
                <a:latin typeface="Vi" panose="00000500000000000000" pitchFamily="50" charset="0"/>
                <a:ea typeface="Calibri" panose="020F0502020204030204" pitchFamily="34" charset="0"/>
                <a:cs typeface="Times New Roman" panose="02020603050405020304" pitchFamily="18" charset="0"/>
              </a:rPr>
              <a:t>&gt;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7" name="TextBox 6"/>
          <p:cNvSpPr txBox="1"/>
          <p:nvPr/>
        </p:nvSpPr>
        <p:spPr>
          <a:xfrm>
            <a:off x="1410159" y="242372"/>
            <a:ext cx="3459297" cy="400110"/>
          </a:xfrm>
          <a:prstGeom prst="rect">
            <a:avLst/>
          </a:prstGeom>
          <a:noFill/>
        </p:spPr>
        <p:txBody>
          <a:bodyPr wrap="square" rtlCol="0">
            <a:spAutoFit/>
          </a:bodyPr>
          <a:lstStyle/>
          <a:p>
            <a:r>
              <a:rPr lang="en-US" sz="2000" b="1" dirty="0">
                <a:solidFill>
                  <a:schemeClr val="bg1"/>
                </a:solidFill>
                <a:latin typeface="Vi" panose="00000500000000000000" pitchFamily="50" charset="0"/>
              </a:rPr>
              <a:t>L2 Team Escalation Matrix</a:t>
            </a:r>
          </a:p>
        </p:txBody>
      </p:sp>
      <p:graphicFrame>
        <p:nvGraphicFramePr>
          <p:cNvPr id="5" name="Table 4">
            <a:extLst>
              <a:ext uri="{FF2B5EF4-FFF2-40B4-BE49-F238E27FC236}">
                <a16:creationId xmlns:a16="http://schemas.microsoft.com/office/drawing/2014/main" id="{028DC20E-77E3-4359-B67E-F5838FD6A74B}"/>
              </a:ext>
            </a:extLst>
          </p:cNvPr>
          <p:cNvGraphicFramePr>
            <a:graphicFrameLocks noGrp="1"/>
          </p:cNvGraphicFramePr>
          <p:nvPr>
            <p:extLst>
              <p:ext uri="{D42A27DB-BD31-4B8C-83A1-F6EECF244321}">
                <p14:modId xmlns:p14="http://schemas.microsoft.com/office/powerpoint/2010/main" val="3911912272"/>
              </p:ext>
            </p:extLst>
          </p:nvPr>
        </p:nvGraphicFramePr>
        <p:xfrm>
          <a:off x="838200" y="1825625"/>
          <a:ext cx="10024431" cy="4390450"/>
        </p:xfrm>
        <a:graphic>
          <a:graphicData uri="http://schemas.openxmlformats.org/drawingml/2006/table">
            <a:tbl>
              <a:tblPr>
                <a:tableStyleId>{5C22544A-7EE6-4342-B048-85BDC9FD1C3A}</a:tableStyleId>
              </a:tblPr>
              <a:tblGrid>
                <a:gridCol w="1873725">
                  <a:extLst>
                    <a:ext uri="{9D8B030D-6E8A-4147-A177-3AD203B41FA5}">
                      <a16:colId xmlns:a16="http://schemas.microsoft.com/office/drawing/2014/main" val="2884555578"/>
                    </a:ext>
                  </a:extLst>
                </a:gridCol>
                <a:gridCol w="3958245">
                  <a:extLst>
                    <a:ext uri="{9D8B030D-6E8A-4147-A177-3AD203B41FA5}">
                      <a16:colId xmlns:a16="http://schemas.microsoft.com/office/drawing/2014/main" val="3956232094"/>
                    </a:ext>
                  </a:extLst>
                </a:gridCol>
                <a:gridCol w="2225049">
                  <a:extLst>
                    <a:ext uri="{9D8B030D-6E8A-4147-A177-3AD203B41FA5}">
                      <a16:colId xmlns:a16="http://schemas.microsoft.com/office/drawing/2014/main" val="1435636588"/>
                    </a:ext>
                  </a:extLst>
                </a:gridCol>
                <a:gridCol w="1967412">
                  <a:extLst>
                    <a:ext uri="{9D8B030D-6E8A-4147-A177-3AD203B41FA5}">
                      <a16:colId xmlns:a16="http://schemas.microsoft.com/office/drawing/2014/main" val="1044986752"/>
                    </a:ext>
                  </a:extLst>
                </a:gridCol>
              </a:tblGrid>
              <a:tr h="649475">
                <a:tc>
                  <a:txBody>
                    <a:bodyPr/>
                    <a:lstStyle/>
                    <a:p>
                      <a:pPr algn="ctr" fontAlgn="ctr"/>
                      <a:r>
                        <a:rPr lang="en-US" sz="1600" b="1" u="none" strike="noStrike" dirty="0">
                          <a:solidFill>
                            <a:schemeClr val="tx1"/>
                          </a:solidFill>
                          <a:effectLst/>
                        </a:rPr>
                        <a:t>Level</a:t>
                      </a:r>
                      <a:endParaRPr lang="en-US" sz="1600" b="1"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solidFill>
                            <a:schemeClr val="tx1"/>
                          </a:solidFill>
                          <a:effectLst/>
                        </a:rPr>
                        <a:t>Email Address</a:t>
                      </a:r>
                      <a:endParaRPr lang="en-US" sz="1600" b="1"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solidFill>
                            <a:schemeClr val="tx1"/>
                          </a:solidFill>
                          <a:effectLst/>
                        </a:rPr>
                        <a:t>Name</a:t>
                      </a:r>
                      <a:endParaRPr lang="en-US" sz="1600" b="1"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solidFill>
                            <a:schemeClr val="tx1"/>
                          </a:solidFill>
                          <a:effectLst/>
                        </a:rPr>
                        <a:t>Contact No.</a:t>
                      </a:r>
                      <a:endParaRPr lang="en-US" sz="1600" b="1" i="0" u="none" strike="noStrike" dirty="0">
                        <a:solidFill>
                          <a:schemeClr val="tx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18318973"/>
                  </a:ext>
                </a:extLst>
              </a:tr>
              <a:tr h="1143075">
                <a:tc>
                  <a:txBody>
                    <a:bodyPr/>
                    <a:lstStyle/>
                    <a:p>
                      <a:pPr algn="ctr" fontAlgn="b"/>
                      <a:r>
                        <a:rPr lang="en-US" sz="1600" u="none" strike="noStrike" dirty="0">
                          <a:effectLst/>
                        </a:rPr>
                        <a:t>Level 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3"/>
                        </a:rPr>
                        <a:t>Corsnoc.M2MIOT@vodafoneidea.com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SNOC DL ID</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020-7110-2454/ 2455</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5793746"/>
                  </a:ext>
                </a:extLst>
              </a:tr>
              <a:tr h="649475">
                <a:tc>
                  <a:txBody>
                    <a:bodyPr/>
                    <a:lstStyle/>
                    <a:p>
                      <a:pPr algn="ctr" fontAlgn="b"/>
                      <a:r>
                        <a:rPr lang="en-US" sz="1600" u="none" strike="noStrike">
                          <a:effectLst/>
                        </a:rPr>
                        <a:t>Level 2</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4"/>
                        </a:rPr>
                        <a:t>Sidhartha.Jena4@vodafoneidea.com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Siddhartha Jena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7666255316</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6037689"/>
                  </a:ext>
                </a:extLst>
              </a:tr>
              <a:tr h="649475">
                <a:tc>
                  <a:txBody>
                    <a:bodyPr/>
                    <a:lstStyle/>
                    <a:p>
                      <a:pPr algn="ctr" fontAlgn="b"/>
                      <a:r>
                        <a:rPr lang="en-US" sz="1600" u="none" strike="noStrike">
                          <a:effectLst/>
                        </a:rPr>
                        <a:t>Level 3</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5"/>
                        </a:rPr>
                        <a:t>Deepak.Sharma6@vodafoneidea.com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Deepak Sharma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8411000419</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433070"/>
                  </a:ext>
                </a:extLst>
              </a:tr>
              <a:tr h="649475">
                <a:tc>
                  <a:txBody>
                    <a:bodyPr/>
                    <a:lstStyle/>
                    <a:p>
                      <a:pPr algn="ctr" fontAlgn="b"/>
                      <a:r>
                        <a:rPr lang="en-US" sz="1600" u="none" strike="noStrike">
                          <a:effectLst/>
                        </a:rPr>
                        <a:t>Level 4</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a:effectLst/>
                          <a:hlinkClick r:id="rId6"/>
                        </a:rPr>
                        <a:t>Gaurav.gupta10@vodafoneidea.com</a:t>
                      </a:r>
                      <a:endParaRPr lang="en-US" sz="1600" b="0" i="0" u="sng" strike="noStrike">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Gaurav Gupta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8411005387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922573"/>
                  </a:ext>
                </a:extLst>
              </a:tr>
              <a:tr h="649475">
                <a:tc>
                  <a:txBody>
                    <a:bodyPr/>
                    <a:lstStyle/>
                    <a:p>
                      <a:pPr algn="ctr" fontAlgn="b"/>
                      <a:r>
                        <a:rPr lang="en-US" sz="1600" u="none" strike="noStrike">
                          <a:effectLst/>
                        </a:rPr>
                        <a:t>Level 5</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7"/>
                        </a:rPr>
                        <a:t>Rajnish.khare@vodafoneidea.com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Rajnish </a:t>
                      </a:r>
                      <a:r>
                        <a:rPr lang="en-US" sz="1600" u="none" strike="noStrike" dirty="0" err="1">
                          <a:effectLst/>
                        </a:rPr>
                        <a:t>Khare</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8411005495</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7394790"/>
                  </a:ext>
                </a:extLst>
              </a:tr>
            </a:tbl>
          </a:graphicData>
        </a:graphic>
      </p:graphicFrame>
    </p:spTree>
    <p:extLst>
      <p:ext uri="{BB962C8B-B14F-4D97-AF65-F5344CB8AC3E}">
        <p14:creationId xmlns:p14="http://schemas.microsoft.com/office/powerpoint/2010/main" val="233418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17</a:t>
            </a:fld>
            <a:endParaRPr lang="en-IN" dirty="0">
              <a:solidFill>
                <a:prstClr val="black"/>
              </a:solidFill>
            </a:endParaRPr>
          </a:p>
        </p:txBody>
      </p:sp>
      <p:sp>
        <p:nvSpPr>
          <p:cNvPr id="4" name="Rectangle 3"/>
          <p:cNvSpPr/>
          <p:nvPr/>
        </p:nvSpPr>
        <p:spPr>
          <a:xfrm>
            <a:off x="453646" y="1124550"/>
            <a:ext cx="3757760"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Dynamic solution</a:t>
            </a:r>
            <a:endParaRPr lang="en-US" sz="1600" dirty="0">
              <a:latin typeface="Vi" panose="00000500000000000000" pitchFamily="50" charset="0"/>
            </a:endParaRPr>
          </a:p>
        </p:txBody>
      </p:sp>
      <p:sp>
        <p:nvSpPr>
          <p:cNvPr id="9" name="Rectangle 8"/>
          <p:cNvSpPr/>
          <p:nvPr/>
        </p:nvSpPr>
        <p:spPr>
          <a:xfrm>
            <a:off x="763851" y="1624855"/>
            <a:ext cx="5592881" cy="830997"/>
          </a:xfrm>
          <a:prstGeom prst="rect">
            <a:avLst/>
          </a:prstGeom>
        </p:spPr>
        <p:txBody>
          <a:bodyPr wrap="square">
            <a:spAutoFit/>
          </a:bodyPr>
          <a:lstStyle/>
          <a:p>
            <a:pPr marL="285750" indent="-285750">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L2</a:t>
            </a:r>
          </a:p>
          <a:p>
            <a:pPr marL="285750" indent="-285750">
              <a:buFont typeface="Arial" panose="020B0604020202020204" pitchFamily="34" charset="0"/>
              <a:buChar char="•"/>
            </a:pPr>
            <a:r>
              <a:rPr lang="en-US" sz="1600" dirty="0">
                <a:latin typeface="Vi" panose="00000500000000000000" pitchFamily="50" charset="0"/>
              </a:rPr>
              <a:t>Raised the case with the RF if required (as per the L2 observation.)</a:t>
            </a:r>
          </a:p>
        </p:txBody>
      </p:sp>
      <p:sp>
        <p:nvSpPr>
          <p:cNvPr id="10" name="Rectangle 9"/>
          <p:cNvSpPr/>
          <p:nvPr/>
        </p:nvSpPr>
        <p:spPr>
          <a:xfrm>
            <a:off x="455756" y="2788098"/>
            <a:ext cx="4786888"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 Static IP solution with AAA</a:t>
            </a:r>
            <a:endParaRPr lang="en-US" sz="1600" dirty="0">
              <a:latin typeface="Vi" panose="00000500000000000000" pitchFamily="50" charset="0"/>
            </a:endParaRPr>
          </a:p>
        </p:txBody>
      </p:sp>
      <p:sp>
        <p:nvSpPr>
          <p:cNvPr id="12" name="Rectangle 11"/>
          <p:cNvSpPr/>
          <p:nvPr/>
        </p:nvSpPr>
        <p:spPr>
          <a:xfrm>
            <a:off x="759559" y="3222300"/>
            <a:ext cx="1749197" cy="338554"/>
          </a:xfrm>
          <a:prstGeom prst="rect">
            <a:avLst/>
          </a:prstGeom>
        </p:spPr>
        <p:txBody>
          <a:bodyPr wrap="non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Troubleshooting:</a:t>
            </a:r>
            <a:endParaRPr lang="en-US" sz="1600" dirty="0">
              <a:latin typeface="Vi" panose="00000500000000000000" pitchFamily="50" charset="0"/>
            </a:endParaRPr>
          </a:p>
        </p:txBody>
      </p:sp>
      <p:sp>
        <p:nvSpPr>
          <p:cNvPr id="13" name="Rectangle 12"/>
          <p:cNvSpPr/>
          <p:nvPr/>
        </p:nvSpPr>
        <p:spPr>
          <a:xfrm>
            <a:off x="745202" y="3641582"/>
            <a:ext cx="11218844" cy="2811475"/>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IP allocation handled by EC AAA/ 6D CMP AAA server commonly called AAA team.</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SIM configuration is done on the AAA server under the specific accounts which include IMSI, MSISDN, IP Address, User name, and Password.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600" dirty="0">
                <a:latin typeface="Vi" panose="00000500000000000000" pitchFamily="50" charset="0"/>
                <a:ea typeface="Times New Roman" panose="02020603050405020304" pitchFamily="18" charset="0"/>
              </a:rPr>
              <a:t>After the attached request is accepted on the SGSN, IP allocation is done via the AAA server on successful parameter checks during PDP activation</a:t>
            </a:r>
          </a:p>
          <a:p>
            <a:pPr marL="285750" indent="-285750">
              <a:buFont typeface="Arial" panose="020B0604020202020204" pitchFamily="34" charset="0"/>
              <a:buChar char="•"/>
            </a:pPr>
            <a:endParaRPr lang="en-IN" sz="1600" dirty="0">
              <a:latin typeface="Vi" panose="00000500000000000000" pitchFamily="50" charset="0"/>
              <a:ea typeface="Times New Roman" panose="02020603050405020304" pitchFamily="18" charset="0"/>
            </a:endParaRPr>
          </a:p>
          <a:p>
            <a:pPr marL="285750" indent="-285750">
              <a:buFont typeface="Arial" panose="020B0604020202020204" pitchFamily="34" charset="0"/>
              <a:buChar char="•"/>
            </a:pPr>
            <a:r>
              <a:rPr lang="en-IN" sz="1600" dirty="0">
                <a:latin typeface="Vi" panose="00000500000000000000" pitchFamily="50" charset="0"/>
                <a:ea typeface="Times New Roman" panose="02020603050405020304" pitchFamily="18" charset="0"/>
              </a:rPr>
              <a:t>On successful authentication of requested parameters IP Allocation is done from the AAA server</a:t>
            </a:r>
          </a:p>
          <a:p>
            <a:pPr marL="285750" indent="-285750">
              <a:buFont typeface="Arial" panose="020B0604020202020204" pitchFamily="34" charset="0"/>
              <a:buChar char="•"/>
            </a:pPr>
            <a:endParaRPr lang="en-IN" sz="1600" dirty="0">
              <a:latin typeface="Vi" panose="00000500000000000000" pitchFamily="50" charset="0"/>
              <a:ea typeface="Times New Roman" panose="02020603050405020304" pitchFamily="18" charset="0"/>
            </a:endParaRPr>
          </a:p>
          <a:p>
            <a:pPr marL="285750" indent="-285750">
              <a:buFont typeface="Arial" panose="020B0604020202020204" pitchFamily="34" charset="0"/>
              <a:buChar char="•"/>
            </a:pPr>
            <a:r>
              <a:rPr lang="en-IN" sz="1600" dirty="0">
                <a:latin typeface="Vi" panose="00000500000000000000" pitchFamily="50" charset="0"/>
              </a:rPr>
              <a:t>It is always a good practice to check AAA configuration with the </a:t>
            </a:r>
            <a:r>
              <a:rPr lang="en-IN" sz="1600" dirty="0" err="1">
                <a:latin typeface="Vi" panose="00000500000000000000" pitchFamily="50" charset="0"/>
              </a:rPr>
              <a:t>AppsInfra</a:t>
            </a:r>
            <a:r>
              <a:rPr lang="en-IN" sz="1600" dirty="0">
                <a:latin typeface="Vi" panose="00000500000000000000" pitchFamily="50" charset="0"/>
              </a:rPr>
              <a:t> Team to avoid unnecessary field visits/ customer dependency</a:t>
            </a:r>
            <a:endParaRPr lang="en-IN" sz="1600" dirty="0">
              <a:latin typeface="Vi"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213159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18</a:t>
            </a:fld>
            <a:endParaRPr lang="en-IN" dirty="0">
              <a:solidFill>
                <a:prstClr val="black"/>
              </a:solidFill>
            </a:endParaRPr>
          </a:p>
        </p:txBody>
      </p:sp>
      <p:sp>
        <p:nvSpPr>
          <p:cNvPr id="2" name="Rectangle 1"/>
          <p:cNvSpPr/>
          <p:nvPr/>
        </p:nvSpPr>
        <p:spPr>
          <a:xfrm>
            <a:off x="361243" y="950661"/>
            <a:ext cx="11424357" cy="1980927"/>
          </a:xfrm>
          <a:prstGeom prst="rect">
            <a:avLst/>
          </a:prstGeom>
        </p:spPr>
        <p:txBody>
          <a:bodyPr wrap="square">
            <a:spAutoFit/>
          </a:bodyPr>
          <a:lstStyle/>
          <a:p>
            <a:pPr algn="just">
              <a:lnSpc>
                <a:spcPct val="107000"/>
              </a:lnSpc>
              <a:spcBef>
                <a:spcPts val="1200"/>
              </a:spcBef>
              <a:spcAft>
                <a:spcPts val="1200"/>
              </a:spcAft>
            </a:pPr>
            <a:r>
              <a:rPr lang="en-IN" sz="1600" dirty="0">
                <a:latin typeface="Vi" panose="00000500000000000000" pitchFamily="50" charset="0"/>
                <a:ea typeface="Times New Roman" panose="02020603050405020304" pitchFamily="18" charset="0"/>
                <a:cs typeface="Times New Roman" panose="02020603050405020304" pitchFamily="18" charset="0"/>
              </a:rPr>
              <a:t>Depending upon the end user device type decide further way of troubleshooting.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Event Trace and/or GGSN trace can be used during FLT(prefer GGSN logs)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devices with always ON nature(Modems) check the GGSN trace to check if any hits are observed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devices with on demand connectivity(</a:t>
            </a:r>
            <a:r>
              <a:rPr lang="en-IN" sz="1600" dirty="0" err="1">
                <a:latin typeface="Vi" panose="00000500000000000000" pitchFamily="50" charset="0"/>
                <a:ea typeface="Times New Roman" panose="02020603050405020304" pitchFamily="18" charset="0"/>
                <a:cs typeface="Times New Roman" panose="02020603050405020304" pitchFamily="18" charset="0"/>
              </a:rPr>
              <a:t>eg</a:t>
            </a:r>
            <a:r>
              <a:rPr lang="en-IN" sz="1600" dirty="0">
                <a:latin typeface="Vi" panose="00000500000000000000" pitchFamily="50" charset="0"/>
                <a:ea typeface="Times New Roman" panose="02020603050405020304" pitchFamily="18" charset="0"/>
                <a:cs typeface="Times New Roman" panose="02020603050405020304" pitchFamily="18" charset="0"/>
              </a:rPr>
              <a:t>.- Data cards) connect with user and perform the general FLT</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err="1">
                <a:latin typeface="Vi" panose="00000500000000000000" pitchFamily="50" charset="0"/>
                <a:ea typeface="Times New Roman" panose="02020603050405020304" pitchFamily="18" charset="0"/>
              </a:rPr>
              <a:t>Incase</a:t>
            </a:r>
            <a:r>
              <a:rPr lang="en-IN" sz="1600" dirty="0">
                <a:latin typeface="Vi" panose="00000500000000000000" pitchFamily="50" charset="0"/>
                <a:ea typeface="Times New Roman" panose="02020603050405020304" pitchFamily="18" charset="0"/>
              </a:rPr>
              <a:t> any IP configuration issue observed during the testing request circle team to raise work order for configuration/reconfiguration</a:t>
            </a:r>
            <a:endParaRPr lang="en-US" sz="1600" dirty="0">
              <a:latin typeface="Vi" panose="00000500000000000000" pitchFamily="50" charset="0"/>
            </a:endParaRPr>
          </a:p>
        </p:txBody>
      </p:sp>
      <p:sp>
        <p:nvSpPr>
          <p:cNvPr id="5" name="Rectangle 4"/>
          <p:cNvSpPr/>
          <p:nvPr/>
        </p:nvSpPr>
        <p:spPr>
          <a:xfrm>
            <a:off x="428977" y="2997466"/>
            <a:ext cx="11142133" cy="1673150"/>
          </a:xfrm>
          <a:prstGeom prst="rect">
            <a:avLst/>
          </a:prstGeom>
        </p:spPr>
        <p:txBody>
          <a:bodyPr wrap="square">
            <a:spAutoFit/>
          </a:bodyPr>
          <a:lstStyle/>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AAA mapping sheet from account manager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Validation of AAA with the AppsInfra.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Raise case with switch for profile / APN confirmation for dynamic IP assignment to the device.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Ping response &amp; forward-reverse traceroute for working and non-working number to check with L2.</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Check with the account manager for the NNI details i.e. MPLS circuit ID and PE-CE IP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L2</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990629624"/>
              </p:ext>
            </p:extLst>
          </p:nvPr>
        </p:nvGraphicFramePr>
        <p:xfrm>
          <a:off x="465667" y="4759812"/>
          <a:ext cx="11331221" cy="1149604"/>
        </p:xfrm>
        <a:graphic>
          <a:graphicData uri="http://schemas.openxmlformats.org/drawingml/2006/table">
            <a:tbl>
              <a:tblPr firstRow="1" firstCol="1" bandRow="1">
                <a:tableStyleId>{72833802-FEF1-4C79-8D5D-14CF1EAF98D9}</a:tableStyleId>
              </a:tblPr>
              <a:tblGrid>
                <a:gridCol w="2519634">
                  <a:extLst>
                    <a:ext uri="{9D8B030D-6E8A-4147-A177-3AD203B41FA5}">
                      <a16:colId xmlns:a16="http://schemas.microsoft.com/office/drawing/2014/main" val="20000"/>
                    </a:ext>
                  </a:extLst>
                </a:gridCol>
                <a:gridCol w="5044977">
                  <a:extLst>
                    <a:ext uri="{9D8B030D-6E8A-4147-A177-3AD203B41FA5}">
                      <a16:colId xmlns:a16="http://schemas.microsoft.com/office/drawing/2014/main" val="20001"/>
                    </a:ext>
                  </a:extLst>
                </a:gridCol>
                <a:gridCol w="3766610">
                  <a:extLst>
                    <a:ext uri="{9D8B030D-6E8A-4147-A177-3AD203B41FA5}">
                      <a16:colId xmlns:a16="http://schemas.microsoft.com/office/drawing/2014/main" val="20002"/>
                    </a:ext>
                  </a:extLst>
                </a:gridCol>
              </a:tblGrid>
              <a:tr h="200025">
                <a:tc>
                  <a:txBody>
                    <a:bodyPr/>
                    <a:lstStyle/>
                    <a:p>
                      <a:pPr marL="0" marR="0" algn="ctr">
                        <a:lnSpc>
                          <a:spcPct val="107000"/>
                        </a:lnSpc>
                        <a:spcBef>
                          <a:spcPts val="0"/>
                        </a:spcBef>
                        <a:spcAft>
                          <a:spcPts val="800"/>
                        </a:spcAft>
                      </a:pPr>
                      <a:r>
                        <a:rPr lang="en-IN" sz="1600" dirty="0">
                          <a:solidFill>
                            <a:schemeClr val="tx1"/>
                          </a:solidFill>
                          <a:effectLst/>
                        </a:rPr>
                        <a:t>Group ID</a:t>
                      </a:r>
                      <a:endParaRPr lang="en-US" sz="1600" dirty="0">
                        <a:solidFill>
                          <a:schemeClr val="tx1"/>
                        </a:solidFill>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800"/>
                        </a:spcAft>
                      </a:pPr>
                      <a:r>
                        <a:rPr lang="en-IN" sz="1600" dirty="0">
                          <a:solidFill>
                            <a:schemeClr val="tx1"/>
                          </a:solidFill>
                          <a:effectLst/>
                        </a:rPr>
                        <a:t>&lt;Enoc.AppsInfra@vodafoneidea.com&gt;;</a:t>
                      </a:r>
                      <a:endParaRPr lang="en-US" sz="1600" dirty="0">
                        <a:solidFill>
                          <a:schemeClr val="tx1"/>
                        </a:solidFill>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07000"/>
                        </a:lnSpc>
                      </a:pPr>
                      <a:r>
                        <a:rPr lang="en-US" sz="1600" dirty="0">
                          <a:solidFill>
                            <a:schemeClr val="tx1"/>
                          </a:solidFill>
                          <a:effectLst/>
                          <a:latin typeface="Vi" panose="00000500000000000000" pitchFamily="50" charset="0"/>
                        </a:rPr>
                        <a:t>Contact No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200025">
                <a:tc>
                  <a:txBody>
                    <a:bodyPr/>
                    <a:lstStyle/>
                    <a:p>
                      <a:pPr marL="0" marR="0" algn="ctr">
                        <a:lnSpc>
                          <a:spcPct val="107000"/>
                        </a:lnSpc>
                        <a:spcBef>
                          <a:spcPts val="0"/>
                        </a:spcBef>
                        <a:spcAft>
                          <a:spcPts val="800"/>
                        </a:spcAft>
                      </a:pPr>
                      <a:r>
                        <a:rPr lang="en-IN" sz="1600" dirty="0">
                          <a:solidFill>
                            <a:schemeClr val="tx1"/>
                          </a:solidFill>
                          <a:effectLst/>
                        </a:rPr>
                        <a:t>L1</a:t>
                      </a:r>
                      <a:endParaRPr lang="en-US" sz="1600" dirty="0">
                        <a:solidFill>
                          <a:schemeClr val="tx1"/>
                        </a:solidFill>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enoc.appsinfra@vodafoneidea.com)</a:t>
                      </a:r>
                      <a:endParaRPr lang="en-IN" sz="1600"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kern="1200" dirty="0">
                          <a:solidFill>
                            <a:schemeClr val="tx1"/>
                          </a:solidFill>
                          <a:effectLst/>
                          <a:latin typeface="+mn-lt"/>
                          <a:ea typeface="+mn-ea"/>
                          <a:cs typeface="+mn-cs"/>
                        </a:rPr>
                        <a:t>020-42929311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marL="0" marR="0" algn="ctr">
                        <a:lnSpc>
                          <a:spcPct val="107000"/>
                        </a:lnSpc>
                        <a:spcBef>
                          <a:spcPts val="0"/>
                        </a:spcBef>
                        <a:spcAft>
                          <a:spcPts val="800"/>
                        </a:spcAft>
                      </a:pPr>
                      <a:r>
                        <a:rPr lang="en-IN" sz="1600" dirty="0">
                          <a:solidFill>
                            <a:schemeClr val="tx1"/>
                          </a:solidFill>
                          <a:effectLst/>
                        </a:rPr>
                        <a:t>L2</a:t>
                      </a:r>
                      <a:endParaRPr lang="en-US" sz="1600" dirty="0">
                        <a:solidFill>
                          <a:schemeClr val="tx1"/>
                        </a:solidFill>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kamal.paul1@wipro.com</a:t>
                      </a:r>
                      <a:endParaRPr lang="en-IN" sz="1600" kern="1200" dirty="0">
                        <a:solidFill>
                          <a:schemeClr val="tx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pPr>
                      <a:endParaRPr lang="en-US" sz="1600" dirty="0">
                        <a:solidFill>
                          <a:schemeClr val="tx1"/>
                        </a:solidFill>
                        <a:effectLst/>
                        <a:latin typeface="Vi" panose="00000500000000000000" pitchFamily="50"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marL="0" marR="0" algn="ctr">
                        <a:lnSpc>
                          <a:spcPct val="107000"/>
                        </a:lnSpc>
                        <a:spcBef>
                          <a:spcPts val="0"/>
                        </a:spcBef>
                        <a:spcAft>
                          <a:spcPts val="800"/>
                        </a:spcAft>
                      </a:pPr>
                      <a:r>
                        <a:rPr lang="en-IN" sz="1600">
                          <a:solidFill>
                            <a:schemeClr val="tx1"/>
                          </a:solidFill>
                          <a:effectLst/>
                        </a:rPr>
                        <a:t>L3</a:t>
                      </a:r>
                      <a:endParaRPr lang="en-US" sz="1600">
                        <a:solidFill>
                          <a:schemeClr val="tx1"/>
                        </a:solidFill>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err="1">
                          <a:solidFill>
                            <a:schemeClr val="tx1"/>
                          </a:solidFill>
                          <a:effectLst/>
                        </a:rPr>
                        <a:t>AnilKumar</a:t>
                      </a:r>
                      <a:r>
                        <a:rPr lang="en-IN" sz="1600" dirty="0">
                          <a:solidFill>
                            <a:schemeClr val="tx1"/>
                          </a:solidFill>
                          <a:effectLst/>
                        </a:rPr>
                        <a:t> </a:t>
                      </a:r>
                      <a:r>
                        <a:rPr lang="en-IN" sz="1600" dirty="0" err="1">
                          <a:solidFill>
                            <a:schemeClr val="tx1"/>
                          </a:solidFill>
                          <a:effectLst/>
                        </a:rPr>
                        <a:t>Sonkawade</a:t>
                      </a:r>
                      <a:r>
                        <a:rPr lang="en-IN" sz="1600" dirty="0">
                          <a:solidFill>
                            <a:schemeClr val="tx1"/>
                          </a:solidFill>
                          <a:effectLst/>
                        </a:rPr>
                        <a:t> (</a:t>
                      </a:r>
                      <a:r>
                        <a:rPr lang="en-IN" sz="1600" u="sng" dirty="0">
                          <a:solidFill>
                            <a:schemeClr val="tx1"/>
                          </a:solidFill>
                          <a:effectLst/>
                          <a:hlinkClick r:id="rId5">
                            <a:extLst>
                              <a:ext uri="{A12FA001-AC4F-418D-AE19-62706E023703}">
                                <ahyp:hlinkClr xmlns:ahyp="http://schemas.microsoft.com/office/drawing/2018/hyperlinkcolor" val="tx"/>
                              </a:ext>
                            </a:extLst>
                          </a:hlinkClick>
                        </a:rPr>
                        <a:t>anilkumar.sonkawade@wipro.com</a:t>
                      </a:r>
                      <a:r>
                        <a:rPr lang="en-IN" sz="1600" dirty="0">
                          <a:solidFill>
                            <a:schemeClr val="tx1"/>
                          </a:solidFill>
                          <a:effectLst/>
                        </a:rPr>
                        <a:t>)</a:t>
                      </a:r>
                      <a:endParaRPr lang="en-US" sz="1600" dirty="0">
                        <a:solidFill>
                          <a:schemeClr val="tx1"/>
                        </a:solidFill>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solidFill>
                            <a:schemeClr val="tx1"/>
                          </a:solidFill>
                          <a:effectLst/>
                        </a:rPr>
                        <a:t>9168642641</a:t>
                      </a:r>
                      <a:endParaRPr lang="en-US" sz="1600" dirty="0">
                        <a:solidFill>
                          <a:schemeClr val="tx1"/>
                        </a:solidFill>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57068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740351" cy="1849437"/>
          </a:xfrm>
        </p:spPr>
        <p:txBody>
          <a:bodyPr>
            <a:normAutofit fontScale="77500" lnSpcReduction="20000"/>
          </a:bodyPr>
          <a:lstStyle/>
          <a:p>
            <a:pPr>
              <a:spcBef>
                <a:spcPct val="60000"/>
              </a:spcBef>
              <a:buClr>
                <a:srgbClr val="FF0000"/>
              </a:buClr>
            </a:pPr>
            <a:r>
              <a:rPr lang="en-IN" sz="4800" dirty="0">
                <a:solidFill>
                  <a:schemeClr val="tx1"/>
                </a:solidFill>
                <a:latin typeface="+mn-lt"/>
              </a:rPr>
              <a:t>Packet drops/ Slow Speed/ Latency / Data buffering Issues</a:t>
            </a:r>
            <a:endParaRPr lang="en-US" sz="4800" kern="0" dirty="0">
              <a:solidFill>
                <a:schemeClr val="tx1"/>
              </a:solidFill>
              <a:latin typeface="+mn-lt"/>
            </a:endParaRP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19</a:t>
            </a:fld>
            <a:endParaRPr lang="en-IN" dirty="0">
              <a:solidFill>
                <a:srgbClr val="FFFFFF"/>
              </a:solidFill>
            </a:endParaRPr>
          </a:p>
        </p:txBody>
      </p:sp>
    </p:spTree>
    <p:extLst>
      <p:ext uri="{BB962C8B-B14F-4D97-AF65-F5344CB8AC3E}">
        <p14:creationId xmlns:p14="http://schemas.microsoft.com/office/powerpoint/2010/main" val="331064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839502" cy="1849437"/>
          </a:xfrm>
        </p:spPr>
        <p:txBody>
          <a:bodyPr>
            <a:normAutofit/>
          </a:bodyPr>
          <a:lstStyle/>
          <a:p>
            <a:pPr>
              <a:spcBef>
                <a:spcPct val="60000"/>
              </a:spcBef>
              <a:buClr>
                <a:srgbClr val="FF0000"/>
              </a:buClr>
            </a:pPr>
            <a:r>
              <a:rPr lang="en-US" sz="4800" kern="0" dirty="0">
                <a:solidFill>
                  <a:srgbClr val="000000"/>
                </a:solidFill>
                <a:latin typeface="Vi" panose="00000500000000000000" pitchFamily="50" charset="0"/>
              </a:rPr>
              <a:t>Troubleshooting Steps</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62053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20</a:t>
            </a:fld>
            <a:endParaRPr lang="en-IN" dirty="0">
              <a:solidFill>
                <a:prstClr val="black"/>
              </a:solidFill>
            </a:endParaRPr>
          </a:p>
        </p:txBody>
      </p:sp>
      <p:sp>
        <p:nvSpPr>
          <p:cNvPr id="2" name="Rectangle 1"/>
          <p:cNvSpPr/>
          <p:nvPr/>
        </p:nvSpPr>
        <p:spPr>
          <a:xfrm>
            <a:off x="1306307" y="180422"/>
            <a:ext cx="2294218" cy="400110"/>
          </a:xfrm>
          <a:prstGeom prst="rect">
            <a:avLst/>
          </a:prstGeom>
        </p:spPr>
        <p:txBody>
          <a:bodyPr wrap="none">
            <a:spAutoFit/>
          </a:bodyPr>
          <a:lstStyle/>
          <a:p>
            <a:r>
              <a:rPr lang="en-IN" sz="2000" b="1" dirty="0">
                <a:solidFill>
                  <a:schemeClr val="bg1"/>
                </a:solidFill>
                <a:latin typeface="Vi" panose="00000500000000000000" pitchFamily="50" charset="0"/>
                <a:ea typeface="Times New Roman" panose="02020603050405020304" pitchFamily="18" charset="0"/>
                <a:cs typeface="Times New Roman" panose="02020603050405020304" pitchFamily="18" charset="0"/>
              </a:rPr>
              <a:t>Packet Drop Issue</a:t>
            </a:r>
            <a:endParaRPr lang="en-US" sz="2000" b="1" dirty="0">
              <a:solidFill>
                <a:schemeClr val="bg1"/>
              </a:solidFill>
              <a:latin typeface="Vi" panose="00000500000000000000" pitchFamily="50" charset="0"/>
            </a:endParaRPr>
          </a:p>
        </p:txBody>
      </p:sp>
      <p:sp>
        <p:nvSpPr>
          <p:cNvPr id="4" name="Rectangle 3"/>
          <p:cNvSpPr/>
          <p:nvPr/>
        </p:nvSpPr>
        <p:spPr>
          <a:xfrm>
            <a:off x="344648" y="1025399"/>
            <a:ext cx="1848583"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rPr>
              <a:t>Primary Checks</a:t>
            </a:r>
            <a:endParaRPr lang="en-US" dirty="0">
              <a:solidFill>
                <a:srgbClr val="FF0000"/>
              </a:solidFill>
              <a:latin typeface="Vi" panose="00000500000000000000" pitchFamily="50" charset="0"/>
            </a:endParaRPr>
          </a:p>
        </p:txBody>
      </p:sp>
      <p:sp>
        <p:nvSpPr>
          <p:cNvPr id="7" name="Rectangle 6"/>
          <p:cNvSpPr/>
          <p:nvPr/>
        </p:nvSpPr>
        <p:spPr>
          <a:xfrm>
            <a:off x="370901" y="1606341"/>
            <a:ext cx="9577330" cy="1134478"/>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SCRM/ CMP checks(</a:t>
            </a:r>
            <a:r>
              <a:rPr lang="en-IN" sz="1600" b="1" dirty="0">
                <a:latin typeface="Vi" panose="00000500000000000000" pitchFamily="50" charset="0"/>
                <a:ea typeface="Times New Roman" panose="02020603050405020304" pitchFamily="18" charset="0"/>
                <a:cs typeface="Times New Roman" panose="02020603050405020304" pitchFamily="18" charset="0"/>
              </a:rPr>
              <a:t>must check Data pack and balance</a:t>
            </a:r>
            <a:r>
              <a:rPr lang="en-IN" sz="1600" dirty="0">
                <a:latin typeface="Vi" panose="00000500000000000000" pitchFamily="50" charset="0"/>
                <a:ea typeface="Times New Roman" panose="02020603050405020304" pitchFamily="18" charset="0"/>
                <a:cs typeface="Times New Roman" panose="02020603050405020304" pitchFamily="18" charset="0"/>
              </a:rPr>
              <a: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APN and Solution document for the type of backhaul being used.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Refer solution document to check throttling is allowed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shared APN proceed for the primary FLT.</a:t>
            </a:r>
            <a:endParaRPr lang="en-US" sz="1600" u="none" strike="noStrike"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9" name="Rectangle 8"/>
          <p:cNvSpPr/>
          <p:nvPr/>
        </p:nvSpPr>
        <p:spPr>
          <a:xfrm>
            <a:off x="341936" y="3008435"/>
            <a:ext cx="2672526"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rPr>
              <a:t>Scenario 1: MPLS backhaul</a:t>
            </a:r>
            <a:endParaRPr lang="en-US" sz="1600" dirty="0">
              <a:solidFill>
                <a:srgbClr val="FF0000"/>
              </a:solidFill>
              <a:latin typeface="Vi" panose="00000500000000000000" pitchFamily="50" charset="0"/>
            </a:endParaRPr>
          </a:p>
        </p:txBody>
      </p:sp>
      <p:sp>
        <p:nvSpPr>
          <p:cNvPr id="10" name="Rectangle 9"/>
          <p:cNvSpPr/>
          <p:nvPr/>
        </p:nvSpPr>
        <p:spPr>
          <a:xfrm>
            <a:off x="370900" y="3545916"/>
            <a:ext cx="11450199" cy="193662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Ask the customer to share at least 100 packets ping response and Traceroute from SIM to server and vice versa.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Signal strength available on the mobile handset for personal/M2M number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weak coverage is observed proceed for the RF checks.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traceroute is not complete check for the IP on which the RTO is observed depending upon the drops on MPLS network or RF network need to channelize the case to Fixed line support or RF team.</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rPr>
              <a:t>If everything looks good from a network perspective, ask the customer to check if SIM can be checked in any other device.</a:t>
            </a:r>
            <a:endParaRPr lang="en-US" sz="1600" dirty="0">
              <a:latin typeface="Vi" panose="00000500000000000000" pitchFamily="50" charset="0"/>
            </a:endParaRPr>
          </a:p>
        </p:txBody>
      </p:sp>
    </p:spTree>
    <p:extLst>
      <p:ext uri="{BB962C8B-B14F-4D97-AF65-F5344CB8AC3E}">
        <p14:creationId xmlns:p14="http://schemas.microsoft.com/office/powerpoint/2010/main" val="2278385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21</a:t>
            </a:fld>
            <a:endParaRPr lang="en-IN" dirty="0">
              <a:solidFill>
                <a:prstClr val="black"/>
              </a:solidFill>
            </a:endParaRPr>
          </a:p>
        </p:txBody>
      </p:sp>
      <p:sp>
        <p:nvSpPr>
          <p:cNvPr id="2" name="Rectangle 1"/>
          <p:cNvSpPr/>
          <p:nvPr/>
        </p:nvSpPr>
        <p:spPr>
          <a:xfrm>
            <a:off x="1306307" y="180422"/>
            <a:ext cx="2294218" cy="400110"/>
          </a:xfrm>
          <a:prstGeom prst="rect">
            <a:avLst/>
          </a:prstGeom>
        </p:spPr>
        <p:txBody>
          <a:bodyPr wrap="none">
            <a:spAutoFit/>
          </a:bodyPr>
          <a:lstStyle/>
          <a:p>
            <a:r>
              <a:rPr lang="en-IN" sz="2000" b="1" dirty="0">
                <a:solidFill>
                  <a:schemeClr val="bg1"/>
                </a:solidFill>
                <a:latin typeface="Vi" panose="00000500000000000000" pitchFamily="50" charset="0"/>
                <a:ea typeface="Times New Roman" panose="02020603050405020304" pitchFamily="18" charset="0"/>
                <a:cs typeface="Times New Roman" panose="02020603050405020304" pitchFamily="18" charset="0"/>
              </a:rPr>
              <a:t>Packet Drop Issue</a:t>
            </a:r>
            <a:endParaRPr lang="en-US" sz="2000" b="1" dirty="0">
              <a:solidFill>
                <a:schemeClr val="bg1"/>
              </a:solidFill>
              <a:latin typeface="Vi" panose="00000500000000000000" pitchFamily="50" charset="0"/>
            </a:endParaRPr>
          </a:p>
        </p:txBody>
      </p:sp>
      <p:sp>
        <p:nvSpPr>
          <p:cNvPr id="5" name="Rectangle 4"/>
          <p:cNvSpPr/>
          <p:nvPr/>
        </p:nvSpPr>
        <p:spPr>
          <a:xfrm>
            <a:off x="327696" y="1091499"/>
            <a:ext cx="2943434"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rPr>
              <a:t>Scenario 2: Internet backhaul</a:t>
            </a:r>
            <a:endParaRPr lang="en-US" sz="1600" dirty="0">
              <a:solidFill>
                <a:srgbClr val="FF0000"/>
              </a:solidFill>
              <a:latin typeface="Vi" panose="00000500000000000000" pitchFamily="50" charset="0"/>
            </a:endParaRPr>
          </a:p>
        </p:txBody>
      </p:sp>
      <p:sp>
        <p:nvSpPr>
          <p:cNvPr id="6" name="Rectangle 5"/>
          <p:cNvSpPr/>
          <p:nvPr/>
        </p:nvSpPr>
        <p:spPr>
          <a:xfrm>
            <a:off x="348867" y="1582813"/>
            <a:ext cx="11725619" cy="114621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RAT on which SIM card is latched.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Signal strength available on the mobile handset for personal/M2M number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In case any weak coverage is observed, channelize the case to the RF team for further checks.</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rPr>
              <a:t>If everything looks good from a network perspective, ask the customer to check if SIM can be checked in any other device.</a:t>
            </a:r>
            <a:endParaRPr lang="en-US" sz="1600" dirty="0">
              <a:latin typeface="Vi" panose="00000500000000000000" pitchFamily="50" charset="0"/>
            </a:endParaRPr>
          </a:p>
        </p:txBody>
      </p:sp>
      <p:sp>
        <p:nvSpPr>
          <p:cNvPr id="8" name="Rectangle 7"/>
          <p:cNvSpPr/>
          <p:nvPr/>
        </p:nvSpPr>
        <p:spPr>
          <a:xfrm>
            <a:off x="372176" y="2869760"/>
            <a:ext cx="1742785" cy="338554"/>
          </a:xfrm>
          <a:prstGeom prst="rect">
            <a:avLst/>
          </a:prstGeom>
        </p:spPr>
        <p:txBody>
          <a:bodyPr wrap="none">
            <a:spAutoFit/>
          </a:bodyPr>
          <a:lstStyle/>
          <a:p>
            <a:r>
              <a:rPr lang="en-US"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Troubleshooting</a:t>
            </a:r>
            <a:endParaRPr lang="en-US" sz="1600" b="1" dirty="0">
              <a:solidFill>
                <a:srgbClr val="FF0000"/>
              </a:solidFill>
              <a:latin typeface="Vi" panose="00000500000000000000" pitchFamily="50" charset="0"/>
            </a:endParaRPr>
          </a:p>
        </p:txBody>
      </p:sp>
      <p:sp>
        <p:nvSpPr>
          <p:cNvPr id="12" name="Rectangle 11"/>
          <p:cNvSpPr/>
          <p:nvPr/>
        </p:nvSpPr>
        <p:spPr>
          <a:xfrm>
            <a:off x="385549" y="3299419"/>
            <a:ext cx="11479617" cy="830997"/>
          </a:xfrm>
          <a:prstGeom prst="rect">
            <a:avLst/>
          </a:prstGeom>
        </p:spPr>
        <p:txBody>
          <a:bodyPr wrap="square">
            <a:spAutoFit/>
          </a:bodyPr>
          <a:lstStyle/>
          <a:p>
            <a:pPr marL="285750" indent="-285750">
              <a:buFont typeface="Wingdings" panose="05000000000000000000" pitchFamily="2" charset="2"/>
              <a:buChar char="ü"/>
            </a:pPr>
            <a:r>
              <a:rPr lang="en-US" sz="1600" dirty="0">
                <a:latin typeface="Vi" panose="00000500000000000000" pitchFamily="50" charset="0"/>
                <a:ea typeface="Times New Roman" panose="02020603050405020304" pitchFamily="18" charset="0"/>
                <a:cs typeface="Times New Roman" panose="02020603050405020304" pitchFamily="18" charset="0"/>
              </a:rPr>
              <a:t>Basic check-in SCRM/ CMP</a:t>
            </a:r>
          </a:p>
          <a:p>
            <a:pPr marL="285750" indent="-285750">
              <a:buFont typeface="Wingdings" panose="05000000000000000000" pitchFamily="2" charset="2"/>
              <a:buChar char="ü"/>
            </a:pPr>
            <a:r>
              <a:rPr lang="en-US" sz="1600" dirty="0">
                <a:latin typeface="Vi" panose="00000500000000000000" pitchFamily="50" charset="0"/>
              </a:rPr>
              <a:t>Follow the RF checklist to check the network parameter</a:t>
            </a:r>
          </a:p>
          <a:p>
            <a:pPr marL="285750" indent="-285750">
              <a:buFont typeface="Wingdings" panose="05000000000000000000" pitchFamily="2" charset="2"/>
              <a:buChar char="ü"/>
            </a:pPr>
            <a:r>
              <a:rPr lang="en-US" sz="1600" dirty="0">
                <a:latin typeface="Vi" panose="00000500000000000000" pitchFamily="50" charset="0"/>
              </a:rPr>
              <a:t>Ping response &amp; forward-reverse traceroute for working and non-working numbers to check with L2</a:t>
            </a:r>
          </a:p>
        </p:txBody>
      </p:sp>
    </p:spTree>
    <p:extLst>
      <p:ext uri="{BB962C8B-B14F-4D97-AF65-F5344CB8AC3E}">
        <p14:creationId xmlns:p14="http://schemas.microsoft.com/office/powerpoint/2010/main" val="711640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22</a:t>
            </a:fld>
            <a:endParaRPr lang="en-IN" dirty="0">
              <a:solidFill>
                <a:prstClr val="black"/>
              </a:solidFill>
            </a:endParaRPr>
          </a:p>
        </p:txBody>
      </p:sp>
      <p:sp>
        <p:nvSpPr>
          <p:cNvPr id="2" name="Rectangle 1"/>
          <p:cNvSpPr/>
          <p:nvPr/>
        </p:nvSpPr>
        <p:spPr>
          <a:xfrm>
            <a:off x="1306307" y="180422"/>
            <a:ext cx="6034024" cy="400110"/>
          </a:xfrm>
          <a:prstGeom prst="rect">
            <a:avLst/>
          </a:prstGeom>
        </p:spPr>
        <p:txBody>
          <a:bodyPr wrap="none">
            <a:spAutoFit/>
          </a:bodyPr>
          <a:lstStyle/>
          <a:p>
            <a:r>
              <a:rPr lang="en-IN" sz="2000" b="1" dirty="0">
                <a:solidFill>
                  <a:schemeClr val="bg1"/>
                </a:solidFill>
                <a:latin typeface="Vi" panose="00000500000000000000" pitchFamily="50" charset="0"/>
              </a:rPr>
              <a:t>Slow Speed / Latency Issue/ Data Buffering Issues</a:t>
            </a:r>
            <a:endParaRPr lang="en-US" sz="2000" b="1" dirty="0">
              <a:solidFill>
                <a:schemeClr val="bg1"/>
              </a:solidFill>
              <a:latin typeface="Vi" panose="00000500000000000000" pitchFamily="50" charset="0"/>
            </a:endParaRPr>
          </a:p>
        </p:txBody>
      </p:sp>
      <p:sp>
        <p:nvSpPr>
          <p:cNvPr id="10" name="Rectangle 9"/>
          <p:cNvSpPr/>
          <p:nvPr/>
        </p:nvSpPr>
        <p:spPr>
          <a:xfrm>
            <a:off x="344648" y="1025399"/>
            <a:ext cx="1848583"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rPr>
              <a:t>Primary Checks</a:t>
            </a:r>
            <a:endParaRPr lang="en-US" dirty="0">
              <a:solidFill>
                <a:srgbClr val="FF0000"/>
              </a:solidFill>
              <a:latin typeface="Vi" panose="00000500000000000000" pitchFamily="50" charset="0"/>
            </a:endParaRPr>
          </a:p>
        </p:txBody>
      </p:sp>
      <p:sp>
        <p:nvSpPr>
          <p:cNvPr id="11" name="Rectangle 10"/>
          <p:cNvSpPr/>
          <p:nvPr/>
        </p:nvSpPr>
        <p:spPr>
          <a:xfrm>
            <a:off x="370901" y="1606341"/>
            <a:ext cx="9577330" cy="105779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CRM checks(</a:t>
            </a:r>
            <a:r>
              <a:rPr lang="en-IN" sz="1500" b="1" dirty="0">
                <a:latin typeface="Vi" panose="00000500000000000000" pitchFamily="50" charset="0"/>
                <a:ea typeface="Times New Roman" panose="02020603050405020304" pitchFamily="18" charset="0"/>
                <a:cs typeface="Times New Roman" panose="02020603050405020304" pitchFamily="18" charset="0"/>
              </a:rPr>
              <a:t>must check Data pack and balance</a:t>
            </a:r>
            <a:r>
              <a:rPr lang="en-IN" sz="1500" dirty="0">
                <a:latin typeface="Vi" panose="00000500000000000000" pitchFamily="50" charset="0"/>
                <a:ea typeface="Times New Roman" panose="02020603050405020304" pitchFamily="18" charset="0"/>
                <a:cs typeface="Times New Roman" panose="02020603050405020304" pitchFamily="18" charset="0"/>
              </a:rPr>
              <a:t>)</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Check the APN and Solution document for type of backhaul being used.</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Refer solution document to check throttling is allowed</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For shared APN proceed for the primary FLT.</a:t>
            </a:r>
            <a:endParaRPr lang="en-US" sz="1500" u="none" strike="noStrike"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9" name="Rectangle 8"/>
          <p:cNvSpPr/>
          <p:nvPr/>
        </p:nvSpPr>
        <p:spPr>
          <a:xfrm>
            <a:off x="386002" y="2837796"/>
            <a:ext cx="2975495" cy="361702"/>
          </a:xfrm>
          <a:prstGeom prst="rect">
            <a:avLst/>
          </a:prstGeom>
        </p:spPr>
        <p:txBody>
          <a:bodyPr wrap="none">
            <a:spAutoFit/>
          </a:bodyPr>
          <a:lstStyle/>
          <a:p>
            <a:pPr>
              <a:lnSpc>
                <a:spcPct val="107000"/>
              </a:lnSpc>
              <a:spcAft>
                <a:spcPts val="800"/>
              </a:spcAft>
            </a:pPr>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Scenario 1: MPLS backhaul</a:t>
            </a:r>
            <a:endParaRPr lang="en-US" b="1" dirty="0">
              <a:solidFill>
                <a:srgbClr val="FF0000"/>
              </a:solidFill>
              <a:effectLst/>
              <a:latin typeface="Vi" panose="00000500000000000000" pitchFamily="50" charset="0"/>
              <a:ea typeface="Calibri" panose="020F0502020204030204" pitchFamily="34" charset="0"/>
              <a:cs typeface="Times New Roman" panose="02020603050405020304" pitchFamily="18" charset="0"/>
            </a:endParaRPr>
          </a:p>
        </p:txBody>
      </p:sp>
      <p:sp>
        <p:nvSpPr>
          <p:cNvPr id="13" name="Rectangle 12"/>
          <p:cNvSpPr/>
          <p:nvPr/>
        </p:nvSpPr>
        <p:spPr>
          <a:xfrm>
            <a:off x="392935" y="3281406"/>
            <a:ext cx="11483248" cy="3312189"/>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Ask the customer to share at least 100 packets ping response and Traceroute from SIM to server and vice versa.</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Check for the average latency observed in the Ping response and ask the customer what is the expected latency.</a:t>
            </a:r>
            <a:endParaRPr lang="en-US" sz="15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rPr>
              <a:t>Handover the case to L2 if high latency is observed.</a:t>
            </a: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Check for the Signal strength available on the mobile handset for personal/M2M number</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If weak coverage is observed proceed for the RF checks</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For 2G latched numbers ask the RF team to check the data channel availability at the affected site</a:t>
            </a: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Refer traceroute logs to check on which IP high latency is observed it will help to understand if an issue is in MPLS network or Radio network.</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If latency is observed on last hop(Radio network) proceed for the RF checks</a:t>
            </a: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If latency is observed in hops other than last hop channelize the case to fixed lines for their end observations on the MPLS part.</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If everything looks good from a network perspective, ask the customer to check if SIM can be checked in any other device and to share ping and trace response for the working number for reference</a:t>
            </a:r>
            <a:r>
              <a:rPr lang="en-IN" sz="1600" dirty="0">
                <a:latin typeface="Vi" panose="00000500000000000000" pitchFamily="50" charset="0"/>
              </a:rPr>
              <a:t>.</a:t>
            </a:r>
            <a:endParaRPr lang="en-US" sz="16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endParaRPr lang="en-US" sz="1600" dirty="0">
              <a:latin typeface="Vi" panose="00000500000000000000" pitchFamily="50" charset="0"/>
            </a:endParaRPr>
          </a:p>
        </p:txBody>
      </p:sp>
    </p:spTree>
    <p:extLst>
      <p:ext uri="{BB962C8B-B14F-4D97-AF65-F5344CB8AC3E}">
        <p14:creationId xmlns:p14="http://schemas.microsoft.com/office/powerpoint/2010/main" val="88923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23</a:t>
            </a:fld>
            <a:endParaRPr lang="en-IN" dirty="0">
              <a:solidFill>
                <a:prstClr val="black"/>
              </a:solidFill>
            </a:endParaRPr>
          </a:p>
        </p:txBody>
      </p:sp>
      <p:sp>
        <p:nvSpPr>
          <p:cNvPr id="2" name="Rectangle 1"/>
          <p:cNvSpPr/>
          <p:nvPr/>
        </p:nvSpPr>
        <p:spPr>
          <a:xfrm>
            <a:off x="1306307" y="180422"/>
            <a:ext cx="6034024" cy="400110"/>
          </a:xfrm>
          <a:prstGeom prst="rect">
            <a:avLst/>
          </a:prstGeom>
        </p:spPr>
        <p:txBody>
          <a:bodyPr wrap="none">
            <a:spAutoFit/>
          </a:bodyPr>
          <a:lstStyle/>
          <a:p>
            <a:r>
              <a:rPr lang="en-IN" sz="2000" b="1" dirty="0">
                <a:solidFill>
                  <a:schemeClr val="bg1"/>
                </a:solidFill>
                <a:latin typeface="Vi" panose="00000500000000000000" pitchFamily="50" charset="0"/>
              </a:rPr>
              <a:t>Slow Speed / Latency Issue/ Data Buffering Issues</a:t>
            </a:r>
            <a:endParaRPr lang="en-US" sz="2000" b="1" dirty="0">
              <a:solidFill>
                <a:schemeClr val="bg1"/>
              </a:solidFill>
              <a:latin typeface="Vi" panose="00000500000000000000" pitchFamily="50" charset="0"/>
            </a:endParaRPr>
          </a:p>
        </p:txBody>
      </p:sp>
      <p:sp>
        <p:nvSpPr>
          <p:cNvPr id="4" name="Rectangle 3"/>
          <p:cNvSpPr/>
          <p:nvPr/>
        </p:nvSpPr>
        <p:spPr>
          <a:xfrm>
            <a:off x="293783" y="997668"/>
            <a:ext cx="10668000" cy="1469633"/>
          </a:xfrm>
          <a:prstGeom prst="rect">
            <a:avLst/>
          </a:prstGeom>
        </p:spPr>
        <p:txBody>
          <a:bodyPr wrap="square">
            <a:spAutoFit/>
          </a:bodyPr>
          <a:lstStyle/>
          <a:p>
            <a:pPr>
              <a:lnSpc>
                <a:spcPct val="107000"/>
              </a:lnSpc>
              <a:spcAft>
                <a:spcPts val="800"/>
              </a:spcAft>
            </a:pPr>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Points be noted-</a:t>
            </a:r>
            <a:endParaRPr lang="en-US" dirty="0">
              <a:solidFill>
                <a:srgbClr val="FF0000"/>
              </a:solidFill>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1600" b="1" dirty="0">
                <a:latin typeface="Vi" panose="00000500000000000000" pitchFamily="50" charset="0"/>
                <a:ea typeface="Times New Roman" panose="02020603050405020304" pitchFamily="18" charset="0"/>
                <a:cs typeface="Times New Roman" panose="02020603050405020304" pitchFamily="18" charset="0"/>
              </a:rPr>
              <a:t>For 2G there is no minimal latency we can offer since 2G prefers voice traffic over Data.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1600" b="1" dirty="0">
                <a:latin typeface="Vi" panose="00000500000000000000" pitchFamily="50" charset="0"/>
                <a:ea typeface="Times New Roman" panose="02020603050405020304" pitchFamily="18" charset="0"/>
              </a:rPr>
              <a:t>Try to get the </a:t>
            </a:r>
            <a:r>
              <a:rPr lang="en-IN" sz="1600" b="1" dirty="0" err="1">
                <a:latin typeface="Vi" panose="00000500000000000000" pitchFamily="50" charset="0"/>
                <a:ea typeface="Times New Roman" panose="02020603050405020304" pitchFamily="18" charset="0"/>
              </a:rPr>
              <a:t>Gnet</a:t>
            </a:r>
            <a:r>
              <a:rPr lang="en-IN" sz="1600" b="1" dirty="0">
                <a:latin typeface="Vi" panose="00000500000000000000" pitchFamily="50" charset="0"/>
                <a:ea typeface="Times New Roman" panose="02020603050405020304" pitchFamily="18" charset="0"/>
              </a:rPr>
              <a:t> tracker/Network cell info </a:t>
            </a:r>
            <a:r>
              <a:rPr lang="en-IN" sz="1600" b="1" dirty="0" err="1">
                <a:latin typeface="Vi" panose="00000500000000000000" pitchFamily="50" charset="0"/>
                <a:ea typeface="Times New Roman" panose="02020603050405020304" pitchFamily="18" charset="0"/>
              </a:rPr>
              <a:t>lite</a:t>
            </a:r>
            <a:r>
              <a:rPr lang="en-IN" sz="1600" b="1" dirty="0">
                <a:latin typeface="Vi" panose="00000500000000000000" pitchFamily="50" charset="0"/>
                <a:ea typeface="Times New Roman" panose="02020603050405020304" pitchFamily="18" charset="0"/>
              </a:rPr>
              <a:t> screenshot for the VI SIM at the affected location</a:t>
            </a:r>
            <a:endParaRPr lang="en-US" sz="1600" dirty="0">
              <a:latin typeface="Vi" panose="00000500000000000000" pitchFamily="50" charset="0"/>
            </a:endParaRPr>
          </a:p>
        </p:txBody>
      </p:sp>
      <p:sp>
        <p:nvSpPr>
          <p:cNvPr id="5" name="Rectangle 4"/>
          <p:cNvSpPr/>
          <p:nvPr/>
        </p:nvSpPr>
        <p:spPr>
          <a:xfrm>
            <a:off x="360747" y="2727627"/>
            <a:ext cx="2943434"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Scenario 2: Internet backhaul</a:t>
            </a:r>
            <a:endParaRPr lang="en-US" sz="1600" dirty="0">
              <a:solidFill>
                <a:srgbClr val="FF0000"/>
              </a:solidFill>
              <a:effectLst/>
              <a:latin typeface="Vi" panose="00000500000000000000" pitchFamily="50" charset="0"/>
              <a:ea typeface="Calibri" panose="020F0502020204030204" pitchFamily="34" charset="0"/>
              <a:cs typeface="Times New Roman" panose="02020603050405020304" pitchFamily="18" charset="0"/>
            </a:endParaRPr>
          </a:p>
        </p:txBody>
      </p:sp>
      <p:sp>
        <p:nvSpPr>
          <p:cNvPr id="6" name="Rectangle 5"/>
          <p:cNvSpPr/>
          <p:nvPr/>
        </p:nvSpPr>
        <p:spPr>
          <a:xfrm>
            <a:off x="359884" y="3351317"/>
            <a:ext cx="11395114" cy="167315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RAT on which SIM card is latched.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Signal strength available on the mobile handset for personal/M2M number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In case any weak coverage is observed, channelize the case to the RF team for further checks.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2G latched numbers, ask RF team to check the data channel availability at the affected site.</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rPr>
              <a:t>If everything looks good from a network perspective, ask the customer to check if SIM can be checked in any other device.</a:t>
            </a:r>
            <a:endParaRPr lang="en-US" sz="1600" dirty="0">
              <a:latin typeface="Vi" panose="00000500000000000000" pitchFamily="50" charset="0"/>
            </a:endParaRPr>
          </a:p>
        </p:txBody>
      </p:sp>
    </p:spTree>
    <p:extLst>
      <p:ext uri="{BB962C8B-B14F-4D97-AF65-F5344CB8AC3E}">
        <p14:creationId xmlns:p14="http://schemas.microsoft.com/office/powerpoint/2010/main" val="19831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740351" cy="1849437"/>
          </a:xfrm>
        </p:spPr>
        <p:txBody>
          <a:bodyPr>
            <a:normAutofit/>
          </a:bodyPr>
          <a:lstStyle/>
          <a:p>
            <a:pPr>
              <a:spcBef>
                <a:spcPct val="60000"/>
              </a:spcBef>
              <a:buClr>
                <a:srgbClr val="FF0000"/>
              </a:buClr>
            </a:pPr>
            <a:r>
              <a:rPr lang="en-IN" sz="4800" dirty="0">
                <a:solidFill>
                  <a:schemeClr val="tx1"/>
                </a:solidFill>
                <a:latin typeface="+mn-lt"/>
              </a:rPr>
              <a:t>SMS Issue</a:t>
            </a:r>
            <a:endParaRPr lang="en-US" sz="4800" kern="0" dirty="0">
              <a:solidFill>
                <a:schemeClr val="tx1"/>
              </a:solidFill>
              <a:latin typeface="+mn-lt"/>
            </a:endParaRP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24</a:t>
            </a:fld>
            <a:endParaRPr lang="en-IN" dirty="0">
              <a:solidFill>
                <a:srgbClr val="FFFFFF"/>
              </a:solidFill>
            </a:endParaRPr>
          </a:p>
        </p:txBody>
      </p:sp>
    </p:spTree>
    <p:extLst>
      <p:ext uri="{BB962C8B-B14F-4D97-AF65-F5344CB8AC3E}">
        <p14:creationId xmlns:p14="http://schemas.microsoft.com/office/powerpoint/2010/main" val="28787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25</a:t>
            </a:fld>
            <a:endParaRPr lang="en-IN" dirty="0">
              <a:solidFill>
                <a:prstClr val="black"/>
              </a:solidFill>
            </a:endParaRPr>
          </a:p>
        </p:txBody>
      </p:sp>
      <p:sp>
        <p:nvSpPr>
          <p:cNvPr id="2" name="Rectangle 1"/>
          <p:cNvSpPr/>
          <p:nvPr/>
        </p:nvSpPr>
        <p:spPr>
          <a:xfrm>
            <a:off x="1306307" y="180422"/>
            <a:ext cx="1871025" cy="400110"/>
          </a:xfrm>
          <a:prstGeom prst="rect">
            <a:avLst/>
          </a:prstGeom>
        </p:spPr>
        <p:txBody>
          <a:bodyPr wrap="none">
            <a:spAutoFit/>
          </a:bodyPr>
          <a:lstStyle/>
          <a:p>
            <a:r>
              <a:rPr lang="en-IN" sz="2000" b="1" dirty="0">
                <a:solidFill>
                  <a:prstClr val="white"/>
                </a:solidFill>
                <a:latin typeface="Vi" panose="00000500000000000000" pitchFamily="50" charset="0"/>
              </a:rPr>
              <a:t>P2P SMS Issue</a:t>
            </a:r>
            <a:endParaRPr lang="en-US" sz="2000" b="1" dirty="0">
              <a:solidFill>
                <a:prstClr val="white"/>
              </a:solidFill>
              <a:latin typeface="Vi" panose="00000500000000000000" pitchFamily="50" charset="0"/>
            </a:endParaRPr>
          </a:p>
        </p:txBody>
      </p:sp>
      <p:sp>
        <p:nvSpPr>
          <p:cNvPr id="4" name="Rectangle 3"/>
          <p:cNvSpPr/>
          <p:nvPr/>
        </p:nvSpPr>
        <p:spPr>
          <a:xfrm>
            <a:off x="293782" y="997668"/>
            <a:ext cx="3363817" cy="355803"/>
          </a:xfrm>
          <a:prstGeom prst="rect">
            <a:avLst/>
          </a:prstGeom>
        </p:spPr>
        <p:txBody>
          <a:bodyPr wrap="square">
            <a:spAutoFit/>
          </a:bodyPr>
          <a:lstStyle/>
          <a:p>
            <a:pPr>
              <a:lnSpc>
                <a:spcPct val="107000"/>
              </a:lnSpc>
              <a:spcAft>
                <a:spcPts val="800"/>
              </a:spcAft>
            </a:pPr>
            <a:r>
              <a:rPr lang="en-IN" sz="1600" b="1" dirty="0">
                <a:latin typeface="Vi" panose="00000500000000000000" pitchFamily="50" charset="0"/>
              </a:rPr>
              <a:t>Basic SMS Checks in CRM</a:t>
            </a:r>
            <a:endParaRPr lang="en-US" sz="1600" dirty="0">
              <a:solidFill>
                <a:prstClr val="black"/>
              </a:solidFill>
              <a:latin typeface="Vi" panose="00000500000000000000" pitchFamily="50" charset="0"/>
              <a:ea typeface="Calibri" panose="020F0502020204030204" pitchFamily="34" charset="0"/>
              <a:cs typeface="Times New Roman" panose="02020603050405020304" pitchFamily="18" charset="0"/>
            </a:endParaRPr>
          </a:p>
        </p:txBody>
      </p:sp>
      <p:sp>
        <p:nvSpPr>
          <p:cNvPr id="7" name="Rectangle 6"/>
          <p:cNvSpPr/>
          <p:nvPr/>
        </p:nvSpPr>
        <p:spPr>
          <a:xfrm>
            <a:off x="323717" y="1449920"/>
            <a:ext cx="1858201" cy="331822"/>
          </a:xfrm>
          <a:prstGeom prst="rect">
            <a:avLst/>
          </a:prstGeom>
        </p:spPr>
        <p:txBody>
          <a:bodyPr wrap="none">
            <a:spAutoFit/>
          </a:bodyPr>
          <a:lstStyle/>
          <a:p>
            <a:pPr marL="342900" marR="0" lvl="0" indent="-342900">
              <a:lnSpc>
                <a:spcPct val="107000"/>
              </a:lnSpc>
              <a:spcBef>
                <a:spcPts val="0"/>
              </a:spcBef>
              <a:spcAft>
                <a:spcPts val="800"/>
              </a:spcAft>
              <a:buFont typeface="+mj-lt"/>
              <a:buAutoNum type="arabicPeriod"/>
            </a:pPr>
            <a:r>
              <a:rPr lang="en-IN" sz="1600" b="1" dirty="0">
                <a:latin typeface="Vi" panose="00000500000000000000" pitchFamily="50" charset="0"/>
                <a:ea typeface="Times New Roman" panose="02020603050405020304" pitchFamily="18" charset="0"/>
                <a:cs typeface="Times New Roman" panose="02020603050405020304" pitchFamily="18" charset="0"/>
              </a:rPr>
              <a:t>MO &amp; MT SMS</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8" name="image3.png"/>
          <p:cNvPicPr/>
          <p:nvPr/>
        </p:nvPicPr>
        <p:blipFill>
          <a:blip r:embed="rId3"/>
          <a:srcRect/>
          <a:stretch>
            <a:fillRect/>
          </a:stretch>
        </p:blipFill>
        <p:spPr>
          <a:xfrm>
            <a:off x="789155" y="1968575"/>
            <a:ext cx="7671799" cy="730557"/>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335644" y="3188026"/>
            <a:ext cx="1929118" cy="369332"/>
          </a:xfrm>
          <a:prstGeom prst="rect">
            <a:avLst/>
          </a:prstGeom>
        </p:spPr>
        <p:txBody>
          <a:bodyPr wrap="none">
            <a:spAutoFit/>
          </a:bodyPr>
          <a:lstStyle/>
          <a:p>
            <a:r>
              <a:rPr lang="en-IN" b="1" dirty="0" err="1">
                <a:solidFill>
                  <a:srgbClr val="FF0000"/>
                </a:solidFill>
                <a:latin typeface="Vi" panose="00000500000000000000" pitchFamily="50" charset="0"/>
                <a:ea typeface="Times New Roman" panose="02020603050405020304" pitchFamily="18" charset="0"/>
                <a:cs typeface="Times New Roman" panose="02020603050405020304" pitchFamily="18" charset="0"/>
              </a:rPr>
              <a:t>Prutech</a:t>
            </a:r>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 SMS issue</a:t>
            </a:r>
            <a:endParaRPr lang="en-US" dirty="0">
              <a:solidFill>
                <a:srgbClr val="FF0000"/>
              </a:solidFill>
              <a:latin typeface="Vi" panose="00000500000000000000" pitchFamily="50" charset="0"/>
            </a:endParaRPr>
          </a:p>
        </p:txBody>
      </p:sp>
      <p:sp>
        <p:nvSpPr>
          <p:cNvPr id="10" name="Rectangle 9"/>
          <p:cNvSpPr/>
          <p:nvPr/>
        </p:nvSpPr>
        <p:spPr>
          <a:xfrm>
            <a:off x="522386" y="3664310"/>
            <a:ext cx="1766830" cy="331822"/>
          </a:xfrm>
          <a:prstGeom prst="rect">
            <a:avLst/>
          </a:prstGeom>
        </p:spPr>
        <p:txBody>
          <a:bodyPr wrap="none">
            <a:spAutoFit/>
          </a:bodyPr>
          <a:lstStyle/>
          <a:p>
            <a:pPr>
              <a:lnSpc>
                <a:spcPct val="107000"/>
              </a:lnSpc>
              <a:spcAft>
                <a:spcPts val="8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Primary Checks-</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11" name="Rectangle 10"/>
          <p:cNvSpPr/>
          <p:nvPr/>
        </p:nvSpPr>
        <p:spPr>
          <a:xfrm>
            <a:off x="414968" y="4178000"/>
            <a:ext cx="11417148" cy="1661417"/>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the number if it’s Idea 13-digit number ask Circle to remove the P2P whitelisting and configuration and close the case.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Incoming and outgoing SMS service must be active along with the SMS camel flag.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if the customer sending SMS through VI SIM if not ask to send SMS from a whitelisted VI SIM card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a:t>
            </a:r>
            <a:r>
              <a:rPr lang="en-IN" sz="1600" dirty="0" err="1">
                <a:latin typeface="Vi" panose="00000500000000000000" pitchFamily="50" charset="0"/>
                <a:ea typeface="Times New Roman" panose="02020603050405020304" pitchFamily="18" charset="0"/>
                <a:cs typeface="Times New Roman" panose="02020603050405020304" pitchFamily="18" charset="0"/>
              </a:rPr>
              <a:t>Prutech</a:t>
            </a:r>
            <a:r>
              <a:rPr lang="en-IN" sz="1600" dirty="0">
                <a:latin typeface="Vi" panose="00000500000000000000" pitchFamily="50" charset="0"/>
                <a:ea typeface="Times New Roman" panose="02020603050405020304" pitchFamily="18" charset="0"/>
                <a:cs typeface="Times New Roman" panose="02020603050405020304" pitchFamily="18" charset="0"/>
              </a:rPr>
              <a:t> whitelisting details and cross-check with the customer if the whitelisted source number is being used for sending SMS.</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rPr>
              <a:t>Ask customers to check sending SMS from other whitelisted numbers.</a:t>
            </a:r>
            <a:endParaRPr lang="en-US" sz="1600" dirty="0">
              <a:latin typeface="Vi" panose="00000500000000000000" pitchFamily="50" charset="0"/>
            </a:endParaRPr>
          </a:p>
        </p:txBody>
      </p:sp>
    </p:spTree>
    <p:extLst>
      <p:ext uri="{BB962C8B-B14F-4D97-AF65-F5344CB8AC3E}">
        <p14:creationId xmlns:p14="http://schemas.microsoft.com/office/powerpoint/2010/main" val="3676974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26</a:t>
            </a:fld>
            <a:endParaRPr lang="en-IN" dirty="0">
              <a:solidFill>
                <a:prstClr val="black"/>
              </a:solidFill>
            </a:endParaRPr>
          </a:p>
        </p:txBody>
      </p:sp>
      <p:sp>
        <p:nvSpPr>
          <p:cNvPr id="2" name="Rectangle 1"/>
          <p:cNvSpPr/>
          <p:nvPr/>
        </p:nvSpPr>
        <p:spPr>
          <a:xfrm>
            <a:off x="1306307" y="180422"/>
            <a:ext cx="1861407" cy="400110"/>
          </a:xfrm>
          <a:prstGeom prst="rect">
            <a:avLst/>
          </a:prstGeom>
        </p:spPr>
        <p:txBody>
          <a:bodyPr wrap="none">
            <a:spAutoFit/>
          </a:bodyPr>
          <a:lstStyle/>
          <a:p>
            <a:r>
              <a:rPr lang="en-IN" sz="2000" b="1" dirty="0">
                <a:solidFill>
                  <a:prstClr val="white"/>
                </a:solidFill>
                <a:latin typeface="Vi" panose="00000500000000000000" pitchFamily="50" charset="0"/>
              </a:rPr>
              <a:t>P2P SMS issue</a:t>
            </a:r>
            <a:endParaRPr lang="en-US" sz="2000" b="1" dirty="0">
              <a:solidFill>
                <a:prstClr val="white"/>
              </a:solidFill>
              <a:latin typeface="Vi" panose="00000500000000000000" pitchFamily="50" charset="0"/>
            </a:endParaRPr>
          </a:p>
        </p:txBody>
      </p:sp>
      <p:sp>
        <p:nvSpPr>
          <p:cNvPr id="5" name="Rectangle 4"/>
          <p:cNvSpPr/>
          <p:nvPr/>
        </p:nvSpPr>
        <p:spPr>
          <a:xfrm>
            <a:off x="448018" y="1117854"/>
            <a:ext cx="11406131" cy="4027128"/>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and confirm the SMSC Number configured on the handset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+919820005444(Vodafone) and +919702000555(Idea)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the message app.</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Go to the setting.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additional settings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Short Message Service Centre(SMSC)</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Please check the below note and enter the SMSC number according to an operator.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Ask the customer for the below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A with the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B with the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Exact time stamp for the SMS send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Error message and/or error screenshot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Raise the case with </a:t>
            </a:r>
            <a:r>
              <a:rPr lang="en-IN" sz="1600" dirty="0" err="1">
                <a:latin typeface="Vi" panose="00000500000000000000" pitchFamily="50" charset="0"/>
                <a:ea typeface="Times New Roman" panose="02020603050405020304" pitchFamily="18" charset="0"/>
                <a:cs typeface="Times New Roman" panose="02020603050405020304" pitchFamily="18" charset="0"/>
              </a:rPr>
              <a:t>Prutech</a:t>
            </a:r>
            <a:r>
              <a:rPr lang="en-IN" sz="1600" dirty="0">
                <a:latin typeface="Vi" panose="00000500000000000000" pitchFamily="50" charset="0"/>
                <a:ea typeface="Times New Roman" panose="02020603050405020304" pitchFamily="18" charset="0"/>
                <a:cs typeface="Times New Roman" panose="02020603050405020304" pitchFamily="18" charset="0"/>
              </a:rPr>
              <a:t> and SMSC teams for the logs.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Analyse the logs received from both teams and share the same with the customer.</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rPr>
              <a:t>In case no hits are received on the SMSC and P2P platform check with the Switch team for the SMS-related services checks.</a:t>
            </a:r>
            <a:endParaRPr lang="en-US" sz="1600" dirty="0">
              <a:latin typeface="Vi" panose="00000500000000000000" pitchFamily="50" charset="0"/>
            </a:endParaRPr>
          </a:p>
        </p:txBody>
      </p:sp>
    </p:spTree>
    <p:extLst>
      <p:ext uri="{BB962C8B-B14F-4D97-AF65-F5344CB8AC3E}">
        <p14:creationId xmlns:p14="http://schemas.microsoft.com/office/powerpoint/2010/main" val="4212614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740351" cy="1849437"/>
          </a:xfrm>
        </p:spPr>
        <p:txBody>
          <a:bodyPr>
            <a:normAutofit/>
          </a:bodyPr>
          <a:lstStyle/>
          <a:p>
            <a:pPr>
              <a:spcBef>
                <a:spcPct val="60000"/>
              </a:spcBef>
              <a:buClr>
                <a:srgbClr val="FF0000"/>
              </a:buClr>
            </a:pPr>
            <a:r>
              <a:rPr lang="en-IN" sz="4800" dirty="0">
                <a:solidFill>
                  <a:schemeClr val="tx1"/>
                </a:solidFill>
                <a:latin typeface="+mn-lt"/>
              </a:rPr>
              <a:t>IOT Voice Call Issue</a:t>
            </a:r>
            <a:endParaRPr lang="en-US" sz="4800" kern="0" dirty="0">
              <a:solidFill>
                <a:schemeClr val="tx1"/>
              </a:solidFill>
              <a:latin typeface="+mn-lt"/>
            </a:endParaRP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27</a:t>
            </a:fld>
            <a:endParaRPr lang="en-IN" dirty="0">
              <a:solidFill>
                <a:srgbClr val="FFFFFF"/>
              </a:solidFill>
            </a:endParaRPr>
          </a:p>
        </p:txBody>
      </p:sp>
    </p:spTree>
    <p:extLst>
      <p:ext uri="{BB962C8B-B14F-4D97-AF65-F5344CB8AC3E}">
        <p14:creationId xmlns:p14="http://schemas.microsoft.com/office/powerpoint/2010/main" val="1005869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28</a:t>
            </a:fld>
            <a:endParaRPr lang="en-IN" dirty="0">
              <a:solidFill>
                <a:prstClr val="black"/>
              </a:solidFill>
            </a:endParaRPr>
          </a:p>
        </p:txBody>
      </p:sp>
      <p:sp>
        <p:nvSpPr>
          <p:cNvPr id="2" name="Rectangle 1"/>
          <p:cNvSpPr/>
          <p:nvPr/>
        </p:nvSpPr>
        <p:spPr>
          <a:xfrm>
            <a:off x="1306307" y="180422"/>
            <a:ext cx="2007281" cy="400110"/>
          </a:xfrm>
          <a:prstGeom prst="rect">
            <a:avLst/>
          </a:prstGeom>
        </p:spPr>
        <p:txBody>
          <a:bodyPr wrap="none">
            <a:spAutoFit/>
          </a:bodyPr>
          <a:lstStyle/>
          <a:p>
            <a:r>
              <a:rPr lang="en-IN" sz="2000" b="1" dirty="0">
                <a:solidFill>
                  <a:prstClr val="white"/>
                </a:solidFill>
                <a:latin typeface="Vi" panose="00000500000000000000" pitchFamily="50" charset="0"/>
              </a:rPr>
              <a:t>Voice Call Issue</a:t>
            </a:r>
            <a:endParaRPr lang="en-US" sz="2000" b="1" dirty="0">
              <a:solidFill>
                <a:prstClr val="white"/>
              </a:solidFill>
              <a:latin typeface="Vi" panose="00000500000000000000" pitchFamily="50" charset="0"/>
            </a:endParaRPr>
          </a:p>
        </p:txBody>
      </p:sp>
      <p:sp>
        <p:nvSpPr>
          <p:cNvPr id="5" name="Rectangle 4"/>
          <p:cNvSpPr/>
          <p:nvPr/>
        </p:nvSpPr>
        <p:spPr>
          <a:xfrm>
            <a:off x="481069" y="1148851"/>
            <a:ext cx="11295961" cy="1815882"/>
          </a:xfrm>
          <a:prstGeom prst="rect">
            <a:avLst/>
          </a:prstGeom>
        </p:spPr>
        <p:txBody>
          <a:bodyPr wrap="square">
            <a:spAutoFit/>
          </a:bodyPr>
          <a:lstStyle/>
          <a:p>
            <a:r>
              <a:rPr lang="en-IN" sz="1600" dirty="0">
                <a:latin typeface="Vi" panose="00000500000000000000" pitchFamily="50" charset="0"/>
                <a:ea typeface="Times New Roman" panose="02020603050405020304" pitchFamily="18" charset="0"/>
                <a:cs typeface="Times New Roman" panose="02020603050405020304" pitchFamily="18" charset="0"/>
              </a:rPr>
              <a:t>Step 1: Check the P2P whitelisting of Voice numbers</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2: Check the numbers are Vodafone / Idea Numbers</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3: Check camel flag for voice is active</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4: Whitelist your number and try calling the IOT number.</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5: If the call is not working as per the solution, raise it with the </a:t>
            </a:r>
            <a:r>
              <a:rPr lang="en-IN" sz="1600" dirty="0" err="1">
                <a:latin typeface="Vi" panose="00000500000000000000" pitchFamily="50" charset="0"/>
                <a:ea typeface="Times New Roman" panose="02020603050405020304" pitchFamily="18" charset="0"/>
                <a:cs typeface="Times New Roman" panose="02020603050405020304" pitchFamily="18" charset="0"/>
              </a:rPr>
              <a:t>Prutech</a:t>
            </a:r>
            <a:r>
              <a:rPr lang="en-IN" sz="1600" dirty="0">
                <a:latin typeface="Vi" panose="00000500000000000000" pitchFamily="50" charset="0"/>
                <a:ea typeface="Times New Roman" panose="02020603050405020304" pitchFamily="18" charset="0"/>
                <a:cs typeface="Times New Roman" panose="02020603050405020304" pitchFamily="18" charset="0"/>
              </a:rPr>
              <a:t> team and Switch with a timestamp.</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6: Follow Digi spice escalation matrix</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7: If Digispice is not getting any hits check with the home circle Switch team.</a:t>
            </a:r>
            <a:endParaRPr lang="en-US" sz="1600" dirty="0">
              <a:latin typeface="Vi" panose="00000500000000000000" pitchFamily="50" charset="0"/>
            </a:endParaRPr>
          </a:p>
        </p:txBody>
      </p:sp>
      <p:graphicFrame>
        <p:nvGraphicFramePr>
          <p:cNvPr id="4" name="Table 3">
            <a:extLst>
              <a:ext uri="{FF2B5EF4-FFF2-40B4-BE49-F238E27FC236}">
                <a16:creationId xmlns:a16="http://schemas.microsoft.com/office/drawing/2014/main" id="{00C38345-8964-4BF4-97EF-908E0F44A0AC}"/>
              </a:ext>
            </a:extLst>
          </p:cNvPr>
          <p:cNvGraphicFramePr>
            <a:graphicFrameLocks noGrp="1"/>
          </p:cNvGraphicFramePr>
          <p:nvPr>
            <p:extLst>
              <p:ext uri="{D42A27DB-BD31-4B8C-83A1-F6EECF244321}">
                <p14:modId xmlns:p14="http://schemas.microsoft.com/office/powerpoint/2010/main" val="634191362"/>
              </p:ext>
            </p:extLst>
          </p:nvPr>
        </p:nvGraphicFramePr>
        <p:xfrm>
          <a:off x="886691" y="3239292"/>
          <a:ext cx="10215417" cy="3170744"/>
        </p:xfrm>
        <a:graphic>
          <a:graphicData uri="http://schemas.openxmlformats.org/drawingml/2006/table">
            <a:tbl>
              <a:tblPr/>
              <a:tblGrid>
                <a:gridCol w="619115">
                  <a:extLst>
                    <a:ext uri="{9D8B030D-6E8A-4147-A177-3AD203B41FA5}">
                      <a16:colId xmlns:a16="http://schemas.microsoft.com/office/drawing/2014/main" val="1634281143"/>
                    </a:ext>
                  </a:extLst>
                </a:gridCol>
                <a:gridCol w="2874468">
                  <a:extLst>
                    <a:ext uri="{9D8B030D-6E8A-4147-A177-3AD203B41FA5}">
                      <a16:colId xmlns:a16="http://schemas.microsoft.com/office/drawing/2014/main" val="190596413"/>
                    </a:ext>
                  </a:extLst>
                </a:gridCol>
                <a:gridCol w="2491205">
                  <a:extLst>
                    <a:ext uri="{9D8B030D-6E8A-4147-A177-3AD203B41FA5}">
                      <a16:colId xmlns:a16="http://schemas.microsoft.com/office/drawing/2014/main" val="3131443426"/>
                    </a:ext>
                  </a:extLst>
                </a:gridCol>
                <a:gridCol w="3066100">
                  <a:extLst>
                    <a:ext uri="{9D8B030D-6E8A-4147-A177-3AD203B41FA5}">
                      <a16:colId xmlns:a16="http://schemas.microsoft.com/office/drawing/2014/main" val="746178561"/>
                    </a:ext>
                  </a:extLst>
                </a:gridCol>
                <a:gridCol w="1164529">
                  <a:extLst>
                    <a:ext uri="{9D8B030D-6E8A-4147-A177-3AD203B41FA5}">
                      <a16:colId xmlns:a16="http://schemas.microsoft.com/office/drawing/2014/main" val="4061063606"/>
                    </a:ext>
                  </a:extLst>
                </a:gridCol>
              </a:tblGrid>
              <a:tr h="396343">
                <a:tc gridSpan="5">
                  <a:txBody>
                    <a:bodyPr/>
                    <a:lstStyle/>
                    <a:p>
                      <a:pPr algn="ctr" fontAlgn="ctr"/>
                      <a:r>
                        <a:rPr lang="en-IN" sz="1400" b="1" i="0" u="none" strike="noStrike" dirty="0">
                          <a:solidFill>
                            <a:schemeClr val="tx1"/>
                          </a:solidFill>
                          <a:effectLst/>
                          <a:latin typeface="Calibri" panose="020F0502020204030204" pitchFamily="34" charset="0"/>
                        </a:rPr>
                        <a:t>Escalation Matrix P2P support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45456652"/>
                  </a:ext>
                </a:extLst>
              </a:tr>
              <a:tr h="396343">
                <a:tc>
                  <a:txBody>
                    <a:bodyPr/>
                    <a:lstStyle/>
                    <a:p>
                      <a:pPr algn="ctr" fontAlgn="ctr"/>
                      <a:r>
                        <a:rPr lang="en-IN" sz="1400" b="1" i="0" u="none" strike="noStrike" dirty="0">
                          <a:solidFill>
                            <a:schemeClr val="tx1"/>
                          </a:solidFill>
                          <a:effectLst/>
                          <a:latin typeface="Aptos Narrow"/>
                        </a:rPr>
                        <a:t>Level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1400" b="1" i="0" u="none" strike="noStrike" dirty="0">
                          <a:solidFill>
                            <a:schemeClr val="tx1"/>
                          </a:solidFill>
                          <a:effectLst/>
                          <a:latin typeface="Aptos Narrow"/>
                        </a:rPr>
                        <a:t>Designation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1400" b="1" i="0" u="none" strike="noStrike" dirty="0">
                          <a:solidFill>
                            <a:schemeClr val="tx1"/>
                          </a:solidFill>
                          <a:effectLst/>
                          <a:latin typeface="Aptos Narrow"/>
                        </a:rPr>
                        <a:t>Name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1400" b="1" i="0" u="none" strike="noStrike" dirty="0">
                          <a:solidFill>
                            <a:schemeClr val="tx1"/>
                          </a:solidFill>
                          <a:effectLst/>
                          <a:latin typeface="Aptos Narrow"/>
                        </a:rPr>
                        <a:t>Email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1400" b="1" i="0" u="none" strike="noStrike" dirty="0">
                          <a:solidFill>
                            <a:schemeClr val="tx1"/>
                          </a:solidFill>
                          <a:effectLst/>
                          <a:latin typeface="Aptos Narrow"/>
                        </a:rPr>
                        <a:t>Phone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373263205"/>
                  </a:ext>
                </a:extLst>
              </a:tr>
              <a:tr h="396343">
                <a:tc rowSpan="2">
                  <a:txBody>
                    <a:bodyPr/>
                    <a:lstStyle/>
                    <a:p>
                      <a:pPr algn="ctr" fontAlgn="ctr"/>
                      <a:r>
                        <a:rPr lang="en-IN" sz="1400" b="0" i="0" u="none" strike="noStrike">
                          <a:solidFill>
                            <a:schemeClr val="tx1"/>
                          </a:solidFill>
                          <a:effectLst/>
                          <a:latin typeface="Aptos Narrow"/>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chemeClr val="tx1"/>
                          </a:solidFill>
                          <a:effectLst/>
                          <a:latin typeface="Calibri" panose="020F0502020204030204" pitchFamily="34" charset="0"/>
                        </a:rPr>
                        <a:t>Customer complaint support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Service Experience Team</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sng" strike="noStrike">
                          <a:solidFill>
                            <a:schemeClr val="tx1"/>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serviceexperience@prutech.in</a:t>
                      </a:r>
                      <a:endParaRPr lang="en-IN" sz="1400" b="0" i="0" u="sng" strike="noStrike">
                        <a:solidFill>
                          <a:schemeClr val="tx1"/>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9846002138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56660"/>
                  </a:ext>
                </a:extLst>
              </a:tr>
              <a:tr h="396343">
                <a:tc vMerge="1">
                  <a:txBody>
                    <a:bodyPr/>
                    <a:lstStyle/>
                    <a:p>
                      <a:endParaRPr lang="en-IN"/>
                    </a:p>
                  </a:txBody>
                  <a:tcPr/>
                </a:tc>
                <a:tc>
                  <a:txBody>
                    <a:bodyPr/>
                    <a:lstStyle/>
                    <a:p>
                      <a:pPr algn="ctr" fontAlgn="ctr"/>
                      <a:r>
                        <a:rPr lang="en-IN" sz="1400" b="0" i="0" u="none" strike="noStrike">
                          <a:solidFill>
                            <a:schemeClr val="tx1"/>
                          </a:solidFill>
                          <a:effectLst/>
                          <a:latin typeface="Calibri" panose="020F0502020204030204" pitchFamily="34" charset="0"/>
                        </a:rPr>
                        <a:t>IT &amp; Network support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err="1">
                          <a:solidFill>
                            <a:schemeClr val="tx1"/>
                          </a:solidFill>
                          <a:effectLst/>
                          <a:latin typeface="Calibri" panose="020F0502020204030204" pitchFamily="34" charset="0"/>
                        </a:rPr>
                        <a:t>Jijo</a:t>
                      </a:r>
                      <a:endParaRPr lang="en-IN" sz="1400" b="0" i="0" u="none" strike="noStrike" dirty="0">
                        <a:solidFill>
                          <a:schemeClr val="tx1"/>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sng" strike="noStrike">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jijot@prutech.in </a:t>
                      </a:r>
                      <a:endParaRPr lang="en-IN" sz="1400" b="0" i="0" u="sng" strike="noStrike">
                        <a:solidFill>
                          <a:schemeClr val="tx1"/>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9846068623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9381974"/>
                  </a:ext>
                </a:extLst>
              </a:tr>
              <a:tr h="396343">
                <a:tc rowSpan="2">
                  <a:txBody>
                    <a:bodyPr/>
                    <a:lstStyle/>
                    <a:p>
                      <a:pPr algn="ctr" fontAlgn="ctr"/>
                      <a:r>
                        <a:rPr lang="en-IN" sz="1400" b="0" i="0" u="none" strike="noStrike">
                          <a:solidFill>
                            <a:schemeClr val="tx1"/>
                          </a:solidFill>
                          <a:effectLst/>
                          <a:latin typeface="Aptos Narrow"/>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IN" sz="1400" b="0" i="0" u="none" strike="noStrike">
                          <a:solidFill>
                            <a:schemeClr val="tx1"/>
                          </a:solidFill>
                          <a:effectLst/>
                          <a:latin typeface="Calibri" panose="020F0502020204030204" pitchFamily="34" charset="0"/>
                        </a:rPr>
                        <a:t>Operation Head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AV Thomas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sng" strike="noStrike" dirty="0">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avthomas@prutech.co.in</a:t>
                      </a:r>
                      <a:endParaRPr lang="en-IN" sz="1400" b="0" i="0" u="sng" strike="noStrike" dirty="0">
                        <a:solidFill>
                          <a:schemeClr val="tx1"/>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9995019907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504737"/>
                  </a:ext>
                </a:extLst>
              </a:tr>
              <a:tr h="396343">
                <a:tc vMerge="1">
                  <a:txBody>
                    <a:bodyPr/>
                    <a:lstStyle/>
                    <a:p>
                      <a:endParaRPr lang="en-IN"/>
                    </a:p>
                  </a:txBody>
                  <a:tcPr/>
                </a:tc>
                <a:tc vMerge="1">
                  <a:txBody>
                    <a:bodyPr/>
                    <a:lstStyle/>
                    <a:p>
                      <a:endParaRPr lang="en-IN"/>
                    </a:p>
                  </a:txBody>
                  <a:tcPr/>
                </a:tc>
                <a:tc>
                  <a:txBody>
                    <a:bodyPr/>
                    <a:lstStyle/>
                    <a:p>
                      <a:pPr algn="ctr" fontAlgn="ctr"/>
                      <a:r>
                        <a:rPr lang="en-IN" sz="1400" b="0" i="0" u="none" strike="noStrike">
                          <a:solidFill>
                            <a:schemeClr val="tx1"/>
                          </a:solidFill>
                          <a:effectLst/>
                          <a:latin typeface="Calibri" panose="020F0502020204030204" pitchFamily="34" charset="0"/>
                        </a:rPr>
                        <a:t>Manjusha M Bhat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sng" strike="noStrike" dirty="0">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manjusha@prutech.co.in </a:t>
                      </a:r>
                      <a:endParaRPr lang="en-IN" sz="1400" b="0" i="0" u="sng" strike="noStrike" dirty="0">
                        <a:solidFill>
                          <a:schemeClr val="tx1"/>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8089455368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201201"/>
                  </a:ext>
                </a:extLst>
              </a:tr>
              <a:tr h="396343">
                <a:tc>
                  <a:txBody>
                    <a:bodyPr/>
                    <a:lstStyle/>
                    <a:p>
                      <a:pPr algn="ctr" fontAlgn="ctr"/>
                      <a:r>
                        <a:rPr lang="en-IN" sz="1400" b="0" i="0" u="none" strike="noStrike">
                          <a:solidFill>
                            <a:schemeClr val="tx1"/>
                          </a:solidFill>
                          <a:effectLst/>
                          <a:latin typeface="Aptos Narrow"/>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IT &amp; Network Head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chemeClr val="tx1"/>
                          </a:solidFill>
                          <a:effectLst/>
                          <a:latin typeface="Calibri" panose="020F0502020204030204" pitchFamily="34" charset="0"/>
                        </a:rPr>
                        <a:t>Vijesh M V</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sng" strike="noStrike" dirty="0">
                          <a:solidFill>
                            <a:schemeClr val="tx1"/>
                          </a:solidFill>
                          <a:effectLst/>
                          <a:latin typeface="Calibri" panose="020F0502020204030204" pitchFamily="34" charset="0"/>
                          <a:hlinkClick r:id="rId7">
                            <a:extLst>
                              <a:ext uri="{A12FA001-AC4F-418D-AE19-62706E023703}">
                                <ahyp:hlinkClr xmlns:ahyp="http://schemas.microsoft.com/office/drawing/2018/hyperlinkcolor" val="tx"/>
                              </a:ext>
                            </a:extLst>
                          </a:hlinkClick>
                        </a:rPr>
                        <a:t>vijesh@prutech.in</a:t>
                      </a:r>
                      <a:endParaRPr lang="en-IN" sz="1400" b="0" i="0" u="sng" strike="noStrike" dirty="0">
                        <a:solidFill>
                          <a:schemeClr val="tx1"/>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9847724201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3040462"/>
                  </a:ext>
                </a:extLst>
              </a:tr>
              <a:tr h="396343">
                <a:tc>
                  <a:txBody>
                    <a:bodyPr/>
                    <a:lstStyle/>
                    <a:p>
                      <a:pPr algn="ctr" fontAlgn="ctr"/>
                      <a:r>
                        <a:rPr lang="en-IN" sz="1400" b="0" i="0" u="none" strike="noStrike">
                          <a:solidFill>
                            <a:schemeClr val="tx1"/>
                          </a:solidFill>
                          <a:effectLst/>
                          <a:latin typeface="Aptos Narrow"/>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kern="1200" dirty="0">
                          <a:solidFill>
                            <a:schemeClr val="tx1"/>
                          </a:solidFill>
                          <a:effectLst/>
                          <a:latin typeface="Calibri" panose="020F0502020204030204" pitchFamily="34" charset="0"/>
                          <a:ea typeface="+mn-ea"/>
                          <a:cs typeface="+mn-cs"/>
                        </a:rPr>
                        <a:t>HOD– Service Operations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a:solidFill>
                            <a:schemeClr val="tx1"/>
                          </a:solidFill>
                          <a:effectLst/>
                          <a:latin typeface="Calibri" panose="020F0502020204030204" pitchFamily="34" charset="0"/>
                        </a:rPr>
                        <a:t>Suraj 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sng" strike="noStrike" dirty="0">
                          <a:solidFill>
                            <a:schemeClr val="tx1"/>
                          </a:solidFill>
                          <a:effectLst/>
                          <a:latin typeface="Calibri" panose="020F0502020204030204" pitchFamily="34" charset="0"/>
                          <a:hlinkClick r:id="rId8">
                            <a:extLst>
                              <a:ext uri="{A12FA001-AC4F-418D-AE19-62706E023703}">
                                <ahyp:hlinkClr xmlns:ahyp="http://schemas.microsoft.com/office/drawing/2018/hyperlinkcolor" val="tx"/>
                              </a:ext>
                            </a:extLst>
                          </a:hlinkClick>
                        </a:rPr>
                        <a:t>suraj@prutech.co.in</a:t>
                      </a:r>
                      <a:endParaRPr lang="en-IN" sz="1400" b="0" i="0" u="sng" strike="noStrike" dirty="0">
                        <a:solidFill>
                          <a:schemeClr val="tx1"/>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0" i="0" u="none" strike="noStrike" dirty="0">
                          <a:solidFill>
                            <a:schemeClr val="tx1"/>
                          </a:solidFill>
                          <a:effectLst/>
                          <a:latin typeface="Calibri" panose="020F0502020204030204" pitchFamily="34" charset="0"/>
                        </a:rPr>
                        <a:t>9847712093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1022717"/>
                  </a:ext>
                </a:extLst>
              </a:tr>
            </a:tbl>
          </a:graphicData>
        </a:graphic>
      </p:graphicFrame>
    </p:spTree>
    <p:extLst>
      <p:ext uri="{BB962C8B-B14F-4D97-AF65-F5344CB8AC3E}">
        <p14:creationId xmlns:p14="http://schemas.microsoft.com/office/powerpoint/2010/main" val="3477681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29</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IN" sz="2000" b="1" dirty="0">
                <a:solidFill>
                  <a:schemeClr val="bg1"/>
                </a:solidFill>
                <a:latin typeface="Vi" panose="00000500000000000000" pitchFamily="50" charset="0"/>
              </a:rPr>
              <a:t>First Level Troubleshooting Steps</a:t>
            </a:r>
            <a:endParaRPr lang="en-US" sz="2000" b="1" dirty="0">
              <a:solidFill>
                <a:schemeClr val="bg1"/>
              </a:solidFill>
              <a:latin typeface="Vi" panose="00000500000000000000" pitchFamily="50" charset="0"/>
            </a:endParaRPr>
          </a:p>
        </p:txBody>
      </p:sp>
      <p:sp>
        <p:nvSpPr>
          <p:cNvPr id="7" name="Rectangle 6"/>
          <p:cNvSpPr/>
          <p:nvPr/>
        </p:nvSpPr>
        <p:spPr>
          <a:xfrm>
            <a:off x="271749" y="1409561"/>
            <a:ext cx="11582400" cy="4770537"/>
          </a:xfrm>
          <a:prstGeom prst="rect">
            <a:avLst/>
          </a:prstGeom>
        </p:spPr>
        <p:txBody>
          <a:bodyPr wrap="square">
            <a:spAutoFit/>
          </a:bodyPr>
          <a:lstStyle/>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Step1: </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check whether mobile network is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Available/ON</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or not. If not, please go to the settings tab and choose network manually and try to latch the network.</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2: </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check whether Data connection is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ON/OFF</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if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ON</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move to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3</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3:</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go to the settings option &amp; APN name needs to be changed as per the solution.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(APN Name for E.g. - abcbank.com)</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4:</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enter the username and password as per the solution provided to them.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(Only for Static IPs)</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5</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If User is using device in roaming scenario then roaming option should be ON at the device end.</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6:</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After performing above steps User should get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E/H/VOLTE</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sign. If User is getting E/H/VOLTE sign, then connectivity is proper and User needs to check the reachability.</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7:</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should try to reach whitelisted IPs/application as per the Solution</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Times New Roman" panose="02020603050405020304" pitchFamily="18" charset="0"/>
              </a:rPr>
              <a:t>Step 8:</a:t>
            </a:r>
            <a:r>
              <a:rPr lang="en-IN" sz="1600" dirty="0">
                <a:solidFill>
                  <a:srgbClr val="000000"/>
                </a:solidFill>
                <a:latin typeface="Vi" panose="00000500000000000000" pitchFamily="50" charset="0"/>
                <a:ea typeface="Vodafone Rg" panose="020B0606080202020204" pitchFamily="34" charset="0"/>
                <a:cs typeface="Times New Roman" panose="02020603050405020304" pitchFamily="18" charset="0"/>
              </a:rPr>
              <a:t> If the User is still facing issue in reachability/connectivity then they can log a case with </a:t>
            </a:r>
            <a:r>
              <a:rPr lang="en-IN" sz="1600" b="1" u="sng" dirty="0">
                <a:solidFill>
                  <a:srgbClr val="0000FF"/>
                </a:solidFill>
                <a:latin typeface="Vi" panose="00000500000000000000" pitchFamily="50" charset="0"/>
                <a:ea typeface="Vodafone Rg" panose="020B0606080202020204" pitchFamily="34" charset="0"/>
                <a:cs typeface="Times New Roman" panose="02020603050405020304" pitchFamily="18" charset="0"/>
                <a:hlinkClick r:id="rId3"/>
              </a:rPr>
              <a:t>vbs.customerservice@Vodafoneidea.com</a:t>
            </a:r>
            <a:endParaRPr lang="en-US" sz="1600" dirty="0">
              <a:latin typeface="Vi" panose="00000500000000000000" pitchFamily="50" charset="0"/>
            </a:endParaRPr>
          </a:p>
        </p:txBody>
      </p:sp>
      <p:sp>
        <p:nvSpPr>
          <p:cNvPr id="8" name="Rectangle 7"/>
          <p:cNvSpPr/>
          <p:nvPr/>
        </p:nvSpPr>
        <p:spPr>
          <a:xfrm>
            <a:off x="260733" y="946529"/>
            <a:ext cx="10172240" cy="369332"/>
          </a:xfrm>
          <a:prstGeom prst="rect">
            <a:avLst/>
          </a:prstGeom>
        </p:spPr>
        <p:txBody>
          <a:bodyPr wrap="square">
            <a:spAutoFit/>
          </a:bodyPr>
          <a:lstStyle/>
          <a:p>
            <a:r>
              <a:rPr lang="en-IN" b="1" dirty="0">
                <a:solidFill>
                  <a:srgbClr val="FF0000"/>
                </a:solidFill>
                <a:latin typeface="Vi" panose="00000500000000000000" pitchFamily="50" charset="0"/>
                <a:ea typeface="Vodafone Rg" panose="020B0606080202020204" pitchFamily="34" charset="0"/>
                <a:cs typeface="Vodafone Rg" panose="020B0606080202020204" pitchFamily="34" charset="0"/>
              </a:rPr>
              <a:t>Users are requested to perform the following FLT steps before contacting CSD:</a:t>
            </a:r>
            <a:endParaRPr lang="en-US" sz="1600" b="1" dirty="0">
              <a:solidFill>
                <a:srgbClr val="FF0000"/>
              </a:solidFill>
              <a:effectLst/>
              <a:latin typeface="Vi" panose="00000500000000000000" pitchFamily="50" charset="0"/>
              <a:ea typeface="Vodafone Rg" panose="020B0606080202020204" pitchFamily="34" charset="0"/>
              <a:cs typeface="Vodafone Rg" panose="020B0606080202020204" pitchFamily="34" charset="0"/>
            </a:endParaRPr>
          </a:p>
        </p:txBody>
      </p:sp>
    </p:spTree>
    <p:extLst>
      <p:ext uri="{BB962C8B-B14F-4D97-AF65-F5344CB8AC3E}">
        <p14:creationId xmlns:p14="http://schemas.microsoft.com/office/powerpoint/2010/main" val="330301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4</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IN" sz="2000" b="1" dirty="0">
                <a:solidFill>
                  <a:schemeClr val="bg1"/>
                </a:solidFill>
                <a:latin typeface="Vi" panose="00000500000000000000" pitchFamily="50" charset="0"/>
              </a:rPr>
              <a:t>Process flow for Ticket Booking</a:t>
            </a:r>
            <a:endParaRPr lang="en-US" sz="2000" b="1" dirty="0">
              <a:solidFill>
                <a:schemeClr val="bg1"/>
              </a:solidFill>
              <a:latin typeface="Vi" panose="00000500000000000000" pitchFamily="50" charset="0"/>
            </a:endParaRPr>
          </a:p>
        </p:txBody>
      </p:sp>
      <p:sp>
        <p:nvSpPr>
          <p:cNvPr id="4" name="Rectangle 3"/>
          <p:cNvSpPr/>
          <p:nvPr/>
        </p:nvSpPr>
        <p:spPr>
          <a:xfrm>
            <a:off x="348866" y="1057747"/>
            <a:ext cx="11692569" cy="3539430"/>
          </a:xfrm>
          <a:prstGeom prst="rect">
            <a:avLst/>
          </a:prstGeom>
        </p:spPr>
        <p:txBody>
          <a:bodyPr wrap="square">
            <a:spAutoFit/>
          </a:bodyPr>
          <a:lstStyle/>
          <a:p>
            <a:r>
              <a:rPr lang="en-IN" sz="1600" dirty="0">
                <a:latin typeface="Vi" panose="00000500000000000000" pitchFamily="50" charset="0"/>
                <a:ea typeface="Calibri" panose="020F0502020204030204" pitchFamily="34" charset="0"/>
              </a:rPr>
              <a:t>Step 1: Customer will send an email to </a:t>
            </a:r>
            <a:r>
              <a:rPr lang="en-IN" sz="1600" u="sng" dirty="0">
                <a:latin typeface="Vi" panose="00000500000000000000" pitchFamily="50" charset="0"/>
                <a:ea typeface="Calibri" panose="020F0502020204030204" pitchFamily="34" charset="0"/>
                <a:hlinkClick r:id="rId3"/>
              </a:rPr>
              <a:t>Vbs.customerservice@vodafoneidea.com</a:t>
            </a:r>
            <a:r>
              <a:rPr lang="en-IN" sz="1600" u="sng" dirty="0">
                <a:latin typeface="Vi" panose="00000500000000000000" pitchFamily="50" charset="0"/>
                <a:ea typeface="Calibri" panose="020F0502020204030204" pitchFamily="34" charset="0"/>
              </a:rPr>
              <a:t> </a:t>
            </a:r>
            <a:r>
              <a:rPr lang="en-IN" sz="1600" dirty="0">
                <a:latin typeface="Vi" panose="00000500000000000000" pitchFamily="50" charset="0"/>
                <a:ea typeface="Calibri" panose="020F0502020204030204" pitchFamily="34" charset="0"/>
              </a:rPr>
              <a:t>for ticket booking.</a:t>
            </a:r>
            <a:endParaRPr lang="en-US" sz="1600" dirty="0">
              <a:latin typeface="Vi" panose="00000500000000000000" pitchFamily="50" charset="0"/>
              <a:ea typeface="Calibri" panose="020F0502020204030204" pitchFamily="34" charset="0"/>
            </a:endParaRPr>
          </a:p>
          <a:p>
            <a:r>
              <a:rPr lang="en-IN" sz="1600" dirty="0">
                <a:latin typeface="Vi" panose="00000500000000000000" pitchFamily="50" charset="0"/>
                <a:ea typeface="Calibri" panose="020F0502020204030204" pitchFamily="34" charset="0"/>
              </a:rPr>
              <a:t>If a customer has not shared the details required for ticket booking then the associate will share the predesigned format with the customer to share the required details. </a:t>
            </a:r>
          </a:p>
          <a:p>
            <a:endParaRPr lang="en-IN" sz="1600" dirty="0">
              <a:latin typeface="Vi" panose="00000500000000000000" pitchFamily="50" charset="0"/>
            </a:endParaRPr>
          </a:p>
          <a:p>
            <a:r>
              <a:rPr lang="en-IN" sz="1600" dirty="0">
                <a:latin typeface="Vi" panose="00000500000000000000" pitchFamily="50" charset="0"/>
              </a:rPr>
              <a:t>Step 2: The IoT associate will book the ticket on the HPSM portal.</a:t>
            </a:r>
            <a:endParaRPr lang="en-US" sz="1600" dirty="0">
              <a:latin typeface="Vi" panose="00000500000000000000" pitchFamily="50" charset="0"/>
            </a:endParaRPr>
          </a:p>
          <a:p>
            <a:r>
              <a:rPr lang="en-IN" sz="1600" dirty="0">
                <a:latin typeface="Vi" panose="00000500000000000000" pitchFamily="50" charset="0"/>
              </a:rPr>
              <a:t> </a:t>
            </a:r>
            <a:endParaRPr lang="en-US" sz="1600" dirty="0">
              <a:latin typeface="Vi" panose="00000500000000000000" pitchFamily="50" charset="0"/>
            </a:endParaRPr>
          </a:p>
          <a:p>
            <a:r>
              <a:rPr lang="en-IN" sz="1600" dirty="0">
                <a:latin typeface="Vi" panose="00000500000000000000" pitchFamily="50" charset="0"/>
              </a:rPr>
              <a:t>Step 3: Reply to the customer with Incident ID(Sample ID: EN_IOT_01102024_732974). </a:t>
            </a:r>
            <a:r>
              <a:rPr lang="en-US" sz="1600" dirty="0">
                <a:latin typeface="Vi" panose="00000500000000000000" pitchFamily="50" charset="0"/>
              </a:rPr>
              <a:t>Share ticket details with the customer along with the assuring time for initial observations within 30 minutes.</a:t>
            </a:r>
          </a:p>
          <a:p>
            <a:r>
              <a:rPr lang="en-IN" sz="1600" dirty="0">
                <a:latin typeface="Vi" panose="00000500000000000000" pitchFamily="50" charset="0"/>
              </a:rPr>
              <a:t> </a:t>
            </a:r>
            <a:endParaRPr lang="en-US" sz="1600" dirty="0">
              <a:latin typeface="Vi" panose="00000500000000000000" pitchFamily="50" charset="0"/>
            </a:endParaRPr>
          </a:p>
          <a:p>
            <a:r>
              <a:rPr lang="en-IN" sz="1600" dirty="0">
                <a:latin typeface="Vi" panose="00000500000000000000" pitchFamily="50" charset="0"/>
              </a:rPr>
              <a:t>Step 4: The IoT executive will perform the basic checks in SCRM/ Smart Central </a:t>
            </a:r>
            <a:endParaRPr lang="en-US" sz="1600" dirty="0">
              <a:latin typeface="Vi" panose="00000500000000000000" pitchFamily="50" charset="0"/>
            </a:endParaRPr>
          </a:p>
          <a:p>
            <a:pPr marL="285750" lvl="0" indent="-285750">
              <a:buFont typeface="Arial" panose="020B0604020202020204" pitchFamily="34" charset="0"/>
              <a:buChar char="•"/>
            </a:pPr>
            <a:r>
              <a:rPr lang="en-IN" sz="1600" dirty="0">
                <a:latin typeface="Vi" panose="00000500000000000000" pitchFamily="50" charset="0"/>
              </a:rPr>
              <a:t>If all checks are ok then go for ticket booking</a:t>
            </a:r>
            <a:endParaRPr lang="en-US" sz="1600" dirty="0">
              <a:latin typeface="Vi" panose="00000500000000000000" pitchFamily="50" charset="0"/>
            </a:endParaRPr>
          </a:p>
          <a:p>
            <a:pPr marL="285750" lvl="0" indent="-285750">
              <a:buFont typeface="Arial" panose="020B0604020202020204" pitchFamily="34" charset="0"/>
              <a:buChar char="•"/>
            </a:pPr>
            <a:r>
              <a:rPr lang="en-IN" sz="1600" dirty="0">
                <a:latin typeface="Vi" panose="00000500000000000000" pitchFamily="50" charset="0"/>
              </a:rPr>
              <a:t>If the Number is Suspended/Test in state then ask the customer to Activate the number with an Active deal.</a:t>
            </a:r>
          </a:p>
          <a:p>
            <a:pPr marL="285750" lvl="0" indent="-285750">
              <a:buFont typeface="Arial" panose="020B0604020202020204" pitchFamily="34" charset="0"/>
              <a:buChar char="•"/>
            </a:pPr>
            <a:endParaRPr lang="en-IN" sz="1600" dirty="0">
              <a:latin typeface="Vi" panose="00000500000000000000" pitchFamily="50" charset="0"/>
            </a:endParaRPr>
          </a:p>
          <a:p>
            <a:pPr lvl="0"/>
            <a:r>
              <a:rPr lang="en-IN" sz="1600" dirty="0">
                <a:latin typeface="Vi" panose="00000500000000000000" pitchFamily="50" charset="0"/>
              </a:rPr>
              <a:t>Step 5: Arrange a call with the customer for Live testing/troubleshooting</a:t>
            </a:r>
            <a:endParaRPr lang="en-US" sz="1600" dirty="0">
              <a:latin typeface="Vi" panose="00000500000000000000" pitchFamily="50" charset="0"/>
            </a:endParaRPr>
          </a:p>
        </p:txBody>
      </p:sp>
    </p:spTree>
    <p:extLst>
      <p:ext uri="{BB962C8B-B14F-4D97-AF65-F5344CB8AC3E}">
        <p14:creationId xmlns:p14="http://schemas.microsoft.com/office/powerpoint/2010/main" val="135181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IN" sz="2000" b="1" dirty="0">
                <a:solidFill>
                  <a:schemeClr val="bg1"/>
                </a:solidFill>
                <a:latin typeface="Vi" panose="00000500000000000000" pitchFamily="50" charset="0"/>
              </a:rPr>
              <a:t>Incidents reporting format</a:t>
            </a:r>
            <a:endParaRPr lang="en-US" sz="2000" dirty="0">
              <a:solidFill>
                <a:schemeClr val="bg1"/>
              </a:solidFill>
              <a:latin typeface="Vi" panose="00000500000000000000" pitchFamily="50"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29967175"/>
              </p:ext>
            </p:extLst>
          </p:nvPr>
        </p:nvGraphicFramePr>
        <p:xfrm>
          <a:off x="350014" y="1120048"/>
          <a:ext cx="11085493" cy="4862109"/>
        </p:xfrm>
        <a:graphic>
          <a:graphicData uri="http://schemas.openxmlformats.org/drawingml/2006/table">
            <a:tbl>
              <a:tblPr firstRow="1" firstCol="1" bandRow="1"/>
              <a:tblGrid>
                <a:gridCol w="7725713">
                  <a:extLst>
                    <a:ext uri="{9D8B030D-6E8A-4147-A177-3AD203B41FA5}">
                      <a16:colId xmlns:a16="http://schemas.microsoft.com/office/drawing/2014/main" val="20000"/>
                    </a:ext>
                  </a:extLst>
                </a:gridCol>
                <a:gridCol w="3359780">
                  <a:extLst>
                    <a:ext uri="{9D8B030D-6E8A-4147-A177-3AD203B41FA5}">
                      <a16:colId xmlns:a16="http://schemas.microsoft.com/office/drawing/2014/main" val="20001"/>
                    </a:ext>
                  </a:extLst>
                </a:gridCol>
              </a:tblGrid>
              <a:tr h="319767">
                <a:tc gridSpan="2">
                  <a:txBody>
                    <a:bodyPr/>
                    <a:lstStyle/>
                    <a:p>
                      <a:pPr marL="0" marR="0" algn="ctr">
                        <a:lnSpc>
                          <a:spcPct val="115000"/>
                        </a:lnSpc>
                        <a:spcBef>
                          <a:spcPts val="0"/>
                        </a:spcBef>
                        <a:spcAft>
                          <a:spcPts val="1000"/>
                        </a:spcAft>
                      </a:pPr>
                      <a:r>
                        <a:rPr lang="en-IN" sz="1800" b="1" u="sng" dirty="0">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VI </a:t>
                      </a:r>
                      <a:r>
                        <a:rPr lang="en-IN" sz="1800" b="1" u="sng" dirty="0" err="1">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IoT</a:t>
                      </a:r>
                      <a:r>
                        <a:rPr lang="en-IN" sz="1800" b="1" u="sng" dirty="0">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 M2M Issue Reporting (VBS.Customerservice@vodafoneidea.com) -24*7 </a:t>
                      </a:r>
                      <a:endParaRPr lang="en-US" sz="1400" b="1"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c hMerge="1">
                  <a:txBody>
                    <a:bodyPr/>
                    <a:lstStyle/>
                    <a:p>
                      <a:endParaRPr lang="en-US"/>
                    </a:p>
                  </a:txBody>
                  <a:tcPr/>
                </a:tc>
                <a:extLst>
                  <a:ext uri="{0D108BD9-81ED-4DB2-BD59-A6C34878D82A}">
                    <a16:rowId xmlns:a16="http://schemas.microsoft.com/office/drawing/2014/main" val="10000"/>
                  </a:ext>
                </a:extLst>
              </a:tr>
              <a:tr h="319767">
                <a:tc gridSpan="2">
                  <a:txBody>
                    <a:bodyPr/>
                    <a:lstStyle/>
                    <a:p>
                      <a:pPr marL="0" marR="0" algn="ctr">
                        <a:lnSpc>
                          <a:spcPct val="115000"/>
                        </a:lnSpc>
                        <a:spcBef>
                          <a:spcPts val="0"/>
                        </a:spcBef>
                        <a:spcAft>
                          <a:spcPts val="1000"/>
                        </a:spcAft>
                      </a:pPr>
                      <a:r>
                        <a:rPr lang="en-IN" sz="1800" b="1" dirty="0">
                          <a:solidFill>
                            <a:srgbClr val="FFFFFF"/>
                          </a:solidFill>
                          <a:effectLst/>
                          <a:latin typeface="Vi" panose="00000500000000000000" pitchFamily="50" charset="0"/>
                          <a:ea typeface="Vodafone Rg" panose="020B0606080202020204" pitchFamily="34" charset="0"/>
                          <a:cs typeface="Arial" panose="020B0604020202020204" pitchFamily="34" charset="0"/>
                        </a:rPr>
                        <a:t>Toll Free Number:: 55666 or 9920055666</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extLst>
                  <a:ext uri="{0D108BD9-81ED-4DB2-BD59-A6C34878D82A}">
                    <a16:rowId xmlns:a16="http://schemas.microsoft.com/office/drawing/2014/main" val="10001"/>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Problem Statement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Issue Start Date</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No of SIM Affected (Count)</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25752">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Affected Sample Numbers (Mobile No/SIM No) (Sample Numbers for Bulk Attach over in Excel File )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Sample Working Number If Any (Optional)</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SPOC 1 Name &amp; Contact Number for Troubleshooting/Testing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SPOC 2 Name &amp; Contact Number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Device Level APN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Whitelisted IP/ URL's at device end &amp; Port Numbers</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Affected Number Location (Delhi, Mumbai, Bihar, Kolkata Etc.)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Type of SIM (e-SIM/ Standard) </a:t>
                      </a:r>
                      <a:r>
                        <a:rPr lang="en-IN" sz="14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Optional</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Type of Solution using in device (SMS/2G/3G/4G)</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Any recent changes done (whitelisting/ APN change/ barring/ server change </a:t>
                      </a:r>
                      <a:r>
                        <a:rPr lang="en-IN" sz="1400" dirty="0" err="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etc</a:t>
                      </a: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dirty="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7036">
                <a:tc>
                  <a:txBody>
                    <a:bodyPr/>
                    <a:lstStyle/>
                    <a:p>
                      <a:pPr marL="0" marR="0">
                        <a:lnSpc>
                          <a:spcPct val="115000"/>
                        </a:lnSpc>
                        <a:spcBef>
                          <a:spcPts val="0"/>
                        </a:spcBef>
                        <a:spcAft>
                          <a:spcPts val="1000"/>
                        </a:spcAft>
                      </a:pPr>
                      <a:r>
                        <a:rPr lang="en-IN" sz="140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Account Manager Name (Optional) </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dirty="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1423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839502" cy="1849437"/>
          </a:xfrm>
        </p:spPr>
        <p:txBody>
          <a:bodyPr>
            <a:normAutofit/>
          </a:bodyPr>
          <a:lstStyle/>
          <a:p>
            <a:pPr>
              <a:spcBef>
                <a:spcPct val="60000"/>
              </a:spcBef>
              <a:buClr>
                <a:srgbClr val="FF0000"/>
              </a:buClr>
            </a:pPr>
            <a:r>
              <a:rPr lang="en-US" sz="4800" kern="0" dirty="0">
                <a:solidFill>
                  <a:srgbClr val="000000"/>
                </a:solidFill>
                <a:latin typeface="Vi" panose="00000500000000000000" pitchFamily="50" charset="0"/>
              </a:rPr>
              <a:t>Data not working</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6</a:t>
            </a:fld>
            <a:endParaRPr lang="en-IN" dirty="0">
              <a:solidFill>
                <a:srgbClr val="FFFFFF"/>
              </a:solidFill>
            </a:endParaRPr>
          </a:p>
        </p:txBody>
      </p:sp>
    </p:spTree>
    <p:extLst>
      <p:ext uri="{BB962C8B-B14F-4D97-AF65-F5344CB8AC3E}">
        <p14:creationId xmlns:p14="http://schemas.microsoft.com/office/powerpoint/2010/main" val="217390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AU" sz="2000" b="1" dirty="0">
                <a:solidFill>
                  <a:prstClr val="white"/>
                </a:solidFill>
                <a:latin typeface="Vi" panose="00000500000000000000" pitchFamily="50" charset="0"/>
              </a:rPr>
              <a:t>SCRM Pre Checks</a:t>
            </a:r>
            <a:endParaRPr lang="en-US" sz="2000" b="1" dirty="0">
              <a:solidFill>
                <a:prstClr val="white"/>
              </a:solidFill>
              <a:latin typeface="Vi" panose="00000500000000000000" pitchFamily="50" charset="0"/>
            </a:endParaRPr>
          </a:p>
        </p:txBody>
      </p:sp>
      <p:sp>
        <p:nvSpPr>
          <p:cNvPr id="4" name="Rectangle 3"/>
          <p:cNvSpPr/>
          <p:nvPr/>
        </p:nvSpPr>
        <p:spPr>
          <a:xfrm>
            <a:off x="294796" y="962618"/>
            <a:ext cx="5501827" cy="338554"/>
          </a:xfrm>
          <a:prstGeom prst="rect">
            <a:avLst/>
          </a:prstGeom>
        </p:spPr>
        <p:txBody>
          <a:bodyPr wrap="none">
            <a:spAutoFit/>
          </a:bodyPr>
          <a:lstStyle/>
          <a:p>
            <a:r>
              <a:rPr lang="en-IN" sz="1600" b="1" dirty="0">
                <a:latin typeface="Vi" panose="00000500000000000000" pitchFamily="50" charset="0"/>
                <a:ea typeface="Calibri" panose="020F0502020204030204" pitchFamily="34" charset="0"/>
                <a:cs typeface="Times New Roman" panose="02020603050405020304" pitchFamily="18" charset="0"/>
              </a:rPr>
              <a:t>Below are the basic checks for all data not working cases</a:t>
            </a:r>
            <a:endParaRPr lang="en-US" sz="1600" b="1" dirty="0">
              <a:latin typeface="Vi" panose="00000500000000000000" pitchFamily="50" charset="0"/>
            </a:endParaRPr>
          </a:p>
        </p:txBody>
      </p:sp>
      <p:sp>
        <p:nvSpPr>
          <p:cNvPr id="9" name="Rectangle 8"/>
          <p:cNvSpPr/>
          <p:nvPr/>
        </p:nvSpPr>
        <p:spPr>
          <a:xfrm>
            <a:off x="307863" y="1425328"/>
            <a:ext cx="3680243" cy="338554"/>
          </a:xfrm>
          <a:prstGeom prst="rect">
            <a:avLst/>
          </a:prstGeom>
        </p:spPr>
        <p:txBody>
          <a:bodyPr wrap="square">
            <a:spAutoFit/>
          </a:bodyPr>
          <a:lstStyle/>
          <a:p>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Step 1 || Basic Checks in SCRM</a:t>
            </a:r>
            <a:endParaRPr lang="en-US" sz="1600" b="1" dirty="0">
              <a:solidFill>
                <a:srgbClr val="FF0000"/>
              </a:solidFill>
              <a:latin typeface="Vi" panose="00000500000000000000" pitchFamily="50" charset="0"/>
            </a:endParaRPr>
          </a:p>
        </p:txBody>
      </p:sp>
      <p:sp>
        <p:nvSpPr>
          <p:cNvPr id="11" name="Rectangle 10"/>
          <p:cNvSpPr/>
          <p:nvPr/>
        </p:nvSpPr>
        <p:spPr>
          <a:xfrm>
            <a:off x="436640" y="1818612"/>
            <a:ext cx="11410111" cy="3970318"/>
          </a:xfrm>
          <a:prstGeom prst="rect">
            <a:avLst/>
          </a:prstGeom>
        </p:spPr>
        <p:txBody>
          <a:bodyPr wrap="none">
            <a:spAutoFit/>
          </a:bodyPr>
          <a:lstStyle/>
          <a:p>
            <a:pPr marL="285750" indent="-285750">
              <a:buFont typeface="Arial" panose="020B0604020202020204" pitchFamily="34" charset="0"/>
              <a:buChar char="•"/>
            </a:pPr>
            <a:r>
              <a:rPr lang="en-IN" sz="1400" dirty="0">
                <a:latin typeface="Vi" panose="00000500000000000000" pitchFamily="50" charset="0"/>
                <a:ea typeface="Times New Roman" panose="02020603050405020304" pitchFamily="18" charset="0"/>
              </a:rPr>
              <a:t>If Operating Status should be active, If inactive/ Suspended/ Test, inform the customer to active the number with the active deal and close the 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the Tariff Plan is non-IOT, inform the Stakeholders and close the 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HLR Status is inactive, forward to the 6d CMP team for activating the services.</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the APN is inactive, forward it to the 6d CMP team to activate the services.</a:t>
            </a:r>
          </a:p>
          <a:p>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GPRS is inactive, forward to the 6d CMP team for activating the services.</a:t>
            </a:r>
          </a:p>
          <a:p>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Barring is active, forward to the 6d CMP team for activating the services.</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Check the Data Balance</a:t>
            </a:r>
            <a:endParaRPr lang="en-US" sz="1400" dirty="0">
              <a:latin typeface="Vi" panose="00000500000000000000" pitchFamily="50" charset="0"/>
            </a:endParaRPr>
          </a:p>
          <a:p>
            <a:pPr marL="285750" indent="-285750">
              <a:buFont typeface="Arial" panose="020B0604020202020204" pitchFamily="34" charset="0"/>
              <a:buChar char="•"/>
            </a:pPr>
            <a:endParaRPr lang="en-US"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Check under the orders section for any recent activities that lead to the outage</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US" sz="1400" dirty="0">
                <a:latin typeface="Vi" panose="00000500000000000000" pitchFamily="50" charset="0"/>
              </a:rPr>
              <a:t>Device Level APN</a:t>
            </a:r>
          </a:p>
          <a:p>
            <a:r>
              <a:rPr lang="en-US" sz="1400" dirty="0">
                <a:latin typeface="Vi" panose="00000500000000000000" pitchFamily="50" charset="0"/>
              </a:rPr>
              <a:t>From the incident reporting form shared by the customer, confirm that the APN configured in the device is the same as configured in SCRM/ Smart Central</a:t>
            </a:r>
          </a:p>
        </p:txBody>
      </p:sp>
    </p:spTree>
    <p:extLst>
      <p:ext uri="{BB962C8B-B14F-4D97-AF65-F5344CB8AC3E}">
        <p14:creationId xmlns:p14="http://schemas.microsoft.com/office/powerpoint/2010/main" val="119322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4" name="Rectangle 3"/>
          <p:cNvSpPr/>
          <p:nvPr/>
        </p:nvSpPr>
        <p:spPr>
          <a:xfrm>
            <a:off x="377216" y="1007910"/>
            <a:ext cx="5028941"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Step 2 || Compare the profile with working numbers</a:t>
            </a:r>
            <a:endParaRPr lang="en-US" sz="1600" b="1" dirty="0">
              <a:solidFill>
                <a:srgbClr val="FF0000"/>
              </a:solidFill>
              <a:latin typeface="Vi" panose="00000500000000000000" pitchFamily="50" charset="0"/>
            </a:endParaRPr>
          </a:p>
        </p:txBody>
      </p:sp>
      <p:sp>
        <p:nvSpPr>
          <p:cNvPr id="6" name="Rectangle 5"/>
          <p:cNvSpPr/>
          <p:nvPr/>
        </p:nvSpPr>
        <p:spPr>
          <a:xfrm>
            <a:off x="403950" y="1464322"/>
            <a:ext cx="10899355" cy="584775"/>
          </a:xfrm>
          <a:prstGeom prst="rect">
            <a:avLst/>
          </a:prstGeom>
        </p:spPr>
        <p:txBody>
          <a:bodyPr wrap="square">
            <a:spAutoFit/>
          </a:bodyPr>
          <a:lstStyle/>
          <a:p>
            <a:r>
              <a:rPr lang="en-IN" sz="1600" dirty="0">
                <a:latin typeface="Vi" panose="00000500000000000000" pitchFamily="50" charset="0"/>
                <a:ea typeface="Calibri" panose="020F0502020204030204" pitchFamily="34" charset="0"/>
                <a:cs typeface="Times New Roman" panose="02020603050405020304" pitchFamily="18" charset="0"/>
              </a:rPr>
              <a:t>If a customer has any working numbers, compare all the Step 1 with working numbers.</a:t>
            </a:r>
          </a:p>
          <a:p>
            <a:endParaRPr lang="en-IN" sz="1600" dirty="0">
              <a:latin typeface="Vi" panose="00000500000000000000" pitchFamily="50" charset="0"/>
              <a:cs typeface="Times New Roman" panose="02020603050405020304" pitchFamily="18" charset="0"/>
            </a:endParaRPr>
          </a:p>
        </p:txBody>
      </p:sp>
      <p:sp>
        <p:nvSpPr>
          <p:cNvPr id="10" name="Rectangle 9"/>
          <p:cNvSpPr/>
          <p:nvPr/>
        </p:nvSpPr>
        <p:spPr>
          <a:xfrm>
            <a:off x="439542" y="2550271"/>
            <a:ext cx="3692036"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Step 3 || L1 Testing with the customer</a:t>
            </a:r>
            <a:endParaRPr lang="en-US" sz="1600" b="1" dirty="0">
              <a:solidFill>
                <a:srgbClr val="FF0000"/>
              </a:solidFill>
              <a:latin typeface="Vi" panose="00000500000000000000" pitchFamily="50" charset="0"/>
            </a:endParaRPr>
          </a:p>
        </p:txBody>
      </p:sp>
      <p:sp>
        <p:nvSpPr>
          <p:cNvPr id="11" name="Rectangle 10"/>
          <p:cNvSpPr/>
          <p:nvPr/>
        </p:nvSpPr>
        <p:spPr>
          <a:xfrm>
            <a:off x="448019" y="3195536"/>
            <a:ext cx="6096000" cy="1815882"/>
          </a:xfrm>
          <a:prstGeom prst="rect">
            <a:avLst/>
          </a:prstGeom>
        </p:spPr>
        <p:txBody>
          <a:bodyPr>
            <a:spAutoFit/>
          </a:bodyPr>
          <a:lstStyle/>
          <a:p>
            <a:pPr marL="285750" indent="-285750">
              <a:buFont typeface="Wingdings" panose="05000000000000000000" pitchFamily="2" charset="2"/>
              <a:buChar char="q"/>
            </a:pPr>
            <a:r>
              <a:rPr lang="en-IN" sz="1600" dirty="0">
                <a:latin typeface="Vi" panose="00000500000000000000" pitchFamily="50" charset="0"/>
                <a:ea typeface="Calibri" panose="020F0502020204030204" pitchFamily="34" charset="0"/>
                <a:cs typeface="Times New Roman" panose="02020603050405020304" pitchFamily="18" charset="0"/>
              </a:rPr>
              <a:t>If the issue is related to RF</a:t>
            </a:r>
          </a:p>
          <a:p>
            <a:pPr marL="285750" indent="-285750">
              <a:buFont typeface="Wingdings" panose="05000000000000000000" pitchFamily="2" charset="2"/>
              <a:buChar char="q"/>
            </a:pPr>
            <a:endParaRPr lang="en-IN" sz="1600" dirty="0">
              <a:latin typeface="Vi" panose="00000500000000000000" pitchFamily="50" charset="0"/>
              <a:cs typeface="Times New Roman" panose="02020603050405020304" pitchFamily="18" charset="0"/>
            </a:endParaRPr>
          </a:p>
          <a:p>
            <a:pPr marL="285750" indent="-285750">
              <a:buFont typeface="Wingdings" panose="05000000000000000000" pitchFamily="2" charset="2"/>
              <a:buChar char="q"/>
            </a:pPr>
            <a:r>
              <a:rPr lang="en-IN" sz="1600" dirty="0">
                <a:latin typeface="Vi" panose="00000500000000000000" pitchFamily="50" charset="0"/>
              </a:rPr>
              <a:t>If Customer deny doing the troubleshooting</a:t>
            </a:r>
          </a:p>
          <a:p>
            <a:pPr marL="285750" indent="-285750">
              <a:buFont typeface="Wingdings" panose="05000000000000000000" pitchFamily="2" charset="2"/>
              <a:buChar char="q"/>
            </a:pPr>
            <a:endParaRPr lang="en-IN" sz="1600" dirty="0">
              <a:latin typeface="Vi" panose="00000500000000000000" pitchFamily="50" charset="0"/>
            </a:endParaRPr>
          </a:p>
          <a:p>
            <a:pPr marL="285750" indent="-285750">
              <a:buFont typeface="Wingdings" panose="05000000000000000000" pitchFamily="2" charset="2"/>
              <a:buChar char="q"/>
            </a:pPr>
            <a:r>
              <a:rPr lang="en-IN" sz="1600" dirty="0">
                <a:latin typeface="Vi" panose="00000500000000000000" pitchFamily="50" charset="0"/>
              </a:rPr>
              <a:t>If the number is Not Latched</a:t>
            </a:r>
          </a:p>
          <a:p>
            <a:pPr marL="285750" indent="-285750">
              <a:buFont typeface="Wingdings" panose="05000000000000000000" pitchFamily="2" charset="2"/>
              <a:buChar char="q"/>
            </a:pPr>
            <a:endParaRPr lang="en-IN" sz="1600" dirty="0">
              <a:latin typeface="Vi" panose="00000500000000000000" pitchFamily="50" charset="0"/>
            </a:endParaRPr>
          </a:p>
          <a:p>
            <a:pPr marL="285750" indent="-285750">
              <a:buFont typeface="Wingdings" panose="05000000000000000000" pitchFamily="2" charset="2"/>
              <a:buChar char="q"/>
            </a:pPr>
            <a:r>
              <a:rPr lang="en-IN" sz="1600" dirty="0">
                <a:latin typeface="Vi" panose="00000500000000000000" pitchFamily="50" charset="0"/>
              </a:rPr>
              <a:t>If the Number is Latched and Data Not Working</a:t>
            </a:r>
            <a:endParaRPr lang="en-US" sz="1600" dirty="0">
              <a:latin typeface="Vi" panose="00000500000000000000" pitchFamily="50" charset="0"/>
            </a:endParaRPr>
          </a:p>
        </p:txBody>
      </p:sp>
    </p:spTree>
    <p:extLst>
      <p:ext uri="{BB962C8B-B14F-4D97-AF65-F5344CB8AC3E}">
        <p14:creationId xmlns:p14="http://schemas.microsoft.com/office/powerpoint/2010/main" val="25782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4" name="Rectangle 3"/>
          <p:cNvSpPr/>
          <p:nvPr/>
        </p:nvSpPr>
        <p:spPr>
          <a:xfrm>
            <a:off x="403408" y="1105838"/>
            <a:ext cx="8741496" cy="338554"/>
          </a:xfrm>
          <a:prstGeom prst="rect">
            <a:avLst/>
          </a:prstGeom>
        </p:spPr>
        <p:txBody>
          <a:bodyPr wrap="none">
            <a:spAutoFit/>
          </a:bodyPr>
          <a:lstStyle/>
          <a:p>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Scenario 1:</a:t>
            </a:r>
            <a:r>
              <a:rPr lang="en-IN" sz="1600" dirty="0">
                <a:solidFill>
                  <a:prstClr val="black"/>
                </a:solidFill>
                <a:latin typeface="Vi" panose="00000500000000000000" pitchFamily="50" charset="0"/>
                <a:ea typeface="Calibri" panose="020F0502020204030204" pitchFamily="34" charset="0"/>
                <a:cs typeface="Times New Roman" panose="02020603050405020304" pitchFamily="18" charset="0"/>
              </a:rPr>
              <a:t> If the customer device is working in one location and not working in other location</a:t>
            </a:r>
            <a:endParaRPr lang="en-US" sz="1600" dirty="0">
              <a:solidFill>
                <a:prstClr val="black"/>
              </a:solidFill>
              <a:latin typeface="Vi" panose="00000500000000000000" pitchFamily="50" charset="0"/>
            </a:endParaRPr>
          </a:p>
        </p:txBody>
      </p:sp>
      <p:sp>
        <p:nvSpPr>
          <p:cNvPr id="5" name="Rectangle 4"/>
          <p:cNvSpPr/>
          <p:nvPr/>
        </p:nvSpPr>
        <p:spPr>
          <a:xfrm>
            <a:off x="384665" y="1502445"/>
            <a:ext cx="6006773" cy="338554"/>
          </a:xfrm>
          <a:prstGeom prst="rect">
            <a:avLst/>
          </a:prstGeom>
        </p:spPr>
        <p:txBody>
          <a:bodyPr wrap="none">
            <a:spAutoFit/>
          </a:bodyPr>
          <a:lstStyle/>
          <a:p>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Scenario 2: </a:t>
            </a:r>
            <a:r>
              <a:rPr lang="en-IN" sz="1600" dirty="0">
                <a:solidFill>
                  <a:prstClr val="black"/>
                </a:solidFill>
                <a:latin typeface="Vi" panose="00000500000000000000" pitchFamily="50" charset="0"/>
                <a:ea typeface="Calibri" panose="020F0502020204030204" pitchFamily="34" charset="0"/>
                <a:cs typeface="Times New Roman" panose="02020603050405020304" pitchFamily="18" charset="0"/>
              </a:rPr>
              <a:t>Slow Speed/ Packet Drop/ Latency/ Data Buffering </a:t>
            </a:r>
            <a:endParaRPr lang="en-US" sz="1600" dirty="0">
              <a:solidFill>
                <a:prstClr val="black"/>
              </a:solidFill>
              <a:latin typeface="Vi" panose="00000500000000000000" pitchFamily="50" charset="0"/>
            </a:endParaRPr>
          </a:p>
        </p:txBody>
      </p:sp>
      <p:sp>
        <p:nvSpPr>
          <p:cNvPr id="6" name="Rectangle 5"/>
          <p:cNvSpPr/>
          <p:nvPr/>
        </p:nvSpPr>
        <p:spPr>
          <a:xfrm>
            <a:off x="403952" y="2026677"/>
            <a:ext cx="9852752" cy="721864"/>
          </a:xfrm>
          <a:prstGeom prst="rect">
            <a:avLst/>
          </a:prstGeom>
        </p:spPr>
        <p:txBody>
          <a:bodyPr wrap="square">
            <a:spAutoFit/>
          </a:bodyPr>
          <a:lstStyle/>
          <a:p>
            <a:pPr>
              <a:lnSpc>
                <a:spcPct val="107000"/>
              </a:lnSpc>
              <a:spcAft>
                <a:spcPts val="800"/>
              </a:spcAft>
            </a:pPr>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Pre-requisite from Customer: </a:t>
            </a:r>
            <a:endParaRPr lang="en-US" sz="1600" dirty="0">
              <a:solidFill>
                <a:prstClr val="black"/>
              </a:solidFill>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Get below table from customer and send to RF team for feedback</a:t>
            </a:r>
            <a:endParaRPr lang="en-US" sz="1600" dirty="0">
              <a:solidFill>
                <a:prstClr val="black"/>
              </a:solidFill>
              <a:latin typeface="Vi" panose="00000500000000000000" pitchFamily="50" charset="0"/>
              <a:ea typeface="Calibri" panose="020F0502020204030204" pitchFamily="34" charset="0"/>
              <a:cs typeface="Times New Roman" panose="02020603050405020304" pitchFamily="18" charset="0"/>
            </a:endParaRPr>
          </a:p>
        </p:txBody>
      </p:sp>
      <p:sp>
        <p:nvSpPr>
          <p:cNvPr id="9" name="Rectangle 8"/>
          <p:cNvSpPr/>
          <p:nvPr/>
        </p:nvSpPr>
        <p:spPr>
          <a:xfrm>
            <a:off x="6391438" y="1733141"/>
            <a:ext cx="3286477"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Send to RF SPOC for observation</a:t>
            </a:r>
            <a:endParaRPr lang="en-US" sz="1600" b="1" dirty="0">
              <a:solidFill>
                <a:srgbClr val="FF0000"/>
              </a:solidFill>
              <a:latin typeface="Vi" panose="00000500000000000000" pitchFamily="50" charset="0"/>
              <a:ea typeface="Calibri" panose="020F0502020204030204" pitchFamily="34"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2BB56711-2B95-41CB-8BA3-C0A7996760EE}"/>
              </a:ext>
            </a:extLst>
          </p:cNvPr>
          <p:cNvGraphicFramePr>
            <a:graphicFrameLocks noGrp="1"/>
          </p:cNvGraphicFramePr>
          <p:nvPr>
            <p:extLst>
              <p:ext uri="{D42A27DB-BD31-4B8C-83A1-F6EECF244321}">
                <p14:modId xmlns:p14="http://schemas.microsoft.com/office/powerpoint/2010/main" val="2677052557"/>
              </p:ext>
            </p:extLst>
          </p:nvPr>
        </p:nvGraphicFramePr>
        <p:xfrm>
          <a:off x="646546" y="2859377"/>
          <a:ext cx="7601527" cy="3744333"/>
        </p:xfrm>
        <a:graphic>
          <a:graphicData uri="http://schemas.openxmlformats.org/drawingml/2006/table">
            <a:tbl>
              <a:tblPr/>
              <a:tblGrid>
                <a:gridCol w="478034">
                  <a:extLst>
                    <a:ext uri="{9D8B030D-6E8A-4147-A177-3AD203B41FA5}">
                      <a16:colId xmlns:a16="http://schemas.microsoft.com/office/drawing/2014/main" val="4256196984"/>
                    </a:ext>
                  </a:extLst>
                </a:gridCol>
                <a:gridCol w="4383688">
                  <a:extLst>
                    <a:ext uri="{9D8B030D-6E8A-4147-A177-3AD203B41FA5}">
                      <a16:colId xmlns:a16="http://schemas.microsoft.com/office/drawing/2014/main" val="3515698111"/>
                    </a:ext>
                  </a:extLst>
                </a:gridCol>
                <a:gridCol w="2739805">
                  <a:extLst>
                    <a:ext uri="{9D8B030D-6E8A-4147-A177-3AD203B41FA5}">
                      <a16:colId xmlns:a16="http://schemas.microsoft.com/office/drawing/2014/main" val="3266787989"/>
                    </a:ext>
                  </a:extLst>
                </a:gridCol>
              </a:tblGrid>
              <a:tr h="436862">
                <a:tc>
                  <a:txBody>
                    <a:bodyPr/>
                    <a:lstStyle/>
                    <a:p>
                      <a:pPr algn="ctr"/>
                      <a:r>
                        <a:rPr lang="en-IN" sz="1400" dirty="0">
                          <a:solidFill>
                            <a:srgbClr val="000000"/>
                          </a:solidFill>
                          <a:effectLst/>
                          <a:latin typeface="Vi" panose="00000500000000000000"/>
                        </a:rPr>
                        <a:t>Sr. No</a:t>
                      </a: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r>
                        <a:rPr lang="en-IN" sz="1400" dirty="0">
                          <a:solidFill>
                            <a:srgbClr val="000000"/>
                          </a:solidFill>
                          <a:effectLst/>
                          <a:latin typeface="Vi" panose="00000500000000000000"/>
                        </a:rPr>
                        <a:t>Mandatory Questionnaire</a:t>
                      </a: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r>
                        <a:rPr lang="en-IN" sz="1400" dirty="0">
                          <a:solidFill>
                            <a:srgbClr val="000000"/>
                          </a:solidFill>
                          <a:effectLst/>
                          <a:latin typeface="Vi" panose="00000500000000000000"/>
                        </a:rPr>
                        <a:t>Feedback</a:t>
                      </a: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39583040"/>
                  </a:ext>
                </a:extLst>
              </a:tr>
              <a:tr h="218431">
                <a:tc>
                  <a:txBody>
                    <a:bodyPr/>
                    <a:lstStyle/>
                    <a:p>
                      <a:pPr algn="ctr"/>
                      <a:r>
                        <a:rPr lang="en-IN" sz="1400">
                          <a:solidFill>
                            <a:srgbClr val="000000"/>
                          </a:solidFill>
                          <a:effectLst/>
                          <a:latin typeface="Vi" panose="00000500000000000000"/>
                        </a:rPr>
                        <a:t>1</a:t>
                      </a:r>
                      <a:endParaRPr lang="en-IN" sz="140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IN" sz="1400" kern="1200" dirty="0">
                          <a:solidFill>
                            <a:srgbClr val="000000"/>
                          </a:solidFill>
                          <a:effectLst/>
                          <a:latin typeface="Vi" panose="00000500000000000000"/>
                          <a:ea typeface="+mn-ea"/>
                          <a:cs typeface="+mn-cs"/>
                        </a:rPr>
                        <a:t>Customer/Account Details</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82730009"/>
                  </a:ext>
                </a:extLst>
              </a:tr>
              <a:tr h="436862">
                <a:tc>
                  <a:txBody>
                    <a:bodyPr/>
                    <a:lstStyle/>
                    <a:p>
                      <a:pPr algn="ctr"/>
                      <a:r>
                        <a:rPr lang="en-IN" sz="1400">
                          <a:solidFill>
                            <a:srgbClr val="000000"/>
                          </a:solidFill>
                          <a:effectLst/>
                          <a:latin typeface="Vi" panose="00000500000000000000"/>
                        </a:rPr>
                        <a:t>2</a:t>
                      </a:r>
                      <a:endParaRPr lang="en-IN" sz="140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1400" kern="1200" dirty="0">
                          <a:solidFill>
                            <a:srgbClr val="000000"/>
                          </a:solidFill>
                          <a:effectLst/>
                          <a:latin typeface="Vi" panose="00000500000000000000"/>
                          <a:ea typeface="+mn-ea"/>
                          <a:cs typeface="+mn-cs"/>
                        </a:rPr>
                        <a:t>Address with land mark with location where customer facing issue</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2222768"/>
                  </a:ext>
                </a:extLst>
              </a:tr>
              <a:tr h="218431">
                <a:tc>
                  <a:txBody>
                    <a:bodyPr/>
                    <a:lstStyle/>
                    <a:p>
                      <a:pPr algn="ctr"/>
                      <a:r>
                        <a:rPr lang="en-IN" sz="1400">
                          <a:solidFill>
                            <a:srgbClr val="000000"/>
                          </a:solidFill>
                          <a:effectLst/>
                          <a:latin typeface="Vi" panose="00000500000000000000"/>
                        </a:rPr>
                        <a:t>3</a:t>
                      </a:r>
                      <a:endParaRPr lang="en-IN" sz="140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1400" kern="1200" dirty="0">
                          <a:solidFill>
                            <a:srgbClr val="000000"/>
                          </a:solidFill>
                          <a:effectLst/>
                          <a:latin typeface="Vi" panose="00000500000000000000"/>
                          <a:ea typeface="+mn-ea"/>
                          <a:cs typeface="+mn-cs"/>
                        </a:rPr>
                        <a:t>Lat/Long of the location</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72496827"/>
                  </a:ext>
                </a:extLst>
              </a:tr>
              <a:tr h="218431">
                <a:tc>
                  <a:txBody>
                    <a:bodyPr/>
                    <a:lstStyle/>
                    <a:p>
                      <a:pPr algn="ctr"/>
                      <a:r>
                        <a:rPr lang="en-IN" sz="1400">
                          <a:solidFill>
                            <a:srgbClr val="000000"/>
                          </a:solidFill>
                          <a:effectLst/>
                          <a:latin typeface="Vi" panose="00000500000000000000"/>
                        </a:rPr>
                        <a:t>4</a:t>
                      </a:r>
                      <a:endParaRPr lang="en-IN" sz="140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IN" sz="1400" kern="1200" dirty="0">
                          <a:solidFill>
                            <a:srgbClr val="000000"/>
                          </a:solidFill>
                          <a:effectLst/>
                          <a:latin typeface="Vi" panose="00000500000000000000"/>
                          <a:ea typeface="+mn-ea"/>
                          <a:cs typeface="+mn-cs"/>
                        </a:rPr>
                        <a:t>Nature of Issue</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17096492"/>
                  </a:ext>
                </a:extLst>
              </a:tr>
              <a:tr h="436862">
                <a:tc>
                  <a:txBody>
                    <a:bodyPr/>
                    <a:lstStyle/>
                    <a:p>
                      <a:pPr algn="ctr"/>
                      <a:r>
                        <a:rPr lang="en-IN" sz="1400">
                          <a:solidFill>
                            <a:srgbClr val="000000"/>
                          </a:solidFill>
                          <a:effectLst/>
                          <a:latin typeface="Vi" panose="00000500000000000000"/>
                        </a:rPr>
                        <a:t>5</a:t>
                      </a:r>
                      <a:endParaRPr lang="en-IN" sz="140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1400" kern="1200" dirty="0">
                          <a:solidFill>
                            <a:srgbClr val="000000"/>
                          </a:solidFill>
                          <a:effectLst/>
                          <a:latin typeface="Vi" panose="00000500000000000000"/>
                          <a:ea typeface="+mn-ea"/>
                          <a:cs typeface="+mn-cs"/>
                        </a:rPr>
                        <a:t>Facing issues in which Network type(2G/3G/4G/VOLTE)*</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35145838"/>
                  </a:ext>
                </a:extLst>
              </a:tr>
              <a:tr h="218431">
                <a:tc>
                  <a:txBody>
                    <a:bodyPr/>
                    <a:lstStyle/>
                    <a:p>
                      <a:pPr algn="ctr"/>
                      <a:r>
                        <a:rPr lang="en-IN" sz="1400" dirty="0">
                          <a:solidFill>
                            <a:srgbClr val="000000"/>
                          </a:solidFill>
                          <a:effectLst/>
                          <a:latin typeface="Vi" panose="00000500000000000000"/>
                        </a:rPr>
                        <a:t>6</a:t>
                      </a: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1400" kern="1200" dirty="0">
                          <a:solidFill>
                            <a:srgbClr val="000000"/>
                          </a:solidFill>
                          <a:effectLst/>
                          <a:latin typeface="Vi" panose="00000500000000000000"/>
                          <a:ea typeface="+mn-ea"/>
                          <a:cs typeface="+mn-cs"/>
                        </a:rPr>
                        <a:t>Device type in which SIM is used.</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1010142"/>
                  </a:ext>
                </a:extLst>
              </a:tr>
              <a:tr h="218431">
                <a:tc>
                  <a:txBody>
                    <a:bodyPr/>
                    <a:lstStyle/>
                    <a:p>
                      <a:pPr algn="ctr"/>
                      <a:r>
                        <a:rPr lang="en-IN" sz="1400" dirty="0">
                          <a:solidFill>
                            <a:srgbClr val="000000"/>
                          </a:solidFill>
                          <a:effectLst/>
                          <a:latin typeface="Vi" panose="00000500000000000000"/>
                        </a:rPr>
                        <a:t>7</a:t>
                      </a: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1400" kern="1200" dirty="0">
                          <a:solidFill>
                            <a:srgbClr val="000000"/>
                          </a:solidFill>
                          <a:effectLst/>
                          <a:latin typeface="Vi" panose="00000500000000000000"/>
                          <a:ea typeface="+mn-ea"/>
                          <a:cs typeface="+mn-cs"/>
                        </a:rPr>
                        <a:t>Does the SIM work in normal handset</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4178814"/>
                  </a:ext>
                </a:extLst>
              </a:tr>
              <a:tr h="249437">
                <a:tc>
                  <a:txBody>
                    <a:bodyPr/>
                    <a:lstStyle/>
                    <a:p>
                      <a:pPr algn="ctr"/>
                      <a:r>
                        <a:rPr lang="en-IN" sz="1400">
                          <a:solidFill>
                            <a:srgbClr val="000000"/>
                          </a:solidFill>
                          <a:effectLst/>
                          <a:latin typeface="Vi" panose="00000500000000000000"/>
                        </a:rPr>
                        <a:t>8</a:t>
                      </a:r>
                      <a:endParaRPr lang="en-IN" sz="140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1400" kern="1200" dirty="0">
                          <a:solidFill>
                            <a:srgbClr val="000000"/>
                          </a:solidFill>
                          <a:effectLst/>
                          <a:latin typeface="Vi" panose="00000500000000000000"/>
                          <a:ea typeface="+mn-ea"/>
                          <a:cs typeface="+mn-cs"/>
                        </a:rPr>
                        <a:t>Since how many days issue persisting</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6008890"/>
                  </a:ext>
                </a:extLst>
              </a:tr>
              <a:tr h="436862">
                <a:tc>
                  <a:txBody>
                    <a:bodyPr/>
                    <a:lstStyle/>
                    <a:p>
                      <a:pPr algn="ctr"/>
                      <a:r>
                        <a:rPr lang="en-IN" sz="1400">
                          <a:solidFill>
                            <a:srgbClr val="000000"/>
                          </a:solidFill>
                          <a:effectLst/>
                          <a:latin typeface="Vi" panose="00000500000000000000"/>
                        </a:rPr>
                        <a:t>9</a:t>
                      </a:r>
                      <a:endParaRPr lang="en-IN" sz="140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1400" kern="1200" dirty="0">
                          <a:solidFill>
                            <a:srgbClr val="000000"/>
                          </a:solidFill>
                          <a:effectLst/>
                          <a:latin typeface="Vi" panose="00000500000000000000"/>
                          <a:ea typeface="+mn-ea"/>
                          <a:cs typeface="+mn-cs"/>
                        </a:rPr>
                        <a:t>Is the Issue At Any Specific hour of the day. If yes, specify</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87190274"/>
                  </a:ext>
                </a:extLst>
              </a:tr>
              <a:tr h="436862">
                <a:tc>
                  <a:txBody>
                    <a:bodyPr/>
                    <a:lstStyle/>
                    <a:p>
                      <a:pPr algn="ctr"/>
                      <a:r>
                        <a:rPr lang="en-IN" sz="1400">
                          <a:solidFill>
                            <a:srgbClr val="000000"/>
                          </a:solidFill>
                          <a:effectLst/>
                          <a:latin typeface="Vi" panose="00000500000000000000"/>
                        </a:rPr>
                        <a:t>10</a:t>
                      </a:r>
                      <a:endParaRPr lang="en-IN" sz="140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1400" kern="1200" dirty="0">
                          <a:solidFill>
                            <a:srgbClr val="000000"/>
                          </a:solidFill>
                          <a:effectLst/>
                          <a:latin typeface="Vi" panose="00000500000000000000"/>
                          <a:ea typeface="+mn-ea"/>
                          <a:cs typeface="+mn-cs"/>
                        </a:rPr>
                        <a:t>Is Booster connected at the location and is it working</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85218201"/>
                  </a:ext>
                </a:extLst>
              </a:tr>
              <a:tr h="218431">
                <a:tc>
                  <a:txBody>
                    <a:bodyPr/>
                    <a:lstStyle/>
                    <a:p>
                      <a:pPr algn="ctr"/>
                      <a:r>
                        <a:rPr lang="en-IN" sz="1400">
                          <a:solidFill>
                            <a:srgbClr val="000000"/>
                          </a:solidFill>
                          <a:effectLst/>
                          <a:latin typeface="Vi" panose="00000500000000000000"/>
                        </a:rPr>
                        <a:t>11</a:t>
                      </a:r>
                      <a:endParaRPr lang="en-IN" sz="140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1400" kern="1200" dirty="0">
                          <a:solidFill>
                            <a:srgbClr val="000000"/>
                          </a:solidFill>
                          <a:effectLst/>
                          <a:latin typeface="Vi" panose="00000500000000000000"/>
                          <a:ea typeface="+mn-ea"/>
                          <a:cs typeface="+mn-cs"/>
                        </a:rPr>
                        <a:t>Customer SPOC(End User/LC)</a:t>
                      </a: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IN" sz="1400" dirty="0">
                        <a:effectLst/>
                      </a:endParaRPr>
                    </a:p>
                  </a:txBody>
                  <a:tcPr marL="51802" marR="518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94382490"/>
                  </a:ext>
                </a:extLst>
              </a:tr>
            </a:tbl>
          </a:graphicData>
        </a:graphic>
      </p:graphicFrame>
    </p:spTree>
    <p:extLst>
      <p:ext uri="{BB962C8B-B14F-4D97-AF65-F5344CB8AC3E}">
        <p14:creationId xmlns:p14="http://schemas.microsoft.com/office/powerpoint/2010/main" val="2039692344"/>
      </p:ext>
    </p:extLst>
  </p:cSld>
  <p:clrMapOvr>
    <a:masterClrMapping/>
  </p:clrMapOvr>
</p:sld>
</file>

<file path=ppt/theme/theme1.xml><?xml version="1.0" encoding="utf-8"?>
<a:theme xmlns:a="http://schemas.openxmlformats.org/drawingml/2006/main" name="1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2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6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4.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5789</TotalTime>
  <Words>3479</Words>
  <Application>Microsoft Office PowerPoint</Application>
  <PresentationFormat>Widescreen</PresentationFormat>
  <Paragraphs>420</Paragraphs>
  <Slides>29</Slides>
  <Notes>21</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29</vt:i4>
      </vt:variant>
    </vt:vector>
  </HeadingPairs>
  <TitlesOfParts>
    <vt:vector size="46" baseType="lpstr">
      <vt:lpstr>Aptos Narrow</vt:lpstr>
      <vt:lpstr>Arial</vt:lpstr>
      <vt:lpstr>Calibri</vt:lpstr>
      <vt:lpstr>Calibri Light</vt:lpstr>
      <vt:lpstr>Courier New</vt:lpstr>
      <vt:lpstr>Poppins</vt:lpstr>
      <vt:lpstr>Times New Roman</vt:lpstr>
      <vt:lpstr>Vi</vt:lpstr>
      <vt:lpstr>Vi Heavy</vt:lpstr>
      <vt:lpstr>vodafone rg</vt:lpstr>
      <vt:lpstr>vodafone rg</vt:lpstr>
      <vt:lpstr>Wingdings</vt:lpstr>
      <vt:lpstr>1_Office Theme</vt:lpstr>
      <vt:lpstr>2_Office Theme</vt:lpstr>
      <vt:lpstr>6_Office Theme</vt:lpstr>
      <vt:lpstr>7_Office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Bhatt</dc:creator>
  <cp:lastModifiedBy>Rutuja Randive</cp:lastModifiedBy>
  <cp:revision>691</cp:revision>
  <dcterms:created xsi:type="dcterms:W3CDTF">2020-09-07T03:46:37Z</dcterms:created>
  <dcterms:modified xsi:type="dcterms:W3CDTF">2024-10-31T13:14:20Z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ef830500-1c17-4ec0-afdb-75763be26971</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TECHMAHINDRA\MP00510960</vt:lpwstr>
  </property>
  <property fmtid="{D5CDD505-2E9C-101B-9397-08002B2CF9AE}" pid="6" name="DLPManualFileClassificationLastModificationDate">
    <vt:lpwstr>1644548007</vt:lpwstr>
  </property>
  <property fmtid="{D5CDD505-2E9C-101B-9397-08002B2CF9AE}" pid="7" name="DLPManualFileClassificationVersion">
    <vt:lpwstr>11.6.200.16</vt:lpwstr>
  </property>
</Properties>
</file>