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94" r:id="rId3"/>
    <p:sldId id="257" r:id="rId4"/>
    <p:sldId id="301" r:id="rId5"/>
    <p:sldId id="258" r:id="rId6"/>
    <p:sldId id="259" r:id="rId7"/>
    <p:sldId id="261" r:id="rId8"/>
    <p:sldId id="260" r:id="rId9"/>
    <p:sldId id="297" r:id="rId10"/>
    <p:sldId id="298" r:id="rId11"/>
    <p:sldId id="262" r:id="rId12"/>
    <p:sldId id="263" r:id="rId13"/>
    <p:sldId id="264" r:id="rId14"/>
    <p:sldId id="265" r:id="rId15"/>
    <p:sldId id="266" r:id="rId16"/>
    <p:sldId id="267" r:id="rId17"/>
    <p:sldId id="268" r:id="rId18"/>
    <p:sldId id="269" r:id="rId19"/>
    <p:sldId id="270" r:id="rId20"/>
    <p:sldId id="300" r:id="rId21"/>
    <p:sldId id="271" r:id="rId22"/>
    <p:sldId id="272" r:id="rId23"/>
    <p:sldId id="273" r:id="rId24"/>
    <p:sldId id="280" r:id="rId25"/>
    <p:sldId id="275" r:id="rId26"/>
    <p:sldId id="276" r:id="rId27"/>
    <p:sldId id="277" r:id="rId28"/>
    <p:sldId id="278" r:id="rId29"/>
    <p:sldId id="279" r:id="rId30"/>
    <p:sldId id="281" r:id="rId31"/>
    <p:sldId id="282" r:id="rId32"/>
    <p:sldId id="283" r:id="rId33"/>
    <p:sldId id="286" r:id="rId34"/>
    <p:sldId id="285" r:id="rId35"/>
    <p:sldId id="287" r:id="rId36"/>
    <p:sldId id="288" r:id="rId37"/>
    <p:sldId id="291" r:id="rId38"/>
    <p:sldId id="289" r:id="rId39"/>
    <p:sldId id="290" r:id="rId40"/>
    <p:sldId id="295" r:id="rId41"/>
    <p:sldId id="296" r:id="rId42"/>
    <p:sldId id="29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7E1541-E753-4CF1-9A60-5B98980D50CC}" type="datetimeFigureOut">
              <a:rPr lang="en-IN" smtClean="0"/>
              <a:t>03-06-2021</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626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316365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2633917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2C533-2E6E-4723-B6BB-3AC8E59B2C14}"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9677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25636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1615677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1416950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619923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370393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215776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264559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54287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22090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57924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411359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244931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E1541-E753-4CF1-9A60-5B98980D50CC}" type="datetimeFigureOut">
              <a:rPr lang="en-IN" smtClean="0"/>
              <a:t>03-06-2021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FF2C533-2E6E-4723-B6BB-3AC8E59B2C14}" type="slidenum">
              <a:rPr lang="en-IN" smtClean="0"/>
              <a:t>‹#›</a:t>
            </a:fld>
            <a:endParaRPr lang="en-IN" dirty="0"/>
          </a:p>
        </p:txBody>
      </p:sp>
    </p:spTree>
    <p:extLst>
      <p:ext uri="{BB962C8B-B14F-4D97-AF65-F5344CB8AC3E}">
        <p14:creationId xmlns:p14="http://schemas.microsoft.com/office/powerpoint/2010/main" val="296617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7E1541-E753-4CF1-9A60-5B98980D50CC}" type="datetimeFigureOut">
              <a:rPr lang="en-IN" smtClean="0"/>
              <a:t>03-06-2021</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F2C533-2E6E-4723-B6BB-3AC8E59B2C14}" type="slidenum">
              <a:rPr lang="en-IN" smtClean="0"/>
              <a:t>‹#›</a:t>
            </a:fld>
            <a:endParaRPr lang="en-IN" dirty="0"/>
          </a:p>
        </p:txBody>
      </p:sp>
    </p:spTree>
    <p:extLst>
      <p:ext uri="{BB962C8B-B14F-4D97-AF65-F5344CB8AC3E}">
        <p14:creationId xmlns:p14="http://schemas.microsoft.com/office/powerpoint/2010/main" val="1140913287"/>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98DE-0E20-4025-8CD3-36B035A20D37}"/>
              </a:ext>
            </a:extLst>
          </p:cNvPr>
          <p:cNvSpPr>
            <a:spLocks noGrp="1"/>
          </p:cNvSpPr>
          <p:nvPr>
            <p:ph type="ctrTitle"/>
          </p:nvPr>
        </p:nvSpPr>
        <p:spPr>
          <a:xfrm>
            <a:off x="1375983" y="379344"/>
            <a:ext cx="9440034" cy="6099312"/>
          </a:xfrm>
        </p:spPr>
        <p:txBody>
          <a:bodyPr>
            <a:normAutofit fontScale="90000"/>
          </a:bodyPr>
          <a:lstStyle/>
          <a:p>
            <a:pPr algn="ctr"/>
            <a:br>
              <a:rPr lang="en-IN" i="1" dirty="0"/>
            </a:br>
            <a:br>
              <a:rPr lang="en-IN" i="1" dirty="0"/>
            </a:br>
            <a:br>
              <a:rPr lang="en-IN" i="1" dirty="0"/>
            </a:br>
            <a:r>
              <a:rPr lang="en-IN" i="1" dirty="0">
                <a:solidFill>
                  <a:schemeClr val="bg1"/>
                </a:solidFill>
              </a:rPr>
              <a:t>Online Shopping Survey Presentation</a:t>
            </a:r>
            <a:br>
              <a:rPr lang="en-IN" i="1" dirty="0"/>
            </a:br>
            <a:br>
              <a:rPr lang="en-IN" i="1" dirty="0"/>
            </a:br>
            <a:r>
              <a:rPr lang="en-IN" i="1" dirty="0"/>
              <a:t>By- Kshitija BARGE</a:t>
            </a:r>
            <a:br>
              <a:rPr lang="en-IN" i="1" dirty="0"/>
            </a:br>
            <a:r>
              <a:rPr lang="en-IN" i="1" dirty="0"/>
              <a:t>Intern At ChRomatus Consulting</a:t>
            </a:r>
            <a:br>
              <a:rPr lang="en-IN" i="1" dirty="0"/>
            </a:br>
            <a:endParaRPr lang="en-IN" i="1" dirty="0"/>
          </a:p>
        </p:txBody>
      </p:sp>
      <p:pic>
        <p:nvPicPr>
          <p:cNvPr id="4" name="Picture 3">
            <a:extLst>
              <a:ext uri="{FF2B5EF4-FFF2-40B4-BE49-F238E27FC236}">
                <a16:creationId xmlns:a16="http://schemas.microsoft.com/office/drawing/2014/main" id="{CB21997F-1338-4039-A224-0F2AF0917AFE}"/>
              </a:ext>
            </a:extLst>
          </p:cNvPr>
          <p:cNvPicPr>
            <a:picLocks noChangeAspect="1"/>
          </p:cNvPicPr>
          <p:nvPr/>
        </p:nvPicPr>
        <p:blipFill>
          <a:blip r:embed="rId2"/>
          <a:stretch>
            <a:fillRect/>
          </a:stretch>
        </p:blipFill>
        <p:spPr>
          <a:xfrm>
            <a:off x="3156470" y="357809"/>
            <a:ext cx="5879060" cy="1444487"/>
          </a:xfrm>
          <a:prstGeom prst="rect">
            <a:avLst/>
          </a:prstGeom>
        </p:spPr>
      </p:pic>
    </p:spTree>
    <p:extLst>
      <p:ext uri="{BB962C8B-B14F-4D97-AF65-F5344CB8AC3E}">
        <p14:creationId xmlns:p14="http://schemas.microsoft.com/office/powerpoint/2010/main" val="361743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32B0-0D71-41E2-A1B5-67FD3CDE0495}"/>
              </a:ext>
            </a:extLst>
          </p:cNvPr>
          <p:cNvSpPr>
            <a:spLocks noGrp="1"/>
          </p:cNvSpPr>
          <p:nvPr>
            <p:ph type="title"/>
          </p:nvPr>
        </p:nvSpPr>
        <p:spPr>
          <a:xfrm>
            <a:off x="1141413" y="200321"/>
            <a:ext cx="9905998" cy="541243"/>
          </a:xfrm>
        </p:spPr>
        <p:txBody>
          <a:bodyPr/>
          <a:lstStyle/>
          <a:p>
            <a:pPr algn="ctr"/>
            <a:r>
              <a:rPr lang="en-IN" sz="2400" i="1" u="sng" dirty="0">
                <a:solidFill>
                  <a:schemeClr val="bg2">
                    <a:lumMod val="50000"/>
                  </a:schemeClr>
                </a:solidFill>
              </a:rPr>
              <a:t>To Prove the Case </a:t>
            </a:r>
            <a:r>
              <a:rPr lang="en-IN" sz="2400" i="1" u="sng" dirty="0" err="1">
                <a:solidFill>
                  <a:schemeClr val="bg2">
                    <a:lumMod val="50000"/>
                  </a:schemeClr>
                </a:solidFill>
              </a:rPr>
              <a:t>Statisticaly</a:t>
            </a:r>
            <a:endParaRPr lang="en-IN" sz="2400" i="1" u="sng" dirty="0">
              <a:solidFill>
                <a:schemeClr val="bg2">
                  <a:lumMod val="50000"/>
                </a:schemeClr>
              </a:solidFill>
            </a:endParaRPr>
          </a:p>
        </p:txBody>
      </p:sp>
      <p:sp>
        <p:nvSpPr>
          <p:cNvPr id="3" name="Content Placeholder 2">
            <a:extLst>
              <a:ext uri="{FF2B5EF4-FFF2-40B4-BE49-F238E27FC236}">
                <a16:creationId xmlns:a16="http://schemas.microsoft.com/office/drawing/2014/main" id="{2775356E-4BB2-4FEB-9ABE-B244727B8A7F}"/>
              </a:ext>
            </a:extLst>
          </p:cNvPr>
          <p:cNvSpPr>
            <a:spLocks noGrp="1"/>
          </p:cNvSpPr>
          <p:nvPr>
            <p:ph idx="1"/>
          </p:nvPr>
        </p:nvSpPr>
        <p:spPr>
          <a:xfrm>
            <a:off x="1141413" y="5845815"/>
            <a:ext cx="9905999" cy="541241"/>
          </a:xfrm>
        </p:spPr>
        <p:txBody>
          <a:bodyPr>
            <a:noAutofit/>
          </a:bodyPr>
          <a:lstStyle/>
          <a:p>
            <a:pPr marL="0" indent="0" algn="ctr">
              <a:buNone/>
            </a:pPr>
            <a:r>
              <a:rPr lang="en-IN" i="1" u="sng" dirty="0"/>
              <a:t>Conclusion</a:t>
            </a:r>
            <a:r>
              <a:rPr lang="en-IN" b="1" i="1" dirty="0"/>
              <a:t> : Proportion of Products &gt;2000 Rs Bought From Amazon is Greater in Comparison With other Companies.</a:t>
            </a:r>
          </a:p>
        </p:txBody>
      </p:sp>
      <p:pic>
        <p:nvPicPr>
          <p:cNvPr id="6" name="Picture 5">
            <a:extLst>
              <a:ext uri="{FF2B5EF4-FFF2-40B4-BE49-F238E27FC236}">
                <a16:creationId xmlns:a16="http://schemas.microsoft.com/office/drawing/2014/main" id="{E06FDC1C-9286-492C-822E-4DFBB51B612D}"/>
              </a:ext>
            </a:extLst>
          </p:cNvPr>
          <p:cNvPicPr>
            <a:picLocks noChangeAspect="1"/>
          </p:cNvPicPr>
          <p:nvPr/>
        </p:nvPicPr>
        <p:blipFill>
          <a:blip r:embed="rId2"/>
          <a:stretch>
            <a:fillRect/>
          </a:stretch>
        </p:blipFill>
        <p:spPr>
          <a:xfrm>
            <a:off x="1322983" y="741564"/>
            <a:ext cx="9542857" cy="4923809"/>
          </a:xfrm>
          <a:prstGeom prst="rect">
            <a:avLst/>
          </a:prstGeom>
        </p:spPr>
      </p:pic>
    </p:spTree>
    <p:extLst>
      <p:ext uri="{BB962C8B-B14F-4D97-AF65-F5344CB8AC3E}">
        <p14:creationId xmlns:p14="http://schemas.microsoft.com/office/powerpoint/2010/main" val="405177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070F7-A9E8-4403-B611-A84A29B4FA30}"/>
              </a:ext>
            </a:extLst>
          </p:cNvPr>
          <p:cNvSpPr>
            <a:spLocks noGrp="1"/>
          </p:cNvSpPr>
          <p:nvPr>
            <p:ph idx="1"/>
          </p:nvPr>
        </p:nvSpPr>
        <p:spPr>
          <a:xfrm>
            <a:off x="1160059" y="0"/>
            <a:ext cx="10426889" cy="1433015"/>
          </a:xfrm>
        </p:spPr>
        <p:txBody>
          <a:bodyPr>
            <a:normAutofit/>
          </a:bodyPr>
          <a:lstStyle/>
          <a:p>
            <a:pPr marL="0" indent="0">
              <a:lnSpc>
                <a:spcPct val="110000"/>
              </a:lnSpc>
              <a:buNone/>
            </a:pPr>
            <a:r>
              <a:rPr lang="en-IN" sz="2000" cap="all" dirty="0">
                <a:solidFill>
                  <a:schemeClr val="bg1"/>
                </a:solidFill>
                <a:latin typeface="+mj-lt"/>
                <a:ea typeface="+mj-ea"/>
                <a:cs typeface="+mj-cs"/>
              </a:rPr>
              <a:t>Drop Records For those Who Don’t Shop Online</a:t>
            </a:r>
            <a:endParaRPr lang="en-IN" sz="2000" dirty="0">
              <a:solidFill>
                <a:schemeClr val="bg1"/>
              </a:solidFill>
            </a:endParaRPr>
          </a:p>
          <a:p>
            <a:pPr>
              <a:lnSpc>
                <a:spcPct val="110000"/>
              </a:lnSpc>
            </a:pPr>
            <a:r>
              <a:rPr lang="en-IN" sz="2000" dirty="0" err="1"/>
              <a:t>index_names</a:t>
            </a:r>
            <a:r>
              <a:rPr lang="en-IN" sz="2000" dirty="0"/>
              <a:t>=d[d['Shop online']=='No'].index</a:t>
            </a:r>
          </a:p>
          <a:p>
            <a:pPr>
              <a:lnSpc>
                <a:spcPct val="110000"/>
              </a:lnSpc>
            </a:pPr>
            <a:r>
              <a:rPr lang="en-IN" sz="2000" dirty="0" err="1"/>
              <a:t>d.drop</a:t>
            </a:r>
            <a:r>
              <a:rPr lang="en-IN" sz="2000" dirty="0"/>
              <a:t>(</a:t>
            </a:r>
            <a:r>
              <a:rPr lang="en-IN" sz="2000" dirty="0" err="1"/>
              <a:t>index_names</a:t>
            </a:r>
            <a:r>
              <a:rPr lang="en-IN" sz="2000" dirty="0"/>
              <a:t>, </a:t>
            </a:r>
            <a:r>
              <a:rPr lang="en-IN" sz="2000" dirty="0" err="1"/>
              <a:t>inplace</a:t>
            </a:r>
            <a:r>
              <a:rPr lang="en-IN" sz="2000" dirty="0"/>
              <a:t> = True)</a:t>
            </a:r>
          </a:p>
          <a:p>
            <a:pPr marL="0" indent="0">
              <a:lnSpc>
                <a:spcPct val="110000"/>
              </a:lnSpc>
              <a:buNone/>
            </a:pPr>
            <a:endParaRPr lang="en-IN" sz="2000" dirty="0"/>
          </a:p>
        </p:txBody>
      </p:sp>
      <p:pic>
        <p:nvPicPr>
          <p:cNvPr id="187" name="Picture 186" descr="A picture containing text, iPod, electronics&#10;&#10;Description automatically generated">
            <a:extLst>
              <a:ext uri="{FF2B5EF4-FFF2-40B4-BE49-F238E27FC236}">
                <a16:creationId xmlns:a16="http://schemas.microsoft.com/office/drawing/2014/main" id="{8B0AB7E1-243B-48D7-A09C-4DEC0BDAE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937" y="1600840"/>
            <a:ext cx="9382125" cy="5000625"/>
          </a:xfrm>
          <a:prstGeom prst="rect">
            <a:avLst/>
          </a:prstGeom>
        </p:spPr>
      </p:pic>
      <p:sp>
        <p:nvSpPr>
          <p:cNvPr id="259" name="TextBox 258">
            <a:extLst>
              <a:ext uri="{FF2B5EF4-FFF2-40B4-BE49-F238E27FC236}">
                <a16:creationId xmlns:a16="http://schemas.microsoft.com/office/drawing/2014/main" id="{9D166D58-E32A-4772-BB23-D047E9C54F4C}"/>
              </a:ext>
            </a:extLst>
          </p:cNvPr>
          <p:cNvSpPr txBox="1"/>
          <p:nvPr/>
        </p:nvSpPr>
        <p:spPr>
          <a:xfrm>
            <a:off x="1404937" y="1747929"/>
            <a:ext cx="6100548" cy="380104"/>
          </a:xfrm>
          <a:prstGeom prst="rect">
            <a:avLst/>
          </a:prstGeom>
          <a:noFill/>
        </p:spPr>
        <p:txBody>
          <a:bodyPr wrap="square">
            <a:spAutoFit/>
          </a:bodyPr>
          <a:lstStyle/>
          <a:p>
            <a:pPr marL="0" indent="0">
              <a:lnSpc>
                <a:spcPct val="110000"/>
              </a:lnSpc>
              <a:buNone/>
            </a:pPr>
            <a:r>
              <a:rPr lang="en-IN" sz="1800" i="1" u="sng" cap="all" dirty="0">
                <a:latin typeface="+mj-lt"/>
                <a:ea typeface="+mj-ea"/>
                <a:cs typeface="+mj-cs"/>
              </a:rPr>
              <a:t>Which </a:t>
            </a:r>
            <a:r>
              <a:rPr lang="en-IN" sz="1800" b="1" i="1" u="sng" cap="all" dirty="0">
                <a:latin typeface="+mj-lt"/>
                <a:ea typeface="+mj-ea"/>
                <a:cs typeface="+mj-cs"/>
              </a:rPr>
              <a:t>is the </a:t>
            </a:r>
            <a:r>
              <a:rPr lang="en-IN" sz="1800" i="1" u="sng" cap="all" dirty="0">
                <a:latin typeface="+mj-lt"/>
                <a:ea typeface="+mj-ea"/>
                <a:cs typeface="+mj-cs"/>
              </a:rPr>
              <a:t>Most Preferred Website ?</a:t>
            </a:r>
          </a:p>
        </p:txBody>
      </p:sp>
      <p:sp>
        <p:nvSpPr>
          <p:cNvPr id="260" name="TextBox 259">
            <a:extLst>
              <a:ext uri="{FF2B5EF4-FFF2-40B4-BE49-F238E27FC236}">
                <a16:creationId xmlns:a16="http://schemas.microsoft.com/office/drawing/2014/main" id="{EFBC29DE-9747-42B4-92AF-8619A27A5189}"/>
              </a:ext>
            </a:extLst>
          </p:cNvPr>
          <p:cNvSpPr txBox="1"/>
          <p:nvPr/>
        </p:nvSpPr>
        <p:spPr>
          <a:xfrm>
            <a:off x="4376736" y="6032311"/>
            <a:ext cx="6257497" cy="369332"/>
          </a:xfrm>
          <a:prstGeom prst="rect">
            <a:avLst/>
          </a:prstGeom>
          <a:noFill/>
        </p:spPr>
        <p:txBody>
          <a:bodyPr wrap="square">
            <a:spAutoFit/>
          </a:bodyPr>
          <a:lstStyle/>
          <a:p>
            <a:pPr algn="r"/>
            <a:r>
              <a:rPr lang="en-IN" b="1" i="1" u="sng" cap="all" dirty="0">
                <a:latin typeface="+mj-lt"/>
                <a:ea typeface="+mj-ea"/>
                <a:cs typeface="+mj-cs"/>
              </a:rPr>
              <a:t>56.1 % Of Users Prefer Amazon</a:t>
            </a:r>
          </a:p>
        </p:txBody>
      </p:sp>
    </p:spTree>
    <p:extLst>
      <p:ext uri="{BB962C8B-B14F-4D97-AF65-F5344CB8AC3E}">
        <p14:creationId xmlns:p14="http://schemas.microsoft.com/office/powerpoint/2010/main" val="197271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B6983-AF8F-40FA-A578-F858E95A3848}"/>
              </a:ext>
            </a:extLst>
          </p:cNvPr>
          <p:cNvSpPr>
            <a:spLocks noGrp="1"/>
          </p:cNvSpPr>
          <p:nvPr>
            <p:ph idx="1"/>
          </p:nvPr>
        </p:nvSpPr>
        <p:spPr>
          <a:xfrm>
            <a:off x="1143000" y="381000"/>
            <a:ext cx="9905999" cy="6096000"/>
          </a:xfrm>
        </p:spPr>
        <p:txBody>
          <a:bodyPr/>
          <a:lstStyle/>
          <a:p>
            <a:pPr marL="0" indent="0" algn="ctr">
              <a:buNone/>
            </a:pPr>
            <a:r>
              <a:rPr lang="en-IN" sz="2800" cap="all" dirty="0">
                <a:solidFill>
                  <a:schemeClr val="bg2">
                    <a:lumMod val="50000"/>
                  </a:schemeClr>
                </a:solidFill>
                <a:latin typeface="+mj-lt"/>
                <a:ea typeface="+mj-ea"/>
                <a:cs typeface="+mj-cs"/>
              </a:rPr>
              <a:t>Overall Factor that Influences Customers the Most</a:t>
            </a:r>
          </a:p>
          <a:p>
            <a:pPr marL="0" indent="0" algn="ctr">
              <a:buNone/>
            </a:pPr>
            <a:endParaRPr lang="en-IN" sz="2800" cap="all" dirty="0">
              <a:solidFill>
                <a:schemeClr val="bg2">
                  <a:lumMod val="50000"/>
                </a:schemeClr>
              </a:solidFill>
              <a:latin typeface="+mj-lt"/>
              <a:ea typeface="+mj-ea"/>
              <a:cs typeface="+mj-cs"/>
            </a:endParaRPr>
          </a:p>
          <a:p>
            <a:pPr marL="0" indent="0" algn="ctr">
              <a:buNone/>
            </a:pPr>
            <a:endParaRPr lang="en-IN" sz="2800" cap="all" dirty="0">
              <a:solidFill>
                <a:schemeClr val="bg2">
                  <a:lumMod val="50000"/>
                </a:schemeClr>
              </a:solidFill>
              <a:latin typeface="+mj-lt"/>
              <a:ea typeface="+mj-ea"/>
              <a:cs typeface="+mj-cs"/>
            </a:endParaRPr>
          </a:p>
          <a:p>
            <a:pPr marL="0" indent="0" algn="ctr">
              <a:buNone/>
            </a:pPr>
            <a:endParaRPr lang="en-IN" sz="2800" cap="all" dirty="0">
              <a:solidFill>
                <a:schemeClr val="bg2">
                  <a:lumMod val="50000"/>
                </a:schemeClr>
              </a:solidFill>
              <a:latin typeface="+mj-lt"/>
              <a:ea typeface="+mj-ea"/>
              <a:cs typeface="+mj-cs"/>
            </a:endParaRPr>
          </a:p>
          <a:p>
            <a:pPr marL="0" indent="0" algn="ctr">
              <a:buNone/>
            </a:pPr>
            <a:endParaRPr lang="en-IN" sz="2800" cap="all" dirty="0">
              <a:solidFill>
                <a:schemeClr val="bg2">
                  <a:lumMod val="50000"/>
                </a:schemeClr>
              </a:solidFill>
              <a:latin typeface="+mj-lt"/>
              <a:ea typeface="+mj-ea"/>
              <a:cs typeface="+mj-cs"/>
            </a:endParaRPr>
          </a:p>
          <a:p>
            <a:pPr marL="0" indent="0" algn="ctr">
              <a:buNone/>
            </a:pPr>
            <a:endParaRPr lang="en-IN" sz="2800" cap="all" dirty="0">
              <a:solidFill>
                <a:schemeClr val="bg2">
                  <a:lumMod val="50000"/>
                </a:schemeClr>
              </a:solidFill>
              <a:latin typeface="+mj-lt"/>
              <a:ea typeface="+mj-ea"/>
              <a:cs typeface="+mj-cs"/>
            </a:endParaRPr>
          </a:p>
          <a:p>
            <a:pPr marL="0" indent="0" algn="ctr">
              <a:buNone/>
            </a:pPr>
            <a:endParaRPr lang="en-IN" i="1" dirty="0"/>
          </a:p>
          <a:p>
            <a:pPr marL="0" indent="0" algn="ctr">
              <a:buNone/>
            </a:pPr>
            <a:r>
              <a:rPr lang="en-IN" i="1" dirty="0"/>
              <a:t>Conclusion:  Offers influences Buyers the Most on Online Shopping Website.</a:t>
            </a:r>
          </a:p>
          <a:p>
            <a:pPr marL="0" indent="0" algn="ctr">
              <a:buNone/>
            </a:pPr>
            <a:endParaRPr lang="en-IN" i="1" dirty="0"/>
          </a:p>
          <a:p>
            <a:pPr marL="0" indent="0" algn="ctr">
              <a:buNone/>
            </a:pPr>
            <a:endParaRPr lang="en-IN" sz="2800" cap="all" dirty="0">
              <a:latin typeface="+mj-lt"/>
              <a:ea typeface="+mj-ea"/>
              <a:cs typeface="+mj-cs"/>
            </a:endParaRPr>
          </a:p>
          <a:p>
            <a:endParaRPr lang="en-IN" dirty="0"/>
          </a:p>
        </p:txBody>
      </p:sp>
      <p:pic>
        <p:nvPicPr>
          <p:cNvPr id="7" name="Picture 6">
            <a:extLst>
              <a:ext uri="{FF2B5EF4-FFF2-40B4-BE49-F238E27FC236}">
                <a16:creationId xmlns:a16="http://schemas.microsoft.com/office/drawing/2014/main" id="{0FFAB373-FA60-4FC3-951F-DAA18538AB44}"/>
              </a:ext>
            </a:extLst>
          </p:cNvPr>
          <p:cNvPicPr>
            <a:picLocks noChangeAspect="1"/>
          </p:cNvPicPr>
          <p:nvPr/>
        </p:nvPicPr>
        <p:blipFill>
          <a:blip r:embed="rId2"/>
          <a:stretch>
            <a:fillRect/>
          </a:stretch>
        </p:blipFill>
        <p:spPr>
          <a:xfrm>
            <a:off x="3923553" y="1736034"/>
            <a:ext cx="4344891" cy="2362733"/>
          </a:xfrm>
          <a:prstGeom prst="rect">
            <a:avLst/>
          </a:prstGeom>
        </p:spPr>
      </p:pic>
    </p:spTree>
    <p:extLst>
      <p:ext uri="{BB962C8B-B14F-4D97-AF65-F5344CB8AC3E}">
        <p14:creationId xmlns:p14="http://schemas.microsoft.com/office/powerpoint/2010/main" val="215764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3072-8551-4B16-8E4B-991F5EFE2012}"/>
              </a:ext>
            </a:extLst>
          </p:cNvPr>
          <p:cNvSpPr>
            <a:spLocks noGrp="1"/>
          </p:cNvSpPr>
          <p:nvPr>
            <p:ph type="title"/>
          </p:nvPr>
        </p:nvSpPr>
        <p:spPr>
          <a:xfrm>
            <a:off x="1141413" y="234205"/>
            <a:ext cx="9905998" cy="1478570"/>
          </a:xfrm>
        </p:spPr>
        <p:txBody>
          <a:bodyPr/>
          <a:lstStyle/>
          <a:p>
            <a:pPr algn="ctr"/>
            <a:r>
              <a:rPr lang="en-IN" b="1" i="0" dirty="0">
                <a:solidFill>
                  <a:srgbClr val="000000"/>
                </a:solidFill>
                <a:effectLst/>
                <a:latin typeface="Helvetica Neue"/>
              </a:rPr>
              <a:t> </a:t>
            </a:r>
            <a:r>
              <a:rPr lang="en-IN" sz="2800" dirty="0">
                <a:solidFill>
                  <a:schemeClr val="bg2">
                    <a:lumMod val="50000"/>
                  </a:schemeClr>
                </a:solidFill>
              </a:rPr>
              <a:t>Customer's Biggest Buying Concern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CD0A28F-67CC-4D25-90BE-0D133BC523CF}"/>
              </a:ext>
            </a:extLst>
          </p:cNvPr>
          <p:cNvSpPr>
            <a:spLocks noGrp="1"/>
          </p:cNvSpPr>
          <p:nvPr>
            <p:ph idx="1"/>
          </p:nvPr>
        </p:nvSpPr>
        <p:spPr>
          <a:xfrm>
            <a:off x="1141413" y="5779916"/>
            <a:ext cx="9905999" cy="583095"/>
          </a:xfrm>
        </p:spPr>
        <p:txBody>
          <a:bodyPr>
            <a:normAutofit/>
          </a:bodyPr>
          <a:lstStyle/>
          <a:p>
            <a:pPr marL="0" indent="0">
              <a:buNone/>
            </a:pPr>
            <a:r>
              <a:rPr lang="en-IN" i="1" dirty="0"/>
              <a:t>Conclusion: Quality of Products and Lack of Products Concerns Most of Customers</a:t>
            </a:r>
          </a:p>
          <a:p>
            <a:endParaRPr lang="en-IN" dirty="0"/>
          </a:p>
        </p:txBody>
      </p:sp>
      <p:pic>
        <p:nvPicPr>
          <p:cNvPr id="7" name="Picture 6">
            <a:extLst>
              <a:ext uri="{FF2B5EF4-FFF2-40B4-BE49-F238E27FC236}">
                <a16:creationId xmlns:a16="http://schemas.microsoft.com/office/drawing/2014/main" id="{FF84F8F7-94FD-442A-8A79-CE9D2F3EA8DC}"/>
              </a:ext>
            </a:extLst>
          </p:cNvPr>
          <p:cNvPicPr>
            <a:picLocks noChangeAspect="1"/>
          </p:cNvPicPr>
          <p:nvPr/>
        </p:nvPicPr>
        <p:blipFill>
          <a:blip r:embed="rId2"/>
          <a:stretch>
            <a:fillRect/>
          </a:stretch>
        </p:blipFill>
        <p:spPr>
          <a:xfrm>
            <a:off x="2269499" y="1196933"/>
            <a:ext cx="7649825" cy="4203350"/>
          </a:xfrm>
          <a:prstGeom prst="rect">
            <a:avLst/>
          </a:prstGeom>
        </p:spPr>
      </p:pic>
    </p:spTree>
    <p:extLst>
      <p:ext uri="{BB962C8B-B14F-4D97-AF65-F5344CB8AC3E}">
        <p14:creationId xmlns:p14="http://schemas.microsoft.com/office/powerpoint/2010/main" val="320181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7C52-579A-4E37-9DC9-D0BEA8E2127C}"/>
              </a:ext>
            </a:extLst>
          </p:cNvPr>
          <p:cNvSpPr>
            <a:spLocks noGrp="1"/>
          </p:cNvSpPr>
          <p:nvPr>
            <p:ph type="title"/>
          </p:nvPr>
        </p:nvSpPr>
        <p:spPr>
          <a:xfrm>
            <a:off x="1141413" y="327514"/>
            <a:ext cx="9905998" cy="1478570"/>
          </a:xfrm>
        </p:spPr>
        <p:txBody>
          <a:bodyPr/>
          <a:lstStyle/>
          <a:p>
            <a:pPr algn="ctr"/>
            <a:r>
              <a:rPr lang="en-IN" sz="2800" dirty="0">
                <a:solidFill>
                  <a:schemeClr val="bg2">
                    <a:lumMod val="50000"/>
                  </a:schemeClr>
                </a:solidFill>
              </a:rPr>
              <a:t>Most Preferred Payment Method</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094112D8-2743-4CC2-99A3-7F6D0E92B6DF}"/>
              </a:ext>
            </a:extLst>
          </p:cNvPr>
          <p:cNvSpPr>
            <a:spLocks noGrp="1"/>
          </p:cNvSpPr>
          <p:nvPr>
            <p:ph idx="1"/>
          </p:nvPr>
        </p:nvSpPr>
        <p:spPr>
          <a:xfrm>
            <a:off x="1141413" y="5221185"/>
            <a:ext cx="9905999" cy="859708"/>
          </a:xfrm>
        </p:spPr>
        <p:txBody>
          <a:bodyPr>
            <a:normAutofit fontScale="92500"/>
          </a:bodyPr>
          <a:lstStyle/>
          <a:p>
            <a:pPr marL="0" indent="0">
              <a:buNone/>
            </a:pPr>
            <a:r>
              <a:rPr lang="en-IN" sz="2600" i="1" dirty="0"/>
              <a:t>Conclusion: Cash on Delivery followed by UPI are mostly preferred by Buyers</a:t>
            </a:r>
          </a:p>
          <a:p>
            <a:pPr marL="0" indent="0">
              <a:buNone/>
            </a:pPr>
            <a:endParaRPr lang="en-IN" dirty="0"/>
          </a:p>
        </p:txBody>
      </p:sp>
      <p:pic>
        <p:nvPicPr>
          <p:cNvPr id="5" name="Picture 4">
            <a:extLst>
              <a:ext uri="{FF2B5EF4-FFF2-40B4-BE49-F238E27FC236}">
                <a16:creationId xmlns:a16="http://schemas.microsoft.com/office/drawing/2014/main" id="{24E34AD5-8E77-4128-AAAE-57891698661C}"/>
              </a:ext>
            </a:extLst>
          </p:cNvPr>
          <p:cNvPicPr>
            <a:picLocks noChangeAspect="1"/>
          </p:cNvPicPr>
          <p:nvPr/>
        </p:nvPicPr>
        <p:blipFill>
          <a:blip r:embed="rId2"/>
          <a:stretch>
            <a:fillRect/>
          </a:stretch>
        </p:blipFill>
        <p:spPr>
          <a:xfrm>
            <a:off x="3343552" y="1636815"/>
            <a:ext cx="5501716" cy="2903684"/>
          </a:xfrm>
          <a:prstGeom prst="rect">
            <a:avLst/>
          </a:prstGeom>
        </p:spPr>
      </p:pic>
    </p:spTree>
    <p:extLst>
      <p:ext uri="{BB962C8B-B14F-4D97-AF65-F5344CB8AC3E}">
        <p14:creationId xmlns:p14="http://schemas.microsoft.com/office/powerpoint/2010/main" val="238678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D969-AB1A-4168-B071-E9158355956F}"/>
              </a:ext>
            </a:extLst>
          </p:cNvPr>
          <p:cNvSpPr>
            <a:spLocks noGrp="1"/>
          </p:cNvSpPr>
          <p:nvPr>
            <p:ph type="title"/>
          </p:nvPr>
        </p:nvSpPr>
        <p:spPr>
          <a:xfrm>
            <a:off x="1143000" y="128732"/>
            <a:ext cx="9905998" cy="1478570"/>
          </a:xfrm>
        </p:spPr>
        <p:txBody>
          <a:bodyPr>
            <a:normAutofit/>
          </a:bodyPr>
          <a:lstStyle/>
          <a:p>
            <a:pPr algn="ctr"/>
            <a:r>
              <a:rPr lang="en-IN" sz="2400" u="sng" dirty="0">
                <a:solidFill>
                  <a:schemeClr val="bg2">
                    <a:lumMod val="50000"/>
                  </a:schemeClr>
                </a:solidFill>
              </a:rPr>
              <a:t>Preferred Payment Method Patterns according to gender and websites</a:t>
            </a:r>
            <a:br>
              <a:rPr lang="en-IN" sz="2800" dirty="0">
                <a:solidFill>
                  <a:schemeClr val="bg2">
                    <a:lumMod val="50000"/>
                  </a:schemeClr>
                </a:solidFill>
              </a:rPr>
            </a:br>
            <a:endParaRPr lang="en-IN" sz="2800" dirty="0">
              <a:solidFill>
                <a:schemeClr val="bg2">
                  <a:lumMod val="50000"/>
                </a:schemeClr>
              </a:solidFill>
            </a:endParaRPr>
          </a:p>
        </p:txBody>
      </p:sp>
      <p:sp>
        <p:nvSpPr>
          <p:cNvPr id="3" name="Content Placeholder 2">
            <a:extLst>
              <a:ext uri="{FF2B5EF4-FFF2-40B4-BE49-F238E27FC236}">
                <a16:creationId xmlns:a16="http://schemas.microsoft.com/office/drawing/2014/main" id="{83F5CE5A-A3BC-4186-BE01-9FB9358AC955}"/>
              </a:ext>
            </a:extLst>
          </p:cNvPr>
          <p:cNvSpPr>
            <a:spLocks noGrp="1"/>
          </p:cNvSpPr>
          <p:nvPr>
            <p:ph idx="1"/>
          </p:nvPr>
        </p:nvSpPr>
        <p:spPr>
          <a:xfrm>
            <a:off x="1143000" y="5116695"/>
            <a:ext cx="9905999" cy="834887"/>
          </a:xfrm>
        </p:spPr>
        <p:txBody>
          <a:bodyPr>
            <a:normAutofit fontScale="25000" lnSpcReduction="20000"/>
          </a:bodyPr>
          <a:lstStyle/>
          <a:p>
            <a:endParaRPr lang="en-IN" dirty="0"/>
          </a:p>
          <a:p>
            <a:pPr marL="0" indent="0" algn="ctr">
              <a:buNone/>
            </a:pPr>
            <a:r>
              <a:rPr lang="en-IN" sz="9600" i="1" u="sng" dirty="0"/>
              <a:t>Conclusion</a:t>
            </a:r>
            <a:r>
              <a:rPr lang="en-IN" sz="9600" b="1" i="1" dirty="0">
                <a:solidFill>
                  <a:schemeClr val="bg1"/>
                </a:solidFill>
              </a:rPr>
              <a:t> </a:t>
            </a:r>
            <a:r>
              <a:rPr lang="en-IN" sz="9600" i="1" dirty="0"/>
              <a:t>: 1] Myntra user </a:t>
            </a:r>
            <a:r>
              <a:rPr lang="en-IN" sz="9600" i="1" dirty="0" err="1"/>
              <a:t>donot</a:t>
            </a:r>
            <a:r>
              <a:rPr lang="en-IN" sz="9600" i="1" dirty="0"/>
              <a:t> prefer net banking option.</a:t>
            </a:r>
          </a:p>
          <a:p>
            <a:pPr marL="0" indent="0" algn="ctr">
              <a:buNone/>
            </a:pPr>
            <a:r>
              <a:rPr lang="en-IN" sz="9600" i="1" dirty="0"/>
              <a:t>2] Males Prefers Credit card over Debit card for shopping which is not the same in case of females.</a:t>
            </a:r>
            <a:endParaRPr lang="en-IN" sz="6000" i="1" dirty="0"/>
          </a:p>
          <a:p>
            <a:endParaRPr lang="en-IN" dirty="0"/>
          </a:p>
          <a:p>
            <a:endParaRPr lang="en-IN" dirty="0"/>
          </a:p>
        </p:txBody>
      </p:sp>
      <p:pic>
        <p:nvPicPr>
          <p:cNvPr id="11" name="Picture 10">
            <a:extLst>
              <a:ext uri="{FF2B5EF4-FFF2-40B4-BE49-F238E27FC236}">
                <a16:creationId xmlns:a16="http://schemas.microsoft.com/office/drawing/2014/main" id="{3B8647DF-4A9C-4199-BDEB-51FCD5006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677" y="1164835"/>
            <a:ext cx="7650644" cy="4077755"/>
          </a:xfrm>
          <a:prstGeom prst="rect">
            <a:avLst/>
          </a:prstGeom>
        </p:spPr>
      </p:pic>
    </p:spTree>
    <p:extLst>
      <p:ext uri="{BB962C8B-B14F-4D97-AF65-F5344CB8AC3E}">
        <p14:creationId xmlns:p14="http://schemas.microsoft.com/office/powerpoint/2010/main" val="420247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22AC-1D9F-4E59-B54B-5369CB79F001}"/>
              </a:ext>
            </a:extLst>
          </p:cNvPr>
          <p:cNvSpPr>
            <a:spLocks noGrp="1"/>
          </p:cNvSpPr>
          <p:nvPr>
            <p:ph type="title"/>
          </p:nvPr>
        </p:nvSpPr>
        <p:spPr>
          <a:xfrm>
            <a:off x="1141412" y="327514"/>
            <a:ext cx="9905998" cy="1478570"/>
          </a:xfrm>
        </p:spPr>
        <p:txBody>
          <a:bodyPr>
            <a:normAutofit/>
          </a:bodyPr>
          <a:lstStyle/>
          <a:p>
            <a:pPr algn="ctr"/>
            <a:r>
              <a:rPr lang="en-US" sz="2400" i="1" u="sng" dirty="0">
                <a:solidFill>
                  <a:schemeClr val="bg1"/>
                </a:solidFill>
              </a:rPr>
              <a:t>36 Males out of 324 shop Using Credit Card, 5 Females out of 193 shop Using Credit Card</a:t>
            </a:r>
            <a:br>
              <a:rPr lang="en-US" sz="2400" dirty="0">
                <a:solidFill>
                  <a:schemeClr val="bg1"/>
                </a:solidFill>
              </a:rPr>
            </a:br>
            <a:r>
              <a:rPr lang="en-US" sz="2400" i="1" u="sng" dirty="0">
                <a:solidFill>
                  <a:schemeClr val="bg1"/>
                </a:solidFill>
              </a:rPr>
              <a:t> Is there any significant difference between the proportion of males and females using Credit cards for shopping</a:t>
            </a:r>
            <a:r>
              <a:rPr lang="en-US" sz="2400" i="1" dirty="0">
                <a:solidFill>
                  <a:schemeClr val="bg1"/>
                </a:solidFill>
              </a:rPr>
              <a:t>?</a:t>
            </a:r>
            <a:endParaRPr lang="en-US" sz="2400" dirty="0">
              <a:solidFill>
                <a:schemeClr val="bg1"/>
              </a:solidFill>
            </a:endParaRPr>
          </a:p>
        </p:txBody>
      </p:sp>
      <p:sp>
        <p:nvSpPr>
          <p:cNvPr id="3" name="Content Placeholder 2">
            <a:extLst>
              <a:ext uri="{FF2B5EF4-FFF2-40B4-BE49-F238E27FC236}">
                <a16:creationId xmlns:a16="http://schemas.microsoft.com/office/drawing/2014/main" id="{AEC99C11-59E8-464A-83E9-B4424353097F}"/>
              </a:ext>
            </a:extLst>
          </p:cNvPr>
          <p:cNvSpPr>
            <a:spLocks noGrp="1"/>
          </p:cNvSpPr>
          <p:nvPr>
            <p:ph idx="1"/>
          </p:nvPr>
        </p:nvSpPr>
        <p:spPr>
          <a:xfrm>
            <a:off x="1141411" y="5629337"/>
            <a:ext cx="9905999" cy="901149"/>
          </a:xfrm>
        </p:spPr>
        <p:txBody>
          <a:bodyPr>
            <a:normAutofit lnSpcReduction="10000"/>
          </a:bodyPr>
          <a:lstStyle/>
          <a:p>
            <a:pPr marL="0" indent="0" algn="ctr">
              <a:buNone/>
            </a:pPr>
            <a:r>
              <a:rPr lang="en-IN" u="sng" dirty="0"/>
              <a:t>Conclusion</a:t>
            </a:r>
            <a:r>
              <a:rPr lang="en-IN" dirty="0"/>
              <a:t> :  The Proportion of Males Preferring Credit Card for Shopping is Greater than Proportion of Females Preferring it.</a:t>
            </a:r>
          </a:p>
        </p:txBody>
      </p:sp>
      <p:pic>
        <p:nvPicPr>
          <p:cNvPr id="5" name="Picture 4">
            <a:extLst>
              <a:ext uri="{FF2B5EF4-FFF2-40B4-BE49-F238E27FC236}">
                <a16:creationId xmlns:a16="http://schemas.microsoft.com/office/drawing/2014/main" id="{5E46999C-BDD7-4440-A1ED-89C67A24BB17}"/>
              </a:ext>
            </a:extLst>
          </p:cNvPr>
          <p:cNvPicPr>
            <a:picLocks noChangeAspect="1"/>
          </p:cNvPicPr>
          <p:nvPr/>
        </p:nvPicPr>
        <p:blipFill>
          <a:blip r:embed="rId2"/>
          <a:stretch>
            <a:fillRect/>
          </a:stretch>
        </p:blipFill>
        <p:spPr>
          <a:xfrm>
            <a:off x="791076" y="1953236"/>
            <a:ext cx="10606670" cy="3492440"/>
          </a:xfrm>
          <a:prstGeom prst="rect">
            <a:avLst/>
          </a:prstGeom>
        </p:spPr>
      </p:pic>
    </p:spTree>
    <p:extLst>
      <p:ext uri="{BB962C8B-B14F-4D97-AF65-F5344CB8AC3E}">
        <p14:creationId xmlns:p14="http://schemas.microsoft.com/office/powerpoint/2010/main" val="360615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0508-D0ED-4A94-B946-B377AC731A49}"/>
              </a:ext>
            </a:extLst>
          </p:cNvPr>
          <p:cNvSpPr>
            <a:spLocks noGrp="1"/>
          </p:cNvSpPr>
          <p:nvPr>
            <p:ph type="title"/>
          </p:nvPr>
        </p:nvSpPr>
        <p:spPr>
          <a:xfrm>
            <a:off x="1143001" y="146886"/>
            <a:ext cx="9905998" cy="935745"/>
          </a:xfrm>
        </p:spPr>
        <p:txBody>
          <a:bodyPr>
            <a:normAutofit/>
          </a:bodyPr>
          <a:lstStyle/>
          <a:p>
            <a:pPr algn="ctr"/>
            <a:r>
              <a:rPr lang="en-IN" sz="2400" i="1" u="sng" dirty="0">
                <a:solidFill>
                  <a:schemeClr val="bg2">
                    <a:lumMod val="50000"/>
                  </a:schemeClr>
                </a:solidFill>
              </a:rPr>
              <a:t>Overall Buying pattern in Covid-19 situation ?</a:t>
            </a:r>
          </a:p>
        </p:txBody>
      </p:sp>
      <p:pic>
        <p:nvPicPr>
          <p:cNvPr id="7" name="Picture 6">
            <a:extLst>
              <a:ext uri="{FF2B5EF4-FFF2-40B4-BE49-F238E27FC236}">
                <a16:creationId xmlns:a16="http://schemas.microsoft.com/office/drawing/2014/main" id="{E45A51EF-2C63-4674-9941-9E9D0DD50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799" y="1082631"/>
            <a:ext cx="8282401" cy="4414478"/>
          </a:xfrm>
          <a:prstGeom prst="rect">
            <a:avLst/>
          </a:prstGeom>
        </p:spPr>
      </p:pic>
      <p:sp>
        <p:nvSpPr>
          <p:cNvPr id="12" name="Content Placeholder 11">
            <a:extLst>
              <a:ext uri="{FF2B5EF4-FFF2-40B4-BE49-F238E27FC236}">
                <a16:creationId xmlns:a16="http://schemas.microsoft.com/office/drawing/2014/main" id="{735DE590-2823-4844-AFAF-622C99BE4672}"/>
              </a:ext>
            </a:extLst>
          </p:cNvPr>
          <p:cNvSpPr>
            <a:spLocks noGrp="1"/>
          </p:cNvSpPr>
          <p:nvPr>
            <p:ph idx="1"/>
          </p:nvPr>
        </p:nvSpPr>
        <p:spPr>
          <a:xfrm>
            <a:off x="1406455" y="5886741"/>
            <a:ext cx="9905999" cy="516836"/>
          </a:xfrm>
        </p:spPr>
        <p:txBody>
          <a:bodyPr>
            <a:normAutofit/>
          </a:bodyPr>
          <a:lstStyle/>
          <a:p>
            <a:pPr marL="0" indent="0" algn="ctr">
              <a:buNone/>
            </a:pPr>
            <a:r>
              <a:rPr lang="en-IN" i="1" u="sng" dirty="0"/>
              <a:t>Conclusion</a:t>
            </a:r>
            <a:r>
              <a:rPr lang="en-IN" i="1" dirty="0"/>
              <a:t> :  Overall Buying pattern in Covid-19 situation seems to be decreased.</a:t>
            </a:r>
          </a:p>
        </p:txBody>
      </p:sp>
    </p:spTree>
    <p:extLst>
      <p:ext uri="{BB962C8B-B14F-4D97-AF65-F5344CB8AC3E}">
        <p14:creationId xmlns:p14="http://schemas.microsoft.com/office/powerpoint/2010/main" val="3201131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BAD0-644E-4991-A51A-1AFBA87C149A}"/>
              </a:ext>
            </a:extLst>
          </p:cNvPr>
          <p:cNvSpPr>
            <a:spLocks noGrp="1"/>
          </p:cNvSpPr>
          <p:nvPr>
            <p:ph type="title"/>
          </p:nvPr>
        </p:nvSpPr>
        <p:spPr>
          <a:xfrm>
            <a:off x="1141411" y="261252"/>
            <a:ext cx="9905998" cy="971200"/>
          </a:xfrm>
        </p:spPr>
        <p:txBody>
          <a:bodyPr>
            <a:normAutofit/>
          </a:bodyPr>
          <a:lstStyle/>
          <a:p>
            <a:pPr algn="ctr"/>
            <a:r>
              <a:rPr lang="en-IN" sz="2400" i="1" u="sng" dirty="0">
                <a:solidFill>
                  <a:schemeClr val="bg2">
                    <a:lumMod val="50000"/>
                  </a:schemeClr>
                </a:solidFill>
              </a:rPr>
              <a:t>Does Advertisement make an Influence on Buyers</a:t>
            </a:r>
            <a:r>
              <a:rPr lang="en-IN" sz="2400" i="1" dirty="0">
                <a:solidFill>
                  <a:schemeClr val="bg2">
                    <a:lumMod val="50000"/>
                  </a:schemeClr>
                </a:solidFill>
              </a:rPr>
              <a:t> ?</a:t>
            </a:r>
            <a:endParaRPr lang="en-IN" sz="2400" i="1" u="sng" dirty="0">
              <a:solidFill>
                <a:schemeClr val="bg2">
                  <a:lumMod val="50000"/>
                </a:schemeClr>
              </a:solidFill>
            </a:endParaRPr>
          </a:p>
        </p:txBody>
      </p:sp>
      <p:sp>
        <p:nvSpPr>
          <p:cNvPr id="3" name="Content Placeholder 2">
            <a:extLst>
              <a:ext uri="{FF2B5EF4-FFF2-40B4-BE49-F238E27FC236}">
                <a16:creationId xmlns:a16="http://schemas.microsoft.com/office/drawing/2014/main" id="{88D12844-5E8F-4184-88A1-D79E93D50806}"/>
              </a:ext>
            </a:extLst>
          </p:cNvPr>
          <p:cNvSpPr>
            <a:spLocks noGrp="1"/>
          </p:cNvSpPr>
          <p:nvPr>
            <p:ph idx="1"/>
          </p:nvPr>
        </p:nvSpPr>
        <p:spPr>
          <a:xfrm>
            <a:off x="1141412" y="4439477"/>
            <a:ext cx="9905999" cy="1351723"/>
          </a:xfrm>
        </p:spPr>
        <p:txBody>
          <a:bodyPr/>
          <a:lstStyle/>
          <a:p>
            <a:pPr marL="0" indent="0" algn="ctr">
              <a:buNone/>
            </a:pPr>
            <a:r>
              <a:rPr lang="en-IN" i="1" u="sng" dirty="0"/>
              <a:t>Conclusion</a:t>
            </a:r>
            <a:r>
              <a:rPr lang="en-IN" i="1" dirty="0"/>
              <a:t> : 60% Percent of Buyers say “YES”, Advertisements do Influence them in Buying Online</a:t>
            </a:r>
          </a:p>
        </p:txBody>
      </p:sp>
      <p:pic>
        <p:nvPicPr>
          <p:cNvPr id="5" name="Picture 4">
            <a:extLst>
              <a:ext uri="{FF2B5EF4-FFF2-40B4-BE49-F238E27FC236}">
                <a16:creationId xmlns:a16="http://schemas.microsoft.com/office/drawing/2014/main" id="{B56D89DA-788B-4936-819F-4EB07EFC6A19}"/>
              </a:ext>
            </a:extLst>
          </p:cNvPr>
          <p:cNvPicPr>
            <a:picLocks noChangeAspect="1"/>
          </p:cNvPicPr>
          <p:nvPr/>
        </p:nvPicPr>
        <p:blipFill>
          <a:blip r:embed="rId2"/>
          <a:stretch>
            <a:fillRect/>
          </a:stretch>
        </p:blipFill>
        <p:spPr>
          <a:xfrm>
            <a:off x="3917139" y="1232452"/>
            <a:ext cx="4354541" cy="2636538"/>
          </a:xfrm>
          <a:prstGeom prst="rect">
            <a:avLst/>
          </a:prstGeom>
        </p:spPr>
      </p:pic>
    </p:spTree>
    <p:extLst>
      <p:ext uri="{BB962C8B-B14F-4D97-AF65-F5344CB8AC3E}">
        <p14:creationId xmlns:p14="http://schemas.microsoft.com/office/powerpoint/2010/main" val="86952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4382-7D46-44DB-87B5-06FB399E94DE}"/>
              </a:ext>
            </a:extLst>
          </p:cNvPr>
          <p:cNvSpPr>
            <a:spLocks noGrp="1"/>
          </p:cNvSpPr>
          <p:nvPr>
            <p:ph type="title"/>
          </p:nvPr>
        </p:nvSpPr>
        <p:spPr>
          <a:xfrm>
            <a:off x="1141411" y="59761"/>
            <a:ext cx="9905998" cy="772960"/>
          </a:xfrm>
        </p:spPr>
        <p:txBody>
          <a:bodyPr/>
          <a:lstStyle/>
          <a:p>
            <a:pPr algn="ctr"/>
            <a:r>
              <a:rPr lang="en-IN" sz="2400" i="1" u="sng" dirty="0">
                <a:solidFill>
                  <a:schemeClr val="bg2">
                    <a:lumMod val="50000"/>
                  </a:schemeClr>
                </a:solidFill>
              </a:rPr>
              <a:t>Grouping Data w.r.t to Websites for further Analysis</a:t>
            </a:r>
          </a:p>
        </p:txBody>
      </p:sp>
      <p:sp>
        <p:nvSpPr>
          <p:cNvPr id="3" name="Content Placeholder 2">
            <a:extLst>
              <a:ext uri="{FF2B5EF4-FFF2-40B4-BE49-F238E27FC236}">
                <a16:creationId xmlns:a16="http://schemas.microsoft.com/office/drawing/2014/main" id="{2F6AABB5-F725-41FA-9568-CA983F7CFAB1}"/>
              </a:ext>
            </a:extLst>
          </p:cNvPr>
          <p:cNvSpPr>
            <a:spLocks noGrp="1"/>
          </p:cNvSpPr>
          <p:nvPr>
            <p:ph idx="1"/>
          </p:nvPr>
        </p:nvSpPr>
        <p:spPr>
          <a:xfrm>
            <a:off x="1141410" y="832721"/>
            <a:ext cx="9905999" cy="5731440"/>
          </a:xfrm>
        </p:spPr>
        <p:txBody>
          <a:bodyPr>
            <a:normAutofit fontScale="25000" lnSpcReduction="20000"/>
          </a:bodyPr>
          <a:lstStyle/>
          <a:p>
            <a:r>
              <a:rPr lang="en-IN" sz="7200" dirty="0"/>
              <a:t>d1= d.groupby('Shopping website')</a:t>
            </a:r>
          </a:p>
          <a:p>
            <a:r>
              <a:rPr lang="en-IN" sz="7200" dirty="0"/>
              <a:t>fig,ax = plt.subplots(figsize=(16,16))</a:t>
            </a:r>
          </a:p>
          <a:p>
            <a:r>
              <a:rPr lang="en-IN" sz="7200" dirty="0"/>
              <a:t>sns.heatmap(d1.corr(),annot =True,linewidths=0.2,cmap='coolwarm’)</a:t>
            </a:r>
          </a:p>
          <a:p>
            <a:pPr marL="0" indent="0" algn="ctr">
              <a:buNone/>
            </a:pPr>
            <a:endParaRPr lang="en-IN" sz="7200" dirty="0"/>
          </a:p>
          <a:p>
            <a:pPr marL="0" indent="0" algn="ctr">
              <a:buNone/>
            </a:pPr>
            <a:r>
              <a:rPr lang="en-IN" sz="7200" i="1" u="sng" cap="all" dirty="0">
                <a:solidFill>
                  <a:schemeClr val="bg2">
                    <a:lumMod val="50000"/>
                  </a:schemeClr>
                </a:solidFill>
                <a:latin typeface="+mj-lt"/>
                <a:ea typeface="+mj-ea"/>
                <a:cs typeface="+mj-cs"/>
              </a:rPr>
              <a:t>Conclusions :</a:t>
            </a:r>
          </a:p>
          <a:p>
            <a:pPr marL="0" indent="0" algn="ctr">
              <a:buNone/>
            </a:pPr>
            <a:endParaRPr lang="en-IN" sz="7200" i="1" u="sng" cap="all" dirty="0">
              <a:solidFill>
                <a:schemeClr val="bg2">
                  <a:lumMod val="50000"/>
                </a:schemeClr>
              </a:solidFill>
              <a:latin typeface="+mj-lt"/>
              <a:ea typeface="+mj-ea"/>
              <a:cs typeface="+mj-cs"/>
            </a:endParaRPr>
          </a:p>
          <a:p>
            <a:pPr marL="0" indent="0" algn="ctr">
              <a:buNone/>
            </a:pPr>
            <a:r>
              <a:rPr lang="en-IN" sz="7200" i="1" u="sng" dirty="0"/>
              <a:t>Amazon</a:t>
            </a:r>
            <a:r>
              <a:rPr lang="en-IN" sz="7200" i="1" dirty="0"/>
              <a:t>:  Overall online experience, recommendation</a:t>
            </a:r>
          </a:p>
          <a:p>
            <a:pPr marL="0" indent="0" algn="ctr">
              <a:buNone/>
            </a:pPr>
            <a:r>
              <a:rPr lang="en-IN" sz="7200" i="1" u="sng" dirty="0"/>
              <a:t>Flipkart</a:t>
            </a:r>
            <a:r>
              <a:rPr lang="en-IN" sz="7200" i="1" dirty="0"/>
              <a:t>:  Overall online experience, recommendation</a:t>
            </a:r>
          </a:p>
          <a:p>
            <a:pPr marL="0" indent="0" algn="ctr">
              <a:buNone/>
            </a:pPr>
            <a:r>
              <a:rPr lang="en-IN" sz="7200" i="1" u="sng" dirty="0"/>
              <a:t>Myntra</a:t>
            </a:r>
            <a:r>
              <a:rPr lang="en-IN" sz="7200" i="1" dirty="0"/>
              <a:t>:  Overall online experience , Return policy rating, recommendation</a:t>
            </a:r>
          </a:p>
          <a:p>
            <a:pPr marL="0" indent="0" algn="ctr">
              <a:buNone/>
            </a:pPr>
            <a:endParaRPr lang="en-IN" sz="7200" i="1" dirty="0"/>
          </a:p>
          <a:p>
            <a:pPr marL="0" indent="0" algn="ctr">
              <a:buNone/>
            </a:pPr>
            <a:r>
              <a:rPr lang="en-IN" sz="7200" i="1" u="sng" dirty="0"/>
              <a:t>What’s Different ?</a:t>
            </a:r>
            <a:r>
              <a:rPr lang="en-IN" sz="7200" i="1" dirty="0"/>
              <a:t>  : Overall online experience is not much correlated with the Return policy rating in case of Amazon and Flipkart but is strongly correlated in the case of Myntra.</a:t>
            </a:r>
          </a:p>
          <a:p>
            <a:pPr marL="0" indent="0" algn="ctr">
              <a:buNone/>
            </a:pPr>
            <a:endParaRPr lang="en-IN" sz="7200" i="1" dirty="0"/>
          </a:p>
          <a:p>
            <a:pPr marL="0" indent="0" algn="ctr">
              <a:buNone/>
            </a:pPr>
            <a:r>
              <a:rPr lang="en-IN" sz="7200" i="1" dirty="0"/>
              <a:t>i.e. Overall online experience of Customers buying through Myntra is higher.  May be due to their good return policy.</a:t>
            </a:r>
          </a:p>
          <a:p>
            <a:pPr marL="0" indent="0" algn="ctr">
              <a:buNone/>
            </a:pPr>
            <a:endParaRPr lang="en-IN" i="1" dirty="0"/>
          </a:p>
        </p:txBody>
      </p:sp>
    </p:spTree>
    <p:extLst>
      <p:ext uri="{BB962C8B-B14F-4D97-AF65-F5344CB8AC3E}">
        <p14:creationId xmlns:p14="http://schemas.microsoft.com/office/powerpoint/2010/main" val="273074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588048-F5A8-4CAB-B469-46A177A6BC13}"/>
              </a:ext>
            </a:extLst>
          </p:cNvPr>
          <p:cNvSpPr txBox="1"/>
          <p:nvPr/>
        </p:nvSpPr>
        <p:spPr>
          <a:xfrm>
            <a:off x="862885" y="374688"/>
            <a:ext cx="10328855" cy="5632311"/>
          </a:xfrm>
          <a:prstGeom prst="rect">
            <a:avLst/>
          </a:prstGeom>
          <a:noFill/>
        </p:spPr>
        <p:txBody>
          <a:bodyPr wrap="square">
            <a:spAutoFit/>
          </a:bodyPr>
          <a:lstStyle/>
          <a:p>
            <a:pPr>
              <a:tabLst>
                <a:tab pos="2971800" algn="ctr"/>
                <a:tab pos="5943600" algn="r"/>
              </a:tabLst>
            </a:pPr>
            <a:r>
              <a:rPr lang="en-US" dirty="0">
                <a:latin typeface="Times New Roman" panose="02020603050405020304" pitchFamily="18" charset="0"/>
                <a:cs typeface="Mangal" panose="02040503050203030202" pitchFamily="18" charset="0"/>
              </a:rPr>
              <a:t>                 </a:t>
            </a:r>
            <a:r>
              <a:rPr lang="en-US" sz="2000" dirty="0">
                <a:latin typeface="Times New Roman" panose="02020603050405020304" pitchFamily="18" charset="0"/>
                <a:cs typeface="Mangal" panose="02040503050203030202" pitchFamily="18" charset="0"/>
              </a:rPr>
              <a:t>An Internship is such a program that makes a student experiences corporate life for the first time. At Chromatus Consulting we were assigned as Data Analyst Intern. We were part of the Data Analyst Team. We used Python, R Language and our project was to find business cases.</a:t>
            </a:r>
            <a:endParaRPr lang="en-IN" sz="2000" dirty="0">
              <a:latin typeface="Times New Roman" panose="02020603050405020304" pitchFamily="18" charset="0"/>
              <a:cs typeface="Mangal" panose="02040503050203030202" pitchFamily="18" charset="0"/>
            </a:endParaRPr>
          </a:p>
          <a:p>
            <a:r>
              <a:rPr lang="en-US" sz="2000" dirty="0">
                <a:latin typeface="Times New Roman" panose="02020603050405020304" pitchFamily="18" charset="0"/>
                <a:cs typeface="Mangal" panose="02040503050203030202" pitchFamily="18" charset="0"/>
              </a:rPr>
              <a:t> </a:t>
            </a:r>
            <a:endParaRPr lang="en-IN" sz="2000" dirty="0">
              <a:latin typeface="Times New Roman" panose="02020603050405020304" pitchFamily="18" charset="0"/>
              <a:cs typeface="Mangal" panose="02040503050203030202" pitchFamily="18" charset="0"/>
            </a:endParaRPr>
          </a:p>
          <a:p>
            <a:r>
              <a:rPr lang="en-US" sz="2000" dirty="0">
                <a:latin typeface="Times New Roman" panose="02020603050405020304" pitchFamily="18" charset="0"/>
                <a:cs typeface="Mangal" panose="02040503050203030202" pitchFamily="18" charset="0"/>
              </a:rPr>
              <a:t>                  During the first month of the internship, we were given a dataset related to “Car modification”. We used these data tables and predicted the future values for Car modification market. We used R Language and time series to predict these values.</a:t>
            </a:r>
            <a:endParaRPr lang="en-IN" sz="2000" dirty="0">
              <a:latin typeface="Times New Roman" panose="02020603050405020304" pitchFamily="18" charset="0"/>
              <a:cs typeface="Mangal" panose="02040503050203030202" pitchFamily="18" charset="0"/>
            </a:endParaRPr>
          </a:p>
          <a:p>
            <a:r>
              <a:rPr lang="en-US" sz="2000" dirty="0">
                <a:latin typeface="Times New Roman" panose="02020603050405020304" pitchFamily="18" charset="0"/>
                <a:cs typeface="Mangal" panose="02040503050203030202" pitchFamily="18" charset="0"/>
              </a:rPr>
              <a:t>                 </a:t>
            </a:r>
            <a:endParaRPr lang="en-IN" sz="2000" dirty="0">
              <a:latin typeface="Times New Roman" panose="02020603050405020304" pitchFamily="18" charset="0"/>
              <a:cs typeface="Mangal" panose="02040503050203030202" pitchFamily="18" charset="0"/>
            </a:endParaRPr>
          </a:p>
          <a:p>
            <a:r>
              <a:rPr lang="en-US" sz="2000" dirty="0">
                <a:latin typeface="Times New Roman" panose="02020603050405020304" pitchFamily="18" charset="0"/>
                <a:cs typeface="Mangal" panose="02040503050203030202" pitchFamily="18" charset="0"/>
              </a:rPr>
              <a:t>                  During the second month, our Sir, Mr. Vijay Natekar conducted a workshop related to SPSS. We learned all the basic functions and use of SPSS for analysis during this workshop. He also conducted a short workshop related to AI and its applications.</a:t>
            </a:r>
            <a:endParaRPr lang="en-IN" sz="2000" dirty="0">
              <a:latin typeface="Times New Roman" panose="02020603050405020304" pitchFamily="18" charset="0"/>
              <a:cs typeface="Mangal" panose="02040503050203030202" pitchFamily="18" charset="0"/>
            </a:endParaRPr>
          </a:p>
          <a:p>
            <a:r>
              <a:rPr lang="en-US" sz="2000" dirty="0">
                <a:latin typeface="Times New Roman" panose="02020603050405020304" pitchFamily="18" charset="0"/>
                <a:cs typeface="Mangal" panose="02040503050203030202" pitchFamily="18" charset="0"/>
              </a:rPr>
              <a:t>                  </a:t>
            </a:r>
            <a:endParaRPr lang="en-IN" sz="2000" dirty="0">
              <a:latin typeface="Times New Roman" panose="02020603050405020304" pitchFamily="18" charset="0"/>
              <a:cs typeface="Mangal" panose="02040503050203030202" pitchFamily="18" charset="0"/>
            </a:endParaRPr>
          </a:p>
          <a:p>
            <a:r>
              <a:rPr lang="en-US" sz="2000" dirty="0">
                <a:latin typeface="Times New Roman" panose="02020603050405020304" pitchFamily="18" charset="0"/>
                <a:cs typeface="Mangal" panose="02040503050203030202" pitchFamily="18" charset="0"/>
              </a:rPr>
              <a:t>                  During the third month, we were told to do a project. Our project topic is “Analysis of Healthcare companies”. We collected secondary data using Google search and used Python for further EDA and model building.</a:t>
            </a:r>
            <a:endParaRPr lang="en-IN" sz="2000" dirty="0">
              <a:latin typeface="Times New Roman" panose="02020603050405020304" pitchFamily="18" charset="0"/>
              <a:cs typeface="Mangal" panose="02040503050203030202" pitchFamily="18" charset="0"/>
            </a:endParaRPr>
          </a:p>
          <a:p>
            <a:pPr marL="64770" marR="255270" algn="l"/>
            <a:r>
              <a:rPr lang="en-US" sz="2000" dirty="0">
                <a:latin typeface="Times New Roman" panose="02020603050405020304" pitchFamily="18" charset="0"/>
                <a:cs typeface="Mangal" panose="02040503050203030202" pitchFamily="18" charset="0"/>
              </a:rPr>
              <a:t>                 </a:t>
            </a:r>
            <a:endParaRPr lang="en-IN" sz="2000" dirty="0">
              <a:latin typeface="Times New Roman" panose="02020603050405020304" pitchFamily="18" charset="0"/>
              <a:cs typeface="Mangal" panose="02040503050203030202" pitchFamily="18" charset="0"/>
            </a:endParaRPr>
          </a:p>
          <a:p>
            <a:r>
              <a:rPr lang="en-US" sz="2000" dirty="0">
                <a:latin typeface="Times New Roman" panose="02020603050405020304" pitchFamily="18" charset="0"/>
                <a:cs typeface="Mangal" panose="02040503050203030202" pitchFamily="18" charset="0"/>
              </a:rPr>
              <a:t>                 The Below report is based on our statistical knowledge and three months' work experience at Chromatus Consulting as a Data Analyst intern.</a:t>
            </a:r>
            <a:endParaRPr lang="en-IN" sz="2000" dirty="0">
              <a:latin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419760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5" name="Rectangle 54">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56">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3B82FEC5-49E5-4F92-BA11-7D86FF66A68E}"/>
              </a:ext>
            </a:extLst>
          </p:cNvPr>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3052623" y="474663"/>
            <a:ext cx="6086753" cy="5894388"/>
          </a:xfrm>
          <a:prstGeom prst="rect">
            <a:avLst/>
          </a:prstGeom>
          <a:noFill/>
        </p:spPr>
      </p:pic>
    </p:spTree>
    <p:extLst>
      <p:ext uri="{BB962C8B-B14F-4D97-AF65-F5344CB8AC3E}">
        <p14:creationId xmlns:p14="http://schemas.microsoft.com/office/powerpoint/2010/main" val="3771141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7A60-9F6B-48A6-9ACB-6CB70884594C}"/>
              </a:ext>
            </a:extLst>
          </p:cNvPr>
          <p:cNvSpPr>
            <a:spLocks noGrp="1"/>
          </p:cNvSpPr>
          <p:nvPr>
            <p:ph type="title"/>
          </p:nvPr>
        </p:nvSpPr>
        <p:spPr>
          <a:xfrm>
            <a:off x="1141413" y="10061"/>
            <a:ext cx="9905998" cy="1256666"/>
          </a:xfrm>
        </p:spPr>
        <p:txBody>
          <a:bodyPr>
            <a:normAutofit/>
          </a:bodyPr>
          <a:lstStyle/>
          <a:p>
            <a:pPr algn="ctr"/>
            <a:r>
              <a:rPr lang="en-IN" sz="2400" i="1" u="sng" dirty="0">
                <a:solidFill>
                  <a:schemeClr val="bg2">
                    <a:lumMod val="50000"/>
                  </a:schemeClr>
                </a:solidFill>
              </a:rPr>
              <a:t>Are Users willing to change their proffered Website ?</a:t>
            </a:r>
            <a:br>
              <a:rPr lang="en-IN" sz="2400" i="1" u="sng" dirty="0">
                <a:solidFill>
                  <a:schemeClr val="bg2">
                    <a:lumMod val="50000"/>
                  </a:schemeClr>
                </a:solidFill>
              </a:rPr>
            </a:br>
            <a:endParaRPr lang="en-IN" sz="2400" i="1" u="sng" dirty="0">
              <a:solidFill>
                <a:schemeClr val="bg2">
                  <a:lumMod val="50000"/>
                </a:schemeClr>
              </a:solidFill>
            </a:endParaRPr>
          </a:p>
        </p:txBody>
      </p:sp>
      <p:sp>
        <p:nvSpPr>
          <p:cNvPr id="3" name="Content Placeholder 2">
            <a:extLst>
              <a:ext uri="{FF2B5EF4-FFF2-40B4-BE49-F238E27FC236}">
                <a16:creationId xmlns:a16="http://schemas.microsoft.com/office/drawing/2014/main" id="{035CFBC9-5B0E-477F-8DBD-CE24894E7142}"/>
              </a:ext>
            </a:extLst>
          </p:cNvPr>
          <p:cNvSpPr>
            <a:spLocks noGrp="1"/>
          </p:cNvSpPr>
          <p:nvPr>
            <p:ph idx="1"/>
          </p:nvPr>
        </p:nvSpPr>
        <p:spPr>
          <a:xfrm>
            <a:off x="1141413" y="5929312"/>
            <a:ext cx="9905999" cy="918626"/>
          </a:xfrm>
        </p:spPr>
        <p:txBody>
          <a:bodyPr>
            <a:normAutofit lnSpcReduction="10000"/>
          </a:bodyPr>
          <a:lstStyle/>
          <a:p>
            <a:pPr marL="0" indent="0" algn="ctr">
              <a:buNone/>
            </a:pPr>
            <a:r>
              <a:rPr lang="en-IN" i="1" u="sng" dirty="0"/>
              <a:t>Conclusion</a:t>
            </a:r>
            <a:r>
              <a:rPr lang="en-IN" i="1" dirty="0"/>
              <a:t> : It is Seen that Most of the Users do not agree with Changing their Preferred Website Choice.</a:t>
            </a:r>
          </a:p>
          <a:p>
            <a:pPr marL="0" indent="0">
              <a:buNone/>
            </a:pPr>
            <a:endParaRPr lang="en-IN" dirty="0"/>
          </a:p>
        </p:txBody>
      </p:sp>
      <p:pic>
        <p:nvPicPr>
          <p:cNvPr id="7" name="Picture 6">
            <a:extLst>
              <a:ext uri="{FF2B5EF4-FFF2-40B4-BE49-F238E27FC236}">
                <a16:creationId xmlns:a16="http://schemas.microsoft.com/office/drawing/2014/main" id="{0544AAE9-5712-4035-9F95-D96ACCB01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1229033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9B9A-B7DD-4C38-A6B8-34884DFEDE6F}"/>
              </a:ext>
            </a:extLst>
          </p:cNvPr>
          <p:cNvSpPr>
            <a:spLocks noGrp="1"/>
          </p:cNvSpPr>
          <p:nvPr>
            <p:ph type="title"/>
          </p:nvPr>
        </p:nvSpPr>
        <p:spPr>
          <a:xfrm>
            <a:off x="1141412" y="0"/>
            <a:ext cx="9905998" cy="1478570"/>
          </a:xfrm>
        </p:spPr>
        <p:txBody>
          <a:bodyPr>
            <a:normAutofit/>
          </a:bodyPr>
          <a:lstStyle/>
          <a:p>
            <a:pPr algn="ctr"/>
            <a:r>
              <a:rPr lang="en-IN" sz="2700" i="1" u="sng" dirty="0">
                <a:solidFill>
                  <a:schemeClr val="bg2">
                    <a:lumMod val="50000"/>
                  </a:schemeClr>
                </a:solidFill>
              </a:rPr>
              <a:t>Websites Preferred According to Gender</a:t>
            </a:r>
            <a:br>
              <a:rPr lang="en-IN" b="1" i="0" dirty="0">
                <a:solidFill>
                  <a:srgbClr val="000000"/>
                </a:solidFill>
                <a:effectLst/>
                <a:latin typeface="Helvetica Neue"/>
              </a:rPr>
            </a:br>
            <a:endParaRPr lang="en-IN" dirty="0"/>
          </a:p>
        </p:txBody>
      </p:sp>
      <p:pic>
        <p:nvPicPr>
          <p:cNvPr id="7" name="Picture 6">
            <a:extLst>
              <a:ext uri="{FF2B5EF4-FFF2-40B4-BE49-F238E27FC236}">
                <a16:creationId xmlns:a16="http://schemas.microsoft.com/office/drawing/2014/main" id="{22FC6759-4D3B-450C-88FC-EF6C21C03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285" y="1035740"/>
            <a:ext cx="9382125" cy="5000625"/>
          </a:xfrm>
          <a:prstGeom prst="rect">
            <a:avLst/>
          </a:prstGeom>
        </p:spPr>
      </p:pic>
    </p:spTree>
    <p:extLst>
      <p:ext uri="{BB962C8B-B14F-4D97-AF65-F5344CB8AC3E}">
        <p14:creationId xmlns:p14="http://schemas.microsoft.com/office/powerpoint/2010/main" val="2917554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5B7A-6A4D-438F-8627-8217582C4057}"/>
              </a:ext>
            </a:extLst>
          </p:cNvPr>
          <p:cNvSpPr>
            <a:spLocks noGrp="1"/>
          </p:cNvSpPr>
          <p:nvPr>
            <p:ph type="title"/>
          </p:nvPr>
        </p:nvSpPr>
        <p:spPr>
          <a:xfrm>
            <a:off x="1171558" y="154692"/>
            <a:ext cx="10132547" cy="6431638"/>
          </a:xfrm>
        </p:spPr>
        <p:txBody>
          <a:bodyPr>
            <a:normAutofit fontScale="90000"/>
          </a:bodyPr>
          <a:lstStyle/>
          <a:p>
            <a:pPr algn="ctr"/>
            <a:r>
              <a:rPr lang="en-IN" sz="2700" i="1" dirty="0">
                <a:solidFill>
                  <a:schemeClr val="bg2">
                    <a:lumMod val="50000"/>
                  </a:schemeClr>
                </a:solidFill>
              </a:rPr>
              <a:t>Amazon has 93 females out of 288, and Myntra has 46 females out of 68. </a:t>
            </a:r>
            <a:br>
              <a:rPr lang="en-IN" sz="2700" i="1" dirty="0">
                <a:solidFill>
                  <a:schemeClr val="bg2">
                    <a:lumMod val="50000"/>
                  </a:schemeClr>
                </a:solidFill>
              </a:rPr>
            </a:br>
            <a:r>
              <a:rPr lang="en-IN" sz="2700" i="1" dirty="0">
                <a:solidFill>
                  <a:schemeClr val="bg2">
                    <a:lumMod val="50000"/>
                  </a:schemeClr>
                </a:solidFill>
              </a:rPr>
              <a:t>is there a significant difference between the proportion of females using amazon and Myntra ?</a:t>
            </a: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br>
              <a:rPr lang="en-IN" sz="2700" i="1" dirty="0">
                <a:solidFill>
                  <a:schemeClr val="bg2">
                    <a:lumMod val="50000"/>
                  </a:schemeClr>
                </a:solidFill>
              </a:rPr>
            </a:br>
            <a:r>
              <a:rPr lang="en-IN" sz="2400" i="1" u="sng" dirty="0">
                <a:latin typeface="+mn-lt"/>
                <a:ea typeface="+mn-ea"/>
                <a:cs typeface="+mn-cs"/>
              </a:rPr>
              <a:t>Conclusion</a:t>
            </a:r>
            <a:r>
              <a:rPr lang="en-IN" sz="2400" i="1" dirty="0">
                <a:latin typeface="+mn-lt"/>
                <a:ea typeface="+mn-ea"/>
                <a:cs typeface="+mn-cs"/>
              </a:rPr>
              <a:t> : Myntra has more of female users proportion than male users which is not the same in case of amazon and flipkart.</a:t>
            </a:r>
            <a:br>
              <a:rPr lang="en-IN" sz="2400" i="1" dirty="0">
                <a:latin typeface="+mn-lt"/>
                <a:ea typeface="+mn-ea"/>
                <a:cs typeface="+mn-cs"/>
              </a:rPr>
            </a:br>
            <a:br>
              <a:rPr lang="en-IN" sz="2400" i="1" dirty="0">
                <a:latin typeface="+mn-lt"/>
                <a:ea typeface="+mn-ea"/>
                <a:cs typeface="+mn-cs"/>
              </a:rPr>
            </a:br>
            <a:endParaRPr lang="en-IN" sz="2400" i="1" dirty="0">
              <a:latin typeface="+mn-lt"/>
              <a:ea typeface="+mn-ea"/>
              <a:cs typeface="+mn-cs"/>
            </a:endParaRPr>
          </a:p>
        </p:txBody>
      </p:sp>
      <p:pic>
        <p:nvPicPr>
          <p:cNvPr id="11" name="Content Placeholder 10">
            <a:extLst>
              <a:ext uri="{FF2B5EF4-FFF2-40B4-BE49-F238E27FC236}">
                <a16:creationId xmlns:a16="http://schemas.microsoft.com/office/drawing/2014/main" id="{0D1E1D20-21B7-43FE-95FD-A6915550B1A5}"/>
              </a:ext>
            </a:extLst>
          </p:cNvPr>
          <p:cNvPicPr>
            <a:picLocks noGrp="1" noChangeAspect="1"/>
          </p:cNvPicPr>
          <p:nvPr>
            <p:ph idx="1"/>
          </p:nvPr>
        </p:nvPicPr>
        <p:blipFill>
          <a:blip r:embed="rId2"/>
          <a:stretch>
            <a:fillRect/>
          </a:stretch>
        </p:blipFill>
        <p:spPr>
          <a:xfrm>
            <a:off x="1468061" y="1827654"/>
            <a:ext cx="9552381" cy="3085714"/>
          </a:xfrm>
        </p:spPr>
      </p:pic>
    </p:spTree>
    <p:extLst>
      <p:ext uri="{BB962C8B-B14F-4D97-AF65-F5344CB8AC3E}">
        <p14:creationId xmlns:p14="http://schemas.microsoft.com/office/powerpoint/2010/main" val="1949850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28CE-7C78-4882-A543-AFBF97EFEDC1}"/>
              </a:ext>
            </a:extLst>
          </p:cNvPr>
          <p:cNvSpPr>
            <a:spLocks noGrp="1"/>
          </p:cNvSpPr>
          <p:nvPr>
            <p:ph type="title"/>
          </p:nvPr>
        </p:nvSpPr>
        <p:spPr>
          <a:xfrm>
            <a:off x="1234178" y="234205"/>
            <a:ext cx="9905998" cy="1478570"/>
          </a:xfrm>
        </p:spPr>
        <p:txBody>
          <a:bodyPr/>
          <a:lstStyle/>
          <a:p>
            <a:pPr algn="ctr"/>
            <a:r>
              <a:rPr lang="en-IN" sz="2400" i="1" dirty="0">
                <a:solidFill>
                  <a:schemeClr val="bg2">
                    <a:lumMod val="50000"/>
                  </a:schemeClr>
                </a:solidFill>
              </a:rPr>
              <a:t>Advertisement Influence According to Gender</a:t>
            </a:r>
          </a:p>
        </p:txBody>
      </p:sp>
      <p:pic>
        <p:nvPicPr>
          <p:cNvPr id="5" name="Content Placeholder 4">
            <a:extLst>
              <a:ext uri="{FF2B5EF4-FFF2-40B4-BE49-F238E27FC236}">
                <a16:creationId xmlns:a16="http://schemas.microsoft.com/office/drawing/2014/main" id="{6F4F2C7E-8820-4308-8886-350589D2C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9800" y="1712775"/>
            <a:ext cx="8674754" cy="4623600"/>
          </a:xfrm>
        </p:spPr>
      </p:pic>
    </p:spTree>
    <p:extLst>
      <p:ext uri="{BB962C8B-B14F-4D97-AF65-F5344CB8AC3E}">
        <p14:creationId xmlns:p14="http://schemas.microsoft.com/office/powerpoint/2010/main" val="2460070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C9B8-BAA5-41C6-B686-E6B5E8892434}"/>
              </a:ext>
            </a:extLst>
          </p:cNvPr>
          <p:cNvSpPr>
            <a:spLocks noGrp="1"/>
          </p:cNvSpPr>
          <p:nvPr>
            <p:ph type="title"/>
          </p:nvPr>
        </p:nvSpPr>
        <p:spPr>
          <a:xfrm>
            <a:off x="1141413" y="118758"/>
            <a:ext cx="9905998" cy="1478570"/>
          </a:xfrm>
        </p:spPr>
        <p:txBody>
          <a:bodyPr>
            <a:normAutofit/>
          </a:bodyPr>
          <a:lstStyle/>
          <a:p>
            <a:pPr algn="ctr"/>
            <a:r>
              <a:rPr lang="en-IN" sz="2400" i="1" dirty="0">
                <a:solidFill>
                  <a:schemeClr val="bg2">
                    <a:lumMod val="50000"/>
                  </a:schemeClr>
                </a:solidFill>
              </a:rPr>
              <a:t>189 of 323 males and 120 of 192 females are influenced by ads. </a:t>
            </a:r>
            <a:br>
              <a:rPr lang="en-IN" sz="2400" i="1" dirty="0">
                <a:solidFill>
                  <a:schemeClr val="bg2">
                    <a:lumMod val="50000"/>
                  </a:schemeClr>
                </a:solidFill>
              </a:rPr>
            </a:br>
            <a:r>
              <a:rPr lang="en-IN" sz="2400" i="1" dirty="0">
                <a:solidFill>
                  <a:schemeClr val="bg2">
                    <a:lumMod val="50000"/>
                  </a:schemeClr>
                </a:solidFill>
              </a:rPr>
              <a:t>Is there a significant difference between proportion of female and male influenced by advertisements ?</a:t>
            </a:r>
          </a:p>
        </p:txBody>
      </p:sp>
      <p:sp>
        <p:nvSpPr>
          <p:cNvPr id="3" name="Content Placeholder 2">
            <a:extLst>
              <a:ext uri="{FF2B5EF4-FFF2-40B4-BE49-F238E27FC236}">
                <a16:creationId xmlns:a16="http://schemas.microsoft.com/office/drawing/2014/main" id="{EBC559CD-0D0E-429F-8FF9-04811A5F6D35}"/>
              </a:ext>
            </a:extLst>
          </p:cNvPr>
          <p:cNvSpPr>
            <a:spLocks noGrp="1"/>
          </p:cNvSpPr>
          <p:nvPr>
            <p:ph idx="1"/>
          </p:nvPr>
        </p:nvSpPr>
        <p:spPr>
          <a:xfrm>
            <a:off x="1267970" y="5403505"/>
            <a:ext cx="9905999" cy="1335737"/>
          </a:xfrm>
        </p:spPr>
        <p:txBody>
          <a:bodyPr/>
          <a:lstStyle/>
          <a:p>
            <a:pPr marL="0" indent="0" algn="ctr">
              <a:buNone/>
            </a:pPr>
            <a:r>
              <a:rPr lang="en-IN" sz="2200" i="1" u="sng" cap="all" dirty="0"/>
              <a:t>Conclusion</a:t>
            </a:r>
            <a:r>
              <a:rPr lang="en-IN" sz="2200" i="1" cap="all" dirty="0"/>
              <a:t> : There is no significant difference between proportion of male and female influenced by advertisements</a:t>
            </a:r>
          </a:p>
        </p:txBody>
      </p:sp>
      <p:pic>
        <p:nvPicPr>
          <p:cNvPr id="11" name="Picture 10">
            <a:extLst>
              <a:ext uri="{FF2B5EF4-FFF2-40B4-BE49-F238E27FC236}">
                <a16:creationId xmlns:a16="http://schemas.microsoft.com/office/drawing/2014/main" id="{C0695BBB-802F-497F-ADC9-419FE37EB892}"/>
              </a:ext>
            </a:extLst>
          </p:cNvPr>
          <p:cNvPicPr>
            <a:picLocks noChangeAspect="1"/>
          </p:cNvPicPr>
          <p:nvPr/>
        </p:nvPicPr>
        <p:blipFill>
          <a:blip r:embed="rId2"/>
          <a:stretch>
            <a:fillRect/>
          </a:stretch>
        </p:blipFill>
        <p:spPr>
          <a:xfrm>
            <a:off x="1322983" y="1776619"/>
            <a:ext cx="9542857" cy="3304762"/>
          </a:xfrm>
          <a:prstGeom prst="rect">
            <a:avLst/>
          </a:prstGeom>
        </p:spPr>
      </p:pic>
    </p:spTree>
    <p:extLst>
      <p:ext uri="{BB962C8B-B14F-4D97-AF65-F5344CB8AC3E}">
        <p14:creationId xmlns:p14="http://schemas.microsoft.com/office/powerpoint/2010/main" val="3488726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6690-CB1A-4C3D-8B08-A507CFD64ECB}"/>
              </a:ext>
            </a:extLst>
          </p:cNvPr>
          <p:cNvSpPr>
            <a:spLocks noGrp="1"/>
          </p:cNvSpPr>
          <p:nvPr>
            <p:ph type="title"/>
          </p:nvPr>
        </p:nvSpPr>
        <p:spPr>
          <a:xfrm>
            <a:off x="1141413" y="167944"/>
            <a:ext cx="9905998" cy="1478570"/>
          </a:xfrm>
        </p:spPr>
        <p:txBody>
          <a:bodyPr>
            <a:normAutofit/>
          </a:bodyPr>
          <a:lstStyle/>
          <a:p>
            <a:pPr algn="ctr"/>
            <a:r>
              <a:rPr lang="en-IN" sz="2700" i="1" u="sng" dirty="0">
                <a:solidFill>
                  <a:schemeClr val="bg2">
                    <a:lumMod val="50000"/>
                  </a:schemeClr>
                </a:solidFill>
              </a:rPr>
              <a:t>Advertisement Influence according to Websites</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06F081D0-AEC5-442C-ABC5-33428A630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349" y="1264270"/>
            <a:ext cx="9382125" cy="5000625"/>
          </a:xfrm>
          <a:prstGeom prst="rect">
            <a:avLst/>
          </a:prstGeom>
        </p:spPr>
      </p:pic>
    </p:spTree>
    <p:extLst>
      <p:ext uri="{BB962C8B-B14F-4D97-AF65-F5344CB8AC3E}">
        <p14:creationId xmlns:p14="http://schemas.microsoft.com/office/powerpoint/2010/main" val="416674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CCC0FC-0E7E-42A5-9492-A565357B7F53}"/>
              </a:ext>
            </a:extLst>
          </p:cNvPr>
          <p:cNvPicPr>
            <a:picLocks noChangeAspect="1"/>
          </p:cNvPicPr>
          <p:nvPr/>
        </p:nvPicPr>
        <p:blipFill>
          <a:blip r:embed="rId2"/>
          <a:stretch>
            <a:fillRect/>
          </a:stretch>
        </p:blipFill>
        <p:spPr>
          <a:xfrm>
            <a:off x="4156671" y="1212810"/>
            <a:ext cx="3878658" cy="1637946"/>
          </a:xfrm>
          <a:prstGeom prst="rect">
            <a:avLst/>
          </a:prstGeom>
        </p:spPr>
      </p:pic>
      <p:sp>
        <p:nvSpPr>
          <p:cNvPr id="11" name="Title 10">
            <a:extLst>
              <a:ext uri="{FF2B5EF4-FFF2-40B4-BE49-F238E27FC236}">
                <a16:creationId xmlns:a16="http://schemas.microsoft.com/office/drawing/2014/main" id="{583D2435-E75E-4570-80AD-A90CFCF46B7C}"/>
              </a:ext>
            </a:extLst>
          </p:cNvPr>
          <p:cNvSpPr>
            <a:spLocks noGrp="1"/>
          </p:cNvSpPr>
          <p:nvPr>
            <p:ph type="title"/>
          </p:nvPr>
        </p:nvSpPr>
        <p:spPr>
          <a:xfrm>
            <a:off x="583096" y="3723861"/>
            <a:ext cx="11237843" cy="755374"/>
          </a:xfrm>
        </p:spPr>
        <p:txBody>
          <a:bodyPr>
            <a:noAutofit/>
          </a:bodyPr>
          <a:lstStyle/>
          <a:p>
            <a:pPr algn="ctr"/>
            <a:r>
              <a:rPr lang="en-IN" sz="2200" i="1" u="sng" dirty="0">
                <a:solidFill>
                  <a:schemeClr val="bg2">
                    <a:lumMod val="50000"/>
                  </a:schemeClr>
                </a:solidFill>
              </a:rPr>
              <a:t>171 of 290 amazon users and 44 of 68 Myntra users are influenced by ads.</a:t>
            </a:r>
            <a:br>
              <a:rPr lang="en-IN" sz="2200" i="1" u="sng" dirty="0">
                <a:solidFill>
                  <a:schemeClr val="bg2">
                    <a:lumMod val="50000"/>
                  </a:schemeClr>
                </a:solidFill>
              </a:rPr>
            </a:br>
            <a:r>
              <a:rPr lang="en-IN" sz="2200" i="1" u="sng" dirty="0">
                <a:solidFill>
                  <a:schemeClr val="bg2">
                    <a:lumMod val="50000"/>
                  </a:schemeClr>
                </a:solidFill>
              </a:rPr>
              <a:t> Is there and any significant difference between proportion of  amazon and Myntra users influenced by ads</a:t>
            </a:r>
            <a:r>
              <a:rPr lang="en-IN" sz="2200" i="1" dirty="0">
                <a:solidFill>
                  <a:schemeClr val="bg2">
                    <a:lumMod val="50000"/>
                  </a:schemeClr>
                </a:solidFill>
              </a:rPr>
              <a:t> ?</a:t>
            </a:r>
          </a:p>
        </p:txBody>
      </p:sp>
    </p:spTree>
    <p:extLst>
      <p:ext uri="{BB962C8B-B14F-4D97-AF65-F5344CB8AC3E}">
        <p14:creationId xmlns:p14="http://schemas.microsoft.com/office/powerpoint/2010/main" val="569317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23F87-1077-42A6-87A4-6F9189583750}"/>
              </a:ext>
            </a:extLst>
          </p:cNvPr>
          <p:cNvSpPr>
            <a:spLocks noGrp="1"/>
          </p:cNvSpPr>
          <p:nvPr>
            <p:ph idx="1"/>
          </p:nvPr>
        </p:nvSpPr>
        <p:spPr>
          <a:xfrm>
            <a:off x="929308" y="4052109"/>
            <a:ext cx="10333383" cy="2176414"/>
          </a:xfrm>
        </p:spPr>
        <p:txBody>
          <a:bodyPr/>
          <a:lstStyle/>
          <a:p>
            <a:pPr marL="0" indent="0" algn="ctr">
              <a:buNone/>
            </a:pPr>
            <a:r>
              <a:rPr lang="en-IN" sz="2200" i="1" u="sng" cap="all" dirty="0"/>
              <a:t>Conclusion</a:t>
            </a:r>
            <a:r>
              <a:rPr lang="en-IN" sz="2200" i="1" cap="all" dirty="0"/>
              <a:t> : There is No Significant difference between Proportion of Amazon and Myntra Users Influenced by Advertisement.</a:t>
            </a:r>
          </a:p>
          <a:p>
            <a:pPr marL="0" indent="0" algn="ctr">
              <a:buNone/>
            </a:pPr>
            <a:r>
              <a:rPr lang="en-IN" sz="2200" i="1" cap="all" dirty="0"/>
              <a:t>   i.e. We cannot say that Advertisement of Particular Shopping Website </a:t>
            </a:r>
          </a:p>
          <a:p>
            <a:pPr marL="0" indent="0" algn="ctr">
              <a:buNone/>
            </a:pPr>
            <a:r>
              <a:rPr lang="en-IN" sz="2200" i="1" cap="all" dirty="0"/>
              <a:t>   Influences Customers More than that of other.</a:t>
            </a:r>
          </a:p>
        </p:txBody>
      </p:sp>
      <p:pic>
        <p:nvPicPr>
          <p:cNvPr id="4" name="Picture 3">
            <a:extLst>
              <a:ext uri="{FF2B5EF4-FFF2-40B4-BE49-F238E27FC236}">
                <a16:creationId xmlns:a16="http://schemas.microsoft.com/office/drawing/2014/main" id="{D32EA31C-3005-4C78-A3E1-DEF07619837A}"/>
              </a:ext>
            </a:extLst>
          </p:cNvPr>
          <p:cNvPicPr>
            <a:picLocks noChangeAspect="1"/>
          </p:cNvPicPr>
          <p:nvPr/>
        </p:nvPicPr>
        <p:blipFill>
          <a:blip r:embed="rId2"/>
          <a:stretch>
            <a:fillRect/>
          </a:stretch>
        </p:blipFill>
        <p:spPr>
          <a:xfrm>
            <a:off x="1598944" y="629477"/>
            <a:ext cx="8994110" cy="3090883"/>
          </a:xfrm>
          <a:prstGeom prst="rect">
            <a:avLst/>
          </a:prstGeom>
        </p:spPr>
      </p:pic>
    </p:spTree>
    <p:extLst>
      <p:ext uri="{BB962C8B-B14F-4D97-AF65-F5344CB8AC3E}">
        <p14:creationId xmlns:p14="http://schemas.microsoft.com/office/powerpoint/2010/main" val="26518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E318-F2DB-42A3-9968-47D9D488381F}"/>
              </a:ext>
            </a:extLst>
          </p:cNvPr>
          <p:cNvSpPr>
            <a:spLocks noGrp="1"/>
          </p:cNvSpPr>
          <p:nvPr>
            <p:ph type="title"/>
          </p:nvPr>
        </p:nvSpPr>
        <p:spPr>
          <a:xfrm>
            <a:off x="1141413" y="0"/>
            <a:ext cx="9905998" cy="1478570"/>
          </a:xfrm>
        </p:spPr>
        <p:txBody>
          <a:bodyPr>
            <a:normAutofit/>
          </a:bodyPr>
          <a:lstStyle/>
          <a:p>
            <a:pPr algn="ctr"/>
            <a:r>
              <a:rPr lang="en-IN" sz="3200" i="1" u="sng" dirty="0">
                <a:solidFill>
                  <a:schemeClr val="bg2">
                    <a:lumMod val="50000"/>
                  </a:schemeClr>
                </a:solidFill>
              </a:rPr>
              <a:t>Data Pre-processing</a:t>
            </a:r>
          </a:p>
        </p:txBody>
      </p:sp>
      <p:pic>
        <p:nvPicPr>
          <p:cNvPr id="5" name="Content Placeholder 4">
            <a:extLst>
              <a:ext uri="{FF2B5EF4-FFF2-40B4-BE49-F238E27FC236}">
                <a16:creationId xmlns:a16="http://schemas.microsoft.com/office/drawing/2014/main" id="{78979375-4C29-4F2A-A846-CCB014B50899}"/>
              </a:ext>
            </a:extLst>
          </p:cNvPr>
          <p:cNvPicPr>
            <a:picLocks noGrp="1" noChangeAspect="1"/>
          </p:cNvPicPr>
          <p:nvPr>
            <p:ph idx="1"/>
          </p:nvPr>
        </p:nvPicPr>
        <p:blipFill>
          <a:blip r:embed="rId2"/>
          <a:stretch>
            <a:fillRect/>
          </a:stretch>
        </p:blipFill>
        <p:spPr>
          <a:xfrm>
            <a:off x="4378256" y="1205057"/>
            <a:ext cx="3432312" cy="5255378"/>
          </a:xfrm>
        </p:spPr>
      </p:pic>
    </p:spTree>
    <p:extLst>
      <p:ext uri="{BB962C8B-B14F-4D97-AF65-F5344CB8AC3E}">
        <p14:creationId xmlns:p14="http://schemas.microsoft.com/office/powerpoint/2010/main" val="411323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CA6C-F860-47A2-90EC-BBC4C90E3D78}"/>
              </a:ext>
            </a:extLst>
          </p:cNvPr>
          <p:cNvSpPr>
            <a:spLocks noGrp="1"/>
          </p:cNvSpPr>
          <p:nvPr>
            <p:ph type="title"/>
          </p:nvPr>
        </p:nvSpPr>
        <p:spPr>
          <a:xfrm>
            <a:off x="1141413" y="327514"/>
            <a:ext cx="9905998" cy="1478570"/>
          </a:xfrm>
        </p:spPr>
        <p:txBody>
          <a:bodyPr>
            <a:normAutofit/>
          </a:bodyPr>
          <a:lstStyle/>
          <a:p>
            <a:r>
              <a:rPr lang="en-IN" sz="2800" i="1" u="sng" dirty="0">
                <a:solidFill>
                  <a:schemeClr val="bg2">
                    <a:lumMod val="50000"/>
                  </a:schemeClr>
                </a:solidFill>
              </a:rPr>
              <a:t>Objectives</a:t>
            </a:r>
            <a:r>
              <a:rPr lang="en-IN" sz="2800" dirty="0">
                <a:solidFill>
                  <a:schemeClr val="bg2">
                    <a:lumMod val="50000"/>
                  </a:schemeClr>
                </a:solidFill>
              </a:rPr>
              <a:t> :</a:t>
            </a:r>
          </a:p>
        </p:txBody>
      </p:sp>
      <p:sp>
        <p:nvSpPr>
          <p:cNvPr id="3" name="Content Placeholder 2">
            <a:extLst>
              <a:ext uri="{FF2B5EF4-FFF2-40B4-BE49-F238E27FC236}">
                <a16:creationId xmlns:a16="http://schemas.microsoft.com/office/drawing/2014/main" id="{F8F36561-18B6-4FC9-B7C3-493B1DA7AB0B}"/>
              </a:ext>
            </a:extLst>
          </p:cNvPr>
          <p:cNvSpPr>
            <a:spLocks noGrp="1"/>
          </p:cNvSpPr>
          <p:nvPr>
            <p:ph idx="1"/>
          </p:nvPr>
        </p:nvSpPr>
        <p:spPr/>
        <p:txBody>
          <a:bodyPr>
            <a:normAutofit/>
          </a:bodyPr>
          <a:lstStyle/>
          <a:p>
            <a:r>
              <a:rPr lang="en-IN" dirty="0"/>
              <a:t>Identify buying habits of customers based on multiple factors.</a:t>
            </a:r>
          </a:p>
          <a:p>
            <a:r>
              <a:rPr lang="en-IN" dirty="0"/>
              <a:t>To identify the factors influencing online shoppers and consumers.</a:t>
            </a:r>
          </a:p>
          <a:p>
            <a:r>
              <a:rPr lang="en-IN" dirty="0"/>
              <a:t>To study the customer's level of satisfaction regarding online shopping. </a:t>
            </a:r>
          </a:p>
          <a:p>
            <a:r>
              <a:rPr lang="en-IN" dirty="0"/>
              <a:t>To identify the concerns of customers.</a:t>
            </a:r>
          </a:p>
          <a:p>
            <a:r>
              <a:rPr lang="en-IN" dirty="0"/>
              <a:t>To identify changes in shopping during pandemic.</a:t>
            </a:r>
          </a:p>
          <a:p>
            <a:endParaRPr lang="en-IN" dirty="0"/>
          </a:p>
          <a:p>
            <a:endParaRPr lang="en-IN" dirty="0"/>
          </a:p>
        </p:txBody>
      </p:sp>
    </p:spTree>
    <p:extLst>
      <p:ext uri="{BB962C8B-B14F-4D97-AF65-F5344CB8AC3E}">
        <p14:creationId xmlns:p14="http://schemas.microsoft.com/office/powerpoint/2010/main" val="3116586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A219C-3B9D-4E6D-84E6-28F10A12721A}"/>
              </a:ext>
            </a:extLst>
          </p:cNvPr>
          <p:cNvSpPr>
            <a:spLocks noGrp="1"/>
          </p:cNvSpPr>
          <p:nvPr>
            <p:ph idx="1"/>
          </p:nvPr>
        </p:nvSpPr>
        <p:spPr>
          <a:xfrm>
            <a:off x="1051469" y="742123"/>
            <a:ext cx="10089061" cy="3866582"/>
          </a:xfrm>
        </p:spPr>
        <p:txBody>
          <a:bodyPr>
            <a:normAutofit/>
          </a:bodyPr>
          <a:lstStyle/>
          <a:p>
            <a:r>
              <a:rPr lang="en-IN" i="1" dirty="0"/>
              <a:t>Column ‘Continue shopping' has Unbalanced data and indirectly ‘Switch to ?' too.</a:t>
            </a:r>
          </a:p>
          <a:p>
            <a:r>
              <a:rPr lang="en-IN" i="1" dirty="0"/>
              <a:t>Similarly 'City' column is unbalanced too.</a:t>
            </a:r>
          </a:p>
          <a:p>
            <a:r>
              <a:rPr lang="en-IN" i="1" dirty="0"/>
              <a:t>‘Shop online' has only 'Yes' as entries and hence has no Significance effect on data.</a:t>
            </a:r>
          </a:p>
          <a:p>
            <a:r>
              <a:rPr lang="en-IN" i="1" dirty="0"/>
              <a:t>Similarly Columns ‘Is user friendly ' and ‘Comfortable' have the Majority of the entries as 'Yes' and Very few as 'No'. Hence we drop these two variables as well</a:t>
            </a:r>
          </a:p>
        </p:txBody>
      </p:sp>
      <p:pic>
        <p:nvPicPr>
          <p:cNvPr id="5" name="Picture 4">
            <a:extLst>
              <a:ext uri="{FF2B5EF4-FFF2-40B4-BE49-F238E27FC236}">
                <a16:creationId xmlns:a16="http://schemas.microsoft.com/office/drawing/2014/main" id="{701DCE7B-B3E5-44BA-A5C5-841D2C1E7AA5}"/>
              </a:ext>
            </a:extLst>
          </p:cNvPr>
          <p:cNvPicPr>
            <a:picLocks noChangeAspect="1"/>
          </p:cNvPicPr>
          <p:nvPr/>
        </p:nvPicPr>
        <p:blipFill>
          <a:blip r:embed="rId2"/>
          <a:stretch>
            <a:fillRect/>
          </a:stretch>
        </p:blipFill>
        <p:spPr>
          <a:xfrm>
            <a:off x="959938" y="4936435"/>
            <a:ext cx="10272121" cy="996967"/>
          </a:xfrm>
          <a:prstGeom prst="rect">
            <a:avLst/>
          </a:prstGeom>
        </p:spPr>
      </p:pic>
    </p:spTree>
    <p:extLst>
      <p:ext uri="{BB962C8B-B14F-4D97-AF65-F5344CB8AC3E}">
        <p14:creationId xmlns:p14="http://schemas.microsoft.com/office/powerpoint/2010/main" val="1854910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76D71-2D04-4DF0-9C5A-C87ED088E30D}"/>
              </a:ext>
            </a:extLst>
          </p:cNvPr>
          <p:cNvSpPr>
            <a:spLocks noGrp="1"/>
          </p:cNvSpPr>
          <p:nvPr>
            <p:ph idx="1"/>
          </p:nvPr>
        </p:nvSpPr>
        <p:spPr>
          <a:xfrm>
            <a:off x="1143000" y="265038"/>
            <a:ext cx="9905999" cy="6069499"/>
          </a:xfrm>
        </p:spPr>
        <p:txBody>
          <a:bodyPr>
            <a:normAutofit/>
          </a:bodyPr>
          <a:lstStyle/>
          <a:p>
            <a:endParaRPr lang="en-IN" i="1" dirty="0"/>
          </a:p>
          <a:p>
            <a:endParaRPr lang="en-IN" i="1" dirty="0"/>
          </a:p>
          <a:p>
            <a:r>
              <a:rPr lang="en-IN" i="1" dirty="0"/>
              <a:t>d.isnull().sum()</a:t>
            </a:r>
          </a:p>
          <a:p>
            <a:r>
              <a:rPr lang="en-IN" i="1" dirty="0"/>
              <a:t>d.drop_duplicates(inplace=True)</a:t>
            </a:r>
          </a:p>
          <a:p>
            <a:r>
              <a:rPr lang="en-IN" i="1" dirty="0"/>
              <a:t>d.shape</a:t>
            </a:r>
          </a:p>
          <a:p>
            <a:endParaRPr lang="en-IN" i="1" dirty="0"/>
          </a:p>
          <a:p>
            <a:r>
              <a:rPr lang="en-IN" i="1" u="sng" dirty="0"/>
              <a:t>Conclusion</a:t>
            </a:r>
            <a:r>
              <a:rPr lang="en-IN" i="1" dirty="0"/>
              <a:t> :  </a:t>
            </a:r>
          </a:p>
          <a:p>
            <a:pPr marL="0" indent="0">
              <a:buNone/>
            </a:pPr>
            <a:r>
              <a:rPr lang="en-IN" i="1" dirty="0"/>
              <a:t>1] There are no null values in data.</a:t>
            </a:r>
          </a:p>
          <a:p>
            <a:pPr marL="0" indent="0">
              <a:buNone/>
            </a:pPr>
            <a:r>
              <a:rPr lang="en-IN" i="1" dirty="0"/>
              <a:t>2] There were 2 duplicate records.</a:t>
            </a:r>
          </a:p>
          <a:p>
            <a:endParaRPr lang="en-IN" dirty="0"/>
          </a:p>
        </p:txBody>
      </p:sp>
      <p:pic>
        <p:nvPicPr>
          <p:cNvPr id="7" name="Picture 6">
            <a:extLst>
              <a:ext uri="{FF2B5EF4-FFF2-40B4-BE49-F238E27FC236}">
                <a16:creationId xmlns:a16="http://schemas.microsoft.com/office/drawing/2014/main" id="{167AF7A0-1B36-4331-B1AF-AE307BBA74B0}"/>
              </a:ext>
            </a:extLst>
          </p:cNvPr>
          <p:cNvPicPr>
            <a:picLocks noChangeAspect="1"/>
          </p:cNvPicPr>
          <p:nvPr/>
        </p:nvPicPr>
        <p:blipFill>
          <a:blip r:embed="rId2"/>
          <a:stretch>
            <a:fillRect/>
          </a:stretch>
        </p:blipFill>
        <p:spPr>
          <a:xfrm>
            <a:off x="5961317" y="770592"/>
            <a:ext cx="5259960" cy="5058392"/>
          </a:xfrm>
          <a:prstGeom prst="rect">
            <a:avLst/>
          </a:prstGeom>
        </p:spPr>
      </p:pic>
    </p:spTree>
    <p:extLst>
      <p:ext uri="{BB962C8B-B14F-4D97-AF65-F5344CB8AC3E}">
        <p14:creationId xmlns:p14="http://schemas.microsoft.com/office/powerpoint/2010/main" val="2065197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BD9A5-B1CF-4CA2-82C3-A61C8F66B386}"/>
              </a:ext>
            </a:extLst>
          </p:cNvPr>
          <p:cNvSpPr>
            <a:spLocks noGrp="1"/>
          </p:cNvSpPr>
          <p:nvPr>
            <p:ph idx="1"/>
          </p:nvPr>
        </p:nvSpPr>
        <p:spPr>
          <a:xfrm>
            <a:off x="1141412" y="503582"/>
            <a:ext cx="9905999" cy="6016487"/>
          </a:xfrm>
        </p:spPr>
        <p:txBody>
          <a:bodyPr/>
          <a:lstStyle/>
          <a:p>
            <a:pPr marL="0" indent="0" algn="ctr">
              <a:buNone/>
            </a:pPr>
            <a:r>
              <a:rPr lang="en-IN" sz="3200" i="1" u="sng" cap="all" dirty="0">
                <a:solidFill>
                  <a:schemeClr val="bg2">
                    <a:lumMod val="50000"/>
                  </a:schemeClr>
                </a:solidFill>
                <a:latin typeface="+mj-lt"/>
                <a:ea typeface="+mj-ea"/>
                <a:cs typeface="+mj-cs"/>
              </a:rPr>
              <a:t>Preparing Data</a:t>
            </a:r>
          </a:p>
          <a:p>
            <a:pPr marL="0" indent="0" algn="ctr">
              <a:buNone/>
            </a:pPr>
            <a:endParaRPr lang="en-IN" sz="3200" i="1" u="sng" cap="all" dirty="0">
              <a:solidFill>
                <a:schemeClr val="bg2">
                  <a:lumMod val="50000"/>
                </a:schemeClr>
              </a:solidFill>
              <a:latin typeface="+mj-lt"/>
              <a:ea typeface="+mj-ea"/>
              <a:cs typeface="+mj-cs"/>
            </a:endParaRPr>
          </a:p>
          <a:p>
            <a:pPr marL="0" indent="0" algn="ctr">
              <a:buNone/>
            </a:pPr>
            <a:endParaRPr lang="en-IN" sz="3200" i="1" u="sng" cap="all" dirty="0">
              <a:solidFill>
                <a:schemeClr val="bg2">
                  <a:lumMod val="50000"/>
                </a:schemeClr>
              </a:solidFill>
              <a:latin typeface="+mj-lt"/>
              <a:ea typeface="+mj-ea"/>
              <a:cs typeface="+mj-cs"/>
            </a:endParaRPr>
          </a:p>
        </p:txBody>
      </p:sp>
      <p:pic>
        <p:nvPicPr>
          <p:cNvPr id="5" name="Picture 4">
            <a:extLst>
              <a:ext uri="{FF2B5EF4-FFF2-40B4-BE49-F238E27FC236}">
                <a16:creationId xmlns:a16="http://schemas.microsoft.com/office/drawing/2014/main" id="{3C2B8670-5924-4B89-998C-B7435AF392FF}"/>
              </a:ext>
            </a:extLst>
          </p:cNvPr>
          <p:cNvPicPr>
            <a:picLocks noChangeAspect="1"/>
          </p:cNvPicPr>
          <p:nvPr/>
        </p:nvPicPr>
        <p:blipFill>
          <a:blip r:embed="rId2"/>
          <a:stretch>
            <a:fillRect/>
          </a:stretch>
        </p:blipFill>
        <p:spPr>
          <a:xfrm>
            <a:off x="865545" y="1801047"/>
            <a:ext cx="10457731" cy="3421555"/>
          </a:xfrm>
          <a:prstGeom prst="rect">
            <a:avLst/>
          </a:prstGeom>
        </p:spPr>
      </p:pic>
    </p:spTree>
    <p:extLst>
      <p:ext uri="{BB962C8B-B14F-4D97-AF65-F5344CB8AC3E}">
        <p14:creationId xmlns:p14="http://schemas.microsoft.com/office/powerpoint/2010/main" val="428008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0290-EB20-496D-91E1-B83F1559604B}"/>
              </a:ext>
            </a:extLst>
          </p:cNvPr>
          <p:cNvSpPr>
            <a:spLocks noGrp="1"/>
          </p:cNvSpPr>
          <p:nvPr>
            <p:ph type="title"/>
          </p:nvPr>
        </p:nvSpPr>
        <p:spPr>
          <a:xfrm>
            <a:off x="1141413" y="141440"/>
            <a:ext cx="9905998" cy="1478570"/>
          </a:xfrm>
        </p:spPr>
        <p:txBody>
          <a:bodyPr/>
          <a:lstStyle/>
          <a:p>
            <a:pPr algn="ctr"/>
            <a:r>
              <a:rPr lang="en-IN" sz="3200" i="1" u="sng" dirty="0">
                <a:solidFill>
                  <a:schemeClr val="bg2">
                    <a:lumMod val="50000"/>
                  </a:schemeClr>
                </a:solidFill>
              </a:rPr>
              <a:t>Model fitting</a:t>
            </a:r>
          </a:p>
        </p:txBody>
      </p:sp>
      <p:pic>
        <p:nvPicPr>
          <p:cNvPr id="5" name="Picture 4">
            <a:extLst>
              <a:ext uri="{FF2B5EF4-FFF2-40B4-BE49-F238E27FC236}">
                <a16:creationId xmlns:a16="http://schemas.microsoft.com/office/drawing/2014/main" id="{C060F09C-7F28-471E-8178-2C4109E48050}"/>
              </a:ext>
            </a:extLst>
          </p:cNvPr>
          <p:cNvPicPr>
            <a:picLocks noChangeAspect="1"/>
          </p:cNvPicPr>
          <p:nvPr/>
        </p:nvPicPr>
        <p:blipFill>
          <a:blip r:embed="rId2"/>
          <a:stretch>
            <a:fillRect/>
          </a:stretch>
        </p:blipFill>
        <p:spPr>
          <a:xfrm>
            <a:off x="1283600" y="1285036"/>
            <a:ext cx="4482957" cy="5085708"/>
          </a:xfrm>
          <a:prstGeom prst="rect">
            <a:avLst/>
          </a:prstGeom>
        </p:spPr>
      </p:pic>
      <p:pic>
        <p:nvPicPr>
          <p:cNvPr id="7" name="Picture 6">
            <a:extLst>
              <a:ext uri="{FF2B5EF4-FFF2-40B4-BE49-F238E27FC236}">
                <a16:creationId xmlns:a16="http://schemas.microsoft.com/office/drawing/2014/main" id="{8C501C31-1764-48AC-8CAE-4CF7DB7C564E}"/>
              </a:ext>
            </a:extLst>
          </p:cNvPr>
          <p:cNvPicPr>
            <a:picLocks noChangeAspect="1"/>
          </p:cNvPicPr>
          <p:nvPr/>
        </p:nvPicPr>
        <p:blipFill>
          <a:blip r:embed="rId3"/>
          <a:stretch>
            <a:fillRect/>
          </a:stretch>
        </p:blipFill>
        <p:spPr>
          <a:xfrm>
            <a:off x="6094412" y="2704080"/>
            <a:ext cx="5408613" cy="2247619"/>
          </a:xfrm>
          <a:prstGeom prst="rect">
            <a:avLst/>
          </a:prstGeom>
        </p:spPr>
      </p:pic>
    </p:spTree>
    <p:extLst>
      <p:ext uri="{BB962C8B-B14F-4D97-AF65-F5344CB8AC3E}">
        <p14:creationId xmlns:p14="http://schemas.microsoft.com/office/powerpoint/2010/main" val="2882692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DEFEDC-08D3-456D-B806-9F0584E995EB}"/>
              </a:ext>
            </a:extLst>
          </p:cNvPr>
          <p:cNvPicPr>
            <a:picLocks noChangeAspect="1"/>
          </p:cNvPicPr>
          <p:nvPr/>
        </p:nvPicPr>
        <p:blipFill>
          <a:blip r:embed="rId2"/>
          <a:stretch>
            <a:fillRect/>
          </a:stretch>
        </p:blipFill>
        <p:spPr>
          <a:xfrm>
            <a:off x="4028659" y="327991"/>
            <a:ext cx="4465983" cy="6202017"/>
          </a:xfrm>
          <a:prstGeom prst="rect">
            <a:avLst/>
          </a:prstGeom>
        </p:spPr>
      </p:pic>
    </p:spTree>
    <p:extLst>
      <p:ext uri="{BB962C8B-B14F-4D97-AF65-F5344CB8AC3E}">
        <p14:creationId xmlns:p14="http://schemas.microsoft.com/office/powerpoint/2010/main" val="2261367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3ABBDB-BFC9-4E1D-84CF-6192FB52DF30}"/>
              </a:ext>
            </a:extLst>
          </p:cNvPr>
          <p:cNvPicPr>
            <a:picLocks noChangeAspect="1"/>
          </p:cNvPicPr>
          <p:nvPr/>
        </p:nvPicPr>
        <p:blipFill>
          <a:blip r:embed="rId2"/>
          <a:stretch>
            <a:fillRect/>
          </a:stretch>
        </p:blipFill>
        <p:spPr>
          <a:xfrm>
            <a:off x="1116588" y="889797"/>
            <a:ext cx="9958824" cy="5078406"/>
          </a:xfrm>
          <a:prstGeom prst="rect">
            <a:avLst/>
          </a:prstGeom>
        </p:spPr>
      </p:pic>
    </p:spTree>
    <p:extLst>
      <p:ext uri="{BB962C8B-B14F-4D97-AF65-F5344CB8AC3E}">
        <p14:creationId xmlns:p14="http://schemas.microsoft.com/office/powerpoint/2010/main" val="4243115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D680-7C9F-43FE-81F4-F5FE18345F06}"/>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41C5964-3DEA-4488-9F52-3F5A43419D8E}"/>
              </a:ext>
            </a:extLst>
          </p:cNvPr>
          <p:cNvSpPr>
            <a:spLocks noGrp="1"/>
          </p:cNvSpPr>
          <p:nvPr>
            <p:ph idx="1"/>
          </p:nvPr>
        </p:nvSpPr>
        <p:spPr>
          <a:xfrm>
            <a:off x="1141413" y="1"/>
            <a:ext cx="9905999" cy="2743199"/>
          </a:xfrm>
        </p:spPr>
        <p:txBody>
          <a:bodyPr>
            <a:normAutofit lnSpcReduction="10000"/>
          </a:bodyPr>
          <a:lstStyle/>
          <a:p>
            <a:pPr marL="0" indent="0" algn="ctr">
              <a:buNone/>
            </a:pPr>
            <a:r>
              <a:rPr lang="en-IN" sz="3200" i="1" u="sng" cap="all" dirty="0">
                <a:solidFill>
                  <a:schemeClr val="bg2">
                    <a:lumMod val="50000"/>
                  </a:schemeClr>
                </a:solidFill>
                <a:latin typeface="+mj-lt"/>
                <a:ea typeface="+mj-ea"/>
                <a:cs typeface="+mj-cs"/>
              </a:rPr>
              <a:t>Conclusion</a:t>
            </a:r>
            <a:endParaRPr lang="en-IN" dirty="0">
              <a:solidFill>
                <a:schemeClr val="bg1"/>
              </a:solidFill>
            </a:endParaRPr>
          </a:p>
          <a:p>
            <a:pPr marL="0" indent="0">
              <a:buNone/>
            </a:pPr>
            <a:r>
              <a:rPr lang="en-IN" i="1" dirty="0"/>
              <a:t>1] Random Forest has highest Accuracy of 74.76 % .</a:t>
            </a:r>
          </a:p>
          <a:p>
            <a:pPr marL="0" indent="0">
              <a:buNone/>
            </a:pPr>
            <a:r>
              <a:rPr lang="en-IN" i="1" dirty="0"/>
              <a:t>2] XG Boost has 2nd Highest Accuracy of 68.93 % .</a:t>
            </a:r>
          </a:p>
          <a:p>
            <a:pPr marL="0" indent="0">
              <a:buNone/>
            </a:pPr>
            <a:r>
              <a:rPr lang="en-IN" i="1" dirty="0"/>
              <a:t>3] SVC, Decision tree have accuracy of 64.08 % ,</a:t>
            </a:r>
          </a:p>
          <a:p>
            <a:pPr marL="0" indent="0">
              <a:buNone/>
            </a:pPr>
            <a:r>
              <a:rPr lang="en-IN" i="1" dirty="0"/>
              <a:t>    61.17 % respectively</a:t>
            </a:r>
            <a:r>
              <a:rPr lang="en-IN" dirty="0"/>
              <a:t>.</a:t>
            </a:r>
          </a:p>
        </p:txBody>
      </p:sp>
      <p:sp>
        <p:nvSpPr>
          <p:cNvPr id="9" name="TextBox 8">
            <a:extLst>
              <a:ext uri="{FF2B5EF4-FFF2-40B4-BE49-F238E27FC236}">
                <a16:creationId xmlns:a16="http://schemas.microsoft.com/office/drawing/2014/main" id="{A00825FE-F1B4-4DEF-8C8E-49A310751064}"/>
              </a:ext>
            </a:extLst>
          </p:cNvPr>
          <p:cNvSpPr txBox="1"/>
          <p:nvPr/>
        </p:nvSpPr>
        <p:spPr>
          <a:xfrm>
            <a:off x="1143001" y="3192494"/>
            <a:ext cx="9905997" cy="3046988"/>
          </a:xfrm>
          <a:prstGeom prst="rect">
            <a:avLst/>
          </a:prstGeom>
          <a:noFill/>
        </p:spPr>
        <p:txBody>
          <a:bodyPr wrap="square">
            <a:spAutoFit/>
          </a:bodyPr>
          <a:lstStyle/>
          <a:p>
            <a:pPr marL="0" indent="0" algn="ctr">
              <a:buNone/>
            </a:pPr>
            <a:r>
              <a:rPr lang="en-IN" sz="2400" i="1" dirty="0"/>
              <a:t>But are these Accuracies reliable ? So in Order to verify it we further use cross validation technique.</a:t>
            </a:r>
          </a:p>
          <a:p>
            <a:pPr marL="0" indent="0" algn="ctr">
              <a:buNone/>
            </a:pPr>
            <a:endParaRPr lang="en-IN" sz="2400" i="1" dirty="0"/>
          </a:p>
          <a:p>
            <a:pPr marL="0" indent="0" algn="ctr">
              <a:buNone/>
            </a:pPr>
            <a:r>
              <a:rPr lang="en-IN" sz="2400" i="1" u="sng" cap="all" dirty="0">
                <a:solidFill>
                  <a:schemeClr val="bg2">
                    <a:lumMod val="50000"/>
                  </a:schemeClr>
                </a:solidFill>
                <a:latin typeface="+mj-lt"/>
                <a:ea typeface="+mj-ea"/>
                <a:cs typeface="+mj-cs"/>
              </a:rPr>
              <a:t>Why cross validation</a:t>
            </a:r>
            <a:r>
              <a:rPr lang="en-IN" sz="2400" i="1" cap="all" dirty="0">
                <a:solidFill>
                  <a:schemeClr val="bg2">
                    <a:lumMod val="50000"/>
                  </a:schemeClr>
                </a:solidFill>
                <a:latin typeface="+mj-lt"/>
                <a:ea typeface="+mj-ea"/>
                <a:cs typeface="+mj-cs"/>
              </a:rPr>
              <a:t> ?</a:t>
            </a:r>
          </a:p>
          <a:p>
            <a:pPr marL="0" indent="0" algn="ctr">
              <a:buNone/>
            </a:pPr>
            <a:endParaRPr lang="en-IN" sz="2400" i="1" u="sng" cap="all" dirty="0">
              <a:solidFill>
                <a:schemeClr val="bg2">
                  <a:lumMod val="50000"/>
                </a:schemeClr>
              </a:solidFill>
              <a:latin typeface="+mj-lt"/>
              <a:ea typeface="+mj-ea"/>
              <a:cs typeface="+mj-cs"/>
            </a:endParaRPr>
          </a:p>
          <a:p>
            <a:pPr marL="0" indent="0" algn="ctr">
              <a:buNone/>
            </a:pPr>
            <a:r>
              <a:rPr lang="en-IN" sz="2400" i="1" dirty="0"/>
              <a:t>The Cross validation technique fits and tests the model on multiple training and test sets. At last, takes mean of all the accuracy scores to give the final one.</a:t>
            </a:r>
          </a:p>
          <a:p>
            <a:pPr marL="0" indent="0" algn="ctr">
              <a:buNone/>
            </a:pPr>
            <a:r>
              <a:rPr lang="en-IN" sz="2400" i="1" dirty="0"/>
              <a:t>It Also Helps to Overcome the Problem of Overfitting.</a:t>
            </a:r>
          </a:p>
        </p:txBody>
      </p:sp>
    </p:spTree>
    <p:extLst>
      <p:ext uri="{BB962C8B-B14F-4D97-AF65-F5344CB8AC3E}">
        <p14:creationId xmlns:p14="http://schemas.microsoft.com/office/powerpoint/2010/main" val="2672074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28BA-7878-44D5-9796-96C3490A271A}"/>
              </a:ext>
            </a:extLst>
          </p:cNvPr>
          <p:cNvSpPr>
            <a:spLocks noGrp="1"/>
          </p:cNvSpPr>
          <p:nvPr>
            <p:ph type="title"/>
          </p:nvPr>
        </p:nvSpPr>
        <p:spPr>
          <a:xfrm>
            <a:off x="1143001" y="0"/>
            <a:ext cx="9905998" cy="1478570"/>
          </a:xfrm>
        </p:spPr>
        <p:txBody>
          <a:bodyPr/>
          <a:lstStyle/>
          <a:p>
            <a:pPr algn="ctr"/>
            <a:r>
              <a:rPr lang="en-IN" sz="3200" i="1" u="sng" dirty="0">
                <a:solidFill>
                  <a:schemeClr val="bg2">
                    <a:lumMod val="50000"/>
                  </a:schemeClr>
                </a:solidFill>
              </a:rPr>
              <a:t>Cross Validation</a:t>
            </a:r>
            <a:endParaRPr lang="en-IN" sz="3200" i="1" dirty="0">
              <a:solidFill>
                <a:schemeClr val="bg2">
                  <a:lumMod val="50000"/>
                </a:schemeClr>
              </a:solidFill>
            </a:endParaRPr>
          </a:p>
        </p:txBody>
      </p:sp>
      <p:pic>
        <p:nvPicPr>
          <p:cNvPr id="5" name="Content Placeholder 4">
            <a:extLst>
              <a:ext uri="{FF2B5EF4-FFF2-40B4-BE49-F238E27FC236}">
                <a16:creationId xmlns:a16="http://schemas.microsoft.com/office/drawing/2014/main" id="{DF40404C-AC15-4C02-B568-BCA76D9A5F90}"/>
              </a:ext>
            </a:extLst>
          </p:cNvPr>
          <p:cNvPicPr>
            <a:picLocks noGrp="1" noChangeAspect="1"/>
          </p:cNvPicPr>
          <p:nvPr>
            <p:ph idx="1"/>
          </p:nvPr>
        </p:nvPicPr>
        <p:blipFill>
          <a:blip r:embed="rId2"/>
          <a:stretch>
            <a:fillRect/>
          </a:stretch>
        </p:blipFill>
        <p:spPr>
          <a:xfrm>
            <a:off x="3055454" y="1317912"/>
            <a:ext cx="6081091" cy="5130306"/>
          </a:xfrm>
        </p:spPr>
      </p:pic>
    </p:spTree>
    <p:extLst>
      <p:ext uri="{BB962C8B-B14F-4D97-AF65-F5344CB8AC3E}">
        <p14:creationId xmlns:p14="http://schemas.microsoft.com/office/powerpoint/2010/main" val="3630173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7373888-1C37-4F22-ABFE-70533E239164}"/>
              </a:ext>
            </a:extLst>
          </p:cNvPr>
          <p:cNvPicPr>
            <a:picLocks noChangeAspect="1"/>
          </p:cNvPicPr>
          <p:nvPr/>
        </p:nvPicPr>
        <p:blipFill>
          <a:blip r:embed="rId2"/>
          <a:stretch>
            <a:fillRect/>
          </a:stretch>
        </p:blipFill>
        <p:spPr>
          <a:xfrm>
            <a:off x="3985530" y="2785661"/>
            <a:ext cx="4220939" cy="3971562"/>
          </a:xfrm>
          <a:prstGeom prst="rect">
            <a:avLst/>
          </a:prstGeom>
        </p:spPr>
      </p:pic>
      <p:pic>
        <p:nvPicPr>
          <p:cNvPr id="3" name="Picture 2">
            <a:extLst>
              <a:ext uri="{FF2B5EF4-FFF2-40B4-BE49-F238E27FC236}">
                <a16:creationId xmlns:a16="http://schemas.microsoft.com/office/drawing/2014/main" id="{6EE153B2-EF51-468C-97F1-B7CA5F3A5998}"/>
              </a:ext>
            </a:extLst>
          </p:cNvPr>
          <p:cNvPicPr>
            <a:picLocks noChangeAspect="1"/>
          </p:cNvPicPr>
          <p:nvPr/>
        </p:nvPicPr>
        <p:blipFill>
          <a:blip r:embed="rId3"/>
          <a:stretch>
            <a:fillRect/>
          </a:stretch>
        </p:blipFill>
        <p:spPr>
          <a:xfrm>
            <a:off x="2316073" y="1381511"/>
            <a:ext cx="7559854" cy="1073944"/>
          </a:xfrm>
          <a:prstGeom prst="rect">
            <a:avLst/>
          </a:prstGeom>
        </p:spPr>
      </p:pic>
      <p:pic>
        <p:nvPicPr>
          <p:cNvPr id="4" name="Picture 3">
            <a:extLst>
              <a:ext uri="{FF2B5EF4-FFF2-40B4-BE49-F238E27FC236}">
                <a16:creationId xmlns:a16="http://schemas.microsoft.com/office/drawing/2014/main" id="{79CB782D-F148-4548-9534-D7D3ADDB84B1}"/>
              </a:ext>
            </a:extLst>
          </p:cNvPr>
          <p:cNvPicPr>
            <a:picLocks noChangeAspect="1"/>
          </p:cNvPicPr>
          <p:nvPr/>
        </p:nvPicPr>
        <p:blipFill>
          <a:blip r:embed="rId4"/>
          <a:stretch>
            <a:fillRect/>
          </a:stretch>
        </p:blipFill>
        <p:spPr>
          <a:xfrm>
            <a:off x="2316073" y="100777"/>
            <a:ext cx="7559854" cy="849751"/>
          </a:xfrm>
          <a:prstGeom prst="rect">
            <a:avLst/>
          </a:prstGeom>
        </p:spPr>
      </p:pic>
    </p:spTree>
    <p:extLst>
      <p:ext uri="{BB962C8B-B14F-4D97-AF65-F5344CB8AC3E}">
        <p14:creationId xmlns:p14="http://schemas.microsoft.com/office/powerpoint/2010/main" val="2973644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FD0D-8284-4231-AA57-E4F28D7EED3C}"/>
              </a:ext>
            </a:extLst>
          </p:cNvPr>
          <p:cNvSpPr>
            <a:spLocks noGrp="1"/>
          </p:cNvSpPr>
          <p:nvPr>
            <p:ph type="title"/>
          </p:nvPr>
        </p:nvSpPr>
        <p:spPr>
          <a:xfrm>
            <a:off x="1141412" y="167944"/>
            <a:ext cx="9905998" cy="1478570"/>
          </a:xfrm>
        </p:spPr>
        <p:txBody>
          <a:bodyPr/>
          <a:lstStyle/>
          <a:p>
            <a:pPr marL="0" indent="0" algn="ctr"/>
            <a:r>
              <a:rPr lang="en-IN" sz="3200" i="1" u="sng" dirty="0">
                <a:solidFill>
                  <a:schemeClr val="bg2">
                    <a:lumMod val="50000"/>
                  </a:schemeClr>
                </a:solidFill>
              </a:rPr>
              <a:t>Conclusion</a:t>
            </a:r>
          </a:p>
        </p:txBody>
      </p:sp>
      <p:sp>
        <p:nvSpPr>
          <p:cNvPr id="3" name="Content Placeholder 2">
            <a:extLst>
              <a:ext uri="{FF2B5EF4-FFF2-40B4-BE49-F238E27FC236}">
                <a16:creationId xmlns:a16="http://schemas.microsoft.com/office/drawing/2014/main" id="{7A2B0495-607D-4932-8714-D6AFF5C463F8}"/>
              </a:ext>
            </a:extLst>
          </p:cNvPr>
          <p:cNvSpPr>
            <a:spLocks noGrp="1"/>
          </p:cNvSpPr>
          <p:nvPr>
            <p:ph idx="1"/>
          </p:nvPr>
        </p:nvSpPr>
        <p:spPr/>
        <p:txBody>
          <a:bodyPr/>
          <a:lstStyle/>
          <a:p>
            <a:pPr marL="0" indent="0">
              <a:buNone/>
            </a:pPr>
            <a:r>
              <a:rPr lang="en-IN" dirty="0"/>
              <a:t>1] Random Forest has the Highest Accuracy of 82.39 %.</a:t>
            </a:r>
          </a:p>
          <a:p>
            <a:pPr marL="0" indent="0">
              <a:buNone/>
            </a:pPr>
            <a:r>
              <a:rPr lang="en-IN" dirty="0"/>
              <a:t>2] Bagging, XGBoost, Decision Tree have Accuracy of 78.73 % ,</a:t>
            </a:r>
          </a:p>
          <a:p>
            <a:pPr marL="0" indent="0">
              <a:buNone/>
            </a:pPr>
            <a:r>
              <a:rPr lang="en-IN" dirty="0"/>
              <a:t>    77.19 % , 74.05 % respectively.</a:t>
            </a:r>
          </a:p>
          <a:p>
            <a:pPr marL="0" indent="0">
              <a:buNone/>
            </a:pPr>
            <a:r>
              <a:rPr lang="en-IN" dirty="0"/>
              <a:t>3] This Means that Random Forest is the Best Fit Model on our Data.</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08183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A16-21EE-4638-AE20-DB6692300016}"/>
              </a:ext>
            </a:extLst>
          </p:cNvPr>
          <p:cNvSpPr>
            <a:spLocks noGrp="1"/>
          </p:cNvSpPr>
          <p:nvPr>
            <p:ph type="title"/>
          </p:nvPr>
        </p:nvSpPr>
        <p:spPr>
          <a:xfrm>
            <a:off x="1143001" y="187822"/>
            <a:ext cx="9905998" cy="812716"/>
          </a:xfrm>
        </p:spPr>
        <p:txBody>
          <a:bodyPr/>
          <a:lstStyle/>
          <a:p>
            <a:pPr algn="ctr"/>
            <a:r>
              <a:rPr lang="en-IN" sz="2800" dirty="0">
                <a:solidFill>
                  <a:schemeClr val="bg2">
                    <a:lumMod val="50000"/>
                  </a:schemeClr>
                </a:solidFill>
              </a:rPr>
              <a:t>Data Collection</a:t>
            </a:r>
          </a:p>
        </p:txBody>
      </p:sp>
      <p:sp>
        <p:nvSpPr>
          <p:cNvPr id="3" name="Content Placeholder 2">
            <a:extLst>
              <a:ext uri="{FF2B5EF4-FFF2-40B4-BE49-F238E27FC236}">
                <a16:creationId xmlns:a16="http://schemas.microsoft.com/office/drawing/2014/main" id="{DFF8A627-81C2-4726-8ABC-46CADE284103}"/>
              </a:ext>
            </a:extLst>
          </p:cNvPr>
          <p:cNvSpPr>
            <a:spLocks noGrp="1"/>
          </p:cNvSpPr>
          <p:nvPr>
            <p:ph idx="1"/>
          </p:nvPr>
        </p:nvSpPr>
        <p:spPr>
          <a:xfrm>
            <a:off x="1143001" y="1658143"/>
            <a:ext cx="9905999" cy="3541714"/>
          </a:xfrm>
        </p:spPr>
        <p:txBody>
          <a:bodyPr/>
          <a:lstStyle/>
          <a:p>
            <a:r>
              <a:rPr lang="en-IN" dirty="0"/>
              <a:t>We Created a Questionnaire related to Online Shopping Survey and Collected the Primary Data Using Google Forms.</a:t>
            </a:r>
          </a:p>
          <a:p>
            <a:pPr marL="0" indent="0">
              <a:buNone/>
            </a:pPr>
            <a:endParaRPr lang="en-IN" dirty="0"/>
          </a:p>
          <a:p>
            <a:r>
              <a:rPr lang="en-IN" u="sng" dirty="0"/>
              <a:t>DATA COLLECTED FROM</a:t>
            </a:r>
            <a:r>
              <a:rPr lang="en-IN" dirty="0"/>
              <a:t> : https://docs.google.com/forms/d/e/1FAIpQLSeZbAvBntGlxD4bL2_VXupe0Z3yEiwICDKyuAjAp8d5I7JIA/viewform</a:t>
            </a:r>
          </a:p>
          <a:p>
            <a:endParaRPr lang="en-IN" dirty="0"/>
          </a:p>
        </p:txBody>
      </p:sp>
    </p:spTree>
    <p:extLst>
      <p:ext uri="{BB962C8B-B14F-4D97-AF65-F5344CB8AC3E}">
        <p14:creationId xmlns:p14="http://schemas.microsoft.com/office/powerpoint/2010/main" val="2078854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F6E9-BA11-48CB-B0FC-16246ECB9D60}"/>
              </a:ext>
            </a:extLst>
          </p:cNvPr>
          <p:cNvSpPr>
            <a:spLocks noGrp="1"/>
          </p:cNvSpPr>
          <p:nvPr>
            <p:ph type="title"/>
          </p:nvPr>
        </p:nvSpPr>
        <p:spPr>
          <a:xfrm>
            <a:off x="1143001" y="198782"/>
            <a:ext cx="9905998" cy="675861"/>
          </a:xfrm>
        </p:spPr>
        <p:txBody>
          <a:bodyPr/>
          <a:lstStyle/>
          <a:p>
            <a:pPr algn="ctr"/>
            <a:r>
              <a:rPr lang="en-IN" sz="3200" i="1" u="sng" dirty="0">
                <a:solidFill>
                  <a:schemeClr val="bg2">
                    <a:lumMod val="50000"/>
                  </a:schemeClr>
                </a:solidFill>
              </a:rPr>
              <a:t>Overall Interpretations :</a:t>
            </a:r>
          </a:p>
        </p:txBody>
      </p:sp>
      <p:sp>
        <p:nvSpPr>
          <p:cNvPr id="3" name="Content Placeholder 2">
            <a:extLst>
              <a:ext uri="{FF2B5EF4-FFF2-40B4-BE49-F238E27FC236}">
                <a16:creationId xmlns:a16="http://schemas.microsoft.com/office/drawing/2014/main" id="{5F86AA76-8E76-4363-B5FA-4A2593383809}"/>
              </a:ext>
            </a:extLst>
          </p:cNvPr>
          <p:cNvSpPr>
            <a:spLocks noGrp="1"/>
          </p:cNvSpPr>
          <p:nvPr>
            <p:ph idx="1"/>
          </p:nvPr>
        </p:nvSpPr>
        <p:spPr>
          <a:xfrm>
            <a:off x="1141412" y="980661"/>
            <a:ext cx="9905999" cy="5473148"/>
          </a:xfrm>
        </p:spPr>
        <p:txBody>
          <a:bodyPr>
            <a:normAutofit fontScale="92500"/>
          </a:bodyPr>
          <a:lstStyle/>
          <a:p>
            <a:pPr marL="0" indent="0">
              <a:buNone/>
            </a:pPr>
            <a:r>
              <a:rPr lang="en-IN" i="1" dirty="0"/>
              <a:t>1] </a:t>
            </a:r>
            <a:r>
              <a:rPr lang="en-IN" i="1" dirty="0">
                <a:solidFill>
                  <a:schemeClr val="bg1"/>
                </a:solidFill>
              </a:rPr>
              <a:t>94%</a:t>
            </a:r>
            <a:r>
              <a:rPr lang="en-IN" i="1" dirty="0"/>
              <a:t> of people prefer online shopping.</a:t>
            </a:r>
          </a:p>
          <a:p>
            <a:pPr marL="0" indent="0">
              <a:buNone/>
            </a:pPr>
            <a:r>
              <a:rPr lang="en-IN" i="1" dirty="0"/>
              <a:t>2] </a:t>
            </a:r>
            <a:r>
              <a:rPr lang="en-IN" i="1" dirty="0">
                <a:solidFill>
                  <a:schemeClr val="bg1"/>
                </a:solidFill>
              </a:rPr>
              <a:t>Amazon</a:t>
            </a:r>
            <a:r>
              <a:rPr lang="en-IN" i="1" dirty="0"/>
              <a:t> is the Most Preferred Website followed by Flipkart And Myntra.</a:t>
            </a:r>
          </a:p>
          <a:p>
            <a:pPr marL="0" indent="0">
              <a:buNone/>
            </a:pPr>
            <a:r>
              <a:rPr lang="en-IN" i="1" dirty="0"/>
              <a:t>3] </a:t>
            </a:r>
            <a:r>
              <a:rPr lang="en-IN" i="1" dirty="0">
                <a:solidFill>
                  <a:schemeClr val="bg1"/>
                </a:solidFill>
              </a:rPr>
              <a:t>Offers</a:t>
            </a:r>
            <a:r>
              <a:rPr lang="en-IN" i="1" dirty="0"/>
              <a:t> influence Buyers the Most while Online Shopping Website.</a:t>
            </a:r>
          </a:p>
          <a:p>
            <a:pPr marL="0" indent="0">
              <a:buNone/>
            </a:pPr>
            <a:r>
              <a:rPr lang="en-IN" i="1" dirty="0"/>
              <a:t>4] </a:t>
            </a:r>
            <a:r>
              <a:rPr lang="en-IN" i="1" dirty="0">
                <a:solidFill>
                  <a:schemeClr val="bg1"/>
                </a:solidFill>
              </a:rPr>
              <a:t>Product Quality and Unavailability</a:t>
            </a:r>
            <a:r>
              <a:rPr lang="en-IN" i="1" dirty="0"/>
              <a:t> are the Main Concerns During Online</a:t>
            </a:r>
          </a:p>
          <a:p>
            <a:pPr marL="0" indent="0">
              <a:buNone/>
            </a:pPr>
            <a:r>
              <a:rPr lang="en-IN" i="1" dirty="0"/>
              <a:t>    Shopping.</a:t>
            </a:r>
          </a:p>
          <a:p>
            <a:pPr marL="0" indent="0">
              <a:buNone/>
            </a:pPr>
            <a:r>
              <a:rPr lang="en-IN" i="1" dirty="0"/>
              <a:t>5] We can Observe that the Customers Prefer Traditional Method </a:t>
            </a:r>
            <a:r>
              <a:rPr lang="en-IN" i="1" dirty="0" err="1"/>
              <a:t>i.e</a:t>
            </a:r>
            <a:r>
              <a:rPr lang="en-IN" i="1" dirty="0"/>
              <a:t> </a:t>
            </a:r>
            <a:r>
              <a:rPr lang="en-IN" i="1" dirty="0">
                <a:solidFill>
                  <a:schemeClr val="bg1"/>
                </a:solidFill>
              </a:rPr>
              <a:t>Cash on Delivery</a:t>
            </a:r>
          </a:p>
          <a:p>
            <a:pPr marL="0" indent="0">
              <a:buNone/>
            </a:pPr>
            <a:r>
              <a:rPr lang="en-IN" i="1" dirty="0"/>
              <a:t>     more than the Other Methods.</a:t>
            </a:r>
          </a:p>
          <a:p>
            <a:pPr marL="0" indent="0">
              <a:buNone/>
            </a:pPr>
            <a:r>
              <a:rPr lang="en-IN" i="1" dirty="0"/>
              <a:t>6] Proportion of Male Preferring Credit Card is Greater than Proportion of Female. </a:t>
            </a:r>
          </a:p>
          <a:p>
            <a:pPr marL="0" indent="0">
              <a:buNone/>
            </a:pPr>
            <a:r>
              <a:rPr lang="en-IN" i="1" dirty="0"/>
              <a:t>7] Overall Buying pattern in the Covid-19 situation seems to be </a:t>
            </a:r>
            <a:r>
              <a:rPr lang="en-IN" i="1" dirty="0">
                <a:solidFill>
                  <a:schemeClr val="bg1"/>
                </a:solidFill>
              </a:rPr>
              <a:t>decreased.</a:t>
            </a:r>
          </a:p>
          <a:p>
            <a:pPr marL="0" indent="0">
              <a:buNone/>
            </a:pPr>
            <a:r>
              <a:rPr lang="en-IN" i="1" dirty="0"/>
              <a:t>8] </a:t>
            </a:r>
            <a:r>
              <a:rPr lang="en-IN" i="1" dirty="0">
                <a:solidFill>
                  <a:schemeClr val="bg1"/>
                </a:solidFill>
              </a:rPr>
              <a:t>60 %</a:t>
            </a:r>
            <a:r>
              <a:rPr lang="en-IN" i="1" dirty="0"/>
              <a:t> of Buyers are Influenced by Advertisement While Online Shopping.</a:t>
            </a:r>
          </a:p>
        </p:txBody>
      </p:sp>
    </p:spTree>
    <p:extLst>
      <p:ext uri="{BB962C8B-B14F-4D97-AF65-F5344CB8AC3E}">
        <p14:creationId xmlns:p14="http://schemas.microsoft.com/office/powerpoint/2010/main" val="1012214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8A7FCC-D6E4-48D8-B9DE-1C1A27E62444}"/>
              </a:ext>
            </a:extLst>
          </p:cNvPr>
          <p:cNvSpPr>
            <a:spLocks noGrp="1"/>
          </p:cNvSpPr>
          <p:nvPr>
            <p:ph idx="1"/>
          </p:nvPr>
        </p:nvSpPr>
        <p:spPr>
          <a:xfrm>
            <a:off x="1008027" y="274982"/>
            <a:ext cx="10175945" cy="6308035"/>
          </a:xfrm>
        </p:spPr>
        <p:txBody>
          <a:bodyPr>
            <a:normAutofit/>
          </a:bodyPr>
          <a:lstStyle/>
          <a:p>
            <a:pPr marL="0" indent="0">
              <a:buNone/>
            </a:pPr>
            <a:r>
              <a:rPr lang="en-IN" sz="2200" dirty="0"/>
              <a:t>9] </a:t>
            </a:r>
            <a:r>
              <a:rPr lang="en-IN" sz="2200" i="1" dirty="0"/>
              <a:t>Overall online experience of Customers buying through Myntra is Good Maybe</a:t>
            </a:r>
          </a:p>
          <a:p>
            <a:pPr marL="0" indent="0">
              <a:buNone/>
            </a:pPr>
            <a:r>
              <a:rPr lang="en-IN" sz="2200" i="1" dirty="0"/>
              <a:t>due to their good return policy.</a:t>
            </a:r>
          </a:p>
          <a:p>
            <a:pPr marL="0" indent="0">
              <a:buNone/>
            </a:pPr>
            <a:r>
              <a:rPr lang="en-IN" sz="2200" i="1" dirty="0"/>
              <a:t>10] It is Observed That Most of the Users are </a:t>
            </a:r>
            <a:r>
              <a:rPr lang="en-IN" sz="2200" i="1" dirty="0">
                <a:solidFill>
                  <a:schemeClr val="bg1"/>
                </a:solidFill>
              </a:rPr>
              <a:t>Loyal</a:t>
            </a:r>
            <a:r>
              <a:rPr lang="en-IN" sz="2200" i="1" dirty="0"/>
              <a:t> to their Preferred Websites.</a:t>
            </a:r>
          </a:p>
          <a:p>
            <a:pPr marL="0" indent="0">
              <a:buNone/>
            </a:pPr>
            <a:r>
              <a:rPr lang="en-IN" sz="2200" i="1" dirty="0"/>
              <a:t>11] </a:t>
            </a:r>
            <a:r>
              <a:rPr lang="en-IN" sz="2200" i="1" dirty="0">
                <a:latin typeface="+mn-lt"/>
                <a:ea typeface="+mn-ea"/>
                <a:cs typeface="+mn-cs"/>
              </a:rPr>
              <a:t>Myntra has more female users proportion than male users which is not the same in the case of Amazon and </a:t>
            </a:r>
            <a:r>
              <a:rPr lang="en-IN" sz="2200" i="1" dirty="0"/>
              <a:t>F</a:t>
            </a:r>
            <a:r>
              <a:rPr lang="en-IN" sz="2200" i="1" dirty="0">
                <a:latin typeface="+mn-lt"/>
                <a:ea typeface="+mn-ea"/>
                <a:cs typeface="+mn-cs"/>
              </a:rPr>
              <a:t>lipkart, So to increase the sa</a:t>
            </a:r>
            <a:r>
              <a:rPr lang="en-IN" sz="2200" i="1" dirty="0"/>
              <a:t>le Myntra can Focus More on Female Products.</a:t>
            </a:r>
          </a:p>
          <a:p>
            <a:pPr marL="0" indent="0">
              <a:buNone/>
            </a:pPr>
            <a:r>
              <a:rPr lang="en-IN" sz="2200" i="1" dirty="0"/>
              <a:t>12] </a:t>
            </a:r>
            <a:r>
              <a:rPr lang="en-IN" sz="2200" i="1" dirty="0">
                <a:solidFill>
                  <a:schemeClr val="bg1"/>
                </a:solidFill>
              </a:rPr>
              <a:t>Products &gt;2000 Rs. Contributes More for Amazon</a:t>
            </a:r>
            <a:r>
              <a:rPr lang="en-IN" sz="2200" i="1" dirty="0"/>
              <a:t> in comparison with its Competitors. Flipkart and Myntra Must Focus on Products in this Category to Increase Overall Sales.</a:t>
            </a:r>
          </a:p>
          <a:p>
            <a:pPr marL="0" indent="0">
              <a:buNone/>
            </a:pPr>
            <a:r>
              <a:rPr lang="en-IN" sz="2200" i="1" dirty="0"/>
              <a:t>13] </a:t>
            </a:r>
            <a:r>
              <a:rPr lang="en-IN" sz="2200" i="1" dirty="0">
                <a:solidFill>
                  <a:schemeClr val="bg1"/>
                </a:solidFill>
              </a:rPr>
              <a:t>Random Forest</a:t>
            </a:r>
            <a:r>
              <a:rPr lang="en-IN" sz="2200" i="1" dirty="0"/>
              <a:t> is the Best Fit Model on our Data.</a:t>
            </a:r>
          </a:p>
          <a:p>
            <a:pPr marL="0" indent="0">
              <a:buNone/>
            </a:pPr>
            <a:r>
              <a:rPr lang="en-IN" sz="2200" i="1" dirty="0"/>
              <a:t>Companies have Databases of Non registered Customers. Using this Model Companies can Identify their Target Customers and Work Accordingly.</a:t>
            </a:r>
          </a:p>
        </p:txBody>
      </p:sp>
    </p:spTree>
    <p:extLst>
      <p:ext uri="{BB962C8B-B14F-4D97-AF65-F5344CB8AC3E}">
        <p14:creationId xmlns:p14="http://schemas.microsoft.com/office/powerpoint/2010/main" val="677686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9D7E7-3C98-45E2-8F57-D45E3D01EE5E}"/>
              </a:ext>
            </a:extLst>
          </p:cNvPr>
          <p:cNvSpPr>
            <a:spLocks noGrp="1"/>
          </p:cNvSpPr>
          <p:nvPr>
            <p:ph idx="1"/>
          </p:nvPr>
        </p:nvSpPr>
        <p:spPr>
          <a:xfrm>
            <a:off x="1143000" y="2976735"/>
            <a:ext cx="9905999" cy="719000"/>
          </a:xfrm>
        </p:spPr>
        <p:txBody>
          <a:bodyPr>
            <a:noAutofit/>
          </a:bodyPr>
          <a:lstStyle/>
          <a:p>
            <a:pPr marL="0" indent="0" algn="ctr">
              <a:buNone/>
            </a:pPr>
            <a:r>
              <a:rPr lang="en-IN" sz="4800" i="1" u="sng" cap="all" dirty="0">
                <a:solidFill>
                  <a:schemeClr val="bg2">
                    <a:lumMod val="50000"/>
                  </a:schemeClr>
                </a:solidFill>
                <a:latin typeface="+mj-lt"/>
                <a:ea typeface="+mj-ea"/>
                <a:cs typeface="+mj-cs"/>
              </a:rPr>
              <a:t>THANK YOU</a:t>
            </a:r>
          </a:p>
        </p:txBody>
      </p:sp>
    </p:spTree>
    <p:extLst>
      <p:ext uri="{BB962C8B-B14F-4D97-AF65-F5344CB8AC3E}">
        <p14:creationId xmlns:p14="http://schemas.microsoft.com/office/powerpoint/2010/main" val="203599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B10B-C291-4990-8126-229933F4DE47}"/>
              </a:ext>
            </a:extLst>
          </p:cNvPr>
          <p:cNvSpPr>
            <a:spLocks noGrp="1"/>
          </p:cNvSpPr>
          <p:nvPr>
            <p:ph type="title"/>
          </p:nvPr>
        </p:nvSpPr>
        <p:spPr>
          <a:xfrm>
            <a:off x="966679" y="204569"/>
            <a:ext cx="10255460" cy="869063"/>
          </a:xfrm>
        </p:spPr>
        <p:txBody>
          <a:bodyPr/>
          <a:lstStyle/>
          <a:p>
            <a:pPr algn="ctr"/>
            <a:r>
              <a:rPr lang="en-IN" sz="2800" u="sng" dirty="0">
                <a:solidFill>
                  <a:schemeClr val="bg2">
                    <a:lumMod val="50000"/>
                  </a:schemeClr>
                </a:solidFill>
              </a:rPr>
              <a:t>Data</a:t>
            </a:r>
          </a:p>
        </p:txBody>
      </p:sp>
      <p:sp>
        <p:nvSpPr>
          <p:cNvPr id="10" name="Rectangle 4">
            <a:extLst>
              <a:ext uri="{FF2B5EF4-FFF2-40B4-BE49-F238E27FC236}">
                <a16:creationId xmlns:a16="http://schemas.microsoft.com/office/drawing/2014/main" id="{7FC1477B-B3C9-4367-85AA-8770A98AB5E7}"/>
              </a:ext>
            </a:extLst>
          </p:cNvPr>
          <p:cNvSpPr>
            <a:spLocks noGrp="1" noChangeArrowheads="1"/>
          </p:cNvSpPr>
          <p:nvPr>
            <p:ph idx="1"/>
          </p:nvPr>
        </p:nvSpPr>
        <p:spPr bwMode="auto">
          <a:xfrm>
            <a:off x="556780" y="1285496"/>
            <a:ext cx="11075257" cy="147732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50000"/>
                  </a:schemeClr>
                </a:solidFill>
                <a:latin typeface="Courier New" panose="02070309020205020404" pitchFamily="49" charset="0"/>
              </a:rPr>
              <a:t>[</a:t>
            </a:r>
            <a:r>
              <a:rPr kumimoji="0" lang="en-US" altLang="en-US" sz="1600" b="1" u="none" strike="noStrike" cap="none" normalizeH="0" baseline="0" dirty="0">
                <a:ln>
                  <a:noFill/>
                </a:ln>
                <a:solidFill>
                  <a:schemeClr val="bg2">
                    <a:lumMod val="50000"/>
                  </a:schemeClr>
                </a:solidFill>
                <a:effectLst/>
                <a:latin typeface="Courier New" panose="02070309020205020404" pitchFamily="49" charset="0"/>
              </a:rPr>
              <a:t>'Age Group', 'Gender', 'Occupation ', 'City', 'Area', 'Shop online', 'Shopping website', 'Times', 'Spend in a month', 'Most preferred items', 'Factor influences', 'Payment method', 'Delivery service rating', 'Product Quality rating.', 'Customer service rating.', 'Return policy rating.', 'Covid-19 safety measures.', 'Recommend', 'Overall experience.', 'Is user friendly', 'Comfortable', 'Ad influence', 'Privacy concerns', 'Purchasing pattern changed', 'Biggest concern', 'Continue shopping', 'Switch to ?']</a:t>
            </a:r>
            <a:endParaRPr kumimoji="0" lang="en-US" altLang="en-US" sz="1600" b="1" u="none" strike="noStrike" cap="none" normalizeH="0" baseline="0" dirty="0">
              <a:ln>
                <a:noFill/>
              </a:ln>
              <a:solidFill>
                <a:schemeClr val="bg2">
                  <a:lumMod val="50000"/>
                </a:schemeClr>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E631A952-DCD6-4893-ADD9-E5C1966F6917}"/>
              </a:ext>
            </a:extLst>
          </p:cNvPr>
          <p:cNvPicPr>
            <a:picLocks noChangeAspect="1"/>
          </p:cNvPicPr>
          <p:nvPr/>
        </p:nvPicPr>
        <p:blipFill>
          <a:blip r:embed="rId2"/>
          <a:stretch>
            <a:fillRect/>
          </a:stretch>
        </p:blipFill>
        <p:spPr>
          <a:xfrm>
            <a:off x="997294" y="3133303"/>
            <a:ext cx="10194233" cy="3495165"/>
          </a:xfrm>
          <a:prstGeom prst="rect">
            <a:avLst/>
          </a:prstGeom>
        </p:spPr>
      </p:pic>
    </p:spTree>
    <p:extLst>
      <p:ext uri="{BB962C8B-B14F-4D97-AF65-F5344CB8AC3E}">
        <p14:creationId xmlns:p14="http://schemas.microsoft.com/office/powerpoint/2010/main" val="191256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iPod, electronics&#10;&#10;Description automatically generated">
            <a:extLst>
              <a:ext uri="{FF2B5EF4-FFF2-40B4-BE49-F238E27FC236}">
                <a16:creationId xmlns:a16="http://schemas.microsoft.com/office/drawing/2014/main" id="{C12E8E3E-9CE4-4397-B0FF-602EA26AA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1095505"/>
            <a:ext cx="10176208" cy="5068934"/>
          </a:xfrm>
          <a:prstGeom prst="rect">
            <a:avLst/>
          </a:prstGeom>
        </p:spPr>
      </p:pic>
      <p:sp>
        <p:nvSpPr>
          <p:cNvPr id="2" name="Title 1">
            <a:extLst>
              <a:ext uri="{FF2B5EF4-FFF2-40B4-BE49-F238E27FC236}">
                <a16:creationId xmlns:a16="http://schemas.microsoft.com/office/drawing/2014/main" id="{7D82A19F-32C5-4F79-943F-710836F8E099}"/>
              </a:ext>
            </a:extLst>
          </p:cNvPr>
          <p:cNvSpPr>
            <a:spLocks noGrp="1"/>
          </p:cNvSpPr>
          <p:nvPr>
            <p:ph type="title"/>
          </p:nvPr>
        </p:nvSpPr>
        <p:spPr>
          <a:xfrm>
            <a:off x="1143001" y="145236"/>
            <a:ext cx="9905998" cy="800144"/>
          </a:xfrm>
        </p:spPr>
        <p:txBody>
          <a:bodyPr>
            <a:normAutofit/>
          </a:bodyPr>
          <a:lstStyle/>
          <a:p>
            <a:pPr algn="ctr"/>
            <a:r>
              <a:rPr lang="en-IN" sz="2400" i="1" u="sng" dirty="0">
                <a:solidFill>
                  <a:schemeClr val="bg2">
                    <a:lumMod val="50000"/>
                  </a:schemeClr>
                </a:solidFill>
              </a:rPr>
              <a:t>Pie Diagram : People Who Shop online V/s Offline</a:t>
            </a:r>
          </a:p>
        </p:txBody>
      </p:sp>
      <p:sp>
        <p:nvSpPr>
          <p:cNvPr id="7" name="TextBox 6">
            <a:extLst>
              <a:ext uri="{FF2B5EF4-FFF2-40B4-BE49-F238E27FC236}">
                <a16:creationId xmlns:a16="http://schemas.microsoft.com/office/drawing/2014/main" id="{269740B2-9192-41FB-8605-E2449A81DE9A}"/>
              </a:ext>
            </a:extLst>
          </p:cNvPr>
          <p:cNvSpPr txBox="1"/>
          <p:nvPr/>
        </p:nvSpPr>
        <p:spPr>
          <a:xfrm>
            <a:off x="5216583" y="5577829"/>
            <a:ext cx="6102626" cy="369332"/>
          </a:xfrm>
          <a:prstGeom prst="rect">
            <a:avLst/>
          </a:prstGeom>
          <a:noFill/>
        </p:spPr>
        <p:txBody>
          <a:bodyPr wrap="square">
            <a:spAutoFit/>
          </a:bodyPr>
          <a:lstStyle/>
          <a:p>
            <a:pPr algn="l"/>
            <a:r>
              <a:rPr lang="en-IN" b="1" i="1" dirty="0">
                <a:effectLst/>
                <a:latin typeface="Helvetica Neue"/>
              </a:rPr>
              <a:t>Conclusion: 94.3 % of people prefer online shopping.</a:t>
            </a:r>
          </a:p>
        </p:txBody>
      </p:sp>
    </p:spTree>
    <p:extLst>
      <p:ext uri="{BB962C8B-B14F-4D97-AF65-F5344CB8AC3E}">
        <p14:creationId xmlns:p14="http://schemas.microsoft.com/office/powerpoint/2010/main" val="198468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BB32-3A72-4CE4-89AB-3E4274A26C20}"/>
              </a:ext>
            </a:extLst>
          </p:cNvPr>
          <p:cNvSpPr>
            <a:spLocks noGrp="1"/>
          </p:cNvSpPr>
          <p:nvPr>
            <p:ph type="title"/>
          </p:nvPr>
        </p:nvSpPr>
        <p:spPr>
          <a:xfrm>
            <a:off x="1141413" y="206062"/>
            <a:ext cx="9905998" cy="1161883"/>
          </a:xfrm>
        </p:spPr>
        <p:txBody>
          <a:bodyPr>
            <a:normAutofit fontScale="90000"/>
          </a:bodyPr>
          <a:lstStyle/>
          <a:p>
            <a:pPr algn="ctr"/>
            <a:br>
              <a:rPr lang="en-IN" b="0" i="0" dirty="0">
                <a:solidFill>
                  <a:srgbClr val="303F9F"/>
                </a:solidFill>
                <a:effectLst/>
                <a:latin typeface="Courier New" panose="02070309020205020404" pitchFamily="49" charset="0"/>
              </a:rPr>
            </a:br>
            <a:r>
              <a:rPr lang="en-IN" sz="2700" i="1" u="sng" dirty="0">
                <a:solidFill>
                  <a:schemeClr val="bg2">
                    <a:lumMod val="50000"/>
                  </a:schemeClr>
                </a:solidFill>
              </a:rPr>
              <a:t>Gender Wise Visualisation of People who Shop Online v/s who Don’t</a:t>
            </a:r>
            <a:br>
              <a:rPr lang="en-IN" sz="2700" i="1" u="sng" dirty="0">
                <a:solidFill>
                  <a:schemeClr val="bg2">
                    <a:lumMod val="50000"/>
                  </a:schemeClr>
                </a:solidFill>
              </a:rPr>
            </a:br>
            <a:endParaRPr lang="en-IN" sz="2700" i="1" u="sng" dirty="0">
              <a:solidFill>
                <a:schemeClr val="bg2">
                  <a:lumMod val="50000"/>
                </a:schemeClr>
              </a:solidFill>
            </a:endParaRPr>
          </a:p>
        </p:txBody>
      </p:sp>
      <p:sp>
        <p:nvSpPr>
          <p:cNvPr id="3" name="Content Placeholder 2">
            <a:extLst>
              <a:ext uri="{FF2B5EF4-FFF2-40B4-BE49-F238E27FC236}">
                <a16:creationId xmlns:a16="http://schemas.microsoft.com/office/drawing/2014/main" id="{EFECD95F-879A-42DA-8D59-6E2A4E84AC73}"/>
              </a:ext>
            </a:extLst>
          </p:cNvPr>
          <p:cNvSpPr>
            <a:spLocks noGrp="1"/>
          </p:cNvSpPr>
          <p:nvPr>
            <p:ph idx="1"/>
          </p:nvPr>
        </p:nvSpPr>
        <p:spPr>
          <a:xfrm>
            <a:off x="1602784" y="5738190"/>
            <a:ext cx="8983250" cy="501291"/>
          </a:xfrm>
        </p:spPr>
        <p:txBody>
          <a:bodyPr>
            <a:normAutofit fontScale="92500"/>
          </a:bodyPr>
          <a:lstStyle/>
          <a:p>
            <a:pPr marL="0" indent="0">
              <a:buNone/>
            </a:pPr>
            <a:r>
              <a:rPr lang="en-IN" sz="1800" b="1" i="1" dirty="0">
                <a:latin typeface="Helvetica Neue"/>
              </a:rPr>
              <a:t>Conclusion : 324 Males out of 344 shop online, 193 Females out of 204 shop online.</a:t>
            </a:r>
          </a:p>
          <a:p>
            <a:endParaRPr lang="en-IN" dirty="0"/>
          </a:p>
        </p:txBody>
      </p:sp>
      <p:pic>
        <p:nvPicPr>
          <p:cNvPr id="5" name="Picture 4">
            <a:extLst>
              <a:ext uri="{FF2B5EF4-FFF2-40B4-BE49-F238E27FC236}">
                <a16:creationId xmlns:a16="http://schemas.microsoft.com/office/drawing/2014/main" id="{CA38C689-0BB6-4A7E-83F3-70BE5B5D8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405" y="1367945"/>
            <a:ext cx="7726009" cy="4122109"/>
          </a:xfrm>
          <a:prstGeom prst="rect">
            <a:avLst/>
          </a:prstGeom>
        </p:spPr>
      </p:pic>
    </p:spTree>
    <p:extLst>
      <p:ext uri="{BB962C8B-B14F-4D97-AF65-F5344CB8AC3E}">
        <p14:creationId xmlns:p14="http://schemas.microsoft.com/office/powerpoint/2010/main" val="149076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EBF4-8687-45C4-888C-F95CE5E51E32}"/>
              </a:ext>
            </a:extLst>
          </p:cNvPr>
          <p:cNvSpPr>
            <a:spLocks noGrp="1"/>
          </p:cNvSpPr>
          <p:nvPr>
            <p:ph type="title"/>
          </p:nvPr>
        </p:nvSpPr>
        <p:spPr>
          <a:xfrm>
            <a:off x="1141412" y="335168"/>
            <a:ext cx="9905998" cy="1478570"/>
          </a:xfrm>
        </p:spPr>
        <p:txBody>
          <a:bodyPr>
            <a:normAutofit fontScale="90000"/>
          </a:bodyPr>
          <a:lstStyle/>
          <a:p>
            <a:pPr algn="ctr"/>
            <a:br>
              <a:rPr lang="en-IN" b="1" i="0" dirty="0">
                <a:solidFill>
                  <a:srgbClr val="000000"/>
                </a:solidFill>
                <a:effectLst/>
                <a:latin typeface="Helvetica Neue"/>
              </a:rPr>
            </a:br>
            <a:r>
              <a:rPr lang="en-US" sz="3100" dirty="0">
                <a:solidFill>
                  <a:schemeClr val="bg2">
                    <a:lumMod val="50000"/>
                  </a:schemeClr>
                </a:solidFill>
              </a:rPr>
              <a:t>Is there any significant difference between the proportion of males and females shopping online?</a:t>
            </a:r>
            <a:br>
              <a:rPr lang="en-IN" sz="3100" dirty="0">
                <a:solidFill>
                  <a:schemeClr val="bg2">
                    <a:lumMod val="50000"/>
                  </a:schemeClr>
                </a:solidFill>
              </a:rPr>
            </a:br>
            <a:endParaRPr lang="en-IN" sz="3100" dirty="0">
              <a:solidFill>
                <a:schemeClr val="bg2">
                  <a:lumMod val="50000"/>
                </a:schemeClr>
              </a:solidFill>
            </a:endParaRPr>
          </a:p>
        </p:txBody>
      </p:sp>
      <p:sp>
        <p:nvSpPr>
          <p:cNvPr id="6" name="TextBox 5">
            <a:extLst>
              <a:ext uri="{FF2B5EF4-FFF2-40B4-BE49-F238E27FC236}">
                <a16:creationId xmlns:a16="http://schemas.microsoft.com/office/drawing/2014/main" id="{D39BA9F1-7378-46A1-AC65-816258CDE11B}"/>
              </a:ext>
            </a:extLst>
          </p:cNvPr>
          <p:cNvSpPr txBox="1"/>
          <p:nvPr/>
        </p:nvSpPr>
        <p:spPr>
          <a:xfrm>
            <a:off x="1303750" y="5929509"/>
            <a:ext cx="9581322" cy="646331"/>
          </a:xfrm>
          <a:prstGeom prst="rect">
            <a:avLst/>
          </a:prstGeom>
          <a:noFill/>
        </p:spPr>
        <p:txBody>
          <a:bodyPr wrap="square">
            <a:spAutoFit/>
          </a:bodyPr>
          <a:lstStyle/>
          <a:p>
            <a:pPr marL="0" indent="0" algn="ctr">
              <a:buNone/>
            </a:pPr>
            <a:r>
              <a:rPr lang="en-IN" sz="1800" b="1" i="1" u="sng" dirty="0">
                <a:latin typeface="Helvetica Neue"/>
              </a:rPr>
              <a:t>Conclusion</a:t>
            </a:r>
            <a:r>
              <a:rPr lang="en-IN" sz="1800" b="1" i="1" dirty="0">
                <a:latin typeface="Helvetica Neue"/>
              </a:rPr>
              <a:t> : There is No Significant Difference Between Proportion of Males and Females Shopping Online.</a:t>
            </a:r>
          </a:p>
        </p:txBody>
      </p:sp>
      <p:pic>
        <p:nvPicPr>
          <p:cNvPr id="4" name="Picture 3">
            <a:extLst>
              <a:ext uri="{FF2B5EF4-FFF2-40B4-BE49-F238E27FC236}">
                <a16:creationId xmlns:a16="http://schemas.microsoft.com/office/drawing/2014/main" id="{F78421BB-90E4-4D54-B3C7-3719AA0A6745}"/>
              </a:ext>
            </a:extLst>
          </p:cNvPr>
          <p:cNvPicPr>
            <a:picLocks noChangeAspect="1"/>
          </p:cNvPicPr>
          <p:nvPr/>
        </p:nvPicPr>
        <p:blipFill>
          <a:blip r:embed="rId2"/>
          <a:stretch>
            <a:fillRect/>
          </a:stretch>
        </p:blipFill>
        <p:spPr>
          <a:xfrm>
            <a:off x="1318220" y="1667964"/>
            <a:ext cx="9552381" cy="3790476"/>
          </a:xfrm>
          <a:prstGeom prst="rect">
            <a:avLst/>
          </a:prstGeom>
        </p:spPr>
      </p:pic>
    </p:spTree>
    <p:extLst>
      <p:ext uri="{BB962C8B-B14F-4D97-AF65-F5344CB8AC3E}">
        <p14:creationId xmlns:p14="http://schemas.microsoft.com/office/powerpoint/2010/main" val="416825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E7DC378-25C9-4113-9999-40B2799853B4}"/>
              </a:ext>
            </a:extLst>
          </p:cNvPr>
          <p:cNvSpPr>
            <a:spLocks noGrp="1"/>
          </p:cNvSpPr>
          <p:nvPr>
            <p:ph idx="1"/>
          </p:nvPr>
        </p:nvSpPr>
        <p:spPr>
          <a:xfrm>
            <a:off x="1375184" y="5420346"/>
            <a:ext cx="9905999" cy="994102"/>
          </a:xfrm>
        </p:spPr>
        <p:txBody>
          <a:bodyPr>
            <a:normAutofit fontScale="85000" lnSpcReduction="10000"/>
          </a:bodyPr>
          <a:lstStyle/>
          <a:p>
            <a:pPr marL="0" indent="0">
              <a:buNone/>
            </a:pPr>
            <a:r>
              <a:rPr lang="en-IN" i="1" u="sng" dirty="0"/>
              <a:t>Conclusion</a:t>
            </a:r>
            <a:r>
              <a:rPr lang="en-IN" i="1" dirty="0"/>
              <a:t> : Products &gt;2000 Rs. Contributes More for Amazon in comparison with its Competitors. </a:t>
            </a:r>
          </a:p>
          <a:p>
            <a:pPr marL="0" indent="0" algn="ctr">
              <a:buNone/>
            </a:pPr>
            <a:r>
              <a:rPr lang="en-IN" i="1" dirty="0"/>
              <a:t>Flipkart and Myntra Must Focus on Products in that Category to Increase Overall Sales.</a:t>
            </a:r>
          </a:p>
        </p:txBody>
      </p:sp>
      <p:pic>
        <p:nvPicPr>
          <p:cNvPr id="13" name="Picture 12" descr="Chart&#10;&#10;Description automatically generated">
            <a:extLst>
              <a:ext uri="{FF2B5EF4-FFF2-40B4-BE49-F238E27FC236}">
                <a16:creationId xmlns:a16="http://schemas.microsoft.com/office/drawing/2014/main" id="{1C7649FC-504E-4A11-B958-D642CF313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070" y="1003084"/>
            <a:ext cx="8001860" cy="4264951"/>
          </a:xfrm>
          <a:prstGeom prst="rect">
            <a:avLst/>
          </a:prstGeom>
        </p:spPr>
      </p:pic>
      <p:sp>
        <p:nvSpPr>
          <p:cNvPr id="2" name="Title 1">
            <a:extLst>
              <a:ext uri="{FF2B5EF4-FFF2-40B4-BE49-F238E27FC236}">
                <a16:creationId xmlns:a16="http://schemas.microsoft.com/office/drawing/2014/main" id="{BC324D4D-9E78-455E-A289-9A76E853DF75}"/>
              </a:ext>
            </a:extLst>
          </p:cNvPr>
          <p:cNvSpPr>
            <a:spLocks noGrp="1"/>
          </p:cNvSpPr>
          <p:nvPr>
            <p:ph type="title"/>
          </p:nvPr>
        </p:nvSpPr>
        <p:spPr>
          <a:xfrm>
            <a:off x="1143001" y="-9279"/>
            <a:ext cx="9905998" cy="860052"/>
          </a:xfrm>
        </p:spPr>
        <p:txBody>
          <a:bodyPr/>
          <a:lstStyle/>
          <a:p>
            <a:pPr algn="ctr"/>
            <a:r>
              <a:rPr lang="en-IN" sz="2400" i="1" u="sng" dirty="0">
                <a:solidFill>
                  <a:schemeClr val="bg2">
                    <a:lumMod val="50000"/>
                  </a:schemeClr>
                </a:solidFill>
              </a:rPr>
              <a:t>Money Spent in A Month Grouped by Websites </a:t>
            </a:r>
          </a:p>
        </p:txBody>
      </p:sp>
    </p:spTree>
    <p:extLst>
      <p:ext uri="{BB962C8B-B14F-4D97-AF65-F5344CB8AC3E}">
        <p14:creationId xmlns:p14="http://schemas.microsoft.com/office/powerpoint/2010/main" val="3440076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1341</TotalTime>
  <Words>1821</Words>
  <Application>Microsoft Office PowerPoint</Application>
  <PresentationFormat>Widescreen</PresentationFormat>
  <Paragraphs>141</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Courier New</vt:lpstr>
      <vt:lpstr>Helvetica Neue</vt:lpstr>
      <vt:lpstr>Times New Roman</vt:lpstr>
      <vt:lpstr>Tw Cen MT</vt:lpstr>
      <vt:lpstr>Circuit</vt:lpstr>
      <vt:lpstr>   Online Shopping Survey Presentation  By- Kshitija BARGE Intern At ChRomatus Consulting </vt:lpstr>
      <vt:lpstr>PowerPoint Presentation</vt:lpstr>
      <vt:lpstr>Objectives :</vt:lpstr>
      <vt:lpstr>Data Collection</vt:lpstr>
      <vt:lpstr>Data</vt:lpstr>
      <vt:lpstr>Pie Diagram : People Who Shop online V/s Offline</vt:lpstr>
      <vt:lpstr> Gender Wise Visualisation of People who Shop Online v/s who Don’t </vt:lpstr>
      <vt:lpstr> Is there any significant difference between the proportion of males and females shopping online? </vt:lpstr>
      <vt:lpstr>Money Spent in A Month Grouped by Websites </vt:lpstr>
      <vt:lpstr>To Prove the Case Statisticaly</vt:lpstr>
      <vt:lpstr>PowerPoint Presentation</vt:lpstr>
      <vt:lpstr>PowerPoint Presentation</vt:lpstr>
      <vt:lpstr> Customer's Biggest Buying Concern </vt:lpstr>
      <vt:lpstr>Most Preferred Payment Method </vt:lpstr>
      <vt:lpstr>Preferred Payment Method Patterns according to gender and websites </vt:lpstr>
      <vt:lpstr>36 Males out of 324 shop Using Credit Card, 5 Females out of 193 shop Using Credit Card  Is there any significant difference between the proportion of males and females using Credit cards for shopping?</vt:lpstr>
      <vt:lpstr>Overall Buying pattern in Covid-19 situation ?</vt:lpstr>
      <vt:lpstr>Does Advertisement make an Influence on Buyers ?</vt:lpstr>
      <vt:lpstr>Grouping Data w.r.t to Websites for further Analysis</vt:lpstr>
      <vt:lpstr>PowerPoint Presentation</vt:lpstr>
      <vt:lpstr>Are Users willing to change their proffered Website ? </vt:lpstr>
      <vt:lpstr>Websites Preferred According to Gender </vt:lpstr>
      <vt:lpstr>Amazon has 93 females out of 288, and Myntra has 46 females out of 68.  is there a significant difference between the proportion of females using amazon and Myntra ?            Conclusion : Myntra has more of female users proportion than male users which is not the same in case of amazon and flipkart.  </vt:lpstr>
      <vt:lpstr>Advertisement Influence According to Gender</vt:lpstr>
      <vt:lpstr>189 of 323 males and 120 of 192 females are influenced by ads.  Is there a significant difference between proportion of female and male influenced by advertisements ?</vt:lpstr>
      <vt:lpstr>Advertisement Influence according to Websites </vt:lpstr>
      <vt:lpstr>171 of 290 amazon users and 44 of 68 Myntra users are influenced by ads.  Is there and any significant difference between proportion of  amazon and Myntra users influenced by ads ?</vt:lpstr>
      <vt:lpstr>PowerPoint Presentation</vt:lpstr>
      <vt:lpstr>Data Pre-processing</vt:lpstr>
      <vt:lpstr>PowerPoint Presentation</vt:lpstr>
      <vt:lpstr>PowerPoint Presentation</vt:lpstr>
      <vt:lpstr>PowerPoint Presentation</vt:lpstr>
      <vt:lpstr>Model fitting</vt:lpstr>
      <vt:lpstr>PowerPoint Presentation</vt:lpstr>
      <vt:lpstr>PowerPoint Presentation</vt:lpstr>
      <vt:lpstr> </vt:lpstr>
      <vt:lpstr>Cross Validation</vt:lpstr>
      <vt:lpstr>PowerPoint Presentation</vt:lpstr>
      <vt:lpstr>Conclusion</vt:lpstr>
      <vt:lpstr>Overall Interpretations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Online Shopping Survey</dc:title>
  <dc:creator>Sushilkumar Patil</dc:creator>
  <cp:lastModifiedBy>kshitija barge</cp:lastModifiedBy>
  <cp:revision>95</cp:revision>
  <dcterms:created xsi:type="dcterms:W3CDTF">2021-05-24T12:48:50Z</dcterms:created>
  <dcterms:modified xsi:type="dcterms:W3CDTF">2021-06-03T08:35:03Z</dcterms:modified>
</cp:coreProperties>
</file>