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94" r:id="rId2"/>
    <p:sldId id="295" r:id="rId3"/>
    <p:sldId id="296" r:id="rId4"/>
    <p:sldId id="297" r:id="rId5"/>
    <p:sldId id="257" r:id="rId6"/>
    <p:sldId id="298" r:id="rId7"/>
    <p:sldId id="259" r:id="rId8"/>
    <p:sldId id="256" r:id="rId9"/>
    <p:sldId id="260" r:id="rId10"/>
    <p:sldId id="261" r:id="rId11"/>
    <p:sldId id="264" r:id="rId12"/>
    <p:sldId id="300" r:id="rId13"/>
    <p:sldId id="263" r:id="rId14"/>
    <p:sldId id="301" r:id="rId15"/>
    <p:sldId id="302" r:id="rId16"/>
    <p:sldId id="265" r:id="rId17"/>
    <p:sldId id="267" r:id="rId18"/>
    <p:sldId id="268" r:id="rId19"/>
    <p:sldId id="269" r:id="rId20"/>
    <p:sldId id="270" r:id="rId21"/>
    <p:sldId id="271" r:id="rId22"/>
    <p:sldId id="272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62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421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0ED409-EA00-4EF3-8BCB-1A9A39B45A07}" type="datetimeFigureOut">
              <a:rPr lang="en-US" smtClean="0"/>
              <a:pPr/>
              <a:t>8/15/2023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A106C58-1229-4B0B-97A5-04A7DF4C78F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D409-EA00-4EF3-8BCB-1A9A39B45A07}" type="datetimeFigureOut">
              <a:rPr lang="en-US" smtClean="0"/>
              <a:pPr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6C58-1229-4B0B-97A5-04A7DF4C78F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D409-EA00-4EF3-8BCB-1A9A39B45A07}" type="datetimeFigureOut">
              <a:rPr lang="en-US" smtClean="0"/>
              <a:pPr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6C58-1229-4B0B-97A5-04A7DF4C78F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0ED409-EA00-4EF3-8BCB-1A9A39B45A07}" type="datetimeFigureOut">
              <a:rPr lang="en-US" smtClean="0"/>
              <a:pPr/>
              <a:t>8/15/2023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A106C58-1229-4B0B-97A5-04A7DF4C78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0ED409-EA00-4EF3-8BCB-1A9A39B45A07}" type="datetimeFigureOut">
              <a:rPr lang="en-US" smtClean="0"/>
              <a:pPr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A106C58-1229-4B0B-97A5-04A7DF4C78F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D409-EA00-4EF3-8BCB-1A9A39B45A07}" type="datetimeFigureOut">
              <a:rPr lang="en-US" smtClean="0"/>
              <a:pPr/>
              <a:t>8/15/2023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6C58-1229-4B0B-97A5-04A7DF4C78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D409-EA00-4EF3-8BCB-1A9A39B45A07}" type="datetimeFigureOut">
              <a:rPr lang="en-US" smtClean="0"/>
              <a:pPr/>
              <a:t>8/15/2023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6C58-1229-4B0B-97A5-04A7DF4C78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0ED409-EA00-4EF3-8BCB-1A9A39B45A07}" type="datetimeFigureOut">
              <a:rPr lang="en-US" smtClean="0"/>
              <a:pPr/>
              <a:t>8/15/2023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A106C58-1229-4B0B-97A5-04A7DF4C78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D409-EA00-4EF3-8BCB-1A9A39B45A07}" type="datetimeFigureOut">
              <a:rPr lang="en-US" smtClean="0"/>
              <a:pPr/>
              <a:t>8/15/2023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6C58-1229-4B0B-97A5-04A7DF4C78F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0ED409-EA00-4EF3-8BCB-1A9A39B45A07}" type="datetimeFigureOut">
              <a:rPr lang="en-US" smtClean="0"/>
              <a:pPr/>
              <a:t>8/15/2023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A106C58-1229-4B0B-97A5-04A7DF4C78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0ED409-EA00-4EF3-8BCB-1A9A39B45A07}" type="datetimeFigureOut">
              <a:rPr lang="en-US" smtClean="0"/>
              <a:pPr/>
              <a:t>8/15/2023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A106C58-1229-4B0B-97A5-04A7DF4C78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0ED409-EA00-4EF3-8BCB-1A9A39B45A07}" type="datetimeFigureOut">
              <a:rPr lang="en-US" smtClean="0"/>
              <a:pPr/>
              <a:t>8/15/2023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A106C58-1229-4B0B-97A5-04A7DF4C78F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javageek.com/2018/02/27/k-nearest-neighbors-classification/" TargetMode="External"/><Relationship Id="rId7" Type="http://schemas.openxmlformats.org/officeDocument/2006/relationships/hyperlink" Target="http://www.thejavageek.com/2018/03/08/confusion-matrix/" TargetMode="External"/><Relationship Id="rId2" Type="http://schemas.openxmlformats.org/officeDocument/2006/relationships/hyperlink" Target="http://www.thejavageek.com/2018/02/27/logistic-regression-classifica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hejavageek.com/2018/02/28/random-forest-classification/" TargetMode="External"/><Relationship Id="rId5" Type="http://schemas.openxmlformats.org/officeDocument/2006/relationships/hyperlink" Target="http://www.thejavageek.com/2018/02/28/decision-tree-classification/" TargetMode="External"/><Relationship Id="rId4" Type="http://schemas.openxmlformats.org/officeDocument/2006/relationships/hyperlink" Target="http://www.thejavageek.com/2018/02/28/naive-bayes-classification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ejavageek.com/2018/02/27/logistic-regression-classification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ba.com/course/linear-regression-modeling-using-spss/" TargetMode="External"/><Relationship Id="rId2" Type="http://schemas.openxmlformats.org/officeDocument/2006/relationships/hyperlink" Target="https://www.educba.com/course/regression-modeling-minitab-module-1-basic/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Machine Learningâ¢ Herbert Alexander Simon:  âLearning is any process by  which a system improves  performance from experie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0"/>
            <a:ext cx="7772400" cy="66484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B3784E-AD52-4BD1-93CF-593170C11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Models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B79C89A4-B3FA-4A01-AE29-10C798843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009E322-81EF-4DD7-90B6-D14E49681A2C}"/>
              </a:ext>
            </a:extLst>
          </p:cNvPr>
          <p:cNvSpPr txBox="1"/>
          <p:nvPr/>
        </p:nvSpPr>
        <p:spPr>
          <a:xfrm>
            <a:off x="2743200" y="1894115"/>
            <a:ext cx="50315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Logistic Regression classification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K Nearest Neighbors classification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Naive Bayes classification.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  <a:hlinkClick r:id="rId5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Decision Tree Classification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  <a:hlinkClick r:id="rId6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Random Forest Classification.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  <a:hlinkClick r:id="rId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Confusion Matrix.</a:t>
            </a:r>
            <a:r>
              <a:rPr kumimoji="0" lang="en-US" altLang="en-US" sz="2400" b="0" i="0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2400" b="0" i="0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69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7467600" cy="2057400"/>
          </a:xfrm>
        </p:spPr>
        <p:txBody>
          <a:bodyPr>
            <a:normAutofit/>
          </a:bodyPr>
          <a:lstStyle/>
          <a:p>
            <a:pPr lvl="0"/>
            <a:r>
              <a:rPr lang="en-US" altLang="en-US" sz="5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Logistic Regression classification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57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aph for linear regression">
            <a:extLst>
              <a:ext uri="{FF2B5EF4-FFF2-40B4-BE49-F238E27FC236}">
                <a16:creationId xmlns:a16="http://schemas.microsoft.com/office/drawing/2014/main" xmlns="" id="{D58E44E7-130E-43A6-B424-385F19BAC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81000"/>
            <a:ext cx="4505978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7B76D11-0ADB-48A8-9732-8BACE7E3056F}"/>
              </a:ext>
            </a:extLst>
          </p:cNvPr>
          <p:cNvSpPr txBox="1"/>
          <p:nvPr/>
        </p:nvSpPr>
        <p:spPr>
          <a:xfrm>
            <a:off x="533400" y="152401"/>
            <a:ext cx="344374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You can see over here that if X increases then the value of Y also increases.</a:t>
            </a:r>
          </a:p>
          <a:p>
            <a:r>
              <a:rPr lang="en-IN" sz="1600" dirty="0"/>
              <a:t>Lets discuss this with example-</a:t>
            </a:r>
          </a:p>
          <a:p>
            <a:r>
              <a:rPr lang="en-IN" sz="1600" dirty="0"/>
              <a:t>Lets say we have a data on X axis till 7 and somebody asked you that what would be the value of y when X is 8 and 9. Then how we can solve this is by fitting a straight line or by regression.</a:t>
            </a:r>
          </a:p>
          <a:p>
            <a:r>
              <a:rPr lang="en-IN" sz="1600" dirty="0"/>
              <a:t>And the formula for straight line is :</a:t>
            </a:r>
          </a:p>
          <a:p>
            <a:r>
              <a:rPr lang="en-IN" sz="1600" dirty="0">
                <a:solidFill>
                  <a:srgbClr val="C00000"/>
                </a:solidFill>
              </a:rPr>
              <a:t>  </a:t>
            </a:r>
            <a:r>
              <a:rPr lang="en-IN" sz="1600" dirty="0" smtClean="0">
                <a:solidFill>
                  <a:srgbClr val="C00000"/>
                </a:solidFill>
              </a:rPr>
              <a:t>y= mx + c</a:t>
            </a:r>
            <a:endParaRPr lang="en-IN" sz="1600" dirty="0">
              <a:solidFill>
                <a:srgbClr val="C00000"/>
              </a:solidFill>
            </a:endParaRPr>
          </a:p>
          <a:p>
            <a:r>
              <a:rPr lang="en-IN" sz="1600" dirty="0"/>
              <a:t>Using this we can try to predict the value of y.</a:t>
            </a:r>
          </a:p>
          <a:p>
            <a:endParaRPr lang="en-IN" sz="1600" dirty="0"/>
          </a:p>
          <a:p>
            <a:r>
              <a:rPr lang="en-IN" sz="1600" dirty="0"/>
              <a:t>If you have notice here that x variable can increase as much as it can but y variable will increase according to x.</a:t>
            </a:r>
          </a:p>
          <a:p>
            <a:r>
              <a:rPr lang="en-IN" sz="1600" dirty="0"/>
              <a:t>So y is basically dependent upon your x variable.</a:t>
            </a:r>
          </a:p>
          <a:p>
            <a:endParaRPr lang="en-IN" sz="1600" dirty="0"/>
          </a:p>
          <a:p>
            <a:r>
              <a:rPr lang="en-IN" sz="1600" dirty="0"/>
              <a:t>This type of problem can be solved by regression.</a:t>
            </a:r>
          </a:p>
        </p:txBody>
      </p:sp>
    </p:spTree>
    <p:extLst>
      <p:ext uri="{BB962C8B-B14F-4D97-AF65-F5344CB8AC3E}">
        <p14:creationId xmlns:p14="http://schemas.microsoft.com/office/powerpoint/2010/main" val="273943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64AF5A-8C14-4FAE-A5FD-BC38B90C6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Equation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24398283-5B86-495D-B246-239536578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607" y="1612217"/>
            <a:ext cx="6884106" cy="4269632"/>
          </a:xfrm>
        </p:spPr>
      </p:pic>
    </p:spTree>
    <p:extLst>
      <p:ext uri="{BB962C8B-B14F-4D97-AF65-F5344CB8AC3E}">
        <p14:creationId xmlns:p14="http://schemas.microsoft.com/office/powerpoint/2010/main" val="245181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CC74621-8CDB-4D5D-AF36-B7720AC94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57" y="245097"/>
            <a:ext cx="8448773" cy="6447934"/>
          </a:xfrm>
        </p:spPr>
      </p:pic>
    </p:spTree>
    <p:extLst>
      <p:ext uri="{BB962C8B-B14F-4D97-AF65-F5344CB8AC3E}">
        <p14:creationId xmlns:p14="http://schemas.microsoft.com/office/powerpoint/2010/main" val="126796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D9145C7-0ABD-4ECD-BCD7-004FCF3B8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04" y="84842"/>
            <a:ext cx="8667947" cy="6655323"/>
          </a:xfrm>
        </p:spPr>
      </p:pic>
    </p:spTree>
    <p:extLst>
      <p:ext uri="{BB962C8B-B14F-4D97-AF65-F5344CB8AC3E}">
        <p14:creationId xmlns:p14="http://schemas.microsoft.com/office/powerpoint/2010/main" val="223314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687FDA-E328-4030-B3F3-365BD5F6C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Dependent and Independent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7546785-3574-4E20-87C2-C52B4F1B4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Dependent variable is a variable which we want to predict.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Independent variable are features on the basis of which we predict dependent variable.</a:t>
            </a:r>
          </a:p>
        </p:txBody>
      </p:sp>
    </p:spTree>
    <p:extLst>
      <p:ext uri="{BB962C8B-B14F-4D97-AF65-F5344CB8AC3E}">
        <p14:creationId xmlns:p14="http://schemas.microsoft.com/office/powerpoint/2010/main" val="204034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820EA5-8122-434E-8352-53E7ED757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766" y="2695371"/>
            <a:ext cx="7886700" cy="1325563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What is Logistic Regression and Why to use Logistic Regression?</a:t>
            </a:r>
          </a:p>
        </p:txBody>
      </p:sp>
    </p:spTree>
    <p:extLst>
      <p:ext uri="{BB962C8B-B14F-4D97-AF65-F5344CB8AC3E}">
        <p14:creationId xmlns:p14="http://schemas.microsoft.com/office/powerpoint/2010/main" val="274984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65D26E-664D-4FD0-AB74-D5E13CBD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Logistic Regression will always give output in a binary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DDD73E4-715E-4E8E-9883-DBF963982F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029" y="2151394"/>
            <a:ext cx="6227655" cy="389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65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2135C8-3C23-47D6-ADC3-FA4A00FF6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32965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Now what is Linear Regression?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5FFC952-36E5-4D7C-A6C9-CD4879029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40172"/>
            <a:ext cx="7886700" cy="572319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/>
              <a:t>Linear regression will be used when there are values in a range.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6F8909F-57A5-4CBF-9F53-5278DDE6E2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79" y="1820744"/>
            <a:ext cx="4040855" cy="50372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DCB566F-E508-4F19-A35F-E7730DF1F1E5}"/>
              </a:ext>
            </a:extLst>
          </p:cNvPr>
          <p:cNvSpPr txBox="1"/>
          <p:nvPr/>
        </p:nvSpPr>
        <p:spPr>
          <a:xfrm flipH="1">
            <a:off x="5446947" y="2281085"/>
            <a:ext cx="27089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If we use linear regression here then the value of y below 0 and values above 1 will not get entertained means we don’t need the value below 0 and above 1.</a:t>
            </a:r>
          </a:p>
          <a:p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But in logistic regression values can either be 0 or 1 . It can’t be in range.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447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02" name="Picture 2" descr="Why Machine Learning?â¢ Develop systems that can automatically adapt and customize  themselves to individual users.   â Per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0"/>
            <a:ext cx="7696200" cy="6477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DBD5E0-E522-4555-8BE1-448F9F3B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Logistic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B9846B47-EBDF-4E2A-9AB4-1975B5F58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285" y="1332811"/>
            <a:ext cx="2967942" cy="3716299"/>
          </a:xfr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EDAA287-BDAD-4F53-A602-2912CCE88825}"/>
              </a:ext>
            </a:extLst>
          </p:cNvPr>
          <p:cNvSpPr txBox="1"/>
          <p:nvPr/>
        </p:nvSpPr>
        <p:spPr>
          <a:xfrm flipH="1">
            <a:off x="557857" y="2399072"/>
            <a:ext cx="3792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After clipping the Linear graph , it would look like this.</a:t>
            </a:r>
          </a:p>
          <a:p>
            <a:endParaRPr lang="en-IN" dirty="0"/>
          </a:p>
          <a:p>
            <a:r>
              <a:rPr lang="en-IN" dirty="0"/>
              <a:t>Here the outcome is either 0 or 1</a:t>
            </a:r>
          </a:p>
        </p:txBody>
      </p:sp>
    </p:spTree>
    <p:extLst>
      <p:ext uri="{BB962C8B-B14F-4D97-AF65-F5344CB8AC3E}">
        <p14:creationId xmlns:p14="http://schemas.microsoft.com/office/powerpoint/2010/main" val="13108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1C5655-B57F-4EBE-BCFA-F6CAC930E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Sigmoid curve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54DAA4DD-25BD-4193-A1A3-991CB29B2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65" y="2046995"/>
            <a:ext cx="3617909" cy="3200677"/>
          </a:xfr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6A4FFCC-1F7F-4895-87C7-35AA6380429F}"/>
              </a:ext>
            </a:extLst>
          </p:cNvPr>
          <p:cNvSpPr txBox="1"/>
          <p:nvPr/>
        </p:nvSpPr>
        <p:spPr>
          <a:xfrm flipH="1">
            <a:off x="4832374" y="2753032"/>
            <a:ext cx="1413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Sigmoid curve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72B8020-05DE-4D69-B6D0-E2975F68B8F9}"/>
              </a:ext>
            </a:extLst>
          </p:cNvPr>
          <p:cNvSpPr txBox="1"/>
          <p:nvPr/>
        </p:nvSpPr>
        <p:spPr>
          <a:xfrm flipH="1">
            <a:off x="6191741" y="1828800"/>
            <a:ext cx="245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25D8990-4755-4128-A921-05FF2486056A}"/>
              </a:ext>
            </a:extLst>
          </p:cNvPr>
          <p:cNvSpPr txBox="1"/>
          <p:nvPr/>
        </p:nvSpPr>
        <p:spPr>
          <a:xfrm>
            <a:off x="5501149" y="3805085"/>
            <a:ext cx="2898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Now here values are between 0 and 1 but what if we have value 0.7 .</a:t>
            </a:r>
          </a:p>
        </p:txBody>
      </p:sp>
    </p:spTree>
    <p:extLst>
      <p:ext uri="{BB962C8B-B14F-4D97-AF65-F5344CB8AC3E}">
        <p14:creationId xmlns:p14="http://schemas.microsoft.com/office/powerpoint/2010/main" val="129779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DF23D7-3CDE-497A-A9E5-58C130CB2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0"/>
            <a:ext cx="3505200" cy="5638800"/>
          </a:xfrm>
        </p:spPr>
        <p:txBody>
          <a:bodyPr>
            <a:noAutofit/>
          </a:bodyPr>
          <a:lstStyle/>
          <a:p>
            <a:r>
              <a:rPr lang="en-IN" sz="2800" dirty="0"/>
              <a:t>We will simply check if the value is more than the threshold value then value should be rounded of to 1 and if the value is less than threshold value then the result should be 0.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E9A77E1A-E2B8-438C-AAD0-BBEE3944F1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381000"/>
            <a:ext cx="4724400" cy="4141616"/>
          </a:xfr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9295DB6-E414-4005-9D10-62770DE8DAF9}"/>
              </a:ext>
            </a:extLst>
          </p:cNvPr>
          <p:cNvSpPr txBox="1"/>
          <p:nvPr/>
        </p:nvSpPr>
        <p:spPr>
          <a:xfrm>
            <a:off x="5105400" y="4648200"/>
            <a:ext cx="2153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 make this curve we need to solve the equation</a:t>
            </a:r>
          </a:p>
        </p:txBody>
      </p:sp>
    </p:spTree>
    <p:extLst>
      <p:ext uri="{BB962C8B-B14F-4D97-AF65-F5344CB8AC3E}">
        <p14:creationId xmlns:p14="http://schemas.microsoft.com/office/powerpoint/2010/main" val="293604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9BB9F6-DDBC-488B-8457-E8A5CC744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40" y="2587216"/>
            <a:ext cx="7886700" cy="1325563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Difference between Linear Regression and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23286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96B078-92A4-480E-B230-CD4607D0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</a:rPr>
              <a:t>Difference between Linear and Logistic Regression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845A783E-60D4-40E3-B6EB-929B56DB2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784247"/>
              </p:ext>
            </p:extLst>
          </p:nvPr>
        </p:nvGraphicFramePr>
        <p:xfrm>
          <a:off x="1435509" y="2184673"/>
          <a:ext cx="6727724" cy="430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3862">
                  <a:extLst>
                    <a:ext uri="{9D8B030D-6E8A-4147-A177-3AD203B41FA5}">
                      <a16:colId xmlns="" xmlns:a16="http://schemas.microsoft.com/office/drawing/2014/main" val="824023561"/>
                    </a:ext>
                  </a:extLst>
                </a:gridCol>
                <a:gridCol w="3363862">
                  <a:extLst>
                    <a:ext uri="{9D8B030D-6E8A-4147-A177-3AD203B41FA5}">
                      <a16:colId xmlns="" xmlns:a16="http://schemas.microsoft.com/office/drawing/2014/main" val="3101700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Linear Regression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Logistic Regression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215129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Continuous data – The value of y will be a continuous data.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Categorial data means discrete data means (0 or 1)</a:t>
                      </a:r>
                    </a:p>
                    <a:p>
                      <a:r>
                        <a:rPr lang="en-IN" dirty="0"/>
                        <a:t>Eg:- Is it raining outside or not?</a:t>
                      </a:r>
                    </a:p>
                    <a:p>
                      <a:r>
                        <a:rPr lang="en-IN" dirty="0"/>
                        <a:t>        whether you are going to office or not      today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851184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Solves Regression problems- here the values you need to predict is in a range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Solve classification problems- here you need to predict discrete values(0 or 1)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3886354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Graph is straight line – We are predicting y on the basis of x variable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 shape graph- Over here we are classifying our output using sigmoid function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114155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773837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64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48BA72-3A8B-4E64-B68E-112CA77A4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Use cases where Logistic regression is 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F3FEABC-64E7-434D-9562-B7AEF1C5BA5D}"/>
              </a:ext>
            </a:extLst>
          </p:cNvPr>
          <p:cNvSpPr txBox="1"/>
          <p:nvPr/>
        </p:nvSpPr>
        <p:spPr>
          <a:xfrm>
            <a:off x="884904" y="2123768"/>
            <a:ext cx="61427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Weather forecasting:</a:t>
            </a:r>
          </a:p>
          <a:p>
            <a:r>
              <a:rPr lang="en-IN" dirty="0"/>
              <a:t>Logistic regression is used to tell us </a:t>
            </a:r>
          </a:p>
          <a:p>
            <a:r>
              <a:rPr lang="en-IN" dirty="0"/>
              <a:t>    -</a:t>
            </a:r>
            <a:r>
              <a:rPr lang="en-IN" dirty="0">
                <a:solidFill>
                  <a:srgbClr val="FF0000"/>
                </a:solidFill>
              </a:rPr>
              <a:t>whether it is rain or not</a:t>
            </a:r>
          </a:p>
          <a:p>
            <a:r>
              <a:rPr lang="en-IN" dirty="0"/>
              <a:t>    -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whether it is humid outside</a:t>
            </a:r>
          </a:p>
          <a:p>
            <a:r>
              <a:rPr lang="en-IN" dirty="0"/>
              <a:t>    -</a:t>
            </a:r>
            <a:r>
              <a:rPr lang="en-IN" dirty="0">
                <a:solidFill>
                  <a:schemeClr val="accent2"/>
                </a:solidFill>
              </a:rPr>
              <a:t>If person is earning 3 lac a month, whether that person is eligible for loan</a:t>
            </a:r>
          </a:p>
          <a:p>
            <a:r>
              <a:rPr lang="en-IN" dirty="0"/>
              <a:t>    </a:t>
            </a:r>
          </a:p>
          <a:p>
            <a:endParaRPr lang="en-IN" dirty="0"/>
          </a:p>
          <a:p>
            <a:r>
              <a:rPr lang="en-IN" dirty="0"/>
              <a:t>But if we use Linear regression for weather forecasting then it will predict</a:t>
            </a:r>
          </a:p>
          <a:p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>
                <a:solidFill>
                  <a:schemeClr val="accent6"/>
                </a:solidFill>
              </a:rPr>
              <a:t>What will be the temperature tomorrow?</a:t>
            </a:r>
          </a:p>
          <a:p>
            <a:pPr marL="285750" indent="-285750">
              <a:buFontTx/>
              <a:buChar char="-"/>
            </a:pPr>
            <a:r>
              <a:rPr lang="en-IN" dirty="0">
                <a:solidFill>
                  <a:schemeClr val="tx2"/>
                </a:solidFill>
              </a:rPr>
              <a:t>What is the salary of a person if the person is from medical line?</a:t>
            </a:r>
          </a:p>
          <a:p>
            <a:pPr marL="285750" indent="-285750">
              <a:buFontTx/>
              <a:buChar char="-"/>
            </a:pPr>
            <a:r>
              <a:rPr lang="en-IN" dirty="0">
                <a:solidFill>
                  <a:srgbClr val="C00000"/>
                </a:solidFill>
              </a:rPr>
              <a:t>How much amount of loan can person get if his monthly income is 3 lac?</a:t>
            </a:r>
          </a:p>
        </p:txBody>
      </p:sp>
    </p:spTree>
    <p:extLst>
      <p:ext uri="{BB962C8B-B14F-4D97-AF65-F5344CB8AC3E}">
        <p14:creationId xmlns:p14="http://schemas.microsoft.com/office/powerpoint/2010/main" val="420533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85722D-8337-4F79-AC22-B24EB8839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7886700" cy="685800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</a:rPr>
              <a:t>Steps to perform Algorithms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E1ECD783-49CB-4DB0-868A-508FCF5D9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46" y="1485809"/>
            <a:ext cx="7197213" cy="4924824"/>
          </a:xfrm>
        </p:spPr>
      </p:pic>
    </p:spTree>
    <p:extLst>
      <p:ext uri="{BB962C8B-B14F-4D97-AF65-F5344CB8AC3E}">
        <p14:creationId xmlns:p14="http://schemas.microsoft.com/office/powerpoint/2010/main" val="284653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F3ADD9-41A0-4265-84F7-421DA727A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7886700" cy="539443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Use Case – Pima diabetes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115CE254-FDCA-4AD0-9374-CBEF1C13B23F}"/>
              </a:ext>
            </a:extLst>
          </p:cNvPr>
          <p:cNvSpPr/>
          <p:nvPr/>
        </p:nvSpPr>
        <p:spPr>
          <a:xfrm>
            <a:off x="116143" y="904568"/>
            <a:ext cx="8399207" cy="5724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Atlas Grotesk"/>
              </a:rPr>
              <a:t>Data characteristics:</a:t>
            </a:r>
            <a:endParaRPr lang="en-US" sz="1600" dirty="0">
              <a:latin typeface="Atlas Grotesk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Atlas Grotesk"/>
              </a:rPr>
              <a:t>The database contains only data about </a:t>
            </a:r>
            <a:r>
              <a:rPr lang="en-US" sz="1600" b="1" dirty="0">
                <a:latin typeface="Atlas Grotesk"/>
              </a:rPr>
              <a:t>female</a:t>
            </a:r>
            <a:r>
              <a:rPr lang="en-US" sz="1600" dirty="0">
                <a:latin typeface="Atlas Grotesk"/>
              </a:rPr>
              <a:t> patients who are of </a:t>
            </a:r>
            <a:r>
              <a:rPr lang="en-US" sz="1600" b="1" dirty="0">
                <a:latin typeface="Atlas Grotesk"/>
              </a:rPr>
              <a:t>Pima Indian heritage</a:t>
            </a:r>
            <a:r>
              <a:rPr lang="en-US" sz="1600" dirty="0">
                <a:latin typeface="Atlas Grotesk"/>
              </a:rPr>
              <a:t> are </a:t>
            </a:r>
            <a:r>
              <a:rPr lang="en-US" sz="1600" b="1" dirty="0">
                <a:latin typeface="Atlas Grotesk"/>
              </a:rPr>
              <a:t>21 or older</a:t>
            </a:r>
            <a:endParaRPr lang="en-US" sz="1600" dirty="0">
              <a:latin typeface="Atlas Grotesk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Atlas Grotesk"/>
              </a:rPr>
              <a:t>All the attributes are numeric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Atlas Grotesk"/>
              </a:rPr>
              <a:t>The data may contain invalid or null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Atlas Grotesk"/>
              </a:rPr>
              <a:t>Total number of cases presented are 786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b="0" i="0" dirty="0">
              <a:effectLst/>
              <a:latin typeface="Atlas Grotesk"/>
            </a:endParaRPr>
          </a:p>
          <a:p>
            <a:r>
              <a:rPr lang="en-US" sz="1600" b="1" dirty="0"/>
              <a:t>Class distribution:</a:t>
            </a:r>
            <a:r>
              <a:rPr lang="en-US" sz="1600" dirty="0"/>
              <a:t> </a:t>
            </a:r>
            <a:br>
              <a:rPr lang="en-US" sz="1600" dirty="0"/>
            </a:br>
            <a:r>
              <a:rPr lang="en-US" sz="1600" dirty="0"/>
              <a:t>0 : 500 </a:t>
            </a:r>
            <a:br>
              <a:rPr lang="en-US" sz="1600" dirty="0"/>
            </a:br>
            <a:r>
              <a:rPr lang="en-US" sz="1600" dirty="0"/>
              <a:t>1 : 268 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b="0" i="0" dirty="0">
              <a:effectLst/>
              <a:latin typeface="Atlas Grotesk"/>
            </a:endParaRPr>
          </a:p>
          <a:p>
            <a:r>
              <a:rPr lang="en-IN" sz="1600" b="1" dirty="0"/>
              <a:t>Columns</a:t>
            </a:r>
            <a:endParaRPr lang="en-IN" sz="1600" dirty="0"/>
          </a:p>
          <a:p>
            <a:r>
              <a:rPr lang="en-IN" sz="1600" dirty="0"/>
              <a:t>pregnancies - Number of times pregnant</a:t>
            </a:r>
          </a:p>
          <a:p>
            <a:r>
              <a:rPr lang="en-IN" sz="1600" dirty="0"/>
              <a:t>Glucose - Plasma glucose concentration a 2 hours in an oral glucose tolerance test</a:t>
            </a:r>
          </a:p>
          <a:p>
            <a:r>
              <a:rPr lang="en-IN" sz="1600" dirty="0"/>
              <a:t>BloodPressure - Diastolic blood pressure (mm Hg)</a:t>
            </a:r>
          </a:p>
          <a:p>
            <a:r>
              <a:rPr lang="en-IN" sz="1600" dirty="0"/>
              <a:t>SkinThickness - Triceps skin fold thickness (mm)</a:t>
            </a:r>
          </a:p>
          <a:p>
            <a:r>
              <a:rPr lang="en-IN" sz="1600" dirty="0"/>
              <a:t>Insulin - 2-Hour serum insulin (mu U/ml)</a:t>
            </a:r>
          </a:p>
          <a:p>
            <a:r>
              <a:rPr lang="en-IN" sz="1600" dirty="0"/>
              <a:t>BMI - Body mass index (weight in kg/(height in m)^2)</a:t>
            </a:r>
          </a:p>
          <a:p>
            <a:r>
              <a:rPr lang="en-IN" sz="1600" dirty="0"/>
              <a:t>DiabetesPedigreeFunction - Diabetes pedigree function</a:t>
            </a:r>
          </a:p>
          <a:p>
            <a:r>
              <a:rPr lang="en-IN" sz="1600" dirty="0"/>
              <a:t>Age - Age (years)</a:t>
            </a:r>
          </a:p>
          <a:p>
            <a:r>
              <a:rPr lang="en-IN" sz="1600" b="1" dirty="0">
                <a:solidFill>
                  <a:srgbClr val="FF0000"/>
                </a:solidFill>
              </a:rPr>
              <a:t>Outcome - Class variable (0 or 1) class value 1 is interpreted as "tested positive for diabetes</a:t>
            </a:r>
          </a:p>
        </p:txBody>
      </p:sp>
    </p:spTree>
    <p:extLst>
      <p:ext uri="{BB962C8B-B14F-4D97-AF65-F5344CB8AC3E}">
        <p14:creationId xmlns:p14="http://schemas.microsoft.com/office/powerpoint/2010/main" val="393013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EACE6E-680C-4AC7-AF9B-71A076155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B7DDF54-B6EC-4C04-B5F2-FF34BEBE4B34}"/>
              </a:ext>
            </a:extLst>
          </p:cNvPr>
          <p:cNvSpPr/>
          <p:nvPr/>
        </p:nvSpPr>
        <p:spPr>
          <a:xfrm>
            <a:off x="398206" y="2274838"/>
            <a:ext cx="81171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import numpy as np</a:t>
            </a:r>
          </a:p>
          <a:p>
            <a:r>
              <a:rPr lang="en-IN" dirty="0"/>
              <a:t>import matplotlib.pyplot as plt</a:t>
            </a:r>
          </a:p>
          <a:p>
            <a:r>
              <a:rPr lang="en-IN" dirty="0"/>
              <a:t>import pandas as pd</a:t>
            </a:r>
          </a:p>
          <a:p>
            <a:r>
              <a:rPr lang="en-IN" dirty="0"/>
              <a:t>import seaborn as sns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data_diabetes = pd.read_csv ('diabetes.csv’)</a:t>
            </a:r>
          </a:p>
          <a:p>
            <a:endParaRPr lang="en-IN" dirty="0"/>
          </a:p>
          <a:p>
            <a:r>
              <a:rPr lang="en-IN" dirty="0"/>
              <a:t>data_diabetes.shape    # (768, 9)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078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6FE688-2B95-4691-B8D0-CADE48D6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A4EE703-F260-4A6F-AD88-609B7B5CB418}"/>
              </a:ext>
            </a:extLst>
          </p:cNvPr>
          <p:cNvSpPr/>
          <p:nvPr/>
        </p:nvSpPr>
        <p:spPr>
          <a:xfrm>
            <a:off x="975649" y="2339768"/>
            <a:ext cx="298511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print(data_diabetes.info())</a:t>
            </a:r>
          </a:p>
          <a:p>
            <a:endParaRPr lang="en-IN" dirty="0"/>
          </a:p>
          <a:p>
            <a:r>
              <a:rPr lang="en-IN" dirty="0"/>
              <a:t>Output will be: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0814465-1BCF-40E2-8A56-0EEA6114D5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283" y="3612777"/>
            <a:ext cx="3930446" cy="285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9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3250" name="Picture 2" descr="Why now?â¢ Flood of available data (especially with the  advent of the Internet)â¢ Increasing computational powerâ¢ Growing p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7848600" cy="7086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F62959-6F60-4712-BB1E-A312D2DFE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Analysing data with pandas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FF3974A-3DA7-4329-81FD-014F039813E4}"/>
              </a:ext>
            </a:extLst>
          </p:cNvPr>
          <p:cNvSpPr txBox="1"/>
          <p:nvPr/>
        </p:nvSpPr>
        <p:spPr>
          <a:xfrm flipH="1">
            <a:off x="506238" y="1690688"/>
            <a:ext cx="636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Analysis on 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FC727ED-F9CB-49A5-ACCF-053527DCE515}"/>
              </a:ext>
            </a:extLst>
          </p:cNvPr>
          <p:cNvSpPr/>
          <p:nvPr/>
        </p:nvSpPr>
        <p:spPr>
          <a:xfrm>
            <a:off x="628650" y="3385583"/>
            <a:ext cx="2475886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data_diabetes['Age'].hist()</a:t>
            </a:r>
          </a:p>
          <a:p>
            <a:r>
              <a:rPr lang="en-IN" dirty="0"/>
              <a:t>plt.show()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58AEAB1-83F3-4218-BE58-A564B0A1D2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60812"/>
            <a:ext cx="4046571" cy="41227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6D7F956-F1D0-430E-9D9D-CDA1D3755E4C}"/>
              </a:ext>
            </a:extLst>
          </p:cNvPr>
          <p:cNvSpPr txBox="1"/>
          <p:nvPr/>
        </p:nvSpPr>
        <p:spPr>
          <a:xfrm>
            <a:off x="594361" y="5260259"/>
            <a:ext cx="35204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have analysed that dataset contains more records of women within a age group of 21 to 28 years and very lesser records of age group 70.</a:t>
            </a:r>
          </a:p>
        </p:txBody>
      </p:sp>
    </p:spTree>
    <p:extLst>
      <p:ext uri="{BB962C8B-B14F-4D97-AF65-F5344CB8AC3E}">
        <p14:creationId xmlns:p14="http://schemas.microsoft.com/office/powerpoint/2010/main" val="108900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CD60E6-9EAF-42F8-A01F-37894B576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Analysing the outcome column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7B51A0E-CC26-46C5-94E4-9E87D7973FC0}"/>
              </a:ext>
            </a:extLst>
          </p:cNvPr>
          <p:cNvSpPr/>
          <p:nvPr/>
        </p:nvSpPr>
        <p:spPr>
          <a:xfrm>
            <a:off x="213017" y="2840364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/>
              <a:t>print(data_diabetes['Outcome'].value_counts())</a:t>
            </a:r>
          </a:p>
          <a:p>
            <a:endParaRPr lang="en-IN" sz="2400" dirty="0"/>
          </a:p>
          <a:p>
            <a:r>
              <a:rPr lang="en-IN" sz="2400" dirty="0"/>
              <a:t>sns.countplot(data_diabetes['Outcome'])</a:t>
            </a:r>
          </a:p>
          <a:p>
            <a:r>
              <a:rPr lang="en-IN" sz="2400" dirty="0"/>
              <a:t>plt.show()</a:t>
            </a:r>
          </a:p>
          <a:p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688E8AF-10D5-4354-A026-49B9BF6CE1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282" y="1854427"/>
            <a:ext cx="4063718" cy="41913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52363C3-1A62-4677-B3CE-61DC2EB8D5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08" y="4775930"/>
            <a:ext cx="3730211" cy="126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8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DE6A50-7F95-4A0D-9260-F89970304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on Blood Pressure level</a:t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4331451-50A9-4AE1-B7F0-A4E4003CEE1E}"/>
              </a:ext>
            </a:extLst>
          </p:cNvPr>
          <p:cNvSpPr/>
          <p:nvPr/>
        </p:nvSpPr>
        <p:spPr>
          <a:xfrm>
            <a:off x="158545" y="1048615"/>
            <a:ext cx="8826910" cy="258532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dirty="0"/>
              <a:t>plt.figure(figsize=(14,3))</a:t>
            </a:r>
          </a:p>
          <a:p>
            <a:endParaRPr lang="en-IN" dirty="0"/>
          </a:p>
          <a:p>
            <a:r>
              <a:rPr lang="en-IN" dirty="0"/>
              <a:t>sns.distplot(data_diabetes[data_diabetes.Outcome == 0]['BloodPressure'], color='turquoise', kde=False, label='0 Class')</a:t>
            </a:r>
          </a:p>
          <a:p>
            <a:r>
              <a:rPr lang="en-IN" dirty="0"/>
              <a:t>sns.distplot(data_diabetes[data_diabetes.Outcome == 1]['BloodPressure'], color='coral', kde=False, label='1 Class')</a:t>
            </a:r>
          </a:p>
          <a:p>
            <a:r>
              <a:rPr lang="en-IN" dirty="0"/>
              <a:t>plt.legend()</a:t>
            </a:r>
          </a:p>
          <a:p>
            <a:r>
              <a:rPr lang="en-IN" dirty="0"/>
              <a:t>plt.title('count # of people with blood pressure values')</a:t>
            </a:r>
          </a:p>
          <a:p>
            <a:r>
              <a:rPr lang="en-IN" dirty="0"/>
              <a:t>plt.show()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A2081B4-1091-4EB6-BB33-BC26D98A61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3800"/>
            <a:ext cx="9144000" cy="27590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51873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530D2E-8B06-4AD5-A1AD-F65C73B4F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18101"/>
          </a:xfrm>
        </p:spPr>
        <p:txBody>
          <a:bodyPr>
            <a:normAutofit/>
          </a:bodyPr>
          <a:lstStyle/>
          <a:p>
            <a:r>
              <a:rPr lang="en-IN" dirty="0"/>
              <a:t>Analysis on Glucose column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E17EBF1-8A38-40A8-AFAC-D9C214FAE2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36881"/>
            <a:ext cx="9144000" cy="30883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85580EE-7970-45E5-A278-4FCAF7FBB7F5}"/>
              </a:ext>
            </a:extLst>
          </p:cNvPr>
          <p:cNvSpPr/>
          <p:nvPr/>
        </p:nvSpPr>
        <p:spPr>
          <a:xfrm>
            <a:off x="125362" y="1171083"/>
            <a:ext cx="8686799" cy="22467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2000" dirty="0"/>
              <a:t>plt.figure(figsize=(14,3))</a:t>
            </a:r>
          </a:p>
          <a:p>
            <a:r>
              <a:rPr lang="en-IN" sz="2000" dirty="0"/>
              <a:t>sns.distplot(data_diabetes[data_diabetes.Outcome == 0]['Glucose'], color='turquoise', kde=False, label='0 Class')</a:t>
            </a:r>
          </a:p>
          <a:p>
            <a:r>
              <a:rPr lang="en-IN" sz="2000" dirty="0"/>
              <a:t>sns.distplot(data_diabetes[data_diabetes.Outcome == 1]['Glucose'], color='coral', kde=False, label='1 class')</a:t>
            </a:r>
          </a:p>
          <a:p>
            <a:r>
              <a:rPr lang="en-IN" sz="2000" dirty="0"/>
              <a:t>plt.legend()</a:t>
            </a:r>
          </a:p>
          <a:p>
            <a:r>
              <a:rPr lang="en-IN" sz="2000" dirty="0"/>
              <a:t>plt.title('count # of people with Glucose values</a:t>
            </a:r>
            <a:r>
              <a:rPr lang="en-IN" sz="2000" dirty="0" smtClean="0"/>
              <a:t>')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1416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EE9D46-8C88-4A34-BBEC-B6FD089E0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293636"/>
          </a:xfrm>
        </p:spPr>
        <p:txBody>
          <a:bodyPr>
            <a:normAutofit fontScale="90000"/>
          </a:bodyPr>
          <a:lstStyle/>
          <a:p>
            <a:r>
              <a:rPr lang="en-IN" dirty="0"/>
              <a:t>BMI Analysis (Body Mass Index)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DA5A084-5BBF-4195-8F27-9E22986FDB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37114"/>
            <a:ext cx="9144000" cy="34557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45AF658-565A-4C12-AEDD-1D9D8E87BB39}"/>
              </a:ext>
            </a:extLst>
          </p:cNvPr>
          <p:cNvSpPr/>
          <p:nvPr/>
        </p:nvSpPr>
        <p:spPr>
          <a:xfrm>
            <a:off x="304800" y="990600"/>
            <a:ext cx="8568813" cy="25545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000" dirty="0"/>
              <a:t>plt.figure(figsize=(14,3))</a:t>
            </a:r>
          </a:p>
          <a:p>
            <a:r>
              <a:rPr lang="en-IN" sz="2000" dirty="0"/>
              <a:t>sns.distplot(data_diabetes[data_diabetes.Outcome == 0]['BMI'], color='turquoise', kde=False, label='Class 0')</a:t>
            </a:r>
          </a:p>
          <a:p>
            <a:r>
              <a:rPr lang="en-IN" sz="2000" dirty="0"/>
              <a:t>sns.distplot(data_diabetes[data_diabetes.Outcome == 1]['BMI'], color='coral', kde=False, label='Class 1')</a:t>
            </a:r>
          </a:p>
          <a:p>
            <a:r>
              <a:rPr lang="en-IN" sz="2000" dirty="0"/>
              <a:t>plt.legend()</a:t>
            </a:r>
          </a:p>
          <a:p>
            <a:r>
              <a:rPr lang="en-IN" sz="2000" dirty="0"/>
              <a:t>plt.title('count # of people with BMI values')</a:t>
            </a:r>
          </a:p>
          <a:p>
            <a:r>
              <a:rPr lang="en-IN" sz="2000" dirty="0"/>
              <a:t>plt.show()</a:t>
            </a:r>
          </a:p>
        </p:txBody>
      </p:sp>
    </p:spTree>
    <p:extLst>
      <p:ext uri="{BB962C8B-B14F-4D97-AF65-F5344CB8AC3E}">
        <p14:creationId xmlns:p14="http://schemas.microsoft.com/office/powerpoint/2010/main" val="161543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992F27-3466-4B29-AFA9-00EAD76AA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65126"/>
            <a:ext cx="9291484" cy="342798"/>
          </a:xfrm>
        </p:spPr>
        <p:txBody>
          <a:bodyPr>
            <a:normAutofit fontScale="90000"/>
          </a:bodyPr>
          <a:lstStyle/>
          <a:p>
            <a:r>
              <a:rPr lang="en-IN" dirty="0"/>
              <a:t>Chances of diabetes with respect to skin thickness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FA6BA773-02D4-4FAB-B80F-DF7728260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24545"/>
            <a:ext cx="9062884" cy="3902282"/>
          </a:xfr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A581500-0DFE-48BD-A703-6340D742F894}"/>
              </a:ext>
            </a:extLst>
          </p:cNvPr>
          <p:cNvSpPr/>
          <p:nvPr/>
        </p:nvSpPr>
        <p:spPr>
          <a:xfrm>
            <a:off x="199103" y="1127570"/>
            <a:ext cx="8863781" cy="17543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plt.figure(figsize=(14,3))</a:t>
            </a:r>
          </a:p>
          <a:p>
            <a:r>
              <a:rPr lang="en-IN" dirty="0"/>
              <a:t>SkinThickness_pivot = data_diabetes.groupby('SkinThickness').Outcome.mean().reset_index()</a:t>
            </a:r>
          </a:p>
          <a:p>
            <a:r>
              <a:rPr lang="en-IN" dirty="0"/>
              <a:t>sns.barplot(SkinThickness_pivot.SkinThickness, SkinThickness_pivot.Outcome)</a:t>
            </a:r>
          </a:p>
          <a:p>
            <a:r>
              <a:rPr lang="en-IN" dirty="0"/>
              <a:t>plt.title('% chance of being diagnosed with diabetes by skin thickness reading')</a:t>
            </a:r>
          </a:p>
          <a:p>
            <a:r>
              <a:rPr lang="en-IN" dirty="0"/>
              <a:t>plt.show()</a:t>
            </a:r>
          </a:p>
        </p:txBody>
      </p:sp>
    </p:spTree>
    <p:extLst>
      <p:ext uri="{BB962C8B-B14F-4D97-AF65-F5344CB8AC3E}">
        <p14:creationId xmlns:p14="http://schemas.microsoft.com/office/powerpoint/2010/main" val="18020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DC6FB1-0FF2-4D3A-B9F3-A88B2A074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5965"/>
            <a:ext cx="7886700" cy="146152"/>
          </a:xfrm>
        </p:spPr>
        <p:txBody>
          <a:bodyPr>
            <a:normAutofit fontScale="90000"/>
          </a:bodyPr>
          <a:lstStyle/>
          <a:p>
            <a:r>
              <a:rPr lang="en-IN" dirty="0"/>
              <a:t>Skin thickness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0027DD8-D918-4711-8471-C6A2500D04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7827"/>
            <a:ext cx="9144000" cy="32134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6D295EC-267E-42A2-9B4E-5AEE8CF0A5BC}"/>
              </a:ext>
            </a:extLst>
          </p:cNvPr>
          <p:cNvSpPr/>
          <p:nvPr/>
        </p:nvSpPr>
        <p:spPr>
          <a:xfrm>
            <a:off x="346587" y="669637"/>
            <a:ext cx="8613058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plt.figure(figsize=(14,3))</a:t>
            </a:r>
          </a:p>
          <a:p>
            <a:r>
              <a:rPr lang="en-IN" dirty="0"/>
              <a:t>sns.distplot(data_diabetes[data_diabetes.Outcome == 0]['SkinThickness'], color='turquoise', kde=False, label='Class 0')</a:t>
            </a:r>
          </a:p>
          <a:p>
            <a:r>
              <a:rPr lang="en-IN" dirty="0"/>
              <a:t>sns.distplot(data_diabetes[data_diabetes.Outcome == 1]['SkinThickness'], color='coral', kde=False, label='Class 1')</a:t>
            </a:r>
          </a:p>
          <a:p>
            <a:r>
              <a:rPr lang="en-IN" dirty="0"/>
              <a:t>plt.legend()</a:t>
            </a:r>
          </a:p>
          <a:p>
            <a:r>
              <a:rPr lang="en-IN" dirty="0"/>
              <a:t>plt.title('count # of people with Skin thickness values')</a:t>
            </a:r>
          </a:p>
          <a:p>
            <a:r>
              <a:rPr lang="en-IN" dirty="0"/>
              <a:t>plt.show()</a:t>
            </a:r>
          </a:p>
        </p:txBody>
      </p:sp>
    </p:spTree>
    <p:extLst>
      <p:ext uri="{BB962C8B-B14F-4D97-AF65-F5344CB8AC3E}">
        <p14:creationId xmlns:p14="http://schemas.microsoft.com/office/powerpoint/2010/main" val="208152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B44CE9-DCA8-4398-9791-C3ABDFBE8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Dependent and Independent Variable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3A35269-439E-4FE2-A109-3581FDCA528B}"/>
              </a:ext>
            </a:extLst>
          </p:cNvPr>
          <p:cNvSpPr/>
          <p:nvPr/>
        </p:nvSpPr>
        <p:spPr>
          <a:xfrm>
            <a:off x="228600" y="1600200"/>
            <a:ext cx="850244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800" dirty="0"/>
          </a:p>
          <a:p>
            <a:r>
              <a:rPr lang="en-IN" sz="2800" dirty="0">
                <a:solidFill>
                  <a:srgbClr val="FFC000"/>
                </a:solidFill>
              </a:rPr>
              <a:t>#X = ['Pregnancies','Glucose','DiabetesPedigreeFunction','Insulin','BMI','Age']</a:t>
            </a:r>
          </a:p>
          <a:p>
            <a:r>
              <a:rPr lang="en-IN" sz="2800" dirty="0">
                <a:solidFill>
                  <a:srgbClr val="C00000"/>
                </a:solidFill>
              </a:rPr>
              <a:t>X = data_diabetes.iloc[:,0:8]</a:t>
            </a:r>
          </a:p>
          <a:p>
            <a:r>
              <a:rPr lang="en-IN" sz="2800" dirty="0">
                <a:solidFill>
                  <a:srgbClr val="C00000"/>
                </a:solidFill>
              </a:rPr>
              <a:t>print(X.head())</a:t>
            </a:r>
          </a:p>
          <a:p>
            <a:endParaRPr lang="en-IN" sz="2800" dirty="0">
              <a:solidFill>
                <a:srgbClr val="002060"/>
              </a:solidFill>
            </a:endParaRPr>
          </a:p>
          <a:p>
            <a:r>
              <a:rPr lang="en-IN" sz="2800" dirty="0">
                <a:solidFill>
                  <a:srgbClr val="FFC000"/>
                </a:solidFill>
              </a:rPr>
              <a:t>#Y=data_diabetes['Outcome']</a:t>
            </a:r>
          </a:p>
          <a:p>
            <a:r>
              <a:rPr lang="en-IN" sz="2800" dirty="0">
                <a:solidFill>
                  <a:srgbClr val="002060"/>
                </a:solidFill>
              </a:rPr>
              <a:t>Y=data_diabetes.iloc[:,8]</a:t>
            </a:r>
          </a:p>
          <a:p>
            <a:r>
              <a:rPr lang="en-IN" sz="2800" dirty="0">
                <a:solidFill>
                  <a:srgbClr val="002060"/>
                </a:solidFill>
              </a:rPr>
              <a:t>print(Y.head())</a:t>
            </a:r>
          </a:p>
        </p:txBody>
      </p:sp>
    </p:spTree>
    <p:extLst>
      <p:ext uri="{BB962C8B-B14F-4D97-AF65-F5344CB8AC3E}">
        <p14:creationId xmlns:p14="http://schemas.microsoft.com/office/powerpoint/2010/main" val="31993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84D1CC-3B9D-4F12-86FF-5FF5CE9CB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81000"/>
            <a:ext cx="7467600" cy="1447800"/>
          </a:xfrm>
        </p:spPr>
        <p:txBody>
          <a:bodyPr>
            <a:normAutofit fontScale="90000"/>
          </a:bodyPr>
          <a:lstStyle/>
          <a:p>
            <a:r>
              <a:rPr lang="en-IN" sz="2000" b="1" dirty="0" smtClean="0">
                <a:solidFill>
                  <a:srgbClr val="C00000"/>
                </a:solidFill>
              </a:rPr>
              <a:t/>
            </a:r>
            <a:br>
              <a:rPr lang="en-IN" sz="2000" b="1" dirty="0" smtClean="0">
                <a:solidFill>
                  <a:srgbClr val="C00000"/>
                </a:solidFill>
              </a:rPr>
            </a:br>
            <a:r>
              <a:rPr lang="en-IN" sz="2000" b="1" dirty="0" smtClean="0">
                <a:solidFill>
                  <a:srgbClr val="C00000"/>
                </a:solidFill>
              </a:rPr>
              <a:t/>
            </a:r>
            <a:br>
              <a:rPr lang="en-IN" sz="2000" b="1" dirty="0" smtClean="0">
                <a:solidFill>
                  <a:srgbClr val="C00000"/>
                </a:solidFill>
              </a:rPr>
            </a:br>
            <a:r>
              <a:rPr lang="en-IN" sz="2000" b="1" dirty="0" smtClean="0">
                <a:solidFill>
                  <a:srgbClr val="C00000"/>
                </a:solidFill>
              </a:rPr>
              <a:t/>
            </a:r>
            <a:br>
              <a:rPr lang="en-IN" sz="2000" b="1" dirty="0" smtClean="0">
                <a:solidFill>
                  <a:srgbClr val="C00000"/>
                </a:solidFill>
              </a:rPr>
            </a:br>
            <a:r>
              <a:rPr lang="en-IN" sz="2000" b="1" dirty="0" smtClean="0">
                <a:solidFill>
                  <a:srgbClr val="C00000"/>
                </a:solidFill>
              </a:rPr>
              <a:t/>
            </a:r>
            <a:br>
              <a:rPr lang="en-IN" sz="2000" b="1" dirty="0" smtClean="0">
                <a:solidFill>
                  <a:srgbClr val="C00000"/>
                </a:solidFill>
              </a:rPr>
            </a:br>
            <a:r>
              <a:rPr lang="en-IN" sz="2000" b="1" dirty="0" smtClean="0">
                <a:solidFill>
                  <a:srgbClr val="C00000"/>
                </a:solidFill>
              </a:rPr>
              <a:t># </a:t>
            </a:r>
            <a:r>
              <a:rPr lang="en-IN" sz="2000" b="1" dirty="0">
                <a:solidFill>
                  <a:srgbClr val="C00000"/>
                </a:solidFill>
              </a:rPr>
              <a:t>split the dataset into training and test set. We will use 80/20 approach</a:t>
            </a:r>
            <a:br>
              <a:rPr lang="en-IN" sz="2000" b="1" dirty="0">
                <a:solidFill>
                  <a:srgbClr val="C00000"/>
                </a:solidFill>
              </a:rPr>
            </a:br>
            <a:r>
              <a:rPr lang="en-IN" sz="2000" b="1" dirty="0">
                <a:solidFill>
                  <a:srgbClr val="C00000"/>
                </a:solidFill>
              </a:rPr>
              <a:t>#==============================================================================</a:t>
            </a:r>
            <a:br>
              <a:rPr lang="en-IN" sz="2000" b="1" dirty="0">
                <a:solidFill>
                  <a:srgbClr val="C00000"/>
                </a:solidFill>
              </a:rPr>
            </a:br>
            <a:endParaRPr lang="en-IN" sz="2000" b="1" dirty="0">
              <a:solidFill>
                <a:srgbClr val="C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F4FE532-85DD-4D6E-9BCE-3675E207B22B}"/>
              </a:ext>
            </a:extLst>
          </p:cNvPr>
          <p:cNvSpPr/>
          <p:nvPr/>
        </p:nvSpPr>
        <p:spPr>
          <a:xfrm>
            <a:off x="730046" y="1828800"/>
            <a:ext cx="823697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from </a:t>
            </a:r>
            <a:r>
              <a:rPr lang="en-IN" dirty="0"/>
              <a:t>sklearn.model_selection import train_test_split</a:t>
            </a:r>
          </a:p>
          <a:p>
            <a:endParaRPr lang="en-IN" dirty="0"/>
          </a:p>
          <a:p>
            <a:r>
              <a:rPr lang="en-IN" dirty="0"/>
              <a:t>X_train, X_test, y_train, y_test = train_test_split (X, Y, test_size = .20)</a:t>
            </a:r>
          </a:p>
          <a:p>
            <a:endParaRPr lang="en-IN" dirty="0"/>
          </a:p>
          <a:p>
            <a:r>
              <a:rPr lang="en-IN" dirty="0"/>
              <a:t>										</a:t>
            </a:r>
          </a:p>
          <a:p>
            <a:r>
              <a:rPr lang="en-US" dirty="0"/>
              <a:t>print("Size of X_train is",X_train.shape)</a:t>
            </a:r>
          </a:p>
          <a:p>
            <a:r>
              <a:rPr lang="en-US" dirty="0"/>
              <a:t>print("Size of y_train is",y_train.shape)</a:t>
            </a:r>
          </a:p>
          <a:p>
            <a:r>
              <a:rPr lang="en-US" dirty="0"/>
              <a:t>print("Size of X_test is",X_test.shape)</a:t>
            </a:r>
          </a:p>
          <a:p>
            <a:r>
              <a:rPr lang="en-US" dirty="0"/>
              <a:t>print("Size of y_test is",y_test.shape)</a:t>
            </a:r>
          </a:p>
          <a:p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3931CDF-9A8C-4A41-B1CE-6E4F319A1D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800600"/>
            <a:ext cx="3732320" cy="161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8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80E858F-2FEE-433E-BBD3-5B65322CD59C}"/>
              </a:ext>
            </a:extLst>
          </p:cNvPr>
          <p:cNvSpPr/>
          <p:nvPr/>
        </p:nvSpPr>
        <p:spPr>
          <a:xfrm>
            <a:off x="250723" y="474346"/>
            <a:ext cx="867942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>
              <a:solidFill>
                <a:srgbClr val="C00000"/>
              </a:solidFill>
            </a:endParaRPr>
          </a:p>
          <a:p>
            <a:r>
              <a:rPr lang="en-IN" dirty="0">
                <a:solidFill>
                  <a:srgbClr val="C00000"/>
                </a:solidFill>
              </a:rPr>
              <a:t># Fit the Logistic regression to the train data. Logistic regression is a </a:t>
            </a:r>
          </a:p>
          <a:p>
            <a:r>
              <a:rPr lang="en-IN" dirty="0">
                <a:solidFill>
                  <a:srgbClr val="C00000"/>
                </a:solidFill>
              </a:rPr>
              <a:t># linear classifier after which the data is divided by a straight line</a:t>
            </a:r>
            <a:r>
              <a:rPr lang="en-IN" dirty="0" smtClean="0">
                <a:solidFill>
                  <a:srgbClr val="C00000"/>
                </a:solidFill>
              </a:rPr>
              <a:t>.</a:t>
            </a:r>
          </a:p>
          <a:p>
            <a:endParaRPr lang="en-IN" dirty="0">
              <a:solidFill>
                <a:srgbClr val="C00000"/>
              </a:solidFill>
            </a:endParaRPr>
          </a:p>
          <a:p>
            <a:r>
              <a:rPr lang="en-IN" sz="2400" dirty="0"/>
              <a:t>from sklearn.linear_model import LogisticRegression</a:t>
            </a:r>
          </a:p>
          <a:p>
            <a:r>
              <a:rPr lang="en-IN" sz="2400" dirty="0"/>
              <a:t>LRClassifier = LogisticRegression (random_state = 0)</a:t>
            </a:r>
          </a:p>
          <a:p>
            <a:r>
              <a:rPr lang="en-IN" sz="2400" dirty="0"/>
              <a:t>LRClassifier.fit (X_train, y_train)</a:t>
            </a:r>
          </a:p>
          <a:p>
            <a:endParaRPr lang="en-IN" dirty="0">
              <a:solidFill>
                <a:srgbClr val="C00000"/>
              </a:solidFill>
            </a:endParaRPr>
          </a:p>
          <a:p>
            <a:r>
              <a:rPr lang="en-IN" dirty="0">
                <a:solidFill>
                  <a:srgbClr val="C00000"/>
                </a:solidFill>
              </a:rPr>
              <a:t># Predict the values </a:t>
            </a:r>
            <a:endParaRPr lang="en-IN" dirty="0" smtClean="0">
              <a:solidFill>
                <a:srgbClr val="C00000"/>
              </a:solidFill>
            </a:endParaRPr>
          </a:p>
          <a:p>
            <a:endParaRPr lang="en-IN" dirty="0"/>
          </a:p>
          <a:p>
            <a:r>
              <a:rPr lang="en-IN" sz="2400" dirty="0"/>
              <a:t>prediction = LRClassifier.predict (X_test)</a:t>
            </a:r>
          </a:p>
          <a:p>
            <a:r>
              <a:rPr lang="en-IN" sz="2400" dirty="0"/>
              <a:t>print(prediction</a:t>
            </a:r>
            <a:r>
              <a:rPr lang="en-IN" sz="2400" dirty="0" smtClean="0"/>
              <a:t>)</a:t>
            </a:r>
          </a:p>
          <a:p>
            <a:endParaRPr lang="en-IN" sz="2400" dirty="0" smtClean="0"/>
          </a:p>
          <a:p>
            <a:r>
              <a:rPr lang="en-IN" sz="2000" dirty="0" smtClean="0"/>
              <a:t>Output:</a:t>
            </a:r>
            <a:endParaRPr lang="en-IN" sz="2000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7AA22BD-28C6-4580-99A0-3A4913D893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953000"/>
            <a:ext cx="8089491" cy="147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0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4274" name="Picture 2" descr="The concept of learning in a ML systemâ¢ Learning = Improving with experience at some  task  â Improve over task T,  â With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"/>
            <a:ext cx="7543800" cy="70294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A76538-205F-40A4-894E-00D656665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Checking accuracy of our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2670C44-A02D-47F3-B007-6FD843F9C1A4}"/>
              </a:ext>
            </a:extLst>
          </p:cNvPr>
          <p:cNvSpPr/>
          <p:nvPr/>
        </p:nvSpPr>
        <p:spPr>
          <a:xfrm>
            <a:off x="304800" y="2140579"/>
            <a:ext cx="84581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from sklearn.metrics import accuracy_score</a:t>
            </a:r>
          </a:p>
          <a:p>
            <a:endParaRPr lang="en-IN" sz="2400" dirty="0"/>
          </a:p>
          <a:p>
            <a:r>
              <a:rPr lang="en-IN" sz="2400" dirty="0"/>
              <a:t>print("Accuracy is",accuracy_score(y_test, prediction))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9848258-C362-403B-82C9-7D76FF8E56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45" y="3981072"/>
            <a:ext cx="4530401" cy="61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29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88125" y="6237288"/>
            <a:ext cx="2133600" cy="457200"/>
          </a:xfrm>
          <a:prstGeom prst="rect">
            <a:avLst/>
          </a:prstGeom>
          <a:noFill/>
        </p:spPr>
        <p:txBody>
          <a:bodyPr/>
          <a:lstStyle/>
          <a:p>
            <a:fld id="{F02E23B8-9587-4D27-BD21-2C827843315C}" type="slidenum">
              <a:rPr lang="tr-TR" smtClean="0"/>
              <a:pPr/>
              <a:t>41</a:t>
            </a:fld>
            <a:endParaRPr lang="tr-TR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Classification: Applications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dirty="0" smtClean="0"/>
              <a:t>Aka Pattern recognition</a:t>
            </a:r>
          </a:p>
          <a:p>
            <a:pPr eaLnBrk="1" hangingPunct="1">
              <a:lnSpc>
                <a:spcPct val="90000"/>
              </a:lnSpc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Face recognition: </a:t>
            </a:r>
            <a:r>
              <a:rPr lang="tr-TR" dirty="0" smtClean="0"/>
              <a:t>Pose, lighting, occlusion (glasses, beard), make-up, hair style </a:t>
            </a:r>
          </a:p>
          <a:p>
            <a:pPr eaLnBrk="1" hangingPunct="1">
              <a:lnSpc>
                <a:spcPct val="90000"/>
              </a:lnSpc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Character recognition: </a:t>
            </a:r>
            <a:r>
              <a:rPr lang="tr-TR" dirty="0" smtClean="0"/>
              <a:t>Different handwriting styles.</a:t>
            </a:r>
          </a:p>
          <a:p>
            <a:pPr eaLnBrk="1" hangingPunct="1">
              <a:lnSpc>
                <a:spcPct val="90000"/>
              </a:lnSpc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Speech recognition: </a:t>
            </a:r>
            <a:r>
              <a:rPr lang="tr-TR" dirty="0" smtClean="0"/>
              <a:t>Temporal dependency. </a:t>
            </a:r>
          </a:p>
          <a:p>
            <a:pPr lvl="1" eaLnBrk="1" hangingPunct="1">
              <a:lnSpc>
                <a:spcPct val="90000"/>
              </a:lnSpc>
            </a:pPr>
            <a:r>
              <a:rPr lang="tr-TR" dirty="0" smtClean="0"/>
              <a:t>Use of a dictionary or the syntax of the language. </a:t>
            </a:r>
          </a:p>
          <a:p>
            <a:pPr lvl="1" eaLnBrk="1" hangingPunct="1">
              <a:lnSpc>
                <a:spcPct val="90000"/>
              </a:lnSpc>
            </a:pPr>
            <a:r>
              <a:rPr lang="tr-TR" dirty="0" smtClean="0"/>
              <a:t>Sensor fusion: Combine multiple modalities; eg, visual (lip image) and acoustic for speech</a:t>
            </a:r>
          </a:p>
          <a:p>
            <a:pPr eaLnBrk="1" hangingPunct="1">
              <a:lnSpc>
                <a:spcPct val="90000"/>
              </a:lnSpc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Medical diagnosis: </a:t>
            </a:r>
            <a:r>
              <a:rPr lang="tr-TR" dirty="0" smtClean="0"/>
              <a:t>From symptoms to illnesses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Web Advertizing: </a:t>
            </a:r>
            <a:r>
              <a:rPr lang="en-US" dirty="0" smtClean="0"/>
              <a:t>Predict if a user clicks on an ad on the Internet.</a:t>
            </a: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838200"/>
            <a:ext cx="7467600" cy="1143000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</a:rPr>
              <a:t>How the machine algorithms works?</a:t>
            </a:r>
            <a:endParaRPr lang="en-US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Image result for how classification algorithm works in machine learn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743200"/>
            <a:ext cx="5410200" cy="289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Supervised Learning                                       Vs                                              Unsupervised Learning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Input variables and output variables will be given.</a:t>
            </a:r>
          </a:p>
          <a:p>
            <a:r>
              <a:rPr lang="en-US" dirty="0" smtClean="0"/>
              <a:t>Supervised learning goal is to determine the function so well that when new input data set given, can predict the output.</a:t>
            </a:r>
          </a:p>
          <a:p>
            <a:r>
              <a:rPr lang="en-US" dirty="0" smtClean="0"/>
              <a:t>Example: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Classification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i="1" u="sng" dirty="0" smtClean="0">
                <a:hlinkClick r:id="rId2"/>
              </a:rPr>
              <a:t>Regression</a:t>
            </a:r>
            <a:endParaRPr lang="en-US" b="1" i="1" u="sng" dirty="0" smtClean="0">
              <a:hlinkClick r:id="rId3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i="1" u="sng" dirty="0" smtClean="0">
                <a:hlinkClick r:id="rId3"/>
              </a:rPr>
              <a:t>Linear</a:t>
            </a:r>
            <a:r>
              <a:rPr lang="en-US" b="1" i="1" u="sng" dirty="0" smtClean="0"/>
              <a:t> </a:t>
            </a:r>
            <a:r>
              <a:rPr lang="en-US" b="1" i="1" u="sng" dirty="0" smtClean="0">
                <a:hlinkClick r:id="rId3"/>
              </a:rPr>
              <a:t>Regression</a:t>
            </a:r>
            <a:endParaRPr lang="en-US" b="1" i="1" u="sng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Support vector machine</a:t>
            </a: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Only input data will be given</a:t>
            </a:r>
          </a:p>
          <a:p>
            <a:r>
              <a:rPr lang="en-US" dirty="0" smtClean="0"/>
              <a:t>The unsupervised learning goal is to model the hidden patterns or underlying structure in the given input data in order to learn about the data.</a:t>
            </a:r>
          </a:p>
          <a:p>
            <a:r>
              <a:rPr lang="en-US" dirty="0" smtClean="0"/>
              <a:t>Example:</a:t>
            </a:r>
          </a:p>
          <a:p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Clustering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Association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k-means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Association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b="0" dirty="0" smtClean="0"/>
              <a:t>Supervised Learning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0" dirty="0" smtClean="0"/>
              <a:t>Unsupervised Learning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2234" name="Picture 10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001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381000"/>
            <a:ext cx="8077200" cy="3124200"/>
          </a:xfrm>
        </p:spPr>
        <p:txBody>
          <a:bodyPr>
            <a:normAutofit fontScale="90000"/>
          </a:bodyPr>
          <a:lstStyle/>
          <a:p>
            <a:r>
              <a:rPr lang="en-US" sz="8800" dirty="0" smtClean="0">
                <a:solidFill>
                  <a:schemeClr val="accent1">
                    <a:lumMod val="75000"/>
                  </a:schemeClr>
                </a:solidFill>
              </a:rPr>
              <a:t>Classification Algorithm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D0E22A-4BC6-47FF-910E-20C4A4369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29610"/>
          </a:xfrm>
        </p:spPr>
        <p:txBody>
          <a:bodyPr>
            <a:normAutofit fontScale="90000"/>
          </a:bodyPr>
          <a:lstStyle/>
          <a:p>
            <a:r>
              <a:rPr lang="en-IN" dirty="0"/>
              <a:t>How classification Algorithm works?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0431429D-5F0C-47FF-8D10-9C4845981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48" y="980050"/>
            <a:ext cx="8747164" cy="5715719"/>
          </a:xfrm>
        </p:spPr>
      </p:pic>
    </p:spTree>
    <p:extLst>
      <p:ext uri="{BB962C8B-B14F-4D97-AF65-F5344CB8AC3E}">
        <p14:creationId xmlns:p14="http://schemas.microsoft.com/office/powerpoint/2010/main" val="178691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674</TotalTime>
  <Words>1303</Words>
  <Application>Microsoft Office PowerPoint</Application>
  <PresentationFormat>On-screen Show (4:3)</PresentationFormat>
  <Paragraphs>215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Oriel</vt:lpstr>
      <vt:lpstr>PowerPoint Presentation</vt:lpstr>
      <vt:lpstr>PowerPoint Presentation</vt:lpstr>
      <vt:lpstr>PowerPoint Presentation</vt:lpstr>
      <vt:lpstr>PowerPoint Presentation</vt:lpstr>
      <vt:lpstr>How the machine algorithms works?</vt:lpstr>
      <vt:lpstr>Supervised Learning                                       Vs                                              Unsupervised Learning</vt:lpstr>
      <vt:lpstr>PowerPoint Presentation</vt:lpstr>
      <vt:lpstr>Classification Algorithm </vt:lpstr>
      <vt:lpstr>How classification Algorithm works?</vt:lpstr>
      <vt:lpstr>Classification Models</vt:lpstr>
      <vt:lpstr>Logistic Regression classification</vt:lpstr>
      <vt:lpstr>PowerPoint Presentation</vt:lpstr>
      <vt:lpstr>Linear Equation</vt:lpstr>
      <vt:lpstr>PowerPoint Presentation</vt:lpstr>
      <vt:lpstr>PowerPoint Presentation</vt:lpstr>
      <vt:lpstr>Dependent and Independent Variable</vt:lpstr>
      <vt:lpstr>What is Logistic Regression and Why to use Logistic Regression?</vt:lpstr>
      <vt:lpstr>Logistic Regression will always give output in a binary form</vt:lpstr>
      <vt:lpstr>Now what is Linear Regression?</vt:lpstr>
      <vt:lpstr>Logistic Regression</vt:lpstr>
      <vt:lpstr>Sigmoid curve</vt:lpstr>
      <vt:lpstr>We will simply check if the value is more than the threshold value then value should be rounded of to 1 and if the value is less than threshold value then the result should be 0.</vt:lpstr>
      <vt:lpstr>Difference between Linear Regression and Logistic Regression</vt:lpstr>
      <vt:lpstr>Difference between Linear and Logistic Regression</vt:lpstr>
      <vt:lpstr>Use cases where Logistic regression is used</vt:lpstr>
      <vt:lpstr>Steps to perform Algorithms</vt:lpstr>
      <vt:lpstr>Use Case – Pima diabetes</vt:lpstr>
      <vt:lpstr>PowerPoint Presentation</vt:lpstr>
      <vt:lpstr>PowerPoint Presentation</vt:lpstr>
      <vt:lpstr>Analysing data with pandas</vt:lpstr>
      <vt:lpstr>Analysing the outcome column</vt:lpstr>
      <vt:lpstr>Analysis on Blood Pressure level </vt:lpstr>
      <vt:lpstr>Analysis on Glucose column</vt:lpstr>
      <vt:lpstr>BMI Analysis (Body Mass Index)</vt:lpstr>
      <vt:lpstr>Chances of diabetes with respect to skin thickness </vt:lpstr>
      <vt:lpstr>Skin thickness analysis</vt:lpstr>
      <vt:lpstr>Dependent and Independent Variable</vt:lpstr>
      <vt:lpstr>    # split the dataset into training and test set. We will use 80/20 approach #============================================================================== </vt:lpstr>
      <vt:lpstr>PowerPoint Presentation</vt:lpstr>
      <vt:lpstr>Checking accuracy of our model</vt:lpstr>
      <vt:lpstr>Classification: Applications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the machine algorithms works?</dc:title>
  <dc:creator>PC 123</dc:creator>
  <cp:lastModifiedBy>HP</cp:lastModifiedBy>
  <cp:revision>48</cp:revision>
  <dcterms:created xsi:type="dcterms:W3CDTF">2019-03-16T04:36:20Z</dcterms:created>
  <dcterms:modified xsi:type="dcterms:W3CDTF">2023-08-15T14:43:02Z</dcterms:modified>
</cp:coreProperties>
</file>