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4" r:id="rId20"/>
    <p:sldId id="273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5620-0AC7-476B-A7C7-B19CAC5E2F61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2AB37-D7EC-4034-9F8D-283926C349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2AB37-D7EC-4034-9F8D-283926C3498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2E2903-BCED-430D-A735-08D8603954BE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2AB73BE-30C6-4848-BB87-BB364B1F3E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Pandas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7467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Mean Function in Python pandas</a:t>
            </a:r>
          </a:p>
          <a:p>
            <a:r>
              <a:rPr lang="en-US" dirty="0" smtClean="0"/>
              <a:t> (Dataframe, Row and column wise mean)</a:t>
            </a:r>
          </a:p>
          <a:p>
            <a:endParaRPr lang="en-US" dirty="0" smtClean="0"/>
          </a:p>
          <a:p>
            <a:r>
              <a:rPr lang="en-US" b="1" dirty="0" smtClean="0"/>
              <a:t>mean() </a:t>
            </a:r>
            <a:r>
              <a:rPr lang="en-US" dirty="0" smtClean="0"/>
              <a:t>– Mean Function in python pandas is used to calculate the arithmetic mean of a given set of numbers, mean of a data frame ,mean of column and mean of rows .</a:t>
            </a:r>
            <a:endParaRPr lang="en-US" dirty="0"/>
          </a:p>
        </p:txBody>
      </p:sp>
      <p:pic>
        <p:nvPicPr>
          <p:cNvPr id="35842" name="Picture 2" descr="mean function in python pand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2438400"/>
            <a:ext cx="2971800" cy="411480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2637710"/>
            <a:ext cx="54864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  <a:cs typeface="Arial" pitchFamily="34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pandas as pd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  <a:cs typeface="Arial" pitchFamily="34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numpy as np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  <a:cs typeface="Arial" pitchFamily="34" charset="0"/>
              </a:rPr>
              <a:t>#Create a DataFrame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'Name'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:[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Alisa'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'Bobby'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'Cathrine'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'Madonna'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'Rocky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Sebastian'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'Jaqluine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Rahul'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'David'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'Andrew'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'Ajay'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'Teresa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],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'Score1'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:[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62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47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55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74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31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77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85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63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42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32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71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57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],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  <a:cs typeface="Arial" pitchFamily="34" charset="0"/>
              </a:rPr>
              <a:t>'Score2'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:[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89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87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67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55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47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72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76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79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44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92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99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  <a:cs typeface="Arial" pitchFamily="34" charset="0"/>
              </a:rPr>
              <a:t>69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]}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df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onaco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pd.DataFrame(d)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df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95600" y="5029200"/>
            <a:ext cx="487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  <a:cs typeface="Arial" pitchFamily="34" charset="0"/>
              </a:rPr>
              <a:t># mean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  <a:cs typeface="Arial" pitchFamily="34" charset="0"/>
              </a:rPr>
              <a:t>dataframe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df.mean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itchFamily="34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410200"/>
            <a:ext cx="182880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Score1  58.0</a:t>
            </a:r>
            <a:br>
              <a:rPr lang="en-US" dirty="0" smtClean="0"/>
            </a:br>
            <a:r>
              <a:rPr lang="en-US" dirty="0" smtClean="0"/>
              <a:t>Score2  73.0</a:t>
            </a:r>
            <a:br>
              <a:rPr lang="en-US" dirty="0" smtClean="0"/>
            </a:br>
            <a:r>
              <a:rPr lang="en-US" dirty="0" smtClean="0"/>
              <a:t>dtype:  float64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914400"/>
            <a:ext cx="6753452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itchFamily="49" charset="0"/>
              </a:rPr>
              <a:t>from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pandas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itchFamily="49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  <a:cs typeface="Consolas" pitchFamily="49" charset="0"/>
              </a:rPr>
              <a:t>DataFrame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itchFamily="49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pandas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itchFamily="49" charset="0"/>
              </a:rPr>
              <a:t>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pd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d = 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'one'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:[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5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],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'two'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:[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5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],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'letter'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:[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'a'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'a'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'b'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'b'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'c'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]}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df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  <a:cs typeface="Consolas" pitchFamily="49" charset="0"/>
              </a:rPr>
              <a:t>DataFrame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(d)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test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df.sort_values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([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'one'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], ascending=[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inherit"/>
                <a:cs typeface="Consolas" pitchFamily="49" charset="0"/>
              </a:rPr>
              <a:t>False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])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242729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the output is: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inherit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  letter one two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b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1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   a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5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a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3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b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  c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5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itchFamily="49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Sorting :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6388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ascending=False , data will be sorted in descending order.</a:t>
            </a:r>
          </a:p>
          <a:p>
            <a:r>
              <a:rPr lang="en-US" dirty="0" smtClean="0"/>
              <a:t>Otherwise, by default the data will be  sorted in ascending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Groupby</a:t>
            </a:r>
            <a:endParaRPr lang="en-US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990600"/>
          <a:ext cx="2743200" cy="182880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566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employment_status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Anush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Ankush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Alisha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Rohit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Komal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Karthik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3505200"/>
            <a:ext cx="243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import pandas as pd</a:t>
            </a:r>
          </a:p>
          <a:p>
            <a:r>
              <a:rPr lang="en-US" sz="1200" dirty="0" smtClean="0"/>
              <a:t>import numpy as np</a:t>
            </a:r>
          </a:p>
          <a:p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sz="1200" dirty="0" smtClean="0"/>
              <a:t>df1 = pd.read_csv('datasets/stackdatasetexample.csv') </a:t>
            </a:r>
          </a:p>
          <a:p>
            <a:r>
              <a:rPr lang="en-US" sz="1200" dirty="0" smtClean="0"/>
              <a:t>print(df1)</a:t>
            </a:r>
          </a:p>
          <a:p>
            <a:endParaRPr lang="en-US" sz="1200" dirty="0" smtClean="0"/>
          </a:p>
          <a:p>
            <a:r>
              <a:rPr lang="en-US" sz="1200" dirty="0" smtClean="0"/>
              <a:t>#print (df1.groupby(["state"])[['name']].count())</a:t>
            </a:r>
          </a:p>
          <a:p>
            <a:endParaRPr lang="en-US" sz="1200" dirty="0" smtClean="0"/>
          </a:p>
          <a:p>
            <a:r>
              <a:rPr lang="en-US" sz="1200" dirty="0" smtClean="0"/>
              <a:t>j=df1['state'].value_counts()   </a:t>
            </a:r>
          </a:p>
          <a:p>
            <a:r>
              <a:rPr lang="en-US" sz="1200" dirty="0" smtClean="0"/>
              <a:t>print(j)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352800" y="1167703"/>
            <a:ext cx="4800600" cy="46782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 age employment_status state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 Anush   23 emp                 pb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 Ankush  32 unemp               pb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 Alisha  21 emp                 pb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3 Rohit   34 emp                 hp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4 Komal   26 unemp               hr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5 Karthik 29 emp                 hr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hp      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      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pb      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pb   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Hr   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hp   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Name: state, dtype: int64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Drop Duplicate and missing value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838200"/>
          <a:ext cx="2057400" cy="13716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838200"/>
          <a:ext cx="2438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Anuradha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Nisha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BigData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Pankaj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Ankit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Rohit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Android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Anu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6096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Duplicate data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5334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Missing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514600"/>
            <a:ext cx="403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import pandas as pd</a:t>
            </a:r>
          </a:p>
          <a:p>
            <a:endParaRPr lang="en-US" sz="1200" dirty="0" smtClean="0"/>
          </a:p>
          <a:p>
            <a:r>
              <a:rPr lang="en-US" sz="1200" dirty="0" smtClean="0"/>
              <a:t>df = pd.read_csv('datasets\dropduplicatesexample.csv')</a:t>
            </a:r>
          </a:p>
          <a:p>
            <a:r>
              <a:rPr lang="en-US" sz="1200" dirty="0" smtClean="0"/>
              <a:t>print(df)</a:t>
            </a:r>
          </a:p>
          <a:p>
            <a:endParaRPr lang="en-US" sz="1200" dirty="0" smtClean="0"/>
          </a:p>
          <a:p>
            <a:r>
              <a:rPr lang="en-US" sz="1200" dirty="0" smtClean="0"/>
              <a:t>ee=df.drop_duplicates()</a:t>
            </a:r>
          </a:p>
          <a:p>
            <a:r>
              <a:rPr lang="en-US" sz="1200" dirty="0" smtClean="0"/>
              <a:t>#print(ee)  #check whole row for duplicacy</a:t>
            </a:r>
          </a:p>
          <a:p>
            <a:endParaRPr lang="en-US" sz="1200" dirty="0" smtClean="0"/>
          </a:p>
          <a:p>
            <a:r>
              <a:rPr lang="en-US" sz="1200" dirty="0" smtClean="0"/>
              <a:t>e=df.drop_duplicates(subset=['A', 'C'])</a:t>
            </a:r>
          </a:p>
          <a:p>
            <a:r>
              <a:rPr lang="en-US" sz="1200" dirty="0" smtClean="0"/>
              <a:t>print(e)  #drop rows which match on columns A and C</a:t>
            </a:r>
          </a:p>
          <a:p>
            <a:r>
              <a:rPr lang="en-US" sz="1200" dirty="0" smtClean="0"/>
              <a:t>e.to_csv("aaa.csv")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886200" y="2514600"/>
            <a:ext cx="4876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import pandas as pd</a:t>
            </a:r>
          </a:p>
          <a:p>
            <a:endParaRPr lang="en-US" sz="1200" dirty="0" smtClean="0"/>
          </a:p>
          <a:p>
            <a:r>
              <a:rPr lang="en-US" sz="1200" dirty="0" smtClean="0"/>
              <a:t> #if we want to write 0 in those columns which have nan</a:t>
            </a:r>
          </a:p>
          <a:p>
            <a:endParaRPr lang="en-US" sz="1200" dirty="0" smtClean="0"/>
          </a:p>
          <a:p>
            <a:r>
              <a:rPr lang="en-US" sz="1200" dirty="0" smtClean="0"/>
              <a:t>#df = pd.read_csv('datasets/dropnaexample.csv')</a:t>
            </a:r>
          </a:p>
          <a:p>
            <a:r>
              <a:rPr lang="en-US" sz="1200" dirty="0" smtClean="0"/>
              <a:t>df = pd.read_csv('datasets/dropnaexample.csv', header=None)</a:t>
            </a:r>
          </a:p>
          <a:p>
            <a:r>
              <a:rPr lang="en-US" sz="1200" dirty="0" smtClean="0"/>
              <a:t>print(df)</a:t>
            </a:r>
          </a:p>
          <a:p>
            <a:endParaRPr lang="en-US" sz="1200" dirty="0" smtClean="0"/>
          </a:p>
          <a:p>
            <a:r>
              <a:rPr lang="en-US" sz="1200" dirty="0" smtClean="0"/>
              <a:t>df_drop_missing = df.dropna()</a:t>
            </a:r>
          </a:p>
          <a:p>
            <a:r>
              <a:rPr lang="en-US" sz="1200" dirty="0" smtClean="0"/>
              <a:t>#print(df_drop_missing)</a:t>
            </a:r>
          </a:p>
          <a:p>
            <a:endParaRPr lang="en-US" sz="1200" dirty="0" smtClean="0"/>
          </a:p>
          <a:p>
            <a:r>
              <a:rPr lang="en-US" sz="1200" dirty="0" smtClean="0"/>
              <a:t>df_fill = df.fillna(1)   #you can fill any number</a:t>
            </a:r>
          </a:p>
          <a:p>
            <a:r>
              <a:rPr lang="en-US" sz="1200" dirty="0" smtClean="0"/>
              <a:t>print(df_fill)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Filters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990600"/>
          <a:ext cx="30480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Anita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Kajal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2895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import pandas as pd</a:t>
            </a:r>
          </a:p>
          <a:p>
            <a:r>
              <a:rPr lang="en-US" sz="1200" dirty="0" smtClean="0"/>
              <a:t>import numpy as np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df = pd.read_csv('datasets/filtersexample.csv')</a:t>
            </a:r>
          </a:p>
          <a:p>
            <a:r>
              <a:rPr lang="en-US" sz="1200" dirty="0" smtClean="0"/>
              <a:t>#print(df)</a:t>
            </a:r>
          </a:p>
          <a:p>
            <a:endParaRPr lang="en-US" sz="1200" dirty="0" smtClean="0"/>
          </a:p>
          <a:p>
            <a:r>
              <a:rPr lang="en-US" sz="1200" dirty="0" smtClean="0"/>
              <a:t>filtered = df.query('salary&gt;30000')  #salary greater than 30,000</a:t>
            </a:r>
          </a:p>
          <a:p>
            <a:r>
              <a:rPr lang="en-US" sz="1200" dirty="0" smtClean="0"/>
              <a:t>#print(filtered)</a:t>
            </a:r>
          </a:p>
          <a:p>
            <a:endParaRPr lang="en-US" sz="1200" dirty="0" smtClean="0"/>
          </a:p>
          <a:p>
            <a:r>
              <a:rPr lang="en-US" sz="1200" dirty="0" smtClean="0"/>
              <a:t>df_filtered = df[(df.salary &gt;= 30000) &amp; (df.year == 2017)]</a:t>
            </a:r>
          </a:p>
          <a:p>
            <a:r>
              <a:rPr lang="en-US" sz="1200" dirty="0" smtClean="0"/>
              <a:t>#print(df_filtered)</a:t>
            </a:r>
          </a:p>
          <a:p>
            <a:endParaRPr lang="en-US" sz="1200" dirty="0" smtClean="0"/>
          </a:p>
          <a:p>
            <a:r>
              <a:rPr lang="en-US" sz="1200" dirty="0" smtClean="0"/>
              <a:t>#print(df.salary.unique())   # list of unique items</a:t>
            </a:r>
          </a:p>
          <a:p>
            <a:r>
              <a:rPr lang="en-US" sz="1200" dirty="0" smtClean="0"/>
              <a:t>#print(df.name.nunique())   #give the count of unque values</a:t>
            </a:r>
            <a:endParaRPr lang="en-US" sz="1200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4724400" y="1981200"/>
            <a:ext cx="3440044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Unnamed: 0 name year salary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        0 Aman  2017 40000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        1 Raman 2017 24000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        2 Anita 2017 31000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3        3 Kajal 2017 20000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4        4 Arun  2017 30000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5        5 Aman  2017 25000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Unnamed: 0 name year salary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        0 Aman 2017 40000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        2 Anita 2017 31000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Unnamed: 0 name year salary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        0 Aman 2017 40000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        2 Anita 2017 31000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4        4 Arun 2017 30000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[40000 24000 31000 20000 30000 25000]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5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2954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Joins</a:t>
            </a:r>
            <a:endParaRPr lang="en-US" sz="4000" dirty="0"/>
          </a:p>
        </p:txBody>
      </p:sp>
      <p:pic>
        <p:nvPicPr>
          <p:cNvPr id="28674" name="Picture 2" descr="Image result for joins in pand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5715000" cy="2857500"/>
          </a:xfrm>
          <a:prstGeom prst="rect">
            <a:avLst/>
          </a:prstGeom>
          <a:noFill/>
        </p:spPr>
      </p:pic>
      <p:pic>
        <p:nvPicPr>
          <p:cNvPr id="28676" name="Picture 4" descr="Image result for joins in pand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572000"/>
            <a:ext cx="5095875" cy="1381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95798" y="381000"/>
          <a:ext cx="3810001" cy="2362199"/>
        </p:xfrm>
        <a:graphic>
          <a:graphicData uri="http://schemas.openxmlformats.org/drawingml/2006/table">
            <a:tbl>
              <a:tblPr/>
              <a:tblGrid>
                <a:gridCol w="843210"/>
                <a:gridCol w="796173"/>
                <a:gridCol w="796173"/>
                <a:gridCol w="1374445"/>
              </a:tblGrid>
              <a:tr h="644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/>
                      </a:r>
                      <a:br>
                        <a:rPr lang="en-US" sz="1100" b="1" dirty="0">
                          <a:latin typeface="Arial"/>
                        </a:rPr>
                      </a:br>
                      <a:r>
                        <a:rPr lang="en-US" sz="1100" b="1" dirty="0">
                          <a:latin typeface="Arial"/>
                        </a:rPr>
                        <a:t>subject_id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first_name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last_name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Billy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Bonder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Navi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Black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Swati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Balwner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Shivali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Brice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28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8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Kamal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Btisan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601200" y="609600"/>
          <a:ext cx="343806" cy="3711420"/>
        </p:xfrm>
        <a:graphic>
          <a:graphicData uri="http://schemas.openxmlformats.org/drawingml/2006/table">
            <a:tbl>
              <a:tblPr/>
              <a:tblGrid>
                <a:gridCol w="114602"/>
                <a:gridCol w="114602"/>
                <a:gridCol w="114602"/>
              </a:tblGrid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343400" y="4890701"/>
            <a:ext cx="3581400" cy="6341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pd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concat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])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1" y="3276600"/>
          <a:ext cx="3886198" cy="3301880"/>
        </p:xfrm>
        <a:graphic>
          <a:graphicData uri="http://schemas.openxmlformats.org/drawingml/2006/table">
            <a:tbl>
              <a:tblPr/>
              <a:tblGrid>
                <a:gridCol w="822247"/>
                <a:gridCol w="822247"/>
                <a:gridCol w="822247"/>
                <a:gridCol w="1419457"/>
              </a:tblGrid>
              <a:tr h="599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 smtClean="0">
                          <a:latin typeface="Arial"/>
                        </a:rPr>
                        <a:t>subject_id</a:t>
                      </a:r>
                      <a:endParaRPr lang="en-US" sz="1100" b="1" dirty="0">
                        <a:latin typeface="Arial"/>
                      </a:endParaRP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first_name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Arial"/>
                        </a:rPr>
                        <a:t>last_name</a:t>
                      </a:r>
                    </a:p>
                    <a:p>
                      <a:endParaRPr lang="en-US" sz="1100" dirty="0"/>
                    </a:p>
                  </a:txBody>
                  <a:tcPr marL="85633" marR="85633" marT="42817" marB="4281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0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1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Ajay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Anderson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1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2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Abhi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Ackerman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2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3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Aman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Ali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3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4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Avi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Aoni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4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5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Aksh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Atiches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0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4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Billy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Bonder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1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5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Navi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Black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2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6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Swati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Balwner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3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7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Shivali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Brice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08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b="1" dirty="0">
                          <a:latin typeface="Arial"/>
                        </a:rPr>
                        <a:t>4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8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 smtClean="0">
                          <a:latin typeface="Arial"/>
                        </a:rPr>
                        <a:t>Kamal</a:t>
                      </a:r>
                      <a:endParaRPr lang="en-US" sz="11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100" dirty="0">
                          <a:latin typeface="Arial"/>
                        </a:rPr>
                        <a:t>Btisan</a:t>
                      </a:r>
                    </a:p>
                  </a:txBody>
                  <a:tcPr marL="44601" marR="44601" marT="44601" marB="44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df_a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df_b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819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df_new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457200"/>
          <a:ext cx="4191002" cy="2217420"/>
        </p:xfrm>
        <a:graphic>
          <a:graphicData uri="http://schemas.openxmlformats.org/drawingml/2006/table">
            <a:tbl>
              <a:tblPr/>
              <a:tblGrid>
                <a:gridCol w="886738"/>
                <a:gridCol w="886738"/>
                <a:gridCol w="886738"/>
                <a:gridCol w="1530788"/>
              </a:tblGrid>
              <a:tr h="3695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subject_id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Ajay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Anderson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Abhi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Ackerman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Aman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Ali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Avi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Aoni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 smtClean="0">
                          <a:latin typeface="Arial"/>
                        </a:rPr>
                        <a:t>Aksh</a:t>
                      </a:r>
                      <a:endParaRPr lang="en-US" sz="12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dirty="0">
                          <a:latin typeface="Arial"/>
                        </a:rPr>
                        <a:t>Atiches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828800" y="762000"/>
            <a:ext cx="3358612" cy="357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pd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concat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],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axis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SFMono-Regular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771650"/>
          <a:ext cx="8153402" cy="3314700"/>
        </p:xfrm>
        <a:graphic>
          <a:graphicData uri="http://schemas.openxmlformats.org/drawingml/2006/table">
            <a:tbl>
              <a:tblPr/>
              <a:tblGrid>
                <a:gridCol w="1055277"/>
                <a:gridCol w="1055277"/>
                <a:gridCol w="1055277"/>
                <a:gridCol w="1055277"/>
                <a:gridCol w="1055277"/>
                <a:gridCol w="1055277"/>
                <a:gridCol w="1821740"/>
              </a:tblGrid>
              <a:tr h="6438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subject_id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subject_id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Ajay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Anderson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Billy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Bonder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Abhi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Ackerman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Navi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Black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Aman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Ali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Swati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Balwner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Avi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Aoni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Shivali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Brice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Aksh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Atiches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8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Kamal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Btisan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57200" y="1905000"/>
            <a:ext cx="6978192" cy="449457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pd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merge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'subject_id'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how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'right'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3352800"/>
          <a:ext cx="7391401" cy="2156460"/>
        </p:xfrm>
        <a:graphic>
          <a:graphicData uri="http://schemas.openxmlformats.org/drawingml/2006/table">
            <a:tbl>
              <a:tblPr/>
              <a:tblGrid>
                <a:gridCol w="1098878"/>
                <a:gridCol w="1098878"/>
                <a:gridCol w="1098878"/>
                <a:gridCol w="1098878"/>
                <a:gridCol w="1098878"/>
                <a:gridCol w="1897011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/>
                      </a:r>
                      <a:br>
                        <a:rPr lang="en-US" sz="1200" b="1" dirty="0">
                          <a:latin typeface="Arial"/>
                        </a:rPr>
                      </a:br>
                      <a:r>
                        <a:rPr lang="en-US" sz="1200" b="1" dirty="0">
                          <a:latin typeface="Arial"/>
                        </a:rPr>
                        <a:t>subject_id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first_name_x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last_name_x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first_name_y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last_name_y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Avi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Aoni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Billy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Bonder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Aksh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Atiches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Navi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Black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Swati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Balwner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Shivali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Brice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8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Kamal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Btisan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457200"/>
            <a:ext cx="556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Merge with right join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04800" y="1981200"/>
            <a:ext cx="6789038" cy="4494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pd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merge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'subject_id'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how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'left'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3048000"/>
          <a:ext cx="7620001" cy="2125980"/>
        </p:xfrm>
        <a:graphic>
          <a:graphicData uri="http://schemas.openxmlformats.org/drawingml/2006/table">
            <a:tbl>
              <a:tblPr/>
              <a:tblGrid>
                <a:gridCol w="1132864"/>
                <a:gridCol w="1132864"/>
                <a:gridCol w="1132864"/>
                <a:gridCol w="1132864"/>
                <a:gridCol w="1088295"/>
                <a:gridCol w="2000250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subject_id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first_name_x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last_name_x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first_name_y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last_name_y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 smtClean="0">
                          <a:latin typeface="Arial"/>
                        </a:rPr>
                        <a:t>Ajay</a:t>
                      </a:r>
                      <a:endParaRPr lang="en-US" sz="18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Anderson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 smtClean="0">
                          <a:latin typeface="Arial"/>
                        </a:rPr>
                        <a:t>Abhi</a:t>
                      </a:r>
                      <a:endParaRPr lang="en-US" sz="18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Ackerman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 smtClean="0">
                          <a:latin typeface="Arial"/>
                        </a:rPr>
                        <a:t>Aman</a:t>
                      </a:r>
                      <a:endParaRPr lang="en-US" sz="18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Ali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NaN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 smtClean="0">
                          <a:latin typeface="Arial"/>
                        </a:rPr>
                        <a:t>Avi</a:t>
                      </a:r>
                      <a:endParaRPr lang="en-US" sz="18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Aoni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Billy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Bonder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1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 smtClean="0">
                          <a:latin typeface="Arial"/>
                        </a:rPr>
                        <a:t>Aksh</a:t>
                      </a:r>
                      <a:endParaRPr lang="en-US" sz="18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Atiches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 smtClean="0">
                          <a:latin typeface="Arial"/>
                        </a:rPr>
                        <a:t>Navi</a:t>
                      </a:r>
                      <a:endParaRPr lang="en-US" sz="18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dirty="0">
                          <a:latin typeface="Arial"/>
                        </a:rPr>
                        <a:t>Black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52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Merge with left join</a:t>
            </a:r>
          </a:p>
          <a:p>
            <a:r>
              <a:rPr lang="en-US" dirty="0" smtClean="0"/>
              <a:t>“Left outer join produces a complete set of records from Table A, with the matching records (where available) in Table B. If there is no match, the right side will contain null.”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2819400"/>
            <a:ext cx="59436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7239000" cy="914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7696200" cy="6227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 Python programming language the most popular library for working with 1d/2d data sets is </a:t>
            </a:r>
            <a:r>
              <a:rPr lang="en-US" b="1" dirty="0" smtClean="0"/>
              <a:t>Pandas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1D data such as a sequence of numbers </a:t>
            </a:r>
            <a:r>
              <a:rPr lang="en-US" i="1" dirty="0" smtClean="0"/>
              <a:t>pandas.Series </a:t>
            </a:r>
            <a:r>
              <a:rPr lang="en-US" dirty="0" smtClean="0"/>
              <a:t>object is very appropriate.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For 2D data such object is called </a:t>
            </a:r>
            <a:r>
              <a:rPr lang="en-US" i="1" dirty="0" smtClean="0"/>
              <a:t>pandas.DataFrame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3D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8194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#list</a:t>
            </a:r>
          </a:p>
          <a:p>
            <a:r>
              <a:rPr lang="en-US" dirty="0" smtClean="0"/>
              <a:t>      myList = ["The", "earth", "revolves", "around",    "sun"]</a:t>
            </a:r>
          </a:p>
          <a:p>
            <a:r>
              <a:rPr lang="en-US" dirty="0" smtClean="0"/>
              <a:t>      print(myList)    #printing list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4419600"/>
            <a:ext cx="685800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['The', 'earth', 'revolves', 'around', 'sun']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457200" y="2590800"/>
            <a:ext cx="7064755" cy="4494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pd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merge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'subject_id'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how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'inner'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4038600"/>
          <a:ext cx="7924799" cy="1322070"/>
        </p:xfrm>
        <a:graphic>
          <a:graphicData uri="http://schemas.openxmlformats.org/drawingml/2006/table">
            <a:tbl>
              <a:tblPr/>
              <a:tblGrid>
                <a:gridCol w="533400"/>
                <a:gridCol w="1143000"/>
                <a:gridCol w="1447800"/>
                <a:gridCol w="1600200"/>
                <a:gridCol w="1447800"/>
                <a:gridCol w="1752599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/>
                      </a:r>
                      <a:br>
                        <a:rPr lang="en-US" sz="1600" b="1" dirty="0">
                          <a:latin typeface="Arial"/>
                        </a:rPr>
                      </a:br>
                      <a:r>
                        <a:rPr lang="en-US" sz="1600" b="1" dirty="0">
                          <a:latin typeface="Arial"/>
                        </a:rPr>
                        <a:t>subject_id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first_name_x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last_name_x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first_name_y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last_name_y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b="1" dirty="0"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 smtClean="0">
                          <a:latin typeface="Arial"/>
                        </a:rPr>
                        <a:t>Avi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>
                          <a:latin typeface="Arial"/>
                        </a:rPr>
                        <a:t>Aoni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>
                          <a:latin typeface="Arial"/>
                        </a:rPr>
                        <a:t>Billy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>
                          <a:latin typeface="Arial"/>
                        </a:rPr>
                        <a:t>Bonder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b="1" dirty="0"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 smtClean="0">
                          <a:latin typeface="Arial"/>
                        </a:rPr>
                        <a:t>Aksh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>
                          <a:latin typeface="Arial"/>
                        </a:rPr>
                        <a:t>Atiches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 smtClean="0">
                          <a:latin typeface="Arial"/>
                        </a:rPr>
                        <a:t>Navi</a:t>
                      </a:r>
                      <a:endParaRPr lang="en-US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dirty="0">
                          <a:latin typeface="Arial"/>
                        </a:rPr>
                        <a:t>Black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3810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Merge with inner join</a:t>
            </a:r>
          </a:p>
          <a:p>
            <a:r>
              <a:rPr lang="en-US" sz="2800" dirty="0" smtClean="0"/>
              <a:t>“Inner join produces only the set of records that match in both Table A and Table B.”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990600" y="1828800"/>
            <a:ext cx="5920210" cy="3879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pd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merge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df_b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'subject_id'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Arial" pitchFamily="34" charset="0"/>
              </a:rPr>
              <a:t>how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A6900"/>
                </a:solidFill>
                <a:effectLst/>
                <a:latin typeface="SFMono-Regular"/>
                <a:cs typeface="Arial" pitchFamily="34" charset="0"/>
              </a:rPr>
              <a:t>'outer'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47474"/>
                </a:solidFill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2590800"/>
          <a:ext cx="7086598" cy="4064001"/>
        </p:xfrm>
        <a:graphic>
          <a:graphicData uri="http://schemas.openxmlformats.org/drawingml/2006/table">
            <a:tbl>
              <a:tblPr/>
              <a:tblGrid>
                <a:gridCol w="1053563"/>
                <a:gridCol w="1053563"/>
                <a:gridCol w="1053563"/>
                <a:gridCol w="1053563"/>
                <a:gridCol w="1053563"/>
                <a:gridCol w="1818783"/>
              </a:tblGrid>
              <a:tr h="63068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subject_id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first_name_x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last_name_x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first_name_y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200" b="1" dirty="0">
                          <a:latin typeface="Arial"/>
                        </a:rPr>
                        <a:t>last_name_y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68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0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1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Ajay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Anderson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068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1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2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Abhi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Ackerman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99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2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3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Aman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Ali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99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3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4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Avi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Aoni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Billy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Bonder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99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4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5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Aksh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Atiches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Navi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Black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99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5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6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Swati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Balwner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99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6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7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Shivali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Brice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991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b="1" dirty="0">
                          <a:latin typeface="Arial"/>
                        </a:rPr>
                        <a:t>7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8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NaN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 smtClean="0">
                          <a:latin typeface="Arial"/>
                        </a:rPr>
                        <a:t>Kamal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600" dirty="0">
                          <a:latin typeface="Arial"/>
                        </a:rPr>
                        <a:t>Btisan</a:t>
                      </a:r>
                    </a:p>
                  </a:txBody>
                  <a:tcPr marL="46648" marR="46648" marT="46648" marB="4664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228600"/>
            <a:ext cx="70104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Merge with outer join</a:t>
            </a:r>
          </a:p>
          <a:p>
            <a:r>
              <a:rPr lang="en-US" dirty="0" smtClean="0"/>
              <a:t>“Full outer join produces the set of all records in Table A and Table B, with matching records from both sides where available. If there is no match, the missing side will contain null.”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frame is a two-dimensional data structure, i.e., data is aligned in a tabular fashion in rows and columns.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Features of Data Frame</a:t>
            </a:r>
          </a:p>
          <a:p>
            <a:r>
              <a:rPr lang="en-US" dirty="0" smtClean="0"/>
              <a:t>Potentially columns are of different types</a:t>
            </a:r>
          </a:p>
          <a:p>
            <a:r>
              <a:rPr lang="en-US" dirty="0" smtClean="0"/>
              <a:t>Size – Mutable</a:t>
            </a:r>
          </a:p>
          <a:p>
            <a:r>
              <a:rPr lang="en-US" dirty="0" smtClean="0"/>
              <a:t>Labeled axes (rows and columns)</a:t>
            </a:r>
          </a:p>
          <a:p>
            <a:r>
              <a:rPr lang="en-US" dirty="0" smtClean="0"/>
              <a:t>Can Perform Arithmetic operations on rows and columns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r>
              <a:rPr lang="en-US" sz="2200" b="0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/>
          <a:lstStyle/>
          <a:p>
            <a:r>
              <a:rPr lang="en-US" sz="2800" dirty="0" smtClean="0"/>
              <a:t>Let us assume that we are creating a data frame with student’s data</a:t>
            </a:r>
            <a:endParaRPr lang="en-US" dirty="0"/>
          </a:p>
        </p:txBody>
      </p:sp>
      <p:pic>
        <p:nvPicPr>
          <p:cNvPr id="1026" name="Picture 2" descr="Structure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73152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077200" cy="5312736"/>
          </a:xfrm>
        </p:spPr>
        <p:txBody>
          <a:bodyPr/>
          <a:lstStyle/>
          <a:p>
            <a:r>
              <a:rPr lang="en-US" dirty="0" smtClean="0"/>
              <a:t>A pandas DataFrame can be created using the following constructor −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US" dirty="0" smtClean="0"/>
              <a:t>pandas.DataFrame</a:t>
            </a:r>
            <a:endParaRPr lang="en-US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2286000"/>
            <a:ext cx="7580601" cy="369332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pandas.DataFrame( data, index, columns, dtype, copy)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28836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 an Empty DataFrame</a:t>
            </a:r>
          </a:p>
          <a:p>
            <a:r>
              <a:rPr lang="en-US" dirty="0" smtClean="0"/>
              <a:t>   A basic DataFrame, which can be created is an Empty Dataframe.</a:t>
            </a:r>
          </a:p>
          <a:p>
            <a:r>
              <a:rPr lang="en-US" dirty="0" smtClean="0"/>
              <a:t>       Example: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5800" y="3962400"/>
            <a:ext cx="5098409" cy="145545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  <a:cs typeface="Arial" pitchFamily="34" charset="0"/>
              </a:rPr>
              <a:t>#import the pandas library and aliasing as pd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pandas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DataFrame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85800" y="5638800"/>
            <a:ext cx="4494820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Its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is as follows −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Empty DataFrame Columns: [] Index: []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Its Output is as follows:</a:t>
            </a:r>
            <a:endParaRPr 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33400" y="1600200"/>
            <a:ext cx="7162799" cy="145545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import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pandas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data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[[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'Aman'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],[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‘Ajay'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12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],[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‘Abhi'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13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DataFrame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columns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'Name'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'Age'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float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3043536"/>
            <a:ext cx="7315200" cy="1231106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   Name     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0  Aman     10.0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1   Ajay        12.0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2   Abhi        13.0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2004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to create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7696200" cy="4846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Output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838200"/>
            <a:ext cx="8153400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import pandas as pd</a:t>
            </a:r>
          </a:p>
          <a:p>
            <a:endParaRPr lang="en-US" dirty="0" smtClean="0"/>
          </a:p>
          <a:p>
            <a:r>
              <a:rPr lang="en-US" dirty="0" smtClean="0"/>
              <a:t>names = ['Bob','Jessica','Mary','John','Mel']</a:t>
            </a:r>
          </a:p>
          <a:p>
            <a:r>
              <a:rPr lang="en-US" dirty="0" smtClean="0"/>
              <a:t>births = [968, 155, 77, 578, 973]</a:t>
            </a:r>
          </a:p>
          <a:p>
            <a:endParaRPr lang="en-US" dirty="0" smtClean="0"/>
          </a:p>
          <a:p>
            <a:r>
              <a:rPr lang="en-US" dirty="0" smtClean="0"/>
              <a:t>BabyDataSet = list(zip(names,births))</a:t>
            </a:r>
          </a:p>
          <a:p>
            <a:r>
              <a:rPr lang="en-US" dirty="0" smtClean="0"/>
              <a:t>print(BabyDataSet)</a:t>
            </a:r>
          </a:p>
          <a:p>
            <a:endParaRPr lang="en-US" dirty="0" smtClean="0"/>
          </a:p>
          <a:p>
            <a:r>
              <a:rPr lang="en-US" dirty="0" smtClean="0"/>
              <a:t>df = pd.DataFrame(data = BabyDataSet, columns=['Names', 'Births'])</a:t>
            </a:r>
          </a:p>
          <a:p>
            <a:r>
              <a:rPr lang="en-US" dirty="0" smtClean="0"/>
              <a:t>print(df)</a:t>
            </a:r>
          </a:p>
          <a:p>
            <a:endParaRPr lang="en-US" dirty="0" smtClean="0"/>
          </a:p>
          <a:p>
            <a:r>
              <a:rPr lang="en-US" dirty="0" smtClean="0"/>
              <a:t>df.to_csv('demo.csv')</a:t>
            </a:r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5029200"/>
            <a:ext cx="8077200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[('Bob', 968), ('Jessica', 155), ('Mary', 77), ('John', 578), ('Mel', 973)]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Names     Births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 Bob     968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1Jessica  155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 Mary    77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3 John    578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4 Mel      973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Column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Output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685800"/>
            <a:ext cx="8229600" cy="237878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pandas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'one'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Series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'a'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'b'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'c'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'two'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Series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'a'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'b'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'c'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'd'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])}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df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pd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  <a:cs typeface="Arial" pitchFamily="34" charset="0"/>
              </a:rPr>
              <a:t># Adding a new column to an existing DataFrame object with column label by passing new series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"Adding a new column by passing as Series:"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313131"/>
                </a:solidFill>
                <a:latin typeface="Menlo"/>
                <a:cs typeface="Arial" pitchFamily="34" charset="0"/>
              </a:rPr>
              <a:t> 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'three'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pd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Series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20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30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index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'a'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'b'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'c'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"Adding a new column using the existing columns in DataFrame:"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'four'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'one'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'three'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3581401"/>
            <a:ext cx="5825184" cy="2954655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Adding a new column by passing as Series: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  one  two  three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a  1.0   1      10.0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b  2.0   2      20.0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   3.0   3      30.0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d  NaN 4      NaN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Adding a new column using the existing columns in DataFrame: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  one  two  three  four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a 1.0   1      10.0    11.0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b 2.0    2      20.0     22.0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 3.0    3      30.0    33.0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 NaN  4     NaN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39000" cy="1143000"/>
          </a:xfrm>
        </p:spPr>
        <p:txBody>
          <a:bodyPr/>
          <a:lstStyle/>
          <a:p>
            <a:r>
              <a:rPr lang="en-US" dirty="0" smtClean="0"/>
              <a:t>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4267200" cy="3810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400" dirty="0" smtClean="0"/>
              <a:t># importing pandas as pd                                                     </a:t>
            </a:r>
          </a:p>
          <a:p>
            <a:pPr fontAlgn="base">
              <a:buNone/>
            </a:pPr>
            <a:r>
              <a:rPr lang="en-US" sz="1400" dirty="0" smtClean="0"/>
              <a:t>import pandas as pd                                                           </a:t>
            </a:r>
            <a:endParaRPr lang="en-US" sz="1400" b="1" dirty="0" smtClean="0"/>
          </a:p>
          <a:p>
            <a:pPr fontAlgn="base">
              <a:buNone/>
            </a:pPr>
            <a:r>
              <a:rPr lang="en-US" sz="1400" dirty="0" smtClean="0"/>
              <a:t>  </a:t>
            </a:r>
          </a:p>
          <a:p>
            <a:pPr fontAlgn="base">
              <a:buNone/>
            </a:pPr>
            <a:r>
              <a:rPr lang="en-US" sz="1400" dirty="0" smtClean="0"/>
              <a:t># Creating the dataframe  </a:t>
            </a:r>
          </a:p>
          <a:p>
            <a:pPr fontAlgn="base">
              <a:buNone/>
            </a:pPr>
            <a:r>
              <a:rPr lang="en-US" sz="1400" dirty="0" smtClean="0"/>
              <a:t>df = pd.DataFrame({"A":[12, 4, 5, None, 1],  </a:t>
            </a:r>
          </a:p>
          <a:p>
            <a:pPr fontAlgn="base">
              <a:buNone/>
            </a:pPr>
            <a:r>
              <a:rPr lang="en-US" sz="1400" dirty="0" smtClean="0"/>
              <a:t>                   "B":[7, 2, 54, 3, None], </a:t>
            </a:r>
          </a:p>
          <a:p>
            <a:pPr fontAlgn="base">
              <a:buNone/>
            </a:pPr>
            <a:r>
              <a:rPr lang="en-US" sz="1400" dirty="0" smtClean="0"/>
              <a:t>                   "C":[20, 16, 11, 3, 8], </a:t>
            </a:r>
          </a:p>
          <a:p>
            <a:pPr fontAlgn="base">
              <a:buNone/>
            </a:pPr>
            <a:r>
              <a:rPr lang="en-US" sz="1400" dirty="0" smtClean="0"/>
              <a:t>                   "D":[14, 3, None, 2, 6]}) </a:t>
            </a:r>
          </a:p>
          <a:p>
            <a:pPr fontAlgn="base">
              <a:buNone/>
            </a:pPr>
            <a:r>
              <a:rPr lang="en-US" sz="1400" dirty="0" smtClean="0"/>
              <a:t>  </a:t>
            </a:r>
          </a:p>
          <a:p>
            <a:pPr fontAlgn="base">
              <a:buNone/>
            </a:pPr>
            <a:r>
              <a:rPr lang="en-US" sz="1400" dirty="0" smtClean="0"/>
              <a:t># skip the Na values while finding the maximum </a:t>
            </a:r>
          </a:p>
          <a:p>
            <a:pPr fontAlgn="base">
              <a:buNone/>
            </a:pPr>
            <a:r>
              <a:rPr lang="en-US" sz="1400" dirty="0" smtClean="0"/>
              <a:t>df.max(axis = 1) </a:t>
            </a:r>
            <a:endParaRPr lang="en-US" sz="1400" dirty="0"/>
          </a:p>
        </p:txBody>
      </p:sp>
      <p:sp>
        <p:nvSpPr>
          <p:cNvPr id="21510" name="AutoShape 6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12" name="AutoShape 8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14" name="AutoShape 10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04800" y="114300"/>
            <a:ext cx="7315200" cy="4770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   </a:t>
            </a:r>
          </a:p>
        </p:txBody>
      </p:sp>
      <p:sp>
        <p:nvSpPr>
          <p:cNvPr id="21516" name="AutoShape 12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63500" y="17621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18" name="AutoShape 14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20" name="AutoShape 16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22" name="AutoShape 18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24" name="AutoShape 20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26" name="AutoShape 22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28" name="AutoShape 24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30" name="AutoShape 26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32" name="AutoShape 28" descr="https://cdncontribute.geeksforgeeks.org/wp-content/uploads/1-5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1" name="Picture 20" descr="1-560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2057400"/>
            <a:ext cx="3200400" cy="2362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00600" y="160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Max() is used to find the maximum value .</a:t>
            </a:r>
          </a:p>
          <a:p>
            <a:r>
              <a:rPr lang="en-US" dirty="0" smtClean="0"/>
              <a:t>Similarly , to find the minimum value we use min() in place of max()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397</TotalTime>
  <Words>1660</Words>
  <Application>Microsoft Office PowerPoint</Application>
  <PresentationFormat>On-screen Show (4:3)</PresentationFormat>
  <Paragraphs>639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Pandas</vt:lpstr>
      <vt:lpstr>Slide 2</vt:lpstr>
      <vt:lpstr>DATA FRAME</vt:lpstr>
      <vt:lpstr>Structure</vt:lpstr>
      <vt:lpstr>pandas.DataFrame</vt:lpstr>
      <vt:lpstr>EXAMPLE</vt:lpstr>
      <vt:lpstr>Example to create csv file</vt:lpstr>
      <vt:lpstr>Column Addition</vt:lpstr>
      <vt:lpstr> max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 123</dc:creator>
  <cp:lastModifiedBy>123456</cp:lastModifiedBy>
  <cp:revision>46</cp:revision>
  <dcterms:created xsi:type="dcterms:W3CDTF">2019-03-09T06:55:15Z</dcterms:created>
  <dcterms:modified xsi:type="dcterms:W3CDTF">2019-04-29T06:42:12Z</dcterms:modified>
</cp:coreProperties>
</file>