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52AD2-3E29-459A-AC5B-531712F479DF}" type="datetimeFigureOut">
              <a:rPr lang="en-US" smtClean="0"/>
              <a:t>8/14/2023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8F06F-B39C-4037-8655-DBFDC464200B}" type="slidenum">
              <a:rPr lang="en-US" smtClean="0"/>
              <a:t>‹#›</a:t>
            </a:fld>
            <a:endParaRPr lang="en-US"/>
          </a:p>
        </p:txBody>
      </p:sp>
    </p:spTree>
    <p:extLst>
      <p:ext uri="{BB962C8B-B14F-4D97-AF65-F5344CB8AC3E}">
        <p14:creationId xmlns:p14="http://schemas.microsoft.com/office/powerpoint/2010/main" val="30922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9870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734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5819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977B2D-B5A8-43F0-82AB-E06D78887D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31417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77B2D-B5A8-43F0-82AB-E06D78887D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50509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77B2D-B5A8-43F0-82AB-E06D78887D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5590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77B2D-B5A8-43F0-82AB-E06D78887D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163267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977B2D-B5A8-43F0-82AB-E06D78887D8B}" type="datetimeFigureOut">
              <a:rPr lang="en-US" smtClean="0"/>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293061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977B2D-B5A8-43F0-82AB-E06D78887D8B}"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72548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977B2D-B5A8-43F0-82AB-E06D78887D8B}" type="datetimeFigureOut">
              <a:rPr lang="en-US" smtClean="0"/>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290906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977B2D-B5A8-43F0-82AB-E06D78887D8B}" type="datetimeFigureOut">
              <a:rPr lang="en-US" smtClean="0"/>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242475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77B2D-B5A8-43F0-82AB-E06D78887D8B}" type="datetimeFigureOut">
              <a:rPr lang="en-US" smtClean="0"/>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304649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977B2D-B5A8-43F0-82AB-E06D78887D8B}"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223513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977B2D-B5A8-43F0-82AB-E06D78887D8B}" type="datetimeFigureOut">
              <a:rPr lang="en-US" smtClean="0"/>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054D7-1C48-4E61-A472-0CA7F4E1AFB7}" type="slidenum">
              <a:rPr lang="en-US" smtClean="0"/>
              <a:t>‹#›</a:t>
            </a:fld>
            <a:endParaRPr lang="en-US"/>
          </a:p>
        </p:txBody>
      </p:sp>
    </p:spTree>
    <p:extLst>
      <p:ext uri="{BB962C8B-B14F-4D97-AF65-F5344CB8AC3E}">
        <p14:creationId xmlns:p14="http://schemas.microsoft.com/office/powerpoint/2010/main" val="34068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77B2D-B5A8-43F0-82AB-E06D78887D8B}" type="datetimeFigureOut">
              <a:rPr lang="en-US" smtClean="0"/>
              <a:t>8/14/2023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054D7-1C48-4E61-A472-0CA7F4E1AFB7}" type="slidenum">
              <a:rPr lang="en-US" smtClean="0"/>
              <a:t>‹#›</a:t>
            </a:fld>
            <a:endParaRPr lang="en-US"/>
          </a:p>
        </p:txBody>
      </p:sp>
    </p:spTree>
    <p:extLst>
      <p:ext uri="{BB962C8B-B14F-4D97-AF65-F5344CB8AC3E}">
        <p14:creationId xmlns:p14="http://schemas.microsoft.com/office/powerpoint/2010/main" val="1346263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powershow.com/relay.php?pid=8800284&amp;url=http://www.dezyre.com/article/data-science-programming-python-vs-r/12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6399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K-Nearest Neighbor(KNN) Algorithm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160" y="2420888"/>
            <a:ext cx="357280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90595" y="1340768"/>
            <a:ext cx="4203330" cy="923330"/>
          </a:xfrm>
          <a:prstGeom prst="rect">
            <a:avLst/>
          </a:prstGeom>
          <a:noFill/>
        </p:spPr>
        <p:txBody>
          <a:bodyPr wrap="none" rtlCol="0">
            <a:spAutoFit/>
          </a:bodyPr>
          <a:lstStyle/>
          <a:p>
            <a:r>
              <a:rPr lang="en-US" dirty="0" smtClean="0"/>
              <a:t>After assigning a value to k, lets say k=5.</a:t>
            </a:r>
          </a:p>
          <a:p>
            <a:r>
              <a:rPr lang="en-US" dirty="0" smtClean="0"/>
              <a:t>By calculating the Euclidian distance we </a:t>
            </a:r>
          </a:p>
          <a:p>
            <a:r>
              <a:rPr lang="en-US" dirty="0" smtClean="0"/>
              <a:t>Identify the new data point class or group. </a:t>
            </a:r>
            <a:endParaRPr lang="en-US" dirty="0"/>
          </a:p>
        </p:txBody>
      </p:sp>
    </p:spTree>
    <p:extLst>
      <p:ext uri="{BB962C8B-B14F-4D97-AF65-F5344CB8AC3E}">
        <p14:creationId xmlns:p14="http://schemas.microsoft.com/office/powerpoint/2010/main" val="2709764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Machines(SVMs)</a:t>
            </a:r>
            <a:endParaRPr lang="en-US" dirty="0"/>
          </a:p>
        </p:txBody>
      </p:sp>
      <p:sp>
        <p:nvSpPr>
          <p:cNvPr id="3" name="Content Placeholder 2"/>
          <p:cNvSpPr>
            <a:spLocks noGrp="1"/>
          </p:cNvSpPr>
          <p:nvPr>
            <p:ph idx="1"/>
          </p:nvPr>
        </p:nvSpPr>
        <p:spPr/>
        <p:txBody>
          <a:bodyPr>
            <a:normAutofit fontScale="85000" lnSpcReduction="10000"/>
          </a:bodyPr>
          <a:lstStyle/>
          <a:p>
            <a:r>
              <a:rPr lang="en-US" dirty="0"/>
              <a:t>Support Vector Machine or SVM is one of the most popular Supervised Learning algorithms, which is used for Classification as well as Regression problems. However, primarily, it is used for Classification problems in Machine Learning.</a:t>
            </a:r>
          </a:p>
          <a:p>
            <a:r>
              <a:rPr lang="en-US"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endParaRPr lang="en-US" dirty="0"/>
          </a:p>
        </p:txBody>
      </p:sp>
    </p:spTree>
    <p:extLst>
      <p:ext uri="{BB962C8B-B14F-4D97-AF65-F5344CB8AC3E}">
        <p14:creationId xmlns:p14="http://schemas.microsoft.com/office/powerpoint/2010/main" val="1125313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936" y="1196753"/>
            <a:ext cx="5291455" cy="4702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127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58026" y="-138499"/>
            <a:ext cx="22794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inter-regular"/>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916" y="548680"/>
            <a:ext cx="5293967" cy="42340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44616" y="5661248"/>
            <a:ext cx="9799349" cy="400110"/>
          </a:xfrm>
          <a:prstGeom prst="rect">
            <a:avLst/>
          </a:prstGeom>
          <a:noFill/>
        </p:spPr>
        <p:txBody>
          <a:bodyPr wrap="none" rtlCol="0">
            <a:spAutoFit/>
          </a:bodyPr>
          <a:lstStyle/>
          <a:p>
            <a:r>
              <a:rPr lang="en-US" sz="2000" dirty="0"/>
              <a:t>SVM algorithm can be used for </a:t>
            </a:r>
            <a:r>
              <a:rPr lang="en-US" sz="2000" b="1" dirty="0"/>
              <a:t>Face detection, image classification, text categorization,</a:t>
            </a:r>
            <a:r>
              <a:rPr lang="en-US" sz="2000" dirty="0"/>
              <a:t> etc.</a:t>
            </a:r>
          </a:p>
        </p:txBody>
      </p:sp>
    </p:spTree>
    <p:extLst>
      <p:ext uri="{BB962C8B-B14F-4D97-AF65-F5344CB8AC3E}">
        <p14:creationId xmlns:p14="http://schemas.microsoft.com/office/powerpoint/2010/main" val="3131937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555" y="1052736"/>
            <a:ext cx="10726783" cy="646331"/>
          </a:xfrm>
          <a:prstGeom prst="rect">
            <a:avLst/>
          </a:prstGeom>
          <a:noFill/>
        </p:spPr>
        <p:txBody>
          <a:bodyPr wrap="none" rtlCol="0">
            <a:spAutoFit/>
          </a:bodyPr>
          <a:lstStyle/>
          <a:p>
            <a:r>
              <a:rPr lang="en-US" dirty="0" smtClean="0"/>
              <a:t>In Case of  non linear data we will perform </a:t>
            </a:r>
            <a:r>
              <a:rPr lang="en-US" b="1" dirty="0" err="1" smtClean="0"/>
              <a:t>kernal</a:t>
            </a:r>
            <a:r>
              <a:rPr lang="en-US" b="1" dirty="0" smtClean="0"/>
              <a:t> function </a:t>
            </a:r>
            <a:r>
              <a:rPr lang="en-US" dirty="0" smtClean="0"/>
              <a:t>on the dataset to increase the dimensions of the data</a:t>
            </a:r>
          </a:p>
          <a:p>
            <a:r>
              <a:rPr lang="en-US" dirty="0" smtClean="0"/>
              <a:t>To separate the data with hyperplane.</a:t>
            </a:r>
            <a:endParaRPr lang="en-US" dirty="0"/>
          </a:p>
        </p:txBody>
      </p:sp>
      <p:pic>
        <p:nvPicPr>
          <p:cNvPr id="2050" name="Picture 2" descr="D:\work\Offline AI\s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36" y="2280524"/>
            <a:ext cx="4969846" cy="37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39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Decision Tree is a </a:t>
            </a:r>
            <a:r>
              <a:rPr lang="en-US" b="1" dirty="0"/>
              <a:t>Supervised learning technique </a:t>
            </a:r>
            <a:r>
              <a:rPr lang="en-US" dirty="0"/>
              <a:t>that can be used for both classification and Regression problems, but mostly it is preferred for solving Classification problems. It is a tree-structured classifier, where</a:t>
            </a:r>
            <a:r>
              <a:rPr lang="en-US" b="1" dirty="0"/>
              <a:t> internal nodes represent the features of a dataset, branches represent the decision rules</a:t>
            </a:r>
            <a:r>
              <a:rPr lang="en-US" dirty="0"/>
              <a:t> and </a:t>
            </a:r>
            <a:r>
              <a:rPr lang="en-US" b="1" dirty="0"/>
              <a:t>each leaf node represents the outcome.</a:t>
            </a:r>
            <a:endParaRPr lang="en-US" dirty="0"/>
          </a:p>
          <a:p>
            <a:r>
              <a:rPr lang="en-US" dirty="0"/>
              <a:t>In a Decision tree, there are two nodes, which are the </a:t>
            </a:r>
            <a:r>
              <a:rPr lang="en-US" b="1" dirty="0"/>
              <a:t>Decision Node</a:t>
            </a:r>
            <a:r>
              <a:rPr lang="en-US" dirty="0"/>
              <a:t> and</a:t>
            </a:r>
            <a:r>
              <a:rPr lang="en-US" b="1" dirty="0"/>
              <a:t> Leaf Node.</a:t>
            </a:r>
            <a:r>
              <a:rPr lang="en-US" dirty="0"/>
              <a:t> Decision nodes are used to make any decision and have multiple branches, whereas Leaf nodes are the output of those decisions and do not contain any further branches.</a:t>
            </a:r>
          </a:p>
          <a:p>
            <a:endParaRPr lang="en-US" dirty="0"/>
          </a:p>
        </p:txBody>
      </p:sp>
    </p:spTree>
    <p:extLst>
      <p:ext uri="{BB962C8B-B14F-4D97-AF65-F5344CB8AC3E}">
        <p14:creationId xmlns:p14="http://schemas.microsoft.com/office/powerpoint/2010/main" val="3472583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cision Tree Classificati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976" y="1052737"/>
            <a:ext cx="5077886" cy="451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96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a:r>
              <a:rPr lang="en-US" dirty="0" smtClean="0"/>
              <a:t>What and Why </a:t>
            </a:r>
            <a:r>
              <a:rPr lang="en-US" dirty="0"/>
              <a:t>Machine Learning?</a:t>
            </a:r>
          </a:p>
        </p:txBody>
      </p:sp>
      <p:sp>
        <p:nvSpPr>
          <p:cNvPr id="14" name="Content Placeholder 13"/>
          <p:cNvSpPr>
            <a:spLocks noGrp="1"/>
          </p:cNvSpPr>
          <p:nvPr>
            <p:ph idx="1"/>
          </p:nvPr>
        </p:nvSpPr>
        <p:spPr/>
        <p:txBody>
          <a:bodyPr>
            <a:normAutofit/>
          </a:bodyPr>
          <a:lstStyle/>
          <a:p>
            <a:pPr lvl="0" algn="just">
              <a:lnSpc>
                <a:spcPct val="100000"/>
              </a:lnSpc>
            </a:pPr>
            <a:r>
              <a:rPr lang="en-IN" sz="2100" dirty="0">
                <a:solidFill>
                  <a:schemeClr val="tx1">
                    <a:lumMod val="75000"/>
                    <a:lumOff val="25000"/>
                  </a:schemeClr>
                </a:solidFill>
                <a:ea typeface="Microsoft Yi Baiti" panose="03000500000000000000" pitchFamily="66" charset="0"/>
                <a:cs typeface="Microsoft Sans Serif" panose="020B0604020202020204" pitchFamily="34" charset="0"/>
              </a:rPr>
              <a:t>According to a recent study, machine learning algorithms are expected to replace 25% of the jobs across the world, in the next 10 years. </a:t>
            </a:r>
          </a:p>
          <a:p>
            <a:pPr lvl="0" algn="just">
              <a:lnSpc>
                <a:spcPct val="100000"/>
              </a:lnSpc>
            </a:pPr>
            <a:r>
              <a:rPr lang="en-IN" sz="2100" dirty="0">
                <a:solidFill>
                  <a:schemeClr val="tx1">
                    <a:lumMod val="75000"/>
                    <a:lumOff val="25000"/>
                  </a:schemeClr>
                </a:solidFill>
                <a:ea typeface="Microsoft Yi Baiti" panose="03000500000000000000" pitchFamily="66" charset="0"/>
                <a:cs typeface="Microsoft Sans Serif" panose="020B0604020202020204" pitchFamily="34" charset="0"/>
              </a:rPr>
              <a:t>With the rapid growth of big data and availability of programming tools like </a:t>
            </a:r>
            <a:r>
              <a:rPr lang="en-IN" sz="2100" dirty="0">
                <a:solidFill>
                  <a:schemeClr val="tx1">
                    <a:lumMod val="75000"/>
                    <a:lumOff val="25000"/>
                  </a:schemeClr>
                </a:solidFill>
                <a:ea typeface="Microsoft Yi Baiti" panose="03000500000000000000" pitchFamily="66" charset="0"/>
                <a:cs typeface="Microsoft Sans Serif" panose="020B0604020202020204" pitchFamily="34" charset="0"/>
                <a:hlinkClick r:id="rId3"/>
              </a:rPr>
              <a:t>Python and R </a:t>
            </a:r>
            <a:r>
              <a:rPr lang="en-IN" sz="2100" dirty="0">
                <a:solidFill>
                  <a:schemeClr val="tx1">
                    <a:lumMod val="75000"/>
                    <a:lumOff val="25000"/>
                  </a:schemeClr>
                </a:solidFill>
                <a:ea typeface="Microsoft Yi Baiti" panose="03000500000000000000" pitchFamily="66" charset="0"/>
                <a:cs typeface="Microsoft Sans Serif" panose="020B0604020202020204" pitchFamily="34" charset="0"/>
              </a:rPr>
              <a:t>– machine learning is gaining mainstream presence for data scientists. </a:t>
            </a:r>
          </a:p>
          <a:p>
            <a:pPr lvl="0" algn="just">
              <a:lnSpc>
                <a:spcPct val="100000"/>
              </a:lnSpc>
            </a:pPr>
            <a:r>
              <a:rPr lang="en-IN" sz="2100" dirty="0">
                <a:solidFill>
                  <a:schemeClr val="tx1">
                    <a:lumMod val="75000"/>
                    <a:lumOff val="25000"/>
                  </a:schemeClr>
                </a:solidFill>
                <a:ea typeface="Microsoft Yi Baiti" panose="03000500000000000000" pitchFamily="66" charset="0"/>
                <a:cs typeface="Microsoft Sans Serif" panose="020B0604020202020204" pitchFamily="34" charset="0"/>
              </a:rPr>
              <a:t>Machine learning applications are highly automated and self-modifying which continue to improve over time with minimal human intervention as they learn with more data.</a:t>
            </a:r>
            <a:endParaRPr lang="en-US" sz="2100" dirty="0">
              <a:solidFill>
                <a:schemeClr val="tx1">
                  <a:lumMod val="75000"/>
                  <a:lumOff val="25000"/>
                </a:schemeClr>
              </a:solidFill>
              <a:ea typeface="Microsoft Yi Baiti" panose="03000500000000000000" pitchFamily="66" charset="0"/>
              <a:cs typeface="Microsoft Sans Serif" panose="020B0604020202020204" pitchFamily="34" charset="0"/>
            </a:endParaRPr>
          </a:p>
        </p:txBody>
      </p:sp>
    </p:spTree>
    <p:extLst>
      <p:ext uri="{BB962C8B-B14F-4D97-AF65-F5344CB8AC3E}">
        <p14:creationId xmlns:p14="http://schemas.microsoft.com/office/powerpoint/2010/main" val="380399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Types of Machine Learning Algorithm</a:t>
            </a:r>
          </a:p>
        </p:txBody>
      </p:sp>
      <p:sp>
        <p:nvSpPr>
          <p:cNvPr id="5" name="Content Placeholder 13"/>
          <p:cNvSpPr>
            <a:spLocks noGrp="1"/>
          </p:cNvSpPr>
          <p:nvPr>
            <p:ph idx="1"/>
          </p:nvPr>
        </p:nvSpPr>
        <p:spPr/>
        <p:txBody>
          <a:bodyPr>
            <a:normAutofit/>
          </a:bodyPr>
          <a:lstStyle/>
          <a:p>
            <a:pPr marL="0" indent="0" algn="just">
              <a:buNone/>
            </a:pPr>
            <a:r>
              <a:rPr lang="en-IN" sz="2100" dirty="0">
                <a:ea typeface="Microsoft Yi Baiti" panose="03000500000000000000" pitchFamily="66" charset="0"/>
                <a:cs typeface="Microsoft Sans Serif" panose="020B0604020202020204" pitchFamily="34" charset="0"/>
              </a:rPr>
              <a:t>Machine Learning algorithms are classified as –</a:t>
            </a:r>
            <a:endParaRPr lang="en-IN" sz="2100" i="1" dirty="0">
              <a:solidFill>
                <a:schemeClr val="tx1">
                  <a:lumMod val="75000"/>
                  <a:lumOff val="25000"/>
                </a:schemeClr>
              </a:solidFill>
              <a:ea typeface="Microsoft Yi Baiti" panose="03000500000000000000" pitchFamily="66" charset="0"/>
              <a:cs typeface="Microsoft Sans Serif" panose="020B0604020202020204" pitchFamily="34" charset="0"/>
            </a:endParaRPr>
          </a:p>
          <a:p>
            <a:pPr marL="457200" indent="-457200" algn="just">
              <a:buFont typeface="+mj-lt"/>
              <a:buAutoNum type="arabicPeriod"/>
            </a:pPr>
            <a:r>
              <a:rPr lang="en-IN" sz="2100" dirty="0">
                <a:solidFill>
                  <a:schemeClr val="tx1">
                    <a:lumMod val="75000"/>
                    <a:lumOff val="25000"/>
                  </a:schemeClr>
                </a:solidFill>
                <a:ea typeface="Microsoft Yi Baiti" panose="03000500000000000000" pitchFamily="66" charset="0"/>
                <a:cs typeface="Microsoft Sans Serif" panose="020B0604020202020204" pitchFamily="34" charset="0"/>
              </a:rPr>
              <a:t>Supervised Machine Learning Algorithms</a:t>
            </a:r>
          </a:p>
          <a:p>
            <a:pPr marL="457200" indent="-457200" algn="just">
              <a:buFont typeface="+mj-lt"/>
              <a:buAutoNum type="arabicPeriod"/>
            </a:pPr>
            <a:r>
              <a:rPr lang="en-IN" sz="2100" dirty="0">
                <a:solidFill>
                  <a:schemeClr val="tx1">
                    <a:lumMod val="75000"/>
                    <a:lumOff val="25000"/>
                  </a:schemeClr>
                </a:solidFill>
                <a:ea typeface="Microsoft Yi Baiti" panose="03000500000000000000" pitchFamily="66" charset="0"/>
                <a:cs typeface="Microsoft Sans Serif" panose="020B0604020202020204" pitchFamily="34" charset="0"/>
              </a:rPr>
              <a:t>Unsupervised Machine Learning Algorithms</a:t>
            </a:r>
          </a:p>
          <a:p>
            <a:pPr marL="457200" indent="-457200" algn="just">
              <a:buFont typeface="+mj-lt"/>
              <a:buAutoNum type="arabicPeriod"/>
            </a:pPr>
            <a:r>
              <a:rPr lang="en-IN" sz="2100" dirty="0">
                <a:solidFill>
                  <a:schemeClr val="tx1">
                    <a:lumMod val="75000"/>
                    <a:lumOff val="25000"/>
                  </a:schemeClr>
                </a:solidFill>
                <a:ea typeface="Microsoft Yi Baiti" panose="03000500000000000000" pitchFamily="66" charset="0"/>
                <a:cs typeface="Microsoft Sans Serif" panose="020B0604020202020204" pitchFamily="34" charset="0"/>
              </a:rPr>
              <a:t>Reinforcement Machine Learning Algorithms</a:t>
            </a:r>
          </a:p>
          <a:p>
            <a:pPr marL="0" indent="0">
              <a:buNone/>
            </a:pPr>
            <a:r>
              <a:rPr lang="en-IN" dirty="0">
                <a:latin typeface="Microsoft Yi Baiti" panose="03000500000000000000" pitchFamily="66" charset="0"/>
                <a:ea typeface="Microsoft Yi Baiti" panose="03000500000000000000" pitchFamily="66" charset="0"/>
              </a:rPr>
              <a:t>	</a:t>
            </a:r>
          </a:p>
        </p:txBody>
      </p:sp>
    </p:spTree>
    <p:extLst>
      <p:ext uri="{BB962C8B-B14F-4D97-AF65-F5344CB8AC3E}">
        <p14:creationId xmlns:p14="http://schemas.microsoft.com/office/powerpoint/2010/main" val="1835037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Supervised Machine Learning Algorithms</a:t>
            </a:r>
            <a:endParaRPr lang="en-US" dirty="0"/>
          </a:p>
        </p:txBody>
      </p:sp>
      <p:sp>
        <p:nvSpPr>
          <p:cNvPr id="5" name="Content Placeholder 13"/>
          <p:cNvSpPr>
            <a:spLocks noGrp="1"/>
          </p:cNvSpPr>
          <p:nvPr>
            <p:ph idx="1"/>
          </p:nvPr>
        </p:nvSpPr>
        <p:spPr>
          <a:xfrm>
            <a:off x="1024633" y="2708920"/>
            <a:ext cx="7112692" cy="4495800"/>
          </a:xfrm>
        </p:spPr>
        <p:txBody>
          <a:bodyPr>
            <a:normAutofit/>
          </a:bodyPr>
          <a:lstStyle/>
          <a:p>
            <a:pPr marL="0" indent="0" algn="just">
              <a:lnSpc>
                <a:spcPct val="100000"/>
              </a:lnSpc>
              <a:buNone/>
            </a:pPr>
            <a:r>
              <a:rPr lang="en-IN" sz="2400" dirty="0">
                <a:solidFill>
                  <a:schemeClr val="tx1">
                    <a:lumMod val="75000"/>
                    <a:lumOff val="25000"/>
                  </a:schemeClr>
                </a:solidFill>
                <a:ea typeface="Microsoft Yi Baiti" panose="03000500000000000000" pitchFamily="66" charset="0"/>
                <a:cs typeface="Microsoft Sans Serif" panose="020B0604020202020204" pitchFamily="34" charset="0"/>
              </a:rPr>
              <a:t>Machine learning algorithms that make predictions on given set of samples. Supervised machine </a:t>
            </a:r>
            <a:r>
              <a:rPr lang="en-IN" sz="2400" dirty="0" smtClean="0">
                <a:solidFill>
                  <a:schemeClr val="tx1">
                    <a:lumMod val="75000"/>
                    <a:lumOff val="25000"/>
                  </a:schemeClr>
                </a:solidFill>
                <a:ea typeface="Microsoft Yi Baiti" panose="03000500000000000000" pitchFamily="66" charset="0"/>
                <a:cs typeface="Microsoft Sans Serif" panose="020B0604020202020204" pitchFamily="34" charset="0"/>
              </a:rPr>
              <a:t>le</a:t>
            </a:r>
          </a:p>
          <a:p>
            <a:pPr marL="0" indent="0" algn="just">
              <a:lnSpc>
                <a:spcPct val="100000"/>
              </a:lnSpc>
              <a:buNone/>
            </a:pPr>
            <a:r>
              <a:rPr lang="en-IN" sz="2400" dirty="0" err="1" smtClean="0">
                <a:solidFill>
                  <a:schemeClr val="tx1">
                    <a:lumMod val="75000"/>
                    <a:lumOff val="25000"/>
                  </a:schemeClr>
                </a:solidFill>
                <a:ea typeface="Microsoft Yi Baiti" panose="03000500000000000000" pitchFamily="66" charset="0"/>
                <a:cs typeface="Microsoft Sans Serif" panose="020B0604020202020204" pitchFamily="34" charset="0"/>
              </a:rPr>
              <a:t>arning</a:t>
            </a:r>
            <a:r>
              <a:rPr lang="en-IN" sz="2400" dirty="0" smtClean="0">
                <a:solidFill>
                  <a:schemeClr val="tx1">
                    <a:lumMod val="75000"/>
                    <a:lumOff val="25000"/>
                  </a:schemeClr>
                </a:solidFill>
                <a:ea typeface="Microsoft Yi Baiti" panose="03000500000000000000" pitchFamily="66" charset="0"/>
                <a:cs typeface="Microsoft Sans Serif" panose="020B0604020202020204" pitchFamily="34" charset="0"/>
              </a:rPr>
              <a:t> </a:t>
            </a:r>
            <a:r>
              <a:rPr lang="en-IN" sz="2400" dirty="0">
                <a:solidFill>
                  <a:schemeClr val="tx1">
                    <a:lumMod val="75000"/>
                    <a:lumOff val="25000"/>
                  </a:schemeClr>
                </a:solidFill>
                <a:ea typeface="Microsoft Yi Baiti" panose="03000500000000000000" pitchFamily="66" charset="0"/>
                <a:cs typeface="Microsoft Sans Serif" panose="020B0604020202020204" pitchFamily="34" charset="0"/>
              </a:rPr>
              <a:t>algorithm searches for </a:t>
            </a:r>
            <a:r>
              <a:rPr lang="en-IN" sz="2400" dirty="0" smtClean="0">
                <a:solidFill>
                  <a:schemeClr val="tx1">
                    <a:lumMod val="75000"/>
                    <a:lumOff val="25000"/>
                  </a:schemeClr>
                </a:solidFill>
                <a:ea typeface="Microsoft Yi Baiti" panose="03000500000000000000" pitchFamily="66" charset="0"/>
                <a:cs typeface="Microsoft Sans Serif" panose="020B0604020202020204" pitchFamily="34" charset="0"/>
              </a:rPr>
              <a:t>similar classification groups </a:t>
            </a:r>
            <a:r>
              <a:rPr lang="en-IN" sz="2400" dirty="0">
                <a:solidFill>
                  <a:schemeClr val="tx1">
                    <a:lumMod val="75000"/>
                    <a:lumOff val="25000"/>
                  </a:schemeClr>
                </a:solidFill>
                <a:ea typeface="Microsoft Yi Baiti" panose="03000500000000000000" pitchFamily="66" charset="0"/>
                <a:cs typeface="Microsoft Sans Serif" panose="020B0604020202020204" pitchFamily="34" charset="0"/>
              </a:rPr>
              <a:t>within the value labels assigned to data points</a:t>
            </a:r>
            <a:r>
              <a:rPr lang="en-IN" sz="2400" dirty="0" smtClean="0">
                <a:solidFill>
                  <a:schemeClr val="tx1">
                    <a:lumMod val="75000"/>
                    <a:lumOff val="25000"/>
                  </a:schemeClr>
                </a:solidFill>
                <a:ea typeface="Microsoft Yi Baiti" panose="03000500000000000000" pitchFamily="66" charset="0"/>
                <a:cs typeface="Microsoft Sans Serif" panose="020B0604020202020204" pitchFamily="34" charset="0"/>
              </a:rPr>
              <a:t>.</a:t>
            </a:r>
          </a:p>
          <a:p>
            <a:pPr algn="just"/>
            <a:r>
              <a:rPr lang="en-IN" sz="2400" dirty="0" smtClean="0">
                <a:solidFill>
                  <a:schemeClr val="tx1">
                    <a:lumMod val="75000"/>
                    <a:lumOff val="25000"/>
                  </a:schemeClr>
                </a:solidFill>
                <a:ea typeface="Microsoft Yi Baiti" panose="03000500000000000000" pitchFamily="66" charset="0"/>
                <a:cs typeface="Microsoft Sans Serif" panose="020B0604020202020204" pitchFamily="34" charset="0"/>
              </a:rPr>
              <a:t>I/P &amp; O/P mapping.</a:t>
            </a:r>
          </a:p>
          <a:p>
            <a:pPr algn="just"/>
            <a:r>
              <a:rPr lang="en-IN" sz="2400" dirty="0" smtClean="0">
                <a:solidFill>
                  <a:schemeClr val="tx1">
                    <a:lumMod val="75000"/>
                    <a:lumOff val="25000"/>
                  </a:schemeClr>
                </a:solidFill>
                <a:ea typeface="Microsoft Yi Baiti" panose="03000500000000000000" pitchFamily="66" charset="0"/>
                <a:cs typeface="Microsoft Sans Serif" panose="020B0604020202020204" pitchFamily="34" charset="0"/>
              </a:rPr>
              <a:t>Labelled dataset</a:t>
            </a:r>
          </a:p>
          <a:p>
            <a:pPr algn="just"/>
            <a:r>
              <a:rPr lang="en-IN" sz="2400" dirty="0" smtClean="0">
                <a:solidFill>
                  <a:schemeClr val="tx1">
                    <a:lumMod val="75000"/>
                    <a:lumOff val="25000"/>
                  </a:schemeClr>
                </a:solidFill>
                <a:ea typeface="Microsoft Yi Baiti" panose="03000500000000000000" pitchFamily="66" charset="0"/>
                <a:cs typeface="Microsoft Sans Serif" panose="020B0604020202020204" pitchFamily="34" charset="0"/>
              </a:rPr>
              <a:t>For classification and  regression problems</a:t>
            </a:r>
          </a:p>
          <a:p>
            <a:pPr marL="0" indent="0" algn="just">
              <a:buNone/>
            </a:pPr>
            <a:endParaRPr lang="en-IN" sz="2400" dirty="0" smtClean="0">
              <a:solidFill>
                <a:schemeClr val="tx1">
                  <a:lumMod val="75000"/>
                  <a:lumOff val="25000"/>
                </a:schemeClr>
              </a:solidFill>
              <a:ea typeface="Microsoft Yi Baiti" panose="03000500000000000000" pitchFamily="66" charset="0"/>
              <a:cs typeface="Microsoft Sans Serif" panose="020B0604020202020204" pitchFamily="34" charset="0"/>
            </a:endParaRPr>
          </a:p>
          <a:p>
            <a:pPr algn="just"/>
            <a:endParaRPr lang="en-IN" sz="2400" dirty="0">
              <a:solidFill>
                <a:schemeClr val="tx1">
                  <a:lumMod val="75000"/>
                  <a:lumOff val="25000"/>
                </a:schemeClr>
              </a:solidFill>
              <a:ea typeface="Microsoft Yi Baiti" panose="03000500000000000000" pitchFamily="66" charset="0"/>
              <a:cs typeface="Microsoft Sans Serif" panose="020B0604020202020204" pitchFamily="34" charset="0"/>
            </a:endParaRPr>
          </a:p>
        </p:txBody>
      </p:sp>
    </p:spTree>
    <p:extLst>
      <p:ext uri="{BB962C8B-B14F-4D97-AF65-F5344CB8AC3E}">
        <p14:creationId xmlns:p14="http://schemas.microsoft.com/office/powerpoint/2010/main" val="3555861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work\Offline AI\image-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836" y="1412776"/>
            <a:ext cx="6143041" cy="392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38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work\Offline AI\MicrosoftTeams-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107" y="1028700"/>
            <a:ext cx="6859786"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078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 types</a:t>
            </a:r>
            <a:endParaRPr lang="en-US" dirty="0"/>
          </a:p>
        </p:txBody>
      </p:sp>
      <p:sp>
        <p:nvSpPr>
          <p:cNvPr id="3" name="Text Placeholder 2"/>
          <p:cNvSpPr>
            <a:spLocks noGrp="1"/>
          </p:cNvSpPr>
          <p:nvPr>
            <p:ph type="body" idx="1"/>
          </p:nvPr>
        </p:nvSpPr>
        <p:spPr/>
        <p:txBody>
          <a:bodyPr/>
          <a:lstStyle/>
          <a:p>
            <a:r>
              <a:rPr lang="en-US" dirty="0" smtClean="0"/>
              <a:t>classification</a:t>
            </a:r>
            <a:endParaRPr lang="en-US" dirty="0"/>
          </a:p>
        </p:txBody>
      </p:sp>
      <p:sp>
        <p:nvSpPr>
          <p:cNvPr id="4" name="Content Placeholder 3"/>
          <p:cNvSpPr>
            <a:spLocks noGrp="1"/>
          </p:cNvSpPr>
          <p:nvPr>
            <p:ph sz="half" idx="2"/>
          </p:nvPr>
        </p:nvSpPr>
        <p:spPr/>
        <p:txBody>
          <a:bodyPr>
            <a:normAutofit/>
          </a:bodyPr>
          <a:lstStyle/>
          <a:p>
            <a:r>
              <a:rPr lang="en-US" sz="2000" dirty="0"/>
              <a:t>Classification algorithms are used when the output variable is categorical. This means there are two classes: yes-no, </a:t>
            </a:r>
            <a:r>
              <a:rPr lang="en-US" sz="2000" dirty="0" smtClean="0"/>
              <a:t>male-female</a:t>
            </a:r>
            <a:endParaRPr lang="en-US" sz="2000" dirty="0"/>
          </a:p>
        </p:txBody>
      </p:sp>
      <p:sp>
        <p:nvSpPr>
          <p:cNvPr id="5" name="Text Placeholder 4"/>
          <p:cNvSpPr>
            <a:spLocks noGrp="1"/>
          </p:cNvSpPr>
          <p:nvPr>
            <p:ph type="body" sz="quarter" idx="3"/>
          </p:nvPr>
        </p:nvSpPr>
        <p:spPr/>
        <p:txBody>
          <a:bodyPr/>
          <a:lstStyle/>
          <a:p>
            <a:r>
              <a:rPr lang="en-US" dirty="0" smtClean="0"/>
              <a:t>regression</a:t>
            </a:r>
            <a:endParaRPr lang="en-US" dirty="0"/>
          </a:p>
        </p:txBody>
      </p:sp>
      <p:sp>
        <p:nvSpPr>
          <p:cNvPr id="6" name="Content Placeholder 5"/>
          <p:cNvSpPr>
            <a:spLocks noGrp="1"/>
          </p:cNvSpPr>
          <p:nvPr>
            <p:ph sz="quarter" idx="4"/>
          </p:nvPr>
        </p:nvSpPr>
        <p:spPr/>
        <p:txBody>
          <a:bodyPr>
            <a:normAutofit/>
          </a:bodyPr>
          <a:lstStyle/>
          <a:p>
            <a:r>
              <a:rPr lang="en-US" sz="1800" dirty="0"/>
              <a:t>Regression is a type of machine learning task that is used to predict a continuous value, such as a numerical or a probability. It is a supervised learning task, which means that the model is trained on a dataset of labeled examples, where the input data is paired with the correct output labels</a:t>
            </a:r>
          </a:p>
        </p:txBody>
      </p:sp>
    </p:spTree>
    <p:extLst>
      <p:ext uri="{BB962C8B-B14F-4D97-AF65-F5344CB8AC3E}">
        <p14:creationId xmlns:p14="http://schemas.microsoft.com/office/powerpoint/2010/main" val="3881959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26" y="980729"/>
            <a:ext cx="7200897" cy="1303867"/>
          </a:xfrm>
        </p:spPr>
        <p:txBody>
          <a:bodyPr/>
          <a:lstStyle/>
          <a:p>
            <a:r>
              <a:rPr lang="en-US" dirty="0" smtClean="0"/>
              <a:t>K nearest neighbor(KNN)</a:t>
            </a:r>
            <a:endParaRPr lang="en-US" dirty="0"/>
          </a:p>
        </p:txBody>
      </p:sp>
      <p:sp>
        <p:nvSpPr>
          <p:cNvPr id="3" name="Content Placeholder 2"/>
          <p:cNvSpPr>
            <a:spLocks noGrp="1"/>
          </p:cNvSpPr>
          <p:nvPr>
            <p:ph idx="1"/>
          </p:nvPr>
        </p:nvSpPr>
        <p:spPr>
          <a:xfrm>
            <a:off x="1006675" y="2564904"/>
            <a:ext cx="7200897" cy="3318936"/>
          </a:xfrm>
        </p:spPr>
        <p:txBody>
          <a:bodyPr>
            <a:normAutofit/>
          </a:bodyPr>
          <a:lstStyle/>
          <a:p>
            <a:r>
              <a:rPr lang="en-US" sz="2000" dirty="0"/>
              <a:t>K-Nearest </a:t>
            </a:r>
            <a:r>
              <a:rPr lang="en-US" sz="2000" dirty="0" smtClean="0"/>
              <a:t>Neighbor </a:t>
            </a:r>
            <a:r>
              <a:rPr lang="en-US" sz="2000" dirty="0"/>
              <a:t>is one of the simplest Machine Learning algorithms based on Supervised Learning technique.</a:t>
            </a:r>
          </a:p>
          <a:p>
            <a:r>
              <a:rPr lang="en-US" sz="2000" dirty="0"/>
              <a:t>K-NN algorithm assumes the similarity between the new case/data and available cases and put the new case into the category that is most similar to the available categories.</a:t>
            </a:r>
          </a:p>
          <a:p>
            <a:r>
              <a:rPr lang="en-US" sz="2000" dirty="0"/>
              <a:t>K-NN algorithm stores all the available data and classifies a new data point based on the similarity. This means when new data appears then it can be easily classified into a well suite category by using K- NN algorithm</a:t>
            </a:r>
          </a:p>
        </p:txBody>
      </p:sp>
      <p:pic>
        <p:nvPicPr>
          <p:cNvPr id="3074" name="Picture 2" descr="D:\work\Offline AI\k-nearest-neighbor-algorithm-for-machine-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3386" y="4725144"/>
            <a:ext cx="2214823" cy="162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031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K-Nearest Neighbor(KNN) Algorithm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675" y="1196752"/>
            <a:ext cx="6590448"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96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479</Words>
  <Application>Microsoft Office PowerPoint</Application>
  <PresentationFormat>On-screen Show (4:3)</PresentationFormat>
  <Paragraphs>38</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What and Why Machine Learning?</vt:lpstr>
      <vt:lpstr>Types of Machine Learning Algorithm</vt:lpstr>
      <vt:lpstr>Supervised Machine Learning Algorithms</vt:lpstr>
      <vt:lpstr>PowerPoint Presentation</vt:lpstr>
      <vt:lpstr>PowerPoint Presentation</vt:lpstr>
      <vt:lpstr>Supervised learning types</vt:lpstr>
      <vt:lpstr>K nearest neighbor(KNN)</vt:lpstr>
      <vt:lpstr>PowerPoint Presentation</vt:lpstr>
      <vt:lpstr>PowerPoint Presentation</vt:lpstr>
      <vt:lpstr>Support Vector Machines(SVMs)</vt:lpstr>
      <vt:lpstr>PowerPoint Presentation</vt:lpstr>
      <vt:lpstr>PowerPoint Presentation</vt:lpstr>
      <vt:lpstr>PowerPoint Presentation</vt:lpstr>
      <vt:lpstr>Decision tree</vt:lpstr>
      <vt:lpstr>PowerPoint Presentation</vt:lpstr>
    </vt:vector>
  </TitlesOfParts>
  <Company>CyberSpace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2023-08-14T05:26:59Z</dcterms:created>
  <dcterms:modified xsi:type="dcterms:W3CDTF">2023-08-14T05:27:21Z</dcterms:modified>
</cp:coreProperties>
</file>