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59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" panose="020B0604020202020204" charset="0"/>
      <p:bold r:id="rId12"/>
    </p:embeddedFont>
    <p:embeddedFont>
      <p:font typeface="Libre Franklin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5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microsoft.com/office/2016/11/relationships/changesInfo" Target="changesInfos/changesInfo1.xml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Verma" userId="d24fbe8fab6be558" providerId="LiveId" clId="{05AC0312-1BC0-4B66-9D0D-E405F38F3BCC}"/>
    <pc:docChg chg="undo custSel modSld sldOrd">
      <pc:chgData name="Aastha Verma" userId="d24fbe8fab6be558" providerId="LiveId" clId="{05AC0312-1BC0-4B66-9D0D-E405F38F3BCC}" dt="2023-09-12T07:57:15.938" v="473" actId="1076"/>
      <pc:docMkLst>
        <pc:docMk/>
      </pc:docMkLst>
      <pc:sldChg chg="addSp delSp modSp mod">
        <pc:chgData name="Aastha Verma" userId="d24fbe8fab6be558" providerId="LiveId" clId="{05AC0312-1BC0-4B66-9D0D-E405F38F3BCC}" dt="2023-09-12T07:49:15.221" v="291" actId="478"/>
        <pc:sldMkLst>
          <pc:docMk/>
          <pc:sldMk cId="0" sldId="257"/>
        </pc:sldMkLst>
        <pc:spChg chg="add del">
          <ac:chgData name="Aastha Verma" userId="d24fbe8fab6be558" providerId="LiveId" clId="{05AC0312-1BC0-4B66-9D0D-E405F38F3BCC}" dt="2023-09-12T07:46:00.423" v="264" actId="22"/>
          <ac:spMkLst>
            <pc:docMk/>
            <pc:sldMk cId="0" sldId="257"/>
            <ac:spMk id="4" creationId="{C78CE1A5-9027-9468-1CF1-F599A74C8813}"/>
          </ac:spMkLst>
        </pc:spChg>
        <pc:spChg chg="mod">
          <ac:chgData name="Aastha Verma" userId="d24fbe8fab6be558" providerId="LiveId" clId="{05AC0312-1BC0-4B66-9D0D-E405F38F3BCC}" dt="2023-09-12T06:56:40.832" v="212" actId="113"/>
          <ac:spMkLst>
            <pc:docMk/>
            <pc:sldMk cId="0" sldId="257"/>
            <ac:spMk id="218" creationId="{00000000-0000-0000-0000-000000000000}"/>
          </ac:spMkLst>
        </pc:spChg>
        <pc:spChg chg="del">
          <ac:chgData name="Aastha Verma" userId="d24fbe8fab6be558" providerId="LiveId" clId="{05AC0312-1BC0-4B66-9D0D-E405F38F3BCC}" dt="2023-09-12T07:47:35.114" v="268" actId="931"/>
          <ac:spMkLst>
            <pc:docMk/>
            <pc:sldMk cId="0" sldId="257"/>
            <ac:spMk id="220" creationId="{00000000-0000-0000-0000-000000000000}"/>
          </ac:spMkLst>
        </pc:spChg>
        <pc:spChg chg="del mod">
          <ac:chgData name="Aastha Verma" userId="d24fbe8fab6be558" providerId="LiveId" clId="{05AC0312-1BC0-4B66-9D0D-E405F38F3BCC}" dt="2023-09-12T07:47:42.526" v="270" actId="478"/>
          <ac:spMkLst>
            <pc:docMk/>
            <pc:sldMk cId="0" sldId="257"/>
            <ac:spMk id="221" creationId="{00000000-0000-0000-0000-000000000000}"/>
          </ac:spMkLst>
        </pc:spChg>
        <pc:spChg chg="mod">
          <ac:chgData name="Aastha Verma" userId="d24fbe8fab6be558" providerId="LiveId" clId="{05AC0312-1BC0-4B66-9D0D-E405F38F3BCC}" dt="2023-09-12T07:48:29.877" v="281" actId="1076"/>
          <ac:spMkLst>
            <pc:docMk/>
            <pc:sldMk cId="0" sldId="257"/>
            <ac:spMk id="222" creationId="{00000000-0000-0000-0000-000000000000}"/>
          </ac:spMkLst>
        </pc:spChg>
        <pc:picChg chg="del">
          <ac:chgData name="Aastha Verma" userId="d24fbe8fab6be558" providerId="LiveId" clId="{05AC0312-1BC0-4B66-9D0D-E405F38F3BCC}" dt="2023-09-12T06:54:39.174" v="191" actId="478"/>
          <ac:picMkLst>
            <pc:docMk/>
            <pc:sldMk cId="0" sldId="257"/>
            <ac:picMk id="2" creationId="{D4479569-F066-2EC5-FE64-8CFA75241A78}"/>
          </ac:picMkLst>
        </pc:picChg>
        <pc:picChg chg="add del mod">
          <ac:chgData name="Aastha Verma" userId="d24fbe8fab6be558" providerId="LiveId" clId="{05AC0312-1BC0-4B66-9D0D-E405F38F3BCC}" dt="2023-09-12T07:49:15.221" v="291" actId="478"/>
          <ac:picMkLst>
            <pc:docMk/>
            <pc:sldMk cId="0" sldId="257"/>
            <ac:picMk id="6" creationId="{DF91BDB1-65B7-0C6E-7FC1-F7C834AA0C8E}"/>
          </ac:picMkLst>
        </pc:picChg>
        <pc:picChg chg="add mod modCrop">
          <ac:chgData name="Aastha Verma" userId="d24fbe8fab6be558" providerId="LiveId" clId="{05AC0312-1BC0-4B66-9D0D-E405F38F3BCC}" dt="2023-09-12T07:49:13.033" v="290" actId="1076"/>
          <ac:picMkLst>
            <pc:docMk/>
            <pc:sldMk cId="0" sldId="257"/>
            <ac:picMk id="8" creationId="{AC8A404F-2199-68EB-D7DA-6DFAC5915FD0}"/>
          </ac:picMkLst>
        </pc:picChg>
      </pc:sldChg>
      <pc:sldChg chg="addSp delSp modSp mod">
        <pc:chgData name="Aastha Verma" userId="d24fbe8fab6be558" providerId="LiveId" clId="{05AC0312-1BC0-4B66-9D0D-E405F38F3BCC}" dt="2023-09-12T07:57:15.938" v="473" actId="1076"/>
        <pc:sldMkLst>
          <pc:docMk/>
          <pc:sldMk cId="0" sldId="258"/>
        </pc:sldMkLst>
        <pc:spChg chg="add mod">
          <ac:chgData name="Aastha Verma" userId="d24fbe8fab6be558" providerId="LiveId" clId="{05AC0312-1BC0-4B66-9D0D-E405F38F3BCC}" dt="2023-09-12T07:55:13.645" v="380" actId="1076"/>
          <ac:spMkLst>
            <pc:docMk/>
            <pc:sldMk cId="0" sldId="258"/>
            <ac:spMk id="4" creationId="{E19F808C-4673-A6E9-F0F9-B0C88D20A4A4}"/>
          </ac:spMkLst>
        </pc:spChg>
        <pc:spChg chg="add del">
          <ac:chgData name="Aastha Verma" userId="d24fbe8fab6be558" providerId="LiveId" clId="{05AC0312-1BC0-4B66-9D0D-E405F38F3BCC}" dt="2023-09-12T07:52:40.693" v="365" actId="11529"/>
          <ac:spMkLst>
            <pc:docMk/>
            <pc:sldMk cId="0" sldId="258"/>
            <ac:spMk id="5" creationId="{7FA16B7D-FC83-D1FE-DE0D-3CBF99FB3E73}"/>
          </ac:spMkLst>
        </pc:spChg>
        <pc:spChg chg="add mod">
          <ac:chgData name="Aastha Verma" userId="d24fbe8fab6be558" providerId="LiveId" clId="{05AC0312-1BC0-4B66-9D0D-E405F38F3BCC}" dt="2023-09-12T07:57:15.938" v="473" actId="1076"/>
          <ac:spMkLst>
            <pc:docMk/>
            <pc:sldMk cId="0" sldId="258"/>
            <ac:spMk id="6" creationId="{8909251B-D9CF-124F-6058-2C78EC8B3635}"/>
          </ac:spMkLst>
        </pc:spChg>
        <pc:spChg chg="mod">
          <ac:chgData name="Aastha Verma" userId="d24fbe8fab6be558" providerId="LiveId" clId="{05AC0312-1BC0-4B66-9D0D-E405F38F3BCC}" dt="2023-09-12T07:50:59.537" v="299" actId="1076"/>
          <ac:spMkLst>
            <pc:docMk/>
            <pc:sldMk cId="0" sldId="258"/>
            <ac:spMk id="227" creationId="{00000000-0000-0000-0000-000000000000}"/>
          </ac:spMkLst>
        </pc:spChg>
        <pc:spChg chg="mod">
          <ac:chgData name="Aastha Verma" userId="d24fbe8fab6be558" providerId="LiveId" clId="{05AC0312-1BC0-4B66-9D0D-E405F38F3BCC}" dt="2023-09-12T06:53:18.154" v="190" actId="1076"/>
          <ac:spMkLst>
            <pc:docMk/>
            <pc:sldMk cId="0" sldId="258"/>
            <ac:spMk id="229" creationId="{00000000-0000-0000-0000-000000000000}"/>
          </ac:spMkLst>
        </pc:spChg>
        <pc:spChg chg="mod">
          <ac:chgData name="Aastha Verma" userId="d24fbe8fab6be558" providerId="LiveId" clId="{05AC0312-1BC0-4B66-9D0D-E405F38F3BCC}" dt="2023-09-12T07:55:29.628" v="383" actId="1076"/>
          <ac:spMkLst>
            <pc:docMk/>
            <pc:sldMk cId="0" sldId="258"/>
            <ac:spMk id="230" creationId="{00000000-0000-0000-0000-000000000000}"/>
          </ac:spMkLst>
        </pc:spChg>
        <pc:spChg chg="mod">
          <ac:chgData name="Aastha Verma" userId="d24fbe8fab6be558" providerId="LiveId" clId="{05AC0312-1BC0-4B66-9D0D-E405F38F3BCC}" dt="2023-09-12T07:51:08.134" v="300" actId="1076"/>
          <ac:spMkLst>
            <pc:docMk/>
            <pc:sldMk cId="0" sldId="258"/>
            <ac:spMk id="231" creationId="{00000000-0000-0000-0000-000000000000}"/>
          </ac:spMkLst>
        </pc:spChg>
        <pc:spChg chg="mod">
          <ac:chgData name="Aastha Verma" userId="d24fbe8fab6be558" providerId="LiveId" clId="{05AC0312-1BC0-4B66-9D0D-E405F38F3BCC}" dt="2023-09-12T07:51:13.522" v="301" actId="1076"/>
          <ac:spMkLst>
            <pc:docMk/>
            <pc:sldMk cId="0" sldId="258"/>
            <ac:spMk id="232" creationId="{00000000-0000-0000-0000-000000000000}"/>
          </ac:spMkLst>
        </pc:spChg>
      </pc:sldChg>
      <pc:sldChg chg="modSp mod">
        <pc:chgData name="Aastha Verma" userId="d24fbe8fab6be558" providerId="LiveId" clId="{05AC0312-1BC0-4B66-9D0D-E405F38F3BCC}" dt="2023-09-12T06:57:11.696" v="215" actId="207"/>
        <pc:sldMkLst>
          <pc:docMk/>
          <pc:sldMk cId="0" sldId="259"/>
        </pc:sldMkLst>
        <pc:spChg chg="mod">
          <ac:chgData name="Aastha Verma" userId="d24fbe8fab6be558" providerId="LiveId" clId="{05AC0312-1BC0-4B66-9D0D-E405F38F3BCC}" dt="2023-09-12T06:57:11.696" v="215" actId="207"/>
          <ac:spMkLst>
            <pc:docMk/>
            <pc:sldMk cId="0" sldId="259"/>
            <ac:spMk id="238" creationId="{00000000-0000-0000-0000-000000000000}"/>
          </ac:spMkLst>
        </pc:spChg>
      </pc:sldChg>
      <pc:sldChg chg="ord">
        <pc:chgData name="Aastha Verma" userId="d24fbe8fab6be558" providerId="LiveId" clId="{05AC0312-1BC0-4B66-9D0D-E405F38F3BCC}" dt="2023-09-12T07:03:51.005" v="262"/>
        <pc:sldMkLst>
          <pc:docMk/>
          <pc:sldMk cId="989568984" sldId="26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5D361E-E4B4-4A68-B65B-3BF36523F6BD}" type="doc">
      <dgm:prSet loTypeId="urn:microsoft.com/office/officeart/2005/8/layout/default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GB"/>
        </a:p>
      </dgm:t>
    </dgm:pt>
    <dgm:pt modelId="{AAB10A99-ACDF-41B3-8B61-1156B3ACA8A4}">
      <dgm:prSet phldrT="[Text]" custT="1"/>
      <dgm:spPr/>
      <dgm:t>
        <a:bodyPr/>
        <a:lstStyle/>
        <a:p>
          <a:r>
            <a:rPr lang="en-GB" sz="1400" b="1" dirty="0"/>
            <a:t>Since the onset of the monsoon on June 24, Himachal Pradesh has suffered losses amounting to over ₹5,361 crore </a:t>
          </a:r>
        </a:p>
      </dgm:t>
    </dgm:pt>
    <dgm:pt modelId="{84233D2F-0A92-4143-A024-906D059F8D33}" type="parTrans" cxnId="{0D54CAB0-AD0D-4D74-BE4E-E2CE239F0DEA}">
      <dgm:prSet/>
      <dgm:spPr/>
      <dgm:t>
        <a:bodyPr/>
        <a:lstStyle/>
        <a:p>
          <a:endParaRPr lang="en-GB"/>
        </a:p>
      </dgm:t>
    </dgm:pt>
    <dgm:pt modelId="{A6F8D9E2-D38C-4D92-94A3-A7524A74A810}" type="sibTrans" cxnId="{0D54CAB0-AD0D-4D74-BE4E-E2CE239F0DEA}">
      <dgm:prSet/>
      <dgm:spPr/>
      <dgm:t>
        <a:bodyPr/>
        <a:lstStyle/>
        <a:p>
          <a:endParaRPr lang="en-GB"/>
        </a:p>
      </dgm:t>
    </dgm:pt>
    <dgm:pt modelId="{61C14CA1-8471-4EA0-AF27-866E70679533}">
      <dgm:prSet phldrT="[Text]" custT="1"/>
      <dgm:spPr/>
      <dgm:t>
        <a:bodyPr/>
        <a:lstStyle/>
        <a:p>
          <a:r>
            <a:rPr lang="en-GB" sz="1400" b="1" dirty="0"/>
            <a:t>in 2022, a cloudburst triggered flash floods during an annual Amarnath Yatra in Kashmir, leaving at least 16 people dead.</a:t>
          </a:r>
        </a:p>
      </dgm:t>
    </dgm:pt>
    <dgm:pt modelId="{DC855E02-F85B-4757-983C-3F925924658D}" type="parTrans" cxnId="{88A306A1-6523-498A-8986-37596C5E4365}">
      <dgm:prSet/>
      <dgm:spPr/>
      <dgm:t>
        <a:bodyPr/>
        <a:lstStyle/>
        <a:p>
          <a:endParaRPr lang="en-GB"/>
        </a:p>
      </dgm:t>
    </dgm:pt>
    <dgm:pt modelId="{059946DE-5D01-4782-BCBD-2A6E793FBAD3}" type="sibTrans" cxnId="{88A306A1-6523-498A-8986-37596C5E4365}">
      <dgm:prSet/>
      <dgm:spPr/>
      <dgm:t>
        <a:bodyPr/>
        <a:lstStyle/>
        <a:p>
          <a:endParaRPr lang="en-GB"/>
        </a:p>
      </dgm:t>
    </dgm:pt>
    <dgm:pt modelId="{566DEA16-C4FF-47FF-BB1F-F31BAC120C49}">
      <dgm:prSet phldrT="[Text]"/>
      <dgm:spPr/>
      <dgm:t>
        <a:bodyPr/>
        <a:lstStyle/>
        <a:p>
          <a:r>
            <a:rPr lang="en-GB" b="1" i="0" dirty="0" err="1">
              <a:effectLst/>
              <a:latin typeface="Libre Franklin" pitchFamily="2" charset="0"/>
            </a:rPr>
            <a:t>Leh</a:t>
          </a:r>
          <a:r>
            <a:rPr lang="en-GB" b="1" i="0" dirty="0">
              <a:effectLst/>
              <a:latin typeface="Libre Franklin" pitchFamily="2" charset="0"/>
            </a:rPr>
            <a:t> Cloudburst (2010)</a:t>
          </a:r>
        </a:p>
        <a:p>
          <a:r>
            <a:rPr lang="en-GB" b="1" i="0" dirty="0" err="1">
              <a:effectLst/>
              <a:latin typeface="Libre Franklin" pitchFamily="2" charset="0"/>
            </a:rPr>
            <a:t>Kedarnath</a:t>
          </a:r>
          <a:r>
            <a:rPr lang="en-GB" b="1" i="0" dirty="0">
              <a:effectLst/>
              <a:latin typeface="Libre Franklin" pitchFamily="2" charset="0"/>
            </a:rPr>
            <a:t> Cloudburst and Flood (2013)</a:t>
          </a:r>
          <a:endParaRPr lang="en-GB" b="1" dirty="0">
            <a:latin typeface="Libre Franklin" pitchFamily="2" charset="0"/>
          </a:endParaRPr>
        </a:p>
        <a:p>
          <a:r>
            <a:rPr lang="en-GB" b="1" i="0" dirty="0">
              <a:effectLst/>
              <a:latin typeface="Libre Franklin" pitchFamily="2" charset="0"/>
            </a:rPr>
            <a:t>Uttarakhand Cloudbursts (various years)</a:t>
          </a:r>
        </a:p>
        <a:p>
          <a:r>
            <a:rPr lang="en-GB" b="1" i="0" dirty="0">
              <a:effectLst/>
              <a:latin typeface="Libre Franklin" pitchFamily="2" charset="0"/>
            </a:rPr>
            <a:t>Himachal Pradesh Cloudbursts (various years)</a:t>
          </a:r>
        </a:p>
      </dgm:t>
    </dgm:pt>
    <dgm:pt modelId="{67DD90FE-DB36-43A0-97E7-454E267A31CB}" type="parTrans" cxnId="{A2B3389C-F6BE-4530-AFEB-8C23205BEA4D}">
      <dgm:prSet/>
      <dgm:spPr/>
      <dgm:t>
        <a:bodyPr/>
        <a:lstStyle/>
        <a:p>
          <a:endParaRPr lang="en-GB"/>
        </a:p>
      </dgm:t>
    </dgm:pt>
    <dgm:pt modelId="{7C9A1A31-302B-4613-B9B3-B3B859D455BA}" type="sibTrans" cxnId="{A2B3389C-F6BE-4530-AFEB-8C23205BEA4D}">
      <dgm:prSet/>
      <dgm:spPr/>
      <dgm:t>
        <a:bodyPr/>
        <a:lstStyle/>
        <a:p>
          <a:endParaRPr lang="en-GB"/>
        </a:p>
      </dgm:t>
    </dgm:pt>
    <dgm:pt modelId="{E189111E-718E-4070-9714-1DFAA9300E73}">
      <dgm:prSet phldrT="[Text]"/>
      <dgm:spPr/>
      <dgm:t>
        <a:bodyPr/>
        <a:lstStyle/>
        <a:p>
          <a:r>
            <a:rPr lang="en-GB" b="1" dirty="0"/>
            <a:t>Red Cross/Red Crescent Society</a:t>
          </a:r>
        </a:p>
        <a:p>
          <a:r>
            <a:rPr lang="en-GB" b="1" dirty="0"/>
            <a:t>NGOs and Charitable Organizations (Oxfam India, CARE India)</a:t>
          </a:r>
        </a:p>
        <a:p>
          <a:r>
            <a:rPr lang="en-GB" b="1" dirty="0"/>
            <a:t>Crowdfunding Platforms (Websites like GoFundMe, </a:t>
          </a:r>
          <a:r>
            <a:rPr lang="en-GB" b="1" dirty="0" err="1"/>
            <a:t>Milaap</a:t>
          </a:r>
          <a:r>
            <a:rPr lang="en-GB" b="1" dirty="0"/>
            <a:t>, </a:t>
          </a:r>
          <a:r>
            <a:rPr lang="en-GB" b="1" dirty="0" err="1"/>
            <a:t>Ketto</a:t>
          </a:r>
          <a:r>
            <a:rPr lang="en-GB" b="1" dirty="0"/>
            <a:t>)</a:t>
          </a:r>
        </a:p>
        <a:p>
          <a:r>
            <a:rPr lang="en-GB" b="1" dirty="0"/>
            <a:t>Government Relief Funds</a:t>
          </a:r>
        </a:p>
      </dgm:t>
    </dgm:pt>
    <dgm:pt modelId="{A21ED18F-DD19-4C83-B109-7B67B1E45DBD}" type="parTrans" cxnId="{847D75E4-6B2B-4261-B14D-7AAF742185BF}">
      <dgm:prSet/>
      <dgm:spPr/>
      <dgm:t>
        <a:bodyPr/>
        <a:lstStyle/>
        <a:p>
          <a:endParaRPr lang="en-GB"/>
        </a:p>
      </dgm:t>
    </dgm:pt>
    <dgm:pt modelId="{4C3B075B-29B2-4608-9B0B-523ECB41C5AD}" type="sibTrans" cxnId="{847D75E4-6B2B-4261-B14D-7AAF742185BF}">
      <dgm:prSet/>
      <dgm:spPr/>
      <dgm:t>
        <a:bodyPr/>
        <a:lstStyle/>
        <a:p>
          <a:endParaRPr lang="en-GB"/>
        </a:p>
      </dgm:t>
    </dgm:pt>
    <dgm:pt modelId="{CDDB7CA5-28EC-4C78-84D1-9FFFA9F8E2A1}">
      <dgm:prSet phldrT="[Text]"/>
      <dgm:spPr/>
      <dgm:t>
        <a:bodyPr/>
        <a:lstStyle/>
        <a:p>
          <a:r>
            <a:rPr lang="en-GB" b="1" i="0" dirty="0"/>
            <a:t>Flash Flooding</a:t>
          </a:r>
        </a:p>
        <a:p>
          <a:r>
            <a:rPr lang="en-GB" b="1" i="0" dirty="0"/>
            <a:t>Mudslides and Landslides</a:t>
          </a:r>
        </a:p>
        <a:p>
          <a:r>
            <a:rPr lang="en-GB" b="1" i="0" dirty="0"/>
            <a:t>Loss of Life and Property</a:t>
          </a:r>
        </a:p>
        <a:p>
          <a:r>
            <a:rPr lang="en-GB" b="1" i="0" dirty="0"/>
            <a:t>Water Contamination</a:t>
          </a:r>
        </a:p>
        <a:p>
          <a:r>
            <a:rPr lang="en-GB" b="1" i="0" dirty="0"/>
            <a:t>Economic Impact</a:t>
          </a:r>
        </a:p>
        <a:p>
          <a:r>
            <a:rPr lang="en-GB" b="1" i="0" dirty="0"/>
            <a:t>Communication Disruptions</a:t>
          </a:r>
          <a:endParaRPr lang="en-GB" dirty="0"/>
        </a:p>
      </dgm:t>
    </dgm:pt>
    <dgm:pt modelId="{072DB637-023C-4D03-BCD0-95457DB96243}" type="parTrans" cxnId="{EEE7D1E0-12D3-4EE8-B661-B56B1D4C5232}">
      <dgm:prSet/>
      <dgm:spPr/>
      <dgm:t>
        <a:bodyPr/>
        <a:lstStyle/>
        <a:p>
          <a:endParaRPr lang="en-GB"/>
        </a:p>
      </dgm:t>
    </dgm:pt>
    <dgm:pt modelId="{C3B796BE-E411-40F8-A994-8C1871290C93}" type="sibTrans" cxnId="{EEE7D1E0-12D3-4EE8-B661-B56B1D4C5232}">
      <dgm:prSet/>
      <dgm:spPr/>
      <dgm:t>
        <a:bodyPr/>
        <a:lstStyle/>
        <a:p>
          <a:endParaRPr lang="en-GB"/>
        </a:p>
      </dgm:t>
    </dgm:pt>
    <dgm:pt modelId="{C84B953A-EE9B-4931-B430-537C56737BE2}" type="pres">
      <dgm:prSet presAssocID="{D95D361E-E4B4-4A68-B65B-3BF36523F6BD}" presName="diagram" presStyleCnt="0">
        <dgm:presLayoutVars>
          <dgm:dir/>
          <dgm:resizeHandles val="exact"/>
        </dgm:presLayoutVars>
      </dgm:prSet>
      <dgm:spPr/>
    </dgm:pt>
    <dgm:pt modelId="{6E2E73CF-8013-4124-87AC-16E18FE5296F}" type="pres">
      <dgm:prSet presAssocID="{AAB10A99-ACDF-41B3-8B61-1156B3ACA8A4}" presName="node" presStyleLbl="node1" presStyleIdx="0" presStyleCnt="5" custLinFactNeighborX="2204" custLinFactNeighborY="-3339">
        <dgm:presLayoutVars>
          <dgm:bulletEnabled val="1"/>
        </dgm:presLayoutVars>
      </dgm:prSet>
      <dgm:spPr/>
    </dgm:pt>
    <dgm:pt modelId="{D1163031-024E-4CF9-9E57-87FD0080320E}" type="pres">
      <dgm:prSet presAssocID="{A6F8D9E2-D38C-4D92-94A3-A7524A74A810}" presName="sibTrans" presStyleCnt="0"/>
      <dgm:spPr/>
    </dgm:pt>
    <dgm:pt modelId="{E597AF0A-796F-40F9-823F-DAEF2EA0F9E4}" type="pres">
      <dgm:prSet presAssocID="{61C14CA1-8471-4EA0-AF27-866E70679533}" presName="node" presStyleLbl="node1" presStyleIdx="1" presStyleCnt="5" custLinFactNeighborX="268" custLinFactNeighborY="-5162">
        <dgm:presLayoutVars>
          <dgm:bulletEnabled val="1"/>
        </dgm:presLayoutVars>
      </dgm:prSet>
      <dgm:spPr/>
    </dgm:pt>
    <dgm:pt modelId="{B55F1361-C2D1-4F70-9837-CD5B5F25C803}" type="pres">
      <dgm:prSet presAssocID="{059946DE-5D01-4782-BCBD-2A6E793FBAD3}" presName="sibTrans" presStyleCnt="0"/>
      <dgm:spPr/>
    </dgm:pt>
    <dgm:pt modelId="{8235811A-4686-4C6D-96F0-E20216B99F8B}" type="pres">
      <dgm:prSet presAssocID="{566DEA16-C4FF-47FF-BB1F-F31BAC120C49}" presName="node" presStyleLbl="node1" presStyleIdx="2" presStyleCnt="5" custLinFactNeighborX="2204" custLinFactNeighborY="14116">
        <dgm:presLayoutVars>
          <dgm:bulletEnabled val="1"/>
        </dgm:presLayoutVars>
      </dgm:prSet>
      <dgm:spPr/>
    </dgm:pt>
    <dgm:pt modelId="{359D7AB2-2AD1-4E35-AC53-ACE448A34BCB}" type="pres">
      <dgm:prSet presAssocID="{7C9A1A31-302B-4613-B9B3-B3B859D455BA}" presName="sibTrans" presStyleCnt="0"/>
      <dgm:spPr/>
    </dgm:pt>
    <dgm:pt modelId="{BCF046C2-1F82-4EA8-A3D4-AE6B7B0CF9BA}" type="pres">
      <dgm:prSet presAssocID="{E189111E-718E-4070-9714-1DFAA9300E73}" presName="node" presStyleLbl="node1" presStyleIdx="3" presStyleCnt="5" custLinFactNeighborX="2976" custLinFactNeighborY="14116">
        <dgm:presLayoutVars>
          <dgm:bulletEnabled val="1"/>
        </dgm:presLayoutVars>
      </dgm:prSet>
      <dgm:spPr/>
    </dgm:pt>
    <dgm:pt modelId="{3DD93EFE-39E8-4876-AF38-15B1D5F52790}" type="pres">
      <dgm:prSet presAssocID="{4C3B075B-29B2-4608-9B0B-523ECB41C5AD}" presName="sibTrans" presStyleCnt="0"/>
      <dgm:spPr/>
    </dgm:pt>
    <dgm:pt modelId="{063F88B7-43B6-4CD5-AFCF-43BAF35ECFD5}" type="pres">
      <dgm:prSet presAssocID="{CDDB7CA5-28EC-4C78-84D1-9FFFA9F8E2A1}" presName="node" presStyleLbl="node1" presStyleIdx="4" presStyleCnt="5" custLinFactNeighborX="0" custLinFactNeighborY="28826">
        <dgm:presLayoutVars>
          <dgm:bulletEnabled val="1"/>
        </dgm:presLayoutVars>
      </dgm:prSet>
      <dgm:spPr/>
    </dgm:pt>
  </dgm:ptLst>
  <dgm:cxnLst>
    <dgm:cxn modelId="{4626D210-3635-4206-8986-20E8822A0653}" type="presOf" srcId="{D95D361E-E4B4-4A68-B65B-3BF36523F6BD}" destId="{C84B953A-EE9B-4931-B430-537C56737BE2}" srcOrd="0" destOrd="0" presId="urn:microsoft.com/office/officeart/2005/8/layout/default"/>
    <dgm:cxn modelId="{C5563F15-3C11-40FB-8EB0-5AEFFE82899C}" type="presOf" srcId="{566DEA16-C4FF-47FF-BB1F-F31BAC120C49}" destId="{8235811A-4686-4C6D-96F0-E20216B99F8B}" srcOrd="0" destOrd="0" presId="urn:microsoft.com/office/officeart/2005/8/layout/default"/>
    <dgm:cxn modelId="{180E2E29-5838-433E-AAB6-F73240D6B23B}" type="presOf" srcId="{CDDB7CA5-28EC-4C78-84D1-9FFFA9F8E2A1}" destId="{063F88B7-43B6-4CD5-AFCF-43BAF35ECFD5}" srcOrd="0" destOrd="0" presId="urn:microsoft.com/office/officeart/2005/8/layout/default"/>
    <dgm:cxn modelId="{23F06129-4DF9-406B-8A78-EF213F468CA7}" type="presOf" srcId="{61C14CA1-8471-4EA0-AF27-866E70679533}" destId="{E597AF0A-796F-40F9-823F-DAEF2EA0F9E4}" srcOrd="0" destOrd="0" presId="urn:microsoft.com/office/officeart/2005/8/layout/default"/>
    <dgm:cxn modelId="{64588C93-2723-4854-91E1-1A7372D927BE}" type="presOf" srcId="{E189111E-718E-4070-9714-1DFAA9300E73}" destId="{BCF046C2-1F82-4EA8-A3D4-AE6B7B0CF9BA}" srcOrd="0" destOrd="0" presId="urn:microsoft.com/office/officeart/2005/8/layout/default"/>
    <dgm:cxn modelId="{A2B3389C-F6BE-4530-AFEB-8C23205BEA4D}" srcId="{D95D361E-E4B4-4A68-B65B-3BF36523F6BD}" destId="{566DEA16-C4FF-47FF-BB1F-F31BAC120C49}" srcOrd="2" destOrd="0" parTransId="{67DD90FE-DB36-43A0-97E7-454E267A31CB}" sibTransId="{7C9A1A31-302B-4613-B9B3-B3B859D455BA}"/>
    <dgm:cxn modelId="{88A306A1-6523-498A-8986-37596C5E4365}" srcId="{D95D361E-E4B4-4A68-B65B-3BF36523F6BD}" destId="{61C14CA1-8471-4EA0-AF27-866E70679533}" srcOrd="1" destOrd="0" parTransId="{DC855E02-F85B-4757-983C-3F925924658D}" sibTransId="{059946DE-5D01-4782-BCBD-2A6E793FBAD3}"/>
    <dgm:cxn modelId="{0D54CAB0-AD0D-4D74-BE4E-E2CE239F0DEA}" srcId="{D95D361E-E4B4-4A68-B65B-3BF36523F6BD}" destId="{AAB10A99-ACDF-41B3-8B61-1156B3ACA8A4}" srcOrd="0" destOrd="0" parTransId="{84233D2F-0A92-4143-A024-906D059F8D33}" sibTransId="{A6F8D9E2-D38C-4D92-94A3-A7524A74A810}"/>
    <dgm:cxn modelId="{EEE7D1E0-12D3-4EE8-B661-B56B1D4C5232}" srcId="{D95D361E-E4B4-4A68-B65B-3BF36523F6BD}" destId="{CDDB7CA5-28EC-4C78-84D1-9FFFA9F8E2A1}" srcOrd="4" destOrd="0" parTransId="{072DB637-023C-4D03-BCD0-95457DB96243}" sibTransId="{C3B796BE-E411-40F8-A994-8C1871290C93}"/>
    <dgm:cxn modelId="{847D75E4-6B2B-4261-B14D-7AAF742185BF}" srcId="{D95D361E-E4B4-4A68-B65B-3BF36523F6BD}" destId="{E189111E-718E-4070-9714-1DFAA9300E73}" srcOrd="3" destOrd="0" parTransId="{A21ED18F-DD19-4C83-B109-7B67B1E45DBD}" sibTransId="{4C3B075B-29B2-4608-9B0B-523ECB41C5AD}"/>
    <dgm:cxn modelId="{A82526FB-D5BD-493D-B3FF-E5F08E6BF5AA}" type="presOf" srcId="{AAB10A99-ACDF-41B3-8B61-1156B3ACA8A4}" destId="{6E2E73CF-8013-4124-87AC-16E18FE5296F}" srcOrd="0" destOrd="0" presId="urn:microsoft.com/office/officeart/2005/8/layout/default"/>
    <dgm:cxn modelId="{730320C0-811D-4103-9F4B-D131DC07AE81}" type="presParOf" srcId="{C84B953A-EE9B-4931-B430-537C56737BE2}" destId="{6E2E73CF-8013-4124-87AC-16E18FE5296F}" srcOrd="0" destOrd="0" presId="urn:microsoft.com/office/officeart/2005/8/layout/default"/>
    <dgm:cxn modelId="{946BA426-3E94-4F91-BD80-277952DF2F12}" type="presParOf" srcId="{C84B953A-EE9B-4931-B430-537C56737BE2}" destId="{D1163031-024E-4CF9-9E57-87FD0080320E}" srcOrd="1" destOrd="0" presId="urn:microsoft.com/office/officeart/2005/8/layout/default"/>
    <dgm:cxn modelId="{75F8175D-B64E-4894-A8FB-B3D7861DF28C}" type="presParOf" srcId="{C84B953A-EE9B-4931-B430-537C56737BE2}" destId="{E597AF0A-796F-40F9-823F-DAEF2EA0F9E4}" srcOrd="2" destOrd="0" presId="urn:microsoft.com/office/officeart/2005/8/layout/default"/>
    <dgm:cxn modelId="{9DC6CB09-1D12-49C9-BF7B-63650D8A5364}" type="presParOf" srcId="{C84B953A-EE9B-4931-B430-537C56737BE2}" destId="{B55F1361-C2D1-4F70-9837-CD5B5F25C803}" srcOrd="3" destOrd="0" presId="urn:microsoft.com/office/officeart/2005/8/layout/default"/>
    <dgm:cxn modelId="{3E36330B-78E7-4016-9792-D47FC086730B}" type="presParOf" srcId="{C84B953A-EE9B-4931-B430-537C56737BE2}" destId="{8235811A-4686-4C6D-96F0-E20216B99F8B}" srcOrd="4" destOrd="0" presId="urn:microsoft.com/office/officeart/2005/8/layout/default"/>
    <dgm:cxn modelId="{40760700-7AE1-4319-AD16-11B81535537C}" type="presParOf" srcId="{C84B953A-EE9B-4931-B430-537C56737BE2}" destId="{359D7AB2-2AD1-4E35-AC53-ACE448A34BCB}" srcOrd="5" destOrd="0" presId="urn:microsoft.com/office/officeart/2005/8/layout/default"/>
    <dgm:cxn modelId="{8C50540B-BE92-4467-8201-5F05D7375095}" type="presParOf" srcId="{C84B953A-EE9B-4931-B430-537C56737BE2}" destId="{BCF046C2-1F82-4EA8-A3D4-AE6B7B0CF9BA}" srcOrd="6" destOrd="0" presId="urn:microsoft.com/office/officeart/2005/8/layout/default"/>
    <dgm:cxn modelId="{FD3A6233-D015-43C6-B6D9-5BB4982C9B72}" type="presParOf" srcId="{C84B953A-EE9B-4931-B430-537C56737BE2}" destId="{3DD93EFE-39E8-4876-AF38-15B1D5F52790}" srcOrd="7" destOrd="0" presId="urn:microsoft.com/office/officeart/2005/8/layout/default"/>
    <dgm:cxn modelId="{3902124C-4A54-4A0E-A040-0E4EBA75A8D6}" type="presParOf" srcId="{C84B953A-EE9B-4931-B430-537C56737BE2}" destId="{063F88B7-43B6-4CD5-AFCF-43BAF35ECFD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E73CF-8013-4124-87AC-16E18FE5296F}">
      <dsp:nvSpPr>
        <dsp:cNvPr id="0" name=""/>
        <dsp:cNvSpPr/>
      </dsp:nvSpPr>
      <dsp:spPr>
        <a:xfrm>
          <a:off x="53913" y="441912"/>
          <a:ext cx="2418036" cy="1450821"/>
        </a:xfrm>
        <a:prstGeom prst="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Since the onset of the monsoon on June 24, Himachal Pradesh has suffered losses amounting to over ₹5,361 crore </a:t>
          </a:r>
        </a:p>
      </dsp:txBody>
      <dsp:txXfrm>
        <a:off x="53913" y="441912"/>
        <a:ext cx="2418036" cy="1450821"/>
      </dsp:txXfrm>
    </dsp:sp>
    <dsp:sp modelId="{E597AF0A-796F-40F9-823F-DAEF2EA0F9E4}">
      <dsp:nvSpPr>
        <dsp:cNvPr id="0" name=""/>
        <dsp:cNvSpPr/>
      </dsp:nvSpPr>
      <dsp:spPr>
        <a:xfrm>
          <a:off x="2661080" y="415464"/>
          <a:ext cx="2418036" cy="1450821"/>
        </a:xfrm>
        <a:prstGeom prst="rect">
          <a:avLst/>
        </a:prstGeom>
        <a:solidFill>
          <a:schemeClr val="accent3">
            <a:shade val="50000"/>
            <a:hueOff val="70036"/>
            <a:satOff val="-7930"/>
            <a:lumOff val="180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in 2022, a cloudburst triggered flash floods during an annual Amarnath Yatra in Kashmir, leaving at least 16 people dead.</a:t>
          </a:r>
        </a:p>
      </dsp:txBody>
      <dsp:txXfrm>
        <a:off x="2661080" y="415464"/>
        <a:ext cx="2418036" cy="1450821"/>
      </dsp:txXfrm>
    </dsp:sp>
    <dsp:sp modelId="{8235811A-4686-4C6D-96F0-E20216B99F8B}">
      <dsp:nvSpPr>
        <dsp:cNvPr id="0" name=""/>
        <dsp:cNvSpPr/>
      </dsp:nvSpPr>
      <dsp:spPr>
        <a:xfrm>
          <a:off x="53913" y="2387779"/>
          <a:ext cx="2418036" cy="1450821"/>
        </a:xfrm>
        <a:prstGeom prst="rect">
          <a:avLst/>
        </a:prstGeom>
        <a:solidFill>
          <a:schemeClr val="accent3">
            <a:shade val="50000"/>
            <a:hueOff val="140073"/>
            <a:satOff val="-15861"/>
            <a:lumOff val="360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 dirty="0" err="1">
              <a:effectLst/>
              <a:latin typeface="Libre Franklin" pitchFamily="2" charset="0"/>
            </a:rPr>
            <a:t>Leh</a:t>
          </a:r>
          <a:r>
            <a:rPr lang="en-GB" sz="1100" b="1" i="0" kern="1200" dirty="0">
              <a:effectLst/>
              <a:latin typeface="Libre Franklin" pitchFamily="2" charset="0"/>
            </a:rPr>
            <a:t> Cloudburst (2010)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 dirty="0" err="1">
              <a:effectLst/>
              <a:latin typeface="Libre Franklin" pitchFamily="2" charset="0"/>
            </a:rPr>
            <a:t>Kedarnath</a:t>
          </a:r>
          <a:r>
            <a:rPr lang="en-GB" sz="1100" b="1" i="0" kern="1200" dirty="0">
              <a:effectLst/>
              <a:latin typeface="Libre Franklin" pitchFamily="2" charset="0"/>
            </a:rPr>
            <a:t> Cloudburst and Flood (2013)</a:t>
          </a:r>
          <a:endParaRPr lang="en-GB" sz="1100" b="1" kern="1200" dirty="0">
            <a:latin typeface="Libre Franklin" pitchFamily="2" charset="0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 dirty="0">
              <a:effectLst/>
              <a:latin typeface="Libre Franklin" pitchFamily="2" charset="0"/>
            </a:rPr>
            <a:t>Uttarakhand Cloudbursts (various years)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 dirty="0">
              <a:effectLst/>
              <a:latin typeface="Libre Franklin" pitchFamily="2" charset="0"/>
            </a:rPr>
            <a:t>Himachal Pradesh Cloudbursts (various years)</a:t>
          </a:r>
        </a:p>
      </dsp:txBody>
      <dsp:txXfrm>
        <a:off x="53913" y="2387779"/>
        <a:ext cx="2418036" cy="1450821"/>
      </dsp:txXfrm>
    </dsp:sp>
    <dsp:sp modelId="{BCF046C2-1F82-4EA8-A3D4-AE6B7B0CF9BA}">
      <dsp:nvSpPr>
        <dsp:cNvPr id="0" name=""/>
        <dsp:cNvSpPr/>
      </dsp:nvSpPr>
      <dsp:spPr>
        <a:xfrm>
          <a:off x="2661080" y="2387779"/>
          <a:ext cx="2418036" cy="1450821"/>
        </a:xfrm>
        <a:prstGeom prst="rect">
          <a:avLst/>
        </a:prstGeom>
        <a:solidFill>
          <a:schemeClr val="accent3">
            <a:shade val="50000"/>
            <a:hueOff val="140073"/>
            <a:satOff val="-15861"/>
            <a:lumOff val="360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Red Cross/Red Crescent Society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NGOs and Charitable Organizations (Oxfam India, CARE India)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Crowdfunding Platforms (Websites like GoFundMe, </a:t>
          </a:r>
          <a:r>
            <a:rPr lang="en-GB" sz="1100" b="1" kern="1200" dirty="0" err="1"/>
            <a:t>Milaap</a:t>
          </a:r>
          <a:r>
            <a:rPr lang="en-GB" sz="1100" b="1" kern="1200" dirty="0"/>
            <a:t>, </a:t>
          </a:r>
          <a:r>
            <a:rPr lang="en-GB" sz="1100" b="1" kern="1200" dirty="0" err="1"/>
            <a:t>Ketto</a:t>
          </a:r>
          <a:r>
            <a:rPr lang="en-GB" sz="1100" b="1" kern="1200" dirty="0"/>
            <a:t>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Government Relief Funds</a:t>
          </a:r>
        </a:p>
      </dsp:txBody>
      <dsp:txXfrm>
        <a:off x="2661080" y="2387779"/>
        <a:ext cx="2418036" cy="1450821"/>
      </dsp:txXfrm>
    </dsp:sp>
    <dsp:sp modelId="{063F88B7-43B6-4CD5-AFCF-43BAF35ECFD5}">
      <dsp:nvSpPr>
        <dsp:cNvPr id="0" name=""/>
        <dsp:cNvSpPr/>
      </dsp:nvSpPr>
      <dsp:spPr>
        <a:xfrm>
          <a:off x="1330540" y="4293821"/>
          <a:ext cx="2418036" cy="1450821"/>
        </a:xfrm>
        <a:prstGeom prst="rect">
          <a:avLst/>
        </a:prstGeom>
        <a:solidFill>
          <a:schemeClr val="accent3">
            <a:shade val="50000"/>
            <a:hueOff val="70036"/>
            <a:satOff val="-7930"/>
            <a:lumOff val="180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 dirty="0"/>
            <a:t>Flash Flooding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 dirty="0"/>
            <a:t>Mudslides and Landslides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 dirty="0"/>
            <a:t>Loss of Life and Property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 dirty="0"/>
            <a:t>Water Contamination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 dirty="0"/>
            <a:t>Economic Impact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 dirty="0"/>
            <a:t>Communication Disruptions</a:t>
          </a:r>
          <a:endParaRPr lang="en-GB" sz="1100" kern="1200" dirty="0"/>
        </a:p>
      </dsp:txBody>
      <dsp:txXfrm>
        <a:off x="1330540" y="4293821"/>
        <a:ext cx="2418036" cy="1450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5203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3.jp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microsoft.com/office/2007/relationships/diagramDrawing" Target="../diagrams/drawing1.xml"/><Relationship Id="rId5" Type="http://schemas.openxmlformats.org/officeDocument/2006/relationships/image" Target="../media/image5.webp"/><Relationship Id="rId10" Type="http://schemas.openxmlformats.org/officeDocument/2006/relationships/diagramColors" Target="../diagrams/colors1.xml"/><Relationship Id="rId4" Type="http://schemas.openxmlformats.org/officeDocument/2006/relationships/image" Target="../media/image4.webp"/><Relationship Id="rId9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752288" y="1413493"/>
            <a:ext cx="6117157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+mj-lt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AICTE, MIC-Student Innovation</a:t>
            </a:r>
            <a:endParaRPr lang="en-US" dirty="0">
              <a:solidFill>
                <a:schemeClr val="tx1"/>
              </a:solidFill>
              <a:latin typeface="+mj-lt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+mj-lt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SIH1587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+mj-lt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+mj-lt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+mj-lt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Student Innovation</a:t>
            </a:r>
            <a:endParaRPr b="1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+mj-lt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+mj-lt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 err="1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Ctrl+C</a:t>
            </a:r>
            <a:r>
              <a:rPr lang="en-US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Ctrl+V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+mj-lt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+mj-lt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 err="1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Kshitij</a:t>
            </a:r>
            <a:r>
              <a:rPr lang="en-US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 Chaturvedi</a:t>
            </a:r>
            <a:endParaRPr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+mj-lt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+mj-lt"/>
                <a:ea typeface="Franklin Gothic"/>
                <a:cs typeface="Franklin Gothic"/>
                <a:sym typeface="Franklin Gothic"/>
              </a:rPr>
              <a:t>Institute Code (AISHE): 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+mj-lt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+mj-lt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Dr. Akhilesh Das Gupta Institute of Professional Studies</a:t>
            </a:r>
            <a:endParaRPr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GB" dirty="0">
              <a:latin typeface="+mj-lt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+mj-lt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chemeClr val="tx1"/>
                </a:solidFill>
                <a:latin typeface="+mj-lt"/>
                <a:ea typeface="Franklin Gothic"/>
                <a:cs typeface="Franklin Gothic"/>
                <a:sym typeface="Franklin Gothic"/>
              </a:rPr>
              <a:t>Disaster Management</a:t>
            </a:r>
            <a:endParaRPr dirty="0">
              <a:latin typeface="+mj-lt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>
              <a:latin typeface="+mj-lt"/>
            </a:endParaRPr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GB" sz="2000" b="1" dirty="0">
                <a:latin typeface="+mj-lt"/>
              </a:rPr>
              <a:t>Objective</a:t>
            </a:r>
            <a:r>
              <a:rPr lang="en-GB" sz="2000" dirty="0">
                <a:latin typeface="+mj-lt"/>
              </a:rPr>
              <a:t>: Early prediction and mitigation of cloudburst events.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GB" sz="2000" b="1" dirty="0">
                <a:latin typeface="+mj-lt"/>
              </a:rPr>
              <a:t>Importance</a:t>
            </a:r>
            <a:r>
              <a:rPr lang="en-GB" sz="2000" dirty="0">
                <a:latin typeface="+mj-lt"/>
              </a:rPr>
              <a:t>: Reducing the impact of cloudbursts on communities and infrastructure.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GB" sz="2000" b="1" dirty="0">
                <a:latin typeface="+mj-lt"/>
              </a:rPr>
              <a:t>Key Features</a:t>
            </a:r>
            <a:r>
              <a:rPr lang="en-GB" sz="2000" dirty="0">
                <a:latin typeface="+mj-lt"/>
              </a:rPr>
              <a:t>: Real-time Data Integration, Alert System for Authorities, Deep Learning Integration for more refined results</a:t>
            </a:r>
            <a:endParaRPr sz="2000" dirty="0">
              <a:latin typeface="+mj-lt"/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2000" dirty="0">
              <a:latin typeface="+mj-lt"/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C8A404F-2199-68EB-D7DA-6DFAC5915FD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27233" t="8307" r="26689" b="8413"/>
          <a:stretch/>
        </p:blipFill>
        <p:spPr>
          <a:xfrm>
            <a:off x="7091265" y="1312152"/>
            <a:ext cx="4757593" cy="4836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334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499" y="2031355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Use Cases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894442" y="2381198"/>
            <a:ext cx="4838701" cy="429387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indent="-285750" algn="l">
              <a:buFont typeface="Wingdings" panose="05000000000000000000" pitchFamily="2" charset="2"/>
              <a:buChar char="Ø"/>
            </a:pPr>
            <a:r>
              <a:rPr lang="en-GB" sz="1800" b="1" i="0" dirty="0">
                <a:solidFill>
                  <a:schemeClr val="tx1"/>
                </a:solidFill>
                <a:effectLst/>
                <a:latin typeface="+mj-lt"/>
              </a:rPr>
              <a:t>Early Warning System</a:t>
            </a:r>
            <a:r>
              <a:rPr lang="en-GB" sz="1800" b="0" i="0" dirty="0">
                <a:solidFill>
                  <a:schemeClr val="tx1"/>
                </a:solidFill>
                <a:effectLst/>
                <a:latin typeface="+mj-lt"/>
              </a:rPr>
              <a:t>: Alerting authorities and communities about potential cloudburst events.</a:t>
            </a:r>
          </a:p>
          <a:p>
            <a:pPr marL="355600" indent="-285750" algn="l">
              <a:buFont typeface="Wingdings" panose="05000000000000000000" pitchFamily="2" charset="2"/>
              <a:buChar char="Ø"/>
            </a:pPr>
            <a:r>
              <a:rPr lang="en-GB" sz="1800" b="1" i="0" dirty="0">
                <a:solidFill>
                  <a:schemeClr val="tx1"/>
                </a:solidFill>
                <a:effectLst/>
                <a:latin typeface="+mj-lt"/>
              </a:rPr>
              <a:t>Infrastructure Protection</a:t>
            </a:r>
            <a:r>
              <a:rPr lang="en-GB" sz="1800" b="0" i="0" dirty="0">
                <a:solidFill>
                  <a:schemeClr val="tx1"/>
                </a:solidFill>
                <a:effectLst/>
                <a:latin typeface="+mj-lt"/>
              </a:rPr>
              <a:t>: Safeguarding critical infrastructure.</a:t>
            </a:r>
          </a:p>
          <a:p>
            <a:pPr marL="355600" indent="-285750" algn="l">
              <a:buFont typeface="Wingdings" panose="05000000000000000000" pitchFamily="2" charset="2"/>
              <a:buChar char="Ø"/>
            </a:pPr>
            <a:r>
              <a:rPr lang="en-GB" sz="1800" b="1" i="0" dirty="0">
                <a:solidFill>
                  <a:schemeClr val="tx1"/>
                </a:solidFill>
                <a:effectLst/>
                <a:latin typeface="+mj-lt"/>
              </a:rPr>
              <a:t>Agriculture</a:t>
            </a:r>
            <a:r>
              <a:rPr lang="en-GB" sz="1800" b="0" i="0" dirty="0">
                <a:solidFill>
                  <a:schemeClr val="tx1"/>
                </a:solidFill>
                <a:effectLst/>
                <a:latin typeface="+mj-lt"/>
              </a:rPr>
              <a:t>: Helping farmers mitigate crop damage.</a:t>
            </a:r>
          </a:p>
          <a:p>
            <a:pPr marL="355600" indent="-285750" algn="l">
              <a:buFont typeface="Wingdings" panose="05000000000000000000" pitchFamily="2" charset="2"/>
              <a:buChar char="Ø"/>
            </a:pPr>
            <a:r>
              <a:rPr lang="en-GB" sz="1800" b="1" i="0" dirty="0">
                <a:solidFill>
                  <a:schemeClr val="tx1"/>
                </a:solidFill>
                <a:effectLst/>
                <a:latin typeface="+mj-lt"/>
              </a:rPr>
              <a:t>Search and Rescue</a:t>
            </a:r>
            <a:r>
              <a:rPr lang="en-GB" sz="1800" b="0" i="0" dirty="0">
                <a:solidFill>
                  <a:schemeClr val="tx1"/>
                </a:solidFill>
                <a:effectLst/>
                <a:latin typeface="+mj-lt"/>
              </a:rPr>
              <a:t>: Optimizing rescue operations.</a:t>
            </a:r>
          </a:p>
          <a:p>
            <a:pPr marL="355600" indent="-285750" algn="l">
              <a:buFont typeface="Wingdings" panose="05000000000000000000" pitchFamily="2" charset="2"/>
              <a:buChar char="Ø"/>
            </a:pPr>
            <a:r>
              <a:rPr lang="en-GB" sz="1800" b="1" i="0" dirty="0">
                <a:solidFill>
                  <a:schemeClr val="tx1"/>
                </a:solidFill>
                <a:effectLst/>
                <a:latin typeface="+mj-lt"/>
              </a:rPr>
              <a:t>Disaster Preparedness Training</a:t>
            </a:r>
            <a:r>
              <a:rPr lang="en-GB" sz="1800" b="0" i="0" dirty="0">
                <a:solidFill>
                  <a:schemeClr val="tx1"/>
                </a:solidFill>
                <a:effectLst/>
                <a:latin typeface="+mj-lt"/>
              </a:rPr>
              <a:t>: Educational purposes.</a:t>
            </a:r>
          </a:p>
          <a:p>
            <a:pPr marL="355600" indent="-285750" algn="l">
              <a:buFont typeface="Wingdings" panose="05000000000000000000" pitchFamily="2" charset="2"/>
              <a:buChar char="Ø"/>
            </a:pPr>
            <a:r>
              <a:rPr lang="en-GB" sz="1800" b="1" i="0" dirty="0">
                <a:solidFill>
                  <a:schemeClr val="tx1"/>
                </a:solidFill>
                <a:effectLst/>
                <a:latin typeface="+mj-lt"/>
              </a:rPr>
              <a:t>Insurance Risk Assessment</a:t>
            </a:r>
            <a:r>
              <a:rPr lang="en-GB" sz="1800" b="0" i="0" dirty="0">
                <a:solidFill>
                  <a:schemeClr val="tx1"/>
                </a:solidFill>
                <a:effectLst/>
                <a:latin typeface="+mj-lt"/>
              </a:rPr>
              <a:t>: Enhanced risk evaluation for insurers.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239486" y="649788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F808C-4673-A6E9-F0F9-B0C88D20A4A4}"/>
              </a:ext>
            </a:extLst>
          </p:cNvPr>
          <p:cNvSpPr txBox="1"/>
          <p:nvPr/>
        </p:nvSpPr>
        <p:spPr>
          <a:xfrm>
            <a:off x="6301013" y="3916865"/>
            <a:ext cx="148951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Future Scope</a:t>
            </a:r>
            <a:endParaRPr lang="en-US" sz="1800" dirty="0"/>
          </a:p>
        </p:txBody>
      </p:sp>
      <p:sp>
        <p:nvSpPr>
          <p:cNvPr id="6" name="Google Shape;232;p3">
            <a:extLst>
              <a:ext uri="{FF2B5EF4-FFF2-40B4-BE49-F238E27FC236}">
                <a16:creationId xmlns:a16="http://schemas.microsoft.com/office/drawing/2014/main" id="{8909251B-D9CF-124F-6058-2C78EC8B3635}"/>
              </a:ext>
            </a:extLst>
          </p:cNvPr>
          <p:cNvSpPr txBox="1"/>
          <p:nvPr/>
        </p:nvSpPr>
        <p:spPr>
          <a:xfrm>
            <a:off x="6301013" y="3922676"/>
            <a:ext cx="5651501" cy="240125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GB" sz="1600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+mj-lt"/>
              </a:rPr>
              <a:t>Real-time Prediction &amp; Alerts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+mj-lt"/>
              </a:rPr>
              <a:t>: Immediate alerts for authorities and communities.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+mj-lt"/>
              </a:rPr>
              <a:t>Web Application/Web Extension/Mobile Application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+mj-lt"/>
              </a:rPr>
              <a:t>: User-friendly interfaces for accessing predictions.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+mj-lt"/>
              </a:rPr>
              <a:t>Alerts for Heavy Rainfall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+mj-lt"/>
              </a:rPr>
              <a:t>: Expanding the scope to include heavy rainfall alerts.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+mj-lt"/>
              </a:rPr>
              <a:t>Multiple Dataset Integration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+mj-lt"/>
              </a:rPr>
              <a:t>: Incorporating diverse datasets for more accurate predictions.</a:t>
            </a:r>
          </a:p>
        </p:txBody>
      </p:sp>
      <p:sp>
        <p:nvSpPr>
          <p:cNvPr id="10" name="Google Shape;222;p2">
            <a:extLst>
              <a:ext uri="{FF2B5EF4-FFF2-40B4-BE49-F238E27FC236}">
                <a16:creationId xmlns:a16="http://schemas.microsoft.com/office/drawing/2014/main" id="{76D2313D-A287-42E4-91B5-6CC8D41E2F86}"/>
              </a:ext>
            </a:extLst>
          </p:cNvPr>
          <p:cNvSpPr txBox="1"/>
          <p:nvPr/>
        </p:nvSpPr>
        <p:spPr>
          <a:xfrm>
            <a:off x="6301013" y="1324947"/>
            <a:ext cx="4681118" cy="248563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+mj-lt"/>
                <a:ea typeface="Franklin Gothic"/>
                <a:cs typeface="Franklin Gothic"/>
                <a:sym typeface="Franklin Gothic"/>
              </a:rPr>
              <a:t>Technology stack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sz="1600" dirty="0">
              <a:latin typeface="+mj-lt"/>
            </a:endParaRPr>
          </a:p>
          <a:p>
            <a:pPr marL="180975" indent="-180975" algn="l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+mj-lt"/>
              </a:rPr>
              <a:t>Machine Learning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+mj-lt"/>
              </a:rPr>
              <a:t>: Random Forest Regressor</a:t>
            </a:r>
          </a:p>
          <a:p>
            <a:pPr marL="180975" indent="-180975" algn="l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+mj-lt"/>
              </a:rPr>
              <a:t>Data Sources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+mj-lt"/>
              </a:rPr>
              <a:t>: Open-METEO, Google Earth Engine, Indian Meteorological Department</a:t>
            </a:r>
          </a:p>
          <a:p>
            <a:pPr marL="180975" indent="-180975" algn="l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+mj-lt"/>
              </a:rPr>
              <a:t>Programming Languages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+mj-lt"/>
              </a:rPr>
              <a:t>: Python, JavaScript.</a:t>
            </a:r>
          </a:p>
          <a:p>
            <a:pPr marL="180975" indent="-180975" algn="l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+mj-lt"/>
              </a:rPr>
              <a:t>Libraries and Frameworks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+mj-lt"/>
              </a:rPr>
              <a:t>: TensorFlow, scikit-learn,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+mj-lt"/>
              </a:rPr>
              <a:t>Streamlit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+mj-lt"/>
              </a:rPr>
              <a:t> (prototype), React</a:t>
            </a:r>
          </a:p>
          <a:p>
            <a:pPr marL="180975" indent="-180975" algn="l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+mj-lt"/>
              </a:rPr>
              <a:t>Visualization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+mj-lt"/>
              </a:rPr>
              <a:t>: Matplotlib, Seaborn, Google Earth Engine.</a:t>
            </a:r>
            <a:endParaRPr sz="16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+mj-lt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41636-098B-BF2C-C9CF-9C2430E0A0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DF7F16A-C11A-B5AB-1438-79BBE3827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83" b="6283"/>
          <a:stretch/>
        </p:blipFill>
        <p:spPr>
          <a:xfrm>
            <a:off x="145600" y="0"/>
            <a:ext cx="3453543" cy="29339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A8D9F6-06E7-90AD-149B-A06BF8903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117" y="415498"/>
            <a:ext cx="3586858" cy="323931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9CA0CA-B1D4-2015-E6AA-22B2F4FC1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7" y="3372878"/>
            <a:ext cx="3959443" cy="184825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E350E1-FC2B-3BC7-8AC3-450331262D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6117" y="3942706"/>
            <a:ext cx="3586858" cy="284315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DD841B5-1E9A-7795-0FB1-5873803FDF26}"/>
              </a:ext>
            </a:extLst>
          </p:cNvPr>
          <p:cNvSpPr/>
          <p:nvPr/>
        </p:nvSpPr>
        <p:spPr>
          <a:xfrm>
            <a:off x="7398454" y="415498"/>
            <a:ext cx="43652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600" b="1" dirty="0"/>
              <a:t>About Cloudbursts</a:t>
            </a:r>
            <a:endParaRPr lang="en-US" sz="11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B3FD63CE-1E72-2442-8672-8EDC55F14F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3594443"/>
              </p:ext>
            </p:extLst>
          </p:nvPr>
        </p:nvGraphicFramePr>
        <p:xfrm>
          <a:off x="7041546" y="1041214"/>
          <a:ext cx="5079117" cy="5816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E53D20-E6B0-DD6C-3016-ABB127D677AC}"/>
              </a:ext>
            </a:extLst>
          </p:cNvPr>
          <p:cNvSpPr txBox="1"/>
          <p:nvPr/>
        </p:nvSpPr>
        <p:spPr>
          <a:xfrm>
            <a:off x="8392649" y="1097640"/>
            <a:ext cx="237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Destruction Caused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A13AD-8B4D-B276-7204-A3846686D969}"/>
              </a:ext>
            </a:extLst>
          </p:cNvPr>
          <p:cNvSpPr txBox="1"/>
          <p:nvPr/>
        </p:nvSpPr>
        <p:spPr>
          <a:xfrm>
            <a:off x="8712856" y="5056506"/>
            <a:ext cx="1841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Problems Caused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03A1B-89BB-5DEF-CCB8-E41B76AC805E}"/>
              </a:ext>
            </a:extLst>
          </p:cNvPr>
          <p:cNvSpPr txBox="1"/>
          <p:nvPr/>
        </p:nvSpPr>
        <p:spPr>
          <a:xfrm flipH="1">
            <a:off x="7340088" y="3131905"/>
            <a:ext cx="2478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Notable  Cloudbursts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9772EB-333B-C6E5-E66F-8140C8E86A38}"/>
              </a:ext>
            </a:extLst>
          </p:cNvPr>
          <p:cNvSpPr txBox="1"/>
          <p:nvPr/>
        </p:nvSpPr>
        <p:spPr>
          <a:xfrm flipH="1">
            <a:off x="10395949" y="3131905"/>
            <a:ext cx="1796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Relief Efforts</a:t>
            </a:r>
          </a:p>
        </p:txBody>
      </p:sp>
    </p:spTree>
    <p:extLst>
      <p:ext uri="{BB962C8B-B14F-4D97-AF65-F5344CB8AC3E}">
        <p14:creationId xmlns:p14="http://schemas.microsoft.com/office/powerpoint/2010/main" val="98956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j-lt"/>
              </a:rPr>
              <a:t>Team Leader Name: 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Kshitij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 Chaturvedi</a:t>
            </a:r>
            <a:endParaRPr b="1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 err="1">
                <a:latin typeface="+mj-lt"/>
              </a:rPr>
              <a:t>B.Tech</a:t>
            </a:r>
            <a:r>
              <a:rPr lang="en-US" sz="1200" dirty="0">
                <a:latin typeface="+mj-lt"/>
              </a:rPr>
              <a:t>			ECE			</a:t>
            </a:r>
            <a:r>
              <a:rPr lang="en-GB" sz="1200" dirty="0">
                <a:latin typeface="+mj-lt"/>
              </a:rPr>
              <a:t> IV</a:t>
            </a:r>
            <a:r>
              <a:rPr lang="en-US" sz="1200" dirty="0">
                <a:latin typeface="+mj-lt"/>
              </a:rPr>
              <a:t> Year 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j-lt"/>
              </a:rPr>
              <a:t>Team Member 1 Name: 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Ayush 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Ghawana</a:t>
            </a:r>
            <a:endParaRPr b="1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200" dirty="0" err="1">
                <a:latin typeface="+mj-lt"/>
              </a:rPr>
              <a:t>B.Tech</a:t>
            </a:r>
            <a:r>
              <a:rPr lang="en-GB" sz="1200" dirty="0">
                <a:latin typeface="+mj-lt"/>
              </a:rPr>
              <a:t>			AI&amp;DS			 IV Year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j-lt"/>
              </a:rPr>
              <a:t>Team Member 2 Name: 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Devangi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Bedi</a:t>
            </a:r>
            <a:endParaRPr b="1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200" dirty="0" err="1">
                <a:latin typeface="+mj-lt"/>
              </a:rPr>
              <a:t>B.Tech</a:t>
            </a:r>
            <a:r>
              <a:rPr lang="en-GB" sz="1200" dirty="0">
                <a:latin typeface="+mj-lt"/>
              </a:rPr>
              <a:t>			IT			 IV Year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j-lt"/>
              </a:rPr>
              <a:t>Team Member 3 Name: 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Jatin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 Sardana</a:t>
            </a:r>
            <a:endParaRPr b="1" dirty="0">
              <a:solidFill>
                <a:schemeClr val="tx1"/>
              </a:solidFill>
              <a:latin typeface="+mj-lt"/>
            </a:endParaRPr>
          </a:p>
          <a:p>
            <a:pPr marL="0" indent="0">
              <a:buClr>
                <a:srgbClr val="5D7C3F"/>
              </a:buClr>
              <a:buSzPts val="1200"/>
            </a:pPr>
            <a:r>
              <a:rPr lang="en-GB" sz="1200" dirty="0" err="1">
                <a:latin typeface="+mj-lt"/>
              </a:rPr>
              <a:t>B.Tech</a:t>
            </a:r>
            <a:r>
              <a:rPr lang="en-GB" sz="1200" dirty="0">
                <a:latin typeface="+mj-lt"/>
              </a:rPr>
              <a:t>			ECE			 IV Year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j-lt"/>
              </a:rPr>
              <a:t>Team Member 4 Name: 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Mayank Joshi</a:t>
            </a:r>
            <a:endParaRPr b="1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200" dirty="0" err="1">
                <a:latin typeface="+mj-lt"/>
              </a:rPr>
              <a:t>B.Tech</a:t>
            </a:r>
            <a:r>
              <a:rPr lang="en-GB" sz="1200" dirty="0">
                <a:latin typeface="+mj-lt"/>
              </a:rPr>
              <a:t>			IT			III Year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+mj-lt"/>
              </a:rPr>
              <a:t>Team Member 5 Name: 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Kanishk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 Patel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 err="1">
                <a:latin typeface="+mj-lt"/>
              </a:rPr>
              <a:t>B.Tech</a:t>
            </a:r>
            <a:r>
              <a:rPr lang="en-US" sz="1200" dirty="0">
                <a:latin typeface="+mj-lt"/>
              </a:rPr>
              <a:t>			ECE			</a:t>
            </a:r>
            <a:r>
              <a:rPr lang="en-GB" sz="1200" dirty="0">
                <a:latin typeface="+mj-lt"/>
              </a:rPr>
              <a:t>IV Year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  <a:latin typeface="+mj-lt"/>
              </a:rPr>
              <a:t>Team Mentor 1 Name: Type Your Name Here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j-lt"/>
              </a:rPr>
              <a:t>Category (Academic/Industry): 			Expertise (AI/ML/Blockchain </a:t>
            </a:r>
            <a:r>
              <a:rPr lang="en-US" sz="1200" dirty="0" err="1">
                <a:latin typeface="+mj-lt"/>
              </a:rPr>
              <a:t>etc</a:t>
            </a:r>
            <a:r>
              <a:rPr lang="en-US" sz="1200" dirty="0">
                <a:latin typeface="+mj-lt"/>
              </a:rPr>
              <a:t>): 		Domain Experience (in years):    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  <a:latin typeface="+mj-lt"/>
              </a:rPr>
              <a:t>Team Mentor 2 Name: Type Your Name Here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+mj-lt"/>
              </a:rPr>
              <a:t>Category (Academic/Industry):		 	Expertise (AI/ML/Blockchain </a:t>
            </a:r>
            <a:r>
              <a:rPr lang="en-US" sz="1200" dirty="0" err="1">
                <a:latin typeface="+mj-lt"/>
              </a:rPr>
              <a:t>etc</a:t>
            </a:r>
            <a:r>
              <a:rPr lang="en-US" sz="1200" dirty="0">
                <a:latin typeface="+mj-lt"/>
              </a:rPr>
              <a:t>): 		Domain Experience (in years):    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7801</TotalTime>
  <Words>606</Words>
  <Application>Microsoft Office PowerPoint</Application>
  <PresentationFormat>Widescreen</PresentationFormat>
  <Paragraphs>77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Franklin Gothic</vt:lpstr>
      <vt:lpstr>Libre Franklin</vt:lpstr>
      <vt:lpstr>Wingdings</vt:lpstr>
      <vt:lpstr>Noto Sans Symbols</vt:lpstr>
      <vt:lpstr>Calibri</vt:lpstr>
      <vt:lpstr>Theme1</vt:lpstr>
      <vt:lpstr>Basic Details of the Team and Problem Statement</vt:lpstr>
      <vt:lpstr>Idea/Approach Details</vt:lpstr>
      <vt:lpstr>Idea/Approach Details</vt:lpstr>
      <vt:lpstr>PowerPoint Presentation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Kshitij Chaturvedi</cp:lastModifiedBy>
  <cp:revision>9</cp:revision>
  <dcterms:created xsi:type="dcterms:W3CDTF">2022-02-11T07:14:46Z</dcterms:created>
  <dcterms:modified xsi:type="dcterms:W3CDTF">2024-09-06T17:10:10Z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