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15"/>
  </p:notesMasterIdLst>
  <p:sldIdLst>
    <p:sldId id="257" r:id="rId2"/>
    <p:sldId id="258" r:id="rId3"/>
    <p:sldId id="265" r:id="rId4"/>
    <p:sldId id="259" r:id="rId5"/>
    <p:sldId id="260" r:id="rId6"/>
    <p:sldId id="261" r:id="rId7"/>
    <p:sldId id="262" r:id="rId8"/>
    <p:sldId id="263" r:id="rId9"/>
    <p:sldId id="264"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E8EF1D-4C4F-418D-B046-5DE844E28B42}">
          <p14:sldIdLst>
            <p14:sldId id="257"/>
            <p14:sldId id="258"/>
            <p14:sldId id="265"/>
            <p14:sldId id="259"/>
            <p14:sldId id="260"/>
            <p14:sldId id="261"/>
            <p14:sldId id="262"/>
            <p14:sldId id="263"/>
            <p14:sldId id="264"/>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1" d="100"/>
          <a:sy n="81" d="100"/>
        </p:scale>
        <p:origin x="70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mrayush03@outlook.com" userId="ccd7568d1649f551" providerId="LiveId" clId="{3D215932-E346-4B92-B83A-8540C32EEBA4}"/>
    <pc:docChg chg="modSld">
      <pc:chgData name="kmrayush03@outlook.com" userId="ccd7568d1649f551" providerId="LiveId" clId="{3D215932-E346-4B92-B83A-8540C32EEBA4}" dt="2024-09-08T15:07:36.203" v="24" actId="20577"/>
      <pc:docMkLst>
        <pc:docMk/>
      </pc:docMkLst>
      <pc:sldChg chg="modSp mod">
        <pc:chgData name="kmrayush03@outlook.com" userId="ccd7568d1649f551" providerId="LiveId" clId="{3D215932-E346-4B92-B83A-8540C32EEBA4}" dt="2024-09-08T14:54:44.291" v="7" actId="207"/>
        <pc:sldMkLst>
          <pc:docMk/>
          <pc:sldMk cId="252617762" sldId="257"/>
        </pc:sldMkLst>
        <pc:spChg chg="mod">
          <ac:chgData name="kmrayush03@outlook.com" userId="ccd7568d1649f551" providerId="LiveId" clId="{3D215932-E346-4B92-B83A-8540C32EEBA4}" dt="2024-09-08T14:54:44.291" v="7" actId="207"/>
          <ac:spMkLst>
            <pc:docMk/>
            <pc:sldMk cId="252617762" sldId="257"/>
            <ac:spMk id="2" creationId="{59B54701-D8BF-A308-F6F7-B99CEDB89185}"/>
          </ac:spMkLst>
        </pc:spChg>
      </pc:sldChg>
      <pc:sldChg chg="modSp mod">
        <pc:chgData name="kmrayush03@outlook.com" userId="ccd7568d1649f551" providerId="LiveId" clId="{3D215932-E346-4B92-B83A-8540C32EEBA4}" dt="2024-09-08T14:54:55.702" v="8" actId="207"/>
        <pc:sldMkLst>
          <pc:docMk/>
          <pc:sldMk cId="3030832546" sldId="259"/>
        </pc:sldMkLst>
        <pc:spChg chg="mod">
          <ac:chgData name="kmrayush03@outlook.com" userId="ccd7568d1649f551" providerId="LiveId" clId="{3D215932-E346-4B92-B83A-8540C32EEBA4}" dt="2024-09-08T14:54:55.702" v="8" actId="207"/>
          <ac:spMkLst>
            <pc:docMk/>
            <pc:sldMk cId="3030832546" sldId="259"/>
            <ac:spMk id="2" creationId="{90550E6F-FFFB-DCE7-9521-96644FB79CE6}"/>
          </ac:spMkLst>
        </pc:spChg>
      </pc:sldChg>
      <pc:sldChg chg="modSp mod">
        <pc:chgData name="kmrayush03@outlook.com" userId="ccd7568d1649f551" providerId="LiveId" clId="{3D215932-E346-4B92-B83A-8540C32EEBA4}" dt="2024-09-08T15:07:36.203" v="24" actId="20577"/>
        <pc:sldMkLst>
          <pc:docMk/>
          <pc:sldMk cId="2772136701" sldId="261"/>
        </pc:sldMkLst>
        <pc:spChg chg="mod">
          <ac:chgData name="kmrayush03@outlook.com" userId="ccd7568d1649f551" providerId="LiveId" clId="{3D215932-E346-4B92-B83A-8540C32EEBA4}" dt="2024-09-08T15:07:36.203" v="24" actId="20577"/>
          <ac:spMkLst>
            <pc:docMk/>
            <pc:sldMk cId="2772136701" sldId="261"/>
            <ac:spMk id="3" creationId="{86248A9C-30F7-B6EC-27D2-A4A39EB37F88}"/>
          </ac:spMkLst>
        </pc:spChg>
      </pc:sldChg>
      <pc:sldChg chg="modSp mod">
        <pc:chgData name="kmrayush03@outlook.com" userId="ccd7568d1649f551" providerId="LiveId" clId="{3D215932-E346-4B92-B83A-8540C32EEBA4}" dt="2024-09-08T15:07:23.722" v="23" actId="207"/>
        <pc:sldMkLst>
          <pc:docMk/>
          <pc:sldMk cId="1270607253" sldId="262"/>
        </pc:sldMkLst>
        <pc:spChg chg="mod">
          <ac:chgData name="kmrayush03@outlook.com" userId="ccd7568d1649f551" providerId="LiveId" clId="{3D215932-E346-4B92-B83A-8540C32EEBA4}" dt="2024-09-08T14:55:03.784" v="9" actId="207"/>
          <ac:spMkLst>
            <pc:docMk/>
            <pc:sldMk cId="1270607253" sldId="262"/>
            <ac:spMk id="2" creationId="{0902570B-9BB8-83F3-8233-2A254B5AC5B3}"/>
          </ac:spMkLst>
        </pc:spChg>
        <pc:spChg chg="mod">
          <ac:chgData name="kmrayush03@outlook.com" userId="ccd7568d1649f551" providerId="LiveId" clId="{3D215932-E346-4B92-B83A-8540C32EEBA4}" dt="2024-09-08T15:07:23.722" v="23" actId="207"/>
          <ac:spMkLst>
            <pc:docMk/>
            <pc:sldMk cId="1270607253" sldId="262"/>
            <ac:spMk id="4" creationId="{EFB77404-FE7C-392A-274C-7C074558A9A5}"/>
          </ac:spMkLst>
        </pc:spChg>
      </pc:sldChg>
      <pc:sldChg chg="modSp mod">
        <pc:chgData name="kmrayush03@outlook.com" userId="ccd7568d1649f551" providerId="LiveId" clId="{3D215932-E346-4B92-B83A-8540C32EEBA4}" dt="2024-09-08T15:07:07.030" v="22" actId="207"/>
        <pc:sldMkLst>
          <pc:docMk/>
          <pc:sldMk cId="765533223" sldId="263"/>
        </pc:sldMkLst>
        <pc:spChg chg="mod">
          <ac:chgData name="kmrayush03@outlook.com" userId="ccd7568d1649f551" providerId="LiveId" clId="{3D215932-E346-4B92-B83A-8540C32EEBA4}" dt="2024-09-08T15:07:07.030" v="22" actId="207"/>
          <ac:spMkLst>
            <pc:docMk/>
            <pc:sldMk cId="765533223" sldId="263"/>
            <ac:spMk id="4" creationId="{449C53D6-C792-7217-3F43-9BA16CD9C672}"/>
          </ac:spMkLst>
        </pc:spChg>
      </pc:sldChg>
      <pc:sldChg chg="modSp mod">
        <pc:chgData name="kmrayush03@outlook.com" userId="ccd7568d1649f551" providerId="LiveId" clId="{3D215932-E346-4B92-B83A-8540C32EEBA4}" dt="2024-09-08T14:55:33.047" v="11" actId="14100"/>
        <pc:sldMkLst>
          <pc:docMk/>
          <pc:sldMk cId="4008017299" sldId="264"/>
        </pc:sldMkLst>
        <pc:spChg chg="mod">
          <ac:chgData name="kmrayush03@outlook.com" userId="ccd7568d1649f551" providerId="LiveId" clId="{3D215932-E346-4B92-B83A-8540C32EEBA4}" dt="2024-09-08T14:55:33.047" v="11" actId="14100"/>
          <ac:spMkLst>
            <pc:docMk/>
            <pc:sldMk cId="4008017299" sldId="264"/>
            <ac:spMk id="2" creationId="{9FA7B317-DD82-957F-6641-735DE09A0E76}"/>
          </ac:spMkLst>
        </pc:spChg>
      </pc:sldChg>
      <pc:sldChg chg="modSp mod">
        <pc:chgData name="kmrayush03@outlook.com" userId="ccd7568d1649f551" providerId="LiveId" clId="{3D215932-E346-4B92-B83A-8540C32EEBA4}" dt="2024-09-08T15:06:29.960" v="18" actId="207"/>
        <pc:sldMkLst>
          <pc:docMk/>
          <pc:sldMk cId="3409180697" sldId="267"/>
        </pc:sldMkLst>
        <pc:spChg chg="mod">
          <ac:chgData name="kmrayush03@outlook.com" userId="ccd7568d1649f551" providerId="LiveId" clId="{3D215932-E346-4B92-B83A-8540C32EEBA4}" dt="2024-09-08T14:55:42.881" v="12" actId="207"/>
          <ac:spMkLst>
            <pc:docMk/>
            <pc:sldMk cId="3409180697" sldId="267"/>
            <ac:spMk id="2" creationId="{11DE2BAA-B996-2D66-D9D1-D069BB392956}"/>
          </ac:spMkLst>
        </pc:spChg>
        <pc:spChg chg="mod">
          <ac:chgData name="kmrayush03@outlook.com" userId="ccd7568d1649f551" providerId="LiveId" clId="{3D215932-E346-4B92-B83A-8540C32EEBA4}" dt="2024-09-08T15:06:29.960" v="18" actId="207"/>
          <ac:spMkLst>
            <pc:docMk/>
            <pc:sldMk cId="3409180697" sldId="267"/>
            <ac:spMk id="3" creationId="{40739E24-E93F-4F15-3541-E60B26A20EAD}"/>
          </ac:spMkLst>
        </pc:spChg>
      </pc:sldChg>
      <pc:sldChg chg="modSp mod">
        <pc:chgData name="kmrayush03@outlook.com" userId="ccd7568d1649f551" providerId="LiveId" clId="{3D215932-E346-4B92-B83A-8540C32EEBA4}" dt="2024-09-08T15:06:12.737" v="15" actId="207"/>
        <pc:sldMkLst>
          <pc:docMk/>
          <pc:sldMk cId="2190379029" sldId="268"/>
        </pc:sldMkLst>
        <pc:spChg chg="mod">
          <ac:chgData name="kmrayush03@outlook.com" userId="ccd7568d1649f551" providerId="LiveId" clId="{3D215932-E346-4B92-B83A-8540C32EEBA4}" dt="2024-09-08T15:06:12.737" v="15" actId="207"/>
          <ac:spMkLst>
            <pc:docMk/>
            <pc:sldMk cId="2190379029" sldId="268"/>
            <ac:spMk id="4" creationId="{F12D3F0B-083B-FFEF-0A9F-C3EDF1127829}"/>
          </ac:spMkLst>
        </pc:spChg>
        <pc:spChg chg="mod">
          <ac:chgData name="kmrayush03@outlook.com" userId="ccd7568d1649f551" providerId="LiveId" clId="{3D215932-E346-4B92-B83A-8540C32EEBA4}" dt="2024-09-08T15:06:08.601" v="14" actId="207"/>
          <ac:spMkLst>
            <pc:docMk/>
            <pc:sldMk cId="2190379029" sldId="268"/>
            <ac:spMk id="6" creationId="{992DE144-1FFB-5404-FE2A-64763ACA82A6}"/>
          </ac:spMkLst>
        </pc:spChg>
      </pc:sldChg>
      <pc:sldChg chg="modSp mod">
        <pc:chgData name="kmrayush03@outlook.com" userId="ccd7568d1649f551" providerId="LiveId" clId="{3D215932-E346-4B92-B83A-8540C32EEBA4}" dt="2024-09-08T15:06:23.314" v="17" actId="207"/>
        <pc:sldMkLst>
          <pc:docMk/>
          <pc:sldMk cId="3587558993" sldId="269"/>
        </pc:sldMkLst>
        <pc:spChg chg="mod">
          <ac:chgData name="kmrayush03@outlook.com" userId="ccd7568d1649f551" providerId="LiveId" clId="{3D215932-E346-4B92-B83A-8540C32EEBA4}" dt="2024-09-08T15:06:23.314" v="17" actId="207"/>
          <ac:spMkLst>
            <pc:docMk/>
            <pc:sldMk cId="3587558993" sldId="269"/>
            <ac:spMk id="2" creationId="{3D1D6BD0-F621-224A-661A-8C1DCD7ABC46}"/>
          </ac:spMkLst>
        </pc:spChg>
        <pc:spChg chg="mod">
          <ac:chgData name="kmrayush03@outlook.com" userId="ccd7568d1649f551" providerId="LiveId" clId="{3D215932-E346-4B92-B83A-8540C32EEBA4}" dt="2024-09-08T15:06:20.063" v="16" actId="207"/>
          <ac:spMkLst>
            <pc:docMk/>
            <pc:sldMk cId="3587558993" sldId="269"/>
            <ac:spMk id="4" creationId="{F7B347ED-D26B-7698-4968-086978869C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10FBD-0159-4C63-BDB6-CD00709649E4}" type="datetimeFigureOut">
              <a:rPr lang="en-IN" smtClean="0"/>
              <a:t>08-09-2024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C5356-8B42-413A-9D63-3A289C4416C7}" type="slidenum">
              <a:rPr lang="en-IN" smtClean="0"/>
              <a:t>‹#›</a:t>
            </a:fld>
            <a:endParaRPr lang="en-IN"/>
          </a:p>
        </p:txBody>
      </p:sp>
    </p:spTree>
    <p:extLst>
      <p:ext uri="{BB962C8B-B14F-4D97-AF65-F5344CB8AC3E}">
        <p14:creationId xmlns:p14="http://schemas.microsoft.com/office/powerpoint/2010/main" val="487733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8C5356-8B42-413A-9D63-3A289C4416C7}" type="slidenum">
              <a:rPr lang="en-IN" smtClean="0"/>
              <a:t>7</a:t>
            </a:fld>
            <a:endParaRPr lang="en-IN"/>
          </a:p>
        </p:txBody>
      </p:sp>
    </p:spTree>
    <p:extLst>
      <p:ext uri="{BB962C8B-B14F-4D97-AF65-F5344CB8AC3E}">
        <p14:creationId xmlns:p14="http://schemas.microsoft.com/office/powerpoint/2010/main" val="1975690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CE4141-1042-44C9-AC94-4829D3EBCC5D}"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F8E82-09E8-478E-B836-9C3673A17B7E}" type="slidenum">
              <a:rPr lang="en-IN" smtClean="0"/>
              <a:t>‹#›</a:t>
            </a:fld>
            <a:endParaRPr lang="en-IN"/>
          </a:p>
        </p:txBody>
      </p:sp>
    </p:spTree>
    <p:extLst>
      <p:ext uri="{BB962C8B-B14F-4D97-AF65-F5344CB8AC3E}">
        <p14:creationId xmlns:p14="http://schemas.microsoft.com/office/powerpoint/2010/main" val="3582814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CE4141-1042-44C9-AC94-4829D3EBCC5D}"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F8E82-09E8-478E-B836-9C3673A17B7E}" type="slidenum">
              <a:rPr lang="en-IN" smtClean="0"/>
              <a:t>‹#›</a:t>
            </a:fld>
            <a:endParaRPr lang="en-IN"/>
          </a:p>
        </p:txBody>
      </p:sp>
    </p:spTree>
    <p:extLst>
      <p:ext uri="{BB962C8B-B14F-4D97-AF65-F5344CB8AC3E}">
        <p14:creationId xmlns:p14="http://schemas.microsoft.com/office/powerpoint/2010/main" val="1477550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CE4141-1042-44C9-AC94-4829D3EBCC5D}"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F8E82-09E8-478E-B836-9C3673A17B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80533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CE4141-1042-44C9-AC94-4829D3EBCC5D}"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F8E82-09E8-478E-B836-9C3673A17B7E}" type="slidenum">
              <a:rPr lang="en-IN" smtClean="0"/>
              <a:t>‹#›</a:t>
            </a:fld>
            <a:endParaRPr lang="en-IN"/>
          </a:p>
        </p:txBody>
      </p:sp>
    </p:spTree>
    <p:extLst>
      <p:ext uri="{BB962C8B-B14F-4D97-AF65-F5344CB8AC3E}">
        <p14:creationId xmlns:p14="http://schemas.microsoft.com/office/powerpoint/2010/main" val="3728450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CE4141-1042-44C9-AC94-4829D3EBCC5D}"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F8E82-09E8-478E-B836-9C3673A17B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1912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CE4141-1042-44C9-AC94-4829D3EBCC5D}"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F8E82-09E8-478E-B836-9C3673A17B7E}" type="slidenum">
              <a:rPr lang="en-IN" smtClean="0"/>
              <a:t>‹#›</a:t>
            </a:fld>
            <a:endParaRPr lang="en-IN"/>
          </a:p>
        </p:txBody>
      </p:sp>
    </p:spTree>
    <p:extLst>
      <p:ext uri="{BB962C8B-B14F-4D97-AF65-F5344CB8AC3E}">
        <p14:creationId xmlns:p14="http://schemas.microsoft.com/office/powerpoint/2010/main" val="2973840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CE4141-1042-44C9-AC94-4829D3EBCC5D}"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F8E82-09E8-478E-B836-9C3673A17B7E}" type="slidenum">
              <a:rPr lang="en-IN" smtClean="0"/>
              <a:t>‹#›</a:t>
            </a:fld>
            <a:endParaRPr lang="en-IN"/>
          </a:p>
        </p:txBody>
      </p:sp>
    </p:spTree>
    <p:extLst>
      <p:ext uri="{BB962C8B-B14F-4D97-AF65-F5344CB8AC3E}">
        <p14:creationId xmlns:p14="http://schemas.microsoft.com/office/powerpoint/2010/main" val="451749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CE4141-1042-44C9-AC94-4829D3EBCC5D}"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F8E82-09E8-478E-B836-9C3673A17B7E}" type="slidenum">
              <a:rPr lang="en-IN" smtClean="0"/>
              <a:t>‹#›</a:t>
            </a:fld>
            <a:endParaRPr lang="en-IN"/>
          </a:p>
        </p:txBody>
      </p:sp>
    </p:spTree>
    <p:extLst>
      <p:ext uri="{BB962C8B-B14F-4D97-AF65-F5344CB8AC3E}">
        <p14:creationId xmlns:p14="http://schemas.microsoft.com/office/powerpoint/2010/main" val="4197055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CE4141-1042-44C9-AC94-4829D3EBCC5D}"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F8E82-09E8-478E-B836-9C3673A17B7E}" type="slidenum">
              <a:rPr lang="en-IN" smtClean="0"/>
              <a:t>‹#›</a:t>
            </a:fld>
            <a:endParaRPr lang="en-IN"/>
          </a:p>
        </p:txBody>
      </p:sp>
    </p:spTree>
    <p:extLst>
      <p:ext uri="{BB962C8B-B14F-4D97-AF65-F5344CB8AC3E}">
        <p14:creationId xmlns:p14="http://schemas.microsoft.com/office/powerpoint/2010/main" val="2260852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CE4141-1042-44C9-AC94-4829D3EBCC5D}"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F8E82-09E8-478E-B836-9C3673A17B7E}" type="slidenum">
              <a:rPr lang="en-IN" smtClean="0"/>
              <a:t>‹#›</a:t>
            </a:fld>
            <a:endParaRPr lang="en-IN"/>
          </a:p>
        </p:txBody>
      </p:sp>
    </p:spTree>
    <p:extLst>
      <p:ext uri="{BB962C8B-B14F-4D97-AF65-F5344CB8AC3E}">
        <p14:creationId xmlns:p14="http://schemas.microsoft.com/office/powerpoint/2010/main" val="1077516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CE4141-1042-44C9-AC94-4829D3EBCC5D}" type="datetimeFigureOut">
              <a:rPr lang="en-IN" smtClean="0"/>
              <a:t>08-09-2024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F8E82-09E8-478E-B836-9C3673A17B7E}" type="slidenum">
              <a:rPr lang="en-IN" smtClean="0"/>
              <a:t>‹#›</a:t>
            </a:fld>
            <a:endParaRPr lang="en-IN"/>
          </a:p>
        </p:txBody>
      </p:sp>
    </p:spTree>
    <p:extLst>
      <p:ext uri="{BB962C8B-B14F-4D97-AF65-F5344CB8AC3E}">
        <p14:creationId xmlns:p14="http://schemas.microsoft.com/office/powerpoint/2010/main" val="245081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CE4141-1042-44C9-AC94-4829D3EBCC5D}" type="datetimeFigureOut">
              <a:rPr lang="en-IN" smtClean="0"/>
              <a:t>08-09-2024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BF8E82-09E8-478E-B836-9C3673A17B7E}" type="slidenum">
              <a:rPr lang="en-IN" smtClean="0"/>
              <a:t>‹#›</a:t>
            </a:fld>
            <a:endParaRPr lang="en-IN"/>
          </a:p>
        </p:txBody>
      </p:sp>
    </p:spTree>
    <p:extLst>
      <p:ext uri="{BB962C8B-B14F-4D97-AF65-F5344CB8AC3E}">
        <p14:creationId xmlns:p14="http://schemas.microsoft.com/office/powerpoint/2010/main" val="62281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CE4141-1042-44C9-AC94-4829D3EBCC5D}" type="datetimeFigureOut">
              <a:rPr lang="en-IN" smtClean="0"/>
              <a:t>08-09-2024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BF8E82-09E8-478E-B836-9C3673A17B7E}" type="slidenum">
              <a:rPr lang="en-IN" smtClean="0"/>
              <a:t>‹#›</a:t>
            </a:fld>
            <a:endParaRPr lang="en-IN"/>
          </a:p>
        </p:txBody>
      </p:sp>
    </p:spTree>
    <p:extLst>
      <p:ext uri="{BB962C8B-B14F-4D97-AF65-F5344CB8AC3E}">
        <p14:creationId xmlns:p14="http://schemas.microsoft.com/office/powerpoint/2010/main" val="37586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E4141-1042-44C9-AC94-4829D3EBCC5D}" type="datetimeFigureOut">
              <a:rPr lang="en-IN" smtClean="0"/>
              <a:t>08-09-2024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BF8E82-09E8-478E-B836-9C3673A17B7E}" type="slidenum">
              <a:rPr lang="en-IN" smtClean="0"/>
              <a:t>‹#›</a:t>
            </a:fld>
            <a:endParaRPr lang="en-IN"/>
          </a:p>
        </p:txBody>
      </p:sp>
    </p:spTree>
    <p:extLst>
      <p:ext uri="{BB962C8B-B14F-4D97-AF65-F5344CB8AC3E}">
        <p14:creationId xmlns:p14="http://schemas.microsoft.com/office/powerpoint/2010/main" val="2363871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CE4141-1042-44C9-AC94-4829D3EBCC5D}" type="datetimeFigureOut">
              <a:rPr lang="en-IN" smtClean="0"/>
              <a:t>08-09-2024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F8E82-09E8-478E-B836-9C3673A17B7E}" type="slidenum">
              <a:rPr lang="en-IN" smtClean="0"/>
              <a:t>‹#›</a:t>
            </a:fld>
            <a:endParaRPr lang="en-IN"/>
          </a:p>
        </p:txBody>
      </p:sp>
    </p:spTree>
    <p:extLst>
      <p:ext uri="{BB962C8B-B14F-4D97-AF65-F5344CB8AC3E}">
        <p14:creationId xmlns:p14="http://schemas.microsoft.com/office/powerpoint/2010/main" val="228128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CE4141-1042-44C9-AC94-4829D3EBCC5D}" type="datetimeFigureOut">
              <a:rPr lang="en-IN" smtClean="0"/>
              <a:t>08-09-2024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F8E82-09E8-478E-B836-9C3673A17B7E}" type="slidenum">
              <a:rPr lang="en-IN" smtClean="0"/>
              <a:t>‹#›</a:t>
            </a:fld>
            <a:endParaRPr lang="en-IN"/>
          </a:p>
        </p:txBody>
      </p:sp>
    </p:spTree>
    <p:extLst>
      <p:ext uri="{BB962C8B-B14F-4D97-AF65-F5344CB8AC3E}">
        <p14:creationId xmlns:p14="http://schemas.microsoft.com/office/powerpoint/2010/main" val="3731375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CE4141-1042-44C9-AC94-4829D3EBCC5D}" type="datetimeFigureOut">
              <a:rPr lang="en-IN" smtClean="0"/>
              <a:t>08-09-2024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BF8E82-09E8-478E-B836-9C3673A17B7E}" type="slidenum">
              <a:rPr lang="en-IN" smtClean="0"/>
              <a:t>‹#›</a:t>
            </a:fld>
            <a:endParaRPr lang="en-IN"/>
          </a:p>
        </p:txBody>
      </p:sp>
    </p:spTree>
    <p:extLst>
      <p:ext uri="{BB962C8B-B14F-4D97-AF65-F5344CB8AC3E}">
        <p14:creationId xmlns:p14="http://schemas.microsoft.com/office/powerpoint/2010/main" val="189838123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Ruby_(programming_language)" TargetMode="External"/><Relationship Id="rId2" Type="http://schemas.openxmlformats.org/officeDocument/2006/relationships/hyperlink" Target="https://en.wikipedia.org/wiki/Open-source_softwar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en.wikipedia.org/wiki/Internet_of_Thing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4701-D8BF-A308-F6F7-B99CEDB89185}"/>
              </a:ext>
            </a:extLst>
          </p:cNvPr>
          <p:cNvSpPr>
            <a:spLocks noGrp="1"/>
          </p:cNvSpPr>
          <p:nvPr>
            <p:ph type="title"/>
          </p:nvPr>
        </p:nvSpPr>
        <p:spPr>
          <a:xfrm>
            <a:off x="838200" y="365125"/>
            <a:ext cx="10515600" cy="1340583"/>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INTRODUCTION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11DF28-87DA-4449-F65D-669C7DA4D9C1}"/>
              </a:ext>
            </a:extLst>
          </p:cNvPr>
          <p:cNvSpPr>
            <a:spLocks noGrp="1"/>
          </p:cNvSpPr>
          <p:nvPr>
            <p:ph idx="1"/>
          </p:nvPr>
        </p:nvSpPr>
        <p:spPr>
          <a:xfrm>
            <a:off x="1141412" y="1705708"/>
            <a:ext cx="9905999" cy="4085493"/>
          </a:xfrm>
        </p:spPr>
        <p:txBody>
          <a:bodyPr>
            <a:noAutofit/>
          </a:bodyPr>
          <a:lstStyle/>
          <a:p>
            <a:pPr marL="0" indent="0" algn="just">
              <a:buNone/>
            </a:pPr>
            <a:r>
              <a:rPr lang="en-US" sz="2800" b="1" dirty="0">
                <a:latin typeface="Times New Roman" panose="02020603050405020304" pitchFamily="18" charset="0"/>
                <a:cs typeface="Times New Roman" panose="02020603050405020304" pitchFamily="18" charset="0"/>
              </a:rPr>
              <a:t>IoT-Based Health Monitoring Systems</a:t>
            </a:r>
            <a:r>
              <a:rPr lang="en-US" sz="2800" dirty="0">
                <a:latin typeface="Times New Roman" panose="02020603050405020304" pitchFamily="18" charset="0"/>
                <a:cs typeface="Times New Roman" panose="02020603050405020304" pitchFamily="18" charset="0"/>
              </a:rPr>
              <a:t> represent a significant advancement in healthcare technology, leveraging the power of the Internet of Things (IoT) to remotely track and monitor vital health parameters. These systems offer a convenient and efficient way to collect and analyze health data, enabling proactive healthcare management and Improving overall patient outcomes.</a:t>
            </a:r>
          </a:p>
          <a:p>
            <a:pPr marL="0" indent="0" algn="just">
              <a:buNone/>
            </a:pPr>
            <a:r>
              <a:rPr lang="en-US" sz="2800" dirty="0">
                <a:latin typeface="Times New Roman" panose="02020603050405020304" pitchFamily="18" charset="0"/>
                <a:cs typeface="Times New Roman" panose="02020603050405020304" pitchFamily="18" charset="0"/>
              </a:rPr>
              <a:t>In this project, we have designed the IoT Based Patient Health Monitoring System using ESP8266 &amp; Arduino.</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617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DD61D4-927B-62A6-4142-EC7BB98E9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616" y="791852"/>
            <a:ext cx="8842343" cy="3965787"/>
          </a:xfrm>
          <a:prstGeom prst="rect">
            <a:avLst/>
          </a:prstGeom>
        </p:spPr>
      </p:pic>
      <p:sp>
        <p:nvSpPr>
          <p:cNvPr id="4" name="TextBox 3">
            <a:extLst>
              <a:ext uri="{FF2B5EF4-FFF2-40B4-BE49-F238E27FC236}">
                <a16:creationId xmlns:a16="http://schemas.microsoft.com/office/drawing/2014/main" id="{06F70083-A88E-2826-A70A-6DFA2EDABB41}"/>
              </a:ext>
            </a:extLst>
          </p:cNvPr>
          <p:cNvSpPr txBox="1"/>
          <p:nvPr/>
        </p:nvSpPr>
        <p:spPr>
          <a:xfrm>
            <a:off x="4166647" y="4920793"/>
            <a:ext cx="4447051" cy="523220"/>
          </a:xfrm>
          <a:prstGeom prst="rect">
            <a:avLst/>
          </a:prstGeom>
          <a:noFill/>
        </p:spPr>
        <p:txBody>
          <a:bodyPr wrap="none" rtlCol="0">
            <a:spAutoFit/>
          </a:bodyPr>
          <a:lstStyle/>
          <a:p>
            <a:pPr algn="ctr"/>
            <a:r>
              <a:rPr lang="en-IN" sz="2800" dirty="0">
                <a:latin typeface="Times New Roman" panose="02020603050405020304" pitchFamily="18" charset="0"/>
                <a:cs typeface="Times New Roman" panose="02020603050405020304" pitchFamily="18" charset="0"/>
              </a:rPr>
              <a:t>Circuit diagram of the system</a:t>
            </a:r>
          </a:p>
        </p:txBody>
      </p:sp>
    </p:spTree>
    <p:extLst>
      <p:ext uri="{BB962C8B-B14F-4D97-AF65-F5344CB8AC3E}">
        <p14:creationId xmlns:p14="http://schemas.microsoft.com/office/powerpoint/2010/main" val="946333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2BAA-B996-2D66-D9D1-D069BB392956}"/>
              </a:ext>
            </a:extLst>
          </p:cNvPr>
          <p:cNvSpPr>
            <a:spLocks noGrp="1"/>
          </p:cNvSpPr>
          <p:nvPr>
            <p:ph type="title"/>
          </p:nvPr>
        </p:nvSpPr>
        <p:spPr>
          <a:xfrm>
            <a:off x="654778" y="103695"/>
            <a:ext cx="10882443" cy="1159497"/>
          </a:xfrm>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Tools Used</a:t>
            </a:r>
          </a:p>
        </p:txBody>
      </p:sp>
      <p:sp>
        <p:nvSpPr>
          <p:cNvPr id="3" name="Content Placeholder 2">
            <a:extLst>
              <a:ext uri="{FF2B5EF4-FFF2-40B4-BE49-F238E27FC236}">
                <a16:creationId xmlns:a16="http://schemas.microsoft.com/office/drawing/2014/main" id="{40739E24-E93F-4F15-3541-E60B26A20EAD}"/>
              </a:ext>
            </a:extLst>
          </p:cNvPr>
          <p:cNvSpPr>
            <a:spLocks noGrp="1"/>
          </p:cNvSpPr>
          <p:nvPr>
            <p:ph idx="1"/>
          </p:nvPr>
        </p:nvSpPr>
        <p:spPr>
          <a:xfrm>
            <a:off x="443060" y="1357460"/>
            <a:ext cx="11623249" cy="4506628"/>
          </a:xfrm>
        </p:spPr>
        <p:txBody>
          <a:bodyPr>
            <a:normAutofit/>
          </a:bodyPr>
          <a:lstStyle/>
          <a:p>
            <a:pPr>
              <a:buClrTx/>
              <a:buFont typeface="Wingdings" panose="05000000000000000000" pitchFamily="2" charset="2"/>
              <a:buChar char="Ø"/>
            </a:pPr>
            <a:r>
              <a:rPr lang="en-IN" sz="2800" b="1" dirty="0" err="1">
                <a:solidFill>
                  <a:schemeClr val="tx1">
                    <a:lumMod val="95000"/>
                    <a:lumOff val="5000"/>
                  </a:schemeClr>
                </a:solidFill>
                <a:latin typeface="Times New Roman" panose="02020603050405020304" pitchFamily="18" charset="0"/>
                <a:cs typeface="Times New Roman" panose="02020603050405020304" pitchFamily="18" charset="0"/>
              </a:rPr>
              <a:t>ThingSpeak</a:t>
            </a:r>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a:t>
            </a:r>
            <a:r>
              <a:rPr lang="en-IN" sz="2800" b="1" dirty="0">
                <a:latin typeface="Times New Roman" panose="02020603050405020304" pitchFamily="18" charset="0"/>
                <a:cs typeface="Times New Roman" panose="02020603050405020304" pitchFamily="18" charset="0"/>
              </a:rPr>
              <a:t> </a:t>
            </a:r>
            <a:r>
              <a:rPr lang="en-US" sz="2800" i="0" dirty="0" err="1">
                <a:solidFill>
                  <a:srgbClr val="202122"/>
                </a:solidFill>
                <a:effectLst/>
                <a:latin typeface="Times New Roman" panose="02020603050405020304" pitchFamily="18" charset="0"/>
                <a:cs typeface="Times New Roman" panose="02020603050405020304" pitchFamily="18" charset="0"/>
              </a:rPr>
              <a:t>ThingSpeak</a:t>
            </a:r>
            <a:r>
              <a:rPr lang="en-US" sz="2800" b="0" i="0" dirty="0">
                <a:solidFill>
                  <a:srgbClr val="202122"/>
                </a:solidFill>
                <a:effectLst/>
                <a:latin typeface="Times New Roman" panose="02020603050405020304" pitchFamily="18" charset="0"/>
                <a:cs typeface="Times New Roman" panose="02020603050405020304" pitchFamily="18" charset="0"/>
              </a:rPr>
              <a:t> is an </a:t>
            </a:r>
            <a:r>
              <a:rPr lang="en-US" sz="2800" i="0" u="sng" strike="noStrike"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2" tooltip="Open-source software">
                  <a:extLst>
                    <a:ext uri="{A12FA001-AC4F-418D-AE19-62706E023703}">
                      <ahyp:hlinkClr xmlns:ahyp="http://schemas.microsoft.com/office/drawing/2018/hyperlinkcolor" val="tx"/>
                    </a:ext>
                  </a:extLst>
                </a:hlinkClick>
              </a:rPr>
              <a:t>open-source</a:t>
            </a:r>
            <a:r>
              <a:rPr lang="en-US" sz="2800" b="0" i="0" dirty="0">
                <a:solidFill>
                  <a:srgbClr val="202122"/>
                </a:solidFill>
                <a:effectLst/>
                <a:latin typeface="Times New Roman" panose="02020603050405020304" pitchFamily="18" charset="0"/>
                <a:cs typeface="Times New Roman" panose="02020603050405020304" pitchFamily="18" charset="0"/>
              </a:rPr>
              <a:t> software written in </a:t>
            </a:r>
            <a:r>
              <a:rPr lang="en-US" sz="2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3" tooltip="Ruby (programming language)">
                  <a:extLst>
                    <a:ext uri="{A12FA001-AC4F-418D-AE19-62706E023703}">
                      <ahyp:hlinkClr xmlns:ahyp="http://schemas.microsoft.com/office/drawing/2018/hyperlinkcolor" val="tx"/>
                    </a:ext>
                  </a:extLst>
                </a:hlinkClick>
              </a:rPr>
              <a:t>Ruby</a:t>
            </a:r>
            <a:r>
              <a:rPr lang="en-US" sz="2800" b="0" i="0" dirty="0">
                <a:solidFill>
                  <a:srgbClr val="202122"/>
                </a:solidFill>
                <a:effectLst/>
                <a:latin typeface="Times New Roman" panose="02020603050405020304" pitchFamily="18" charset="0"/>
                <a:cs typeface="Times New Roman" panose="02020603050405020304" pitchFamily="18" charset="0"/>
              </a:rPr>
              <a:t> which allows users to communicate with </a:t>
            </a:r>
            <a:r>
              <a:rPr lang="en-US" sz="2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4" tooltip="Internet of Things">
                  <a:extLst>
                    <a:ext uri="{A12FA001-AC4F-418D-AE19-62706E023703}">
                      <ahyp:hlinkClr xmlns:ahyp="http://schemas.microsoft.com/office/drawing/2018/hyperlinkcolor" val="tx"/>
                    </a:ext>
                  </a:extLst>
                </a:hlinkClick>
              </a:rPr>
              <a:t>internet enabled devices</a:t>
            </a:r>
            <a:r>
              <a:rPr lang="en-US" sz="2800"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buClrTx/>
              <a:buFont typeface="Arial" panose="020B0604020202020204" pitchFamily="34" charset="0"/>
              <a:buChar char="•"/>
            </a:pPr>
            <a:r>
              <a:rPr lang="en-US" sz="2800" b="0" i="0" dirty="0" err="1">
                <a:solidFill>
                  <a:srgbClr val="1F1F1F"/>
                </a:solidFill>
                <a:effectLst/>
                <a:latin typeface="Times New Roman" panose="02020603050405020304" pitchFamily="18" charset="0"/>
                <a:cs typeface="Times New Roman" panose="02020603050405020304" pitchFamily="18" charset="0"/>
              </a:rPr>
              <a:t>ThingSpeak</a:t>
            </a:r>
            <a:r>
              <a:rPr lang="en-US" sz="2800" b="0" i="0" dirty="0">
                <a:solidFill>
                  <a:srgbClr val="1F1F1F"/>
                </a:solidFill>
                <a:effectLst/>
                <a:latin typeface="Times New Roman" panose="02020603050405020304" pitchFamily="18" charset="0"/>
                <a:cs typeface="Times New Roman" panose="02020603050405020304" pitchFamily="18" charset="0"/>
              </a:rPr>
              <a:t> is </a:t>
            </a:r>
            <a:r>
              <a:rPr lang="en-US" sz="2800" b="0" i="0" dirty="0">
                <a:solidFill>
                  <a:srgbClr val="040C28"/>
                </a:solidFill>
                <a:effectLst/>
                <a:latin typeface="Times New Roman" panose="02020603050405020304" pitchFamily="18" charset="0"/>
                <a:cs typeface="Times New Roman" panose="02020603050405020304" pitchFamily="18" charset="0"/>
              </a:rPr>
              <a:t>an IoT analytics platform service that allows you to aggregate, visualize, and analyze live data streams in the cloud</a:t>
            </a:r>
            <a:r>
              <a:rPr lang="en-US" sz="2800" b="0" i="0" dirty="0">
                <a:solidFill>
                  <a:srgbClr val="1F1F1F"/>
                </a:solidFill>
                <a:effectLst/>
                <a:latin typeface="Times New Roman" panose="02020603050405020304" pitchFamily="18" charset="0"/>
                <a:cs typeface="Times New Roman" panose="02020603050405020304" pitchFamily="18" charset="0"/>
              </a:rPr>
              <a:t>. You can send data to </a:t>
            </a:r>
            <a:r>
              <a:rPr lang="en-US" sz="2800" b="0" i="0" dirty="0" err="1">
                <a:solidFill>
                  <a:srgbClr val="1F1F1F"/>
                </a:solidFill>
                <a:effectLst/>
                <a:latin typeface="Times New Roman" panose="02020603050405020304" pitchFamily="18" charset="0"/>
                <a:cs typeface="Times New Roman" panose="02020603050405020304" pitchFamily="18" charset="0"/>
              </a:rPr>
              <a:t>ThingSpeak</a:t>
            </a:r>
            <a:r>
              <a:rPr lang="en-US" sz="2800" b="0" i="0" dirty="0">
                <a:solidFill>
                  <a:srgbClr val="1F1F1F"/>
                </a:solidFill>
                <a:effectLst/>
                <a:latin typeface="Times New Roman" panose="02020603050405020304" pitchFamily="18" charset="0"/>
                <a:cs typeface="Times New Roman" panose="02020603050405020304" pitchFamily="18" charset="0"/>
              </a:rPr>
              <a:t> from your devices, create instant visualization of live data, and send alerts.</a:t>
            </a:r>
            <a:endParaRPr lang="en-IN"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A5A2B4-3FF5-33E8-C4F0-9B272A22F30A}"/>
              </a:ext>
            </a:extLst>
          </p:cNvPr>
          <p:cNvPicPr>
            <a:picLocks noChangeAspect="1"/>
          </p:cNvPicPr>
          <p:nvPr/>
        </p:nvPicPr>
        <p:blipFill>
          <a:blip r:embed="rId5"/>
          <a:stretch>
            <a:fillRect/>
          </a:stretch>
        </p:blipFill>
        <p:spPr>
          <a:xfrm>
            <a:off x="2124075" y="3959257"/>
            <a:ext cx="7943850" cy="2705494"/>
          </a:xfrm>
          <a:prstGeom prst="rect">
            <a:avLst/>
          </a:prstGeom>
        </p:spPr>
      </p:pic>
    </p:spTree>
    <p:extLst>
      <p:ext uri="{BB962C8B-B14F-4D97-AF65-F5344CB8AC3E}">
        <p14:creationId xmlns:p14="http://schemas.microsoft.com/office/powerpoint/2010/main" val="3409180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2D3F0B-083B-FFEF-0A9F-C3EDF1127829}"/>
              </a:ext>
            </a:extLst>
          </p:cNvPr>
          <p:cNvSpPr>
            <a:spLocks noGrp="1"/>
          </p:cNvSpPr>
          <p:nvPr>
            <p:ph type="title"/>
          </p:nvPr>
        </p:nvSpPr>
        <p:spPr>
          <a:xfrm>
            <a:off x="229386" y="-110094"/>
            <a:ext cx="5293927" cy="976312"/>
          </a:xfrm>
        </p:spPr>
        <p:txBody>
          <a:bodyPr>
            <a:normAutofit/>
          </a:bodyPr>
          <a:lstStyle/>
          <a:p>
            <a:pPr marL="571500" indent="-571500">
              <a:buFont typeface="Wingdings" panose="05000000000000000000" pitchFamily="2" charset="2"/>
              <a:buChar char="Ø"/>
            </a:pPr>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Pulse Sensor</a:t>
            </a:r>
          </a:p>
        </p:txBody>
      </p:sp>
      <p:pic>
        <p:nvPicPr>
          <p:cNvPr id="8" name="Content Placeholder 7">
            <a:extLst>
              <a:ext uri="{FF2B5EF4-FFF2-40B4-BE49-F238E27FC236}">
                <a16:creationId xmlns:a16="http://schemas.microsoft.com/office/drawing/2014/main" id="{AD87826A-6544-DBD9-6B6D-8CA47C89FCE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7204" t="20798" r="17759" b="14549"/>
          <a:stretch/>
        </p:blipFill>
        <p:spPr>
          <a:xfrm>
            <a:off x="8457414" y="210418"/>
            <a:ext cx="3505200" cy="2196445"/>
          </a:xfrm>
        </p:spPr>
      </p:pic>
      <p:sp>
        <p:nvSpPr>
          <p:cNvPr id="6" name="Text Placeholder 5">
            <a:extLst>
              <a:ext uri="{FF2B5EF4-FFF2-40B4-BE49-F238E27FC236}">
                <a16:creationId xmlns:a16="http://schemas.microsoft.com/office/drawing/2014/main" id="{992DE144-1FFB-5404-FE2A-64763ACA82A6}"/>
              </a:ext>
            </a:extLst>
          </p:cNvPr>
          <p:cNvSpPr>
            <a:spLocks noGrp="1"/>
          </p:cNvSpPr>
          <p:nvPr>
            <p:ph type="body" sz="half" idx="2"/>
          </p:nvPr>
        </p:nvSpPr>
        <p:spPr>
          <a:xfrm>
            <a:off x="229387" y="866218"/>
            <a:ext cx="8424420" cy="5991782"/>
          </a:xfrm>
        </p:spPr>
        <p:txBody>
          <a:bodyPr>
            <a:normAutofit lnSpcReduction="10000"/>
          </a:bodyPr>
          <a:lstStyle/>
          <a:p>
            <a:pPr marL="457200" indent="-457200">
              <a:buClrTx/>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The Pulse Sensor is a plug-and-play Pulse sensor for Arduino.</a:t>
            </a:r>
          </a:p>
          <a:p>
            <a:pPr marL="457200" indent="-457200">
              <a:buClrTx/>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Clip the Pulse Sensor to your fingertip and plug it into your Arduino, you can ready to read heart rate.</a:t>
            </a:r>
          </a:p>
          <a:p>
            <a:pPr marL="457200" indent="-457200">
              <a:buClrTx/>
              <a:buFont typeface="Wingdings" panose="05000000000000000000" pitchFamily="2" charset="2"/>
              <a:buChar char="Ø"/>
            </a:pPr>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LM35 Temperature Sensor</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ClrTx/>
              <a:buFont typeface="Arial" panose="020B0604020202020204" pitchFamily="34" charset="0"/>
              <a:buChar char="•"/>
            </a:pPr>
            <a:r>
              <a:rPr lang="en-US" sz="2800" b="0" i="0" dirty="0">
                <a:solidFill>
                  <a:schemeClr val="tx1">
                    <a:lumMod val="95000"/>
                    <a:lumOff val="5000"/>
                  </a:schemeClr>
                </a:solidFill>
                <a:effectLst/>
                <a:latin typeface="Times New Roman" panose="02020603050405020304" pitchFamily="18" charset="0"/>
                <a:cs typeface="Times New Roman" panose="02020603050405020304" pitchFamily="18" charset="0"/>
              </a:rPr>
              <a:t>LM35 is a temperature measuring device having an analog output voltage proportional to the temperature.</a:t>
            </a:r>
          </a:p>
          <a:p>
            <a:pPr marL="457200" indent="-457200">
              <a:buClrTx/>
              <a:buFont typeface="Arial" panose="020B0604020202020204" pitchFamily="34" charset="0"/>
              <a:buChar char="•"/>
            </a:pPr>
            <a:r>
              <a:rPr lang="en-US" sz="2800" i="0" dirty="0">
                <a:solidFill>
                  <a:schemeClr val="tx1">
                    <a:lumMod val="95000"/>
                    <a:lumOff val="5000"/>
                  </a:schemeClr>
                </a:solidFill>
                <a:effectLst/>
                <a:latin typeface="Times New Roman" panose="02020603050405020304" pitchFamily="18" charset="0"/>
                <a:cs typeface="Times New Roman" panose="02020603050405020304" pitchFamily="18" charset="0"/>
              </a:rPr>
              <a:t>It provides output voltage in Centigrade (Celsius).</a:t>
            </a:r>
          </a:p>
          <a:p>
            <a:pPr marL="457200" indent="-457200" algn="l">
              <a:buClrTx/>
              <a:buFont typeface="Arial" panose="020B0604020202020204" pitchFamily="34" charset="0"/>
              <a:buChar char="•"/>
            </a:pPr>
            <a:r>
              <a:rPr lang="en-US" sz="2800" b="0" i="0" dirty="0">
                <a:solidFill>
                  <a:schemeClr val="tx1">
                    <a:lumMod val="95000"/>
                    <a:lumOff val="5000"/>
                  </a:schemeClr>
                </a:solidFill>
                <a:effectLst/>
                <a:latin typeface="Times New Roman" panose="02020603050405020304" pitchFamily="18" charset="0"/>
                <a:cs typeface="Times New Roman" panose="02020603050405020304" pitchFamily="18" charset="0"/>
              </a:rPr>
              <a:t>It is a 3-terminal sensor used to measure temperature ranging from -55 °C to 150 °C.</a:t>
            </a:r>
          </a:p>
          <a:p>
            <a:pPr algn="l">
              <a:buClrTx/>
              <a:buFont typeface="Arial" panose="020B0604020202020204" pitchFamily="34" charset="0"/>
              <a:buChar char="•"/>
            </a:pPr>
            <a:r>
              <a:rPr lang="en-US" sz="2800" b="0" i="0" dirty="0">
                <a:solidFill>
                  <a:schemeClr val="tx1">
                    <a:lumMod val="95000"/>
                    <a:lumOff val="5000"/>
                  </a:schemeClr>
                </a:solidFill>
                <a:effectLst/>
                <a:latin typeface="Times New Roman" panose="02020603050405020304" pitchFamily="18" charset="0"/>
                <a:cs typeface="Times New Roman" panose="02020603050405020304" pitchFamily="18" charset="0"/>
              </a:rPr>
              <a:t>LM35 gives output which is more precise than thermistor output</a:t>
            </a:r>
            <a:r>
              <a:rPr lang="en-US" sz="3000"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marL="457200" indent="-457200">
              <a:buClrTx/>
              <a:buFont typeface="Arial" panose="020B0604020202020204" pitchFamily="34" charset="0"/>
              <a:buChar char="•"/>
            </a:pPr>
            <a:endParaRPr lang="en-US" sz="2800" i="0" dirty="0">
              <a:solidFill>
                <a:srgbClr val="333333"/>
              </a:solidFill>
              <a:effectLst/>
              <a:latin typeface="Times New Roman" panose="02020603050405020304" pitchFamily="18" charset="0"/>
              <a:cs typeface="Times New Roman" panose="02020603050405020304" pitchFamily="18" charset="0"/>
            </a:endParaRPr>
          </a:p>
          <a:p>
            <a:pPr marL="457200" indent="-457200">
              <a:buClrTx/>
              <a:buFont typeface="Arial" panose="020B0604020202020204" pitchFamily="34" charset="0"/>
              <a:buChar char="•"/>
            </a:pPr>
            <a:endParaRPr lang="en-US" sz="2800" b="0" i="0" dirty="0">
              <a:solidFill>
                <a:srgbClr val="333333"/>
              </a:solidFill>
              <a:effectLst/>
              <a:latin typeface="Times New Roman" panose="02020603050405020304" pitchFamily="18" charset="0"/>
              <a:cs typeface="Times New Roman" panose="02020603050405020304" pitchFamily="18" charset="0"/>
            </a:endParaRPr>
          </a:p>
          <a:p>
            <a:pPr marL="457200" indent="-457200">
              <a:buClrTx/>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ClrTx/>
              <a:buFont typeface="Arial" panose="020B0604020202020204" pitchFamily="34" charset="0"/>
              <a:buChar char="•"/>
            </a:pPr>
            <a:endParaRPr lang="en-IN" sz="2800" b="1" dirty="0">
              <a:latin typeface="Times New Roman" panose="02020603050405020304" pitchFamily="18" charset="0"/>
              <a:cs typeface="Times New Roman" panose="02020603050405020304" pitchFamily="18" charset="0"/>
            </a:endParaRPr>
          </a:p>
          <a:p>
            <a:pPr marL="457200" indent="-457200">
              <a:buClrTx/>
              <a:buFont typeface="Wingdings" panose="05000000000000000000" pitchFamily="2" charset="2"/>
              <a:buChar char="Ø"/>
            </a:pPr>
            <a:endParaRPr lang="en-IN" sz="28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D57076A-518F-EA38-DBC7-4A37762CD905}"/>
              </a:ext>
            </a:extLst>
          </p:cNvPr>
          <p:cNvPicPr>
            <a:picLocks noChangeAspect="1"/>
          </p:cNvPicPr>
          <p:nvPr/>
        </p:nvPicPr>
        <p:blipFill>
          <a:blip r:embed="rId3"/>
          <a:srcRect l="7168" t="7085" r="9203"/>
          <a:stretch/>
        </p:blipFill>
        <p:spPr>
          <a:xfrm>
            <a:off x="8457414" y="3522868"/>
            <a:ext cx="3339986" cy="2332679"/>
          </a:xfrm>
          <a:prstGeom prst="rect">
            <a:avLst/>
          </a:prstGeom>
        </p:spPr>
      </p:pic>
    </p:spTree>
    <p:extLst>
      <p:ext uri="{BB962C8B-B14F-4D97-AF65-F5344CB8AC3E}">
        <p14:creationId xmlns:p14="http://schemas.microsoft.com/office/powerpoint/2010/main" val="2190379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6BD0-F621-224A-661A-8C1DCD7ABC46}"/>
              </a:ext>
            </a:extLst>
          </p:cNvPr>
          <p:cNvSpPr>
            <a:spLocks noGrp="1"/>
          </p:cNvSpPr>
          <p:nvPr>
            <p:ph type="title"/>
          </p:nvPr>
        </p:nvSpPr>
        <p:spPr>
          <a:xfrm>
            <a:off x="377072" y="-103695"/>
            <a:ext cx="5717339" cy="961534"/>
          </a:xfrm>
        </p:spPr>
        <p:txBody>
          <a:bodyPr>
            <a:normAutofit/>
          </a:bodyPr>
          <a:lstStyle/>
          <a:p>
            <a:pPr marL="342900" indent="-342900">
              <a:buFont typeface="Wingdings" panose="05000000000000000000" pitchFamily="2" charset="2"/>
              <a:buChar char="Ø"/>
            </a:pPr>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Max 30100</a:t>
            </a:r>
          </a:p>
        </p:txBody>
      </p:sp>
      <p:pic>
        <p:nvPicPr>
          <p:cNvPr id="5" name="Content Placeholder 4">
            <a:extLst>
              <a:ext uri="{FF2B5EF4-FFF2-40B4-BE49-F238E27FC236}">
                <a16:creationId xmlns:a16="http://schemas.microsoft.com/office/drawing/2014/main" id="{D1608E7D-D59E-8628-655F-DC4504E7CD16}"/>
              </a:ext>
            </a:extLst>
          </p:cNvPr>
          <p:cNvPicPr>
            <a:picLocks noGrp="1" noChangeAspect="1"/>
          </p:cNvPicPr>
          <p:nvPr>
            <p:ph idx="1"/>
          </p:nvPr>
        </p:nvPicPr>
        <p:blipFill>
          <a:blip r:embed="rId2"/>
          <a:stretch>
            <a:fillRect/>
          </a:stretch>
        </p:blipFill>
        <p:spPr>
          <a:xfrm>
            <a:off x="8333295" y="461913"/>
            <a:ext cx="3592363" cy="2606510"/>
          </a:xfrm>
          <a:prstGeom prst="rect">
            <a:avLst/>
          </a:prstGeom>
        </p:spPr>
      </p:pic>
      <p:sp>
        <p:nvSpPr>
          <p:cNvPr id="4" name="Text Placeholder 3">
            <a:extLst>
              <a:ext uri="{FF2B5EF4-FFF2-40B4-BE49-F238E27FC236}">
                <a16:creationId xmlns:a16="http://schemas.microsoft.com/office/drawing/2014/main" id="{F7B347ED-D26B-7698-4968-086978869CD5}"/>
              </a:ext>
            </a:extLst>
          </p:cNvPr>
          <p:cNvSpPr>
            <a:spLocks noGrp="1"/>
          </p:cNvSpPr>
          <p:nvPr>
            <p:ph type="body" sz="half" idx="2"/>
          </p:nvPr>
        </p:nvSpPr>
        <p:spPr>
          <a:xfrm>
            <a:off x="188536" y="923827"/>
            <a:ext cx="7956223" cy="5934173"/>
          </a:xfrm>
        </p:spPr>
        <p:txBody>
          <a:bodyPr>
            <a:normAutofit/>
          </a:bodyPr>
          <a:lstStyle/>
          <a:p>
            <a:pPr marL="457200" indent="-457200">
              <a:buClrTx/>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The MAX30100 is an integrated pulse oximeter and heart-rate sensor. It is designed to measure the oxygen saturation in the blood and heart rate.</a:t>
            </a:r>
          </a:p>
          <a:p>
            <a:pPr marL="457200" indent="-457200">
              <a:buClrTx/>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 Low power consumption, making it suitable for battery-operated devices.</a:t>
            </a:r>
          </a:p>
          <a:p>
            <a:pPr marL="457200" indent="-457200">
              <a:buClrTx/>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 Easy integration with common microcontrollers due to I2C interface</a:t>
            </a:r>
            <a:r>
              <a:rPr lang="en-US" sz="2800" dirty="0">
                <a:latin typeface="Times New Roman" panose="02020603050405020304" pitchFamily="18" charset="0"/>
                <a:cs typeface="Times New Roman" panose="02020603050405020304" pitchFamily="18" charset="0"/>
              </a:rPr>
              <a:t>.</a:t>
            </a:r>
          </a:p>
          <a:p>
            <a:pPr marL="457200" indent="-457200">
              <a:buClrTx/>
              <a:buFont typeface="Wingdings" panose="05000000000000000000" pitchFamily="2" charset="2"/>
              <a:buChar char="Ø"/>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ESP8266</a:t>
            </a:r>
          </a:p>
          <a:p>
            <a:pPr marL="457200" indent="-457200">
              <a:buClrTx/>
              <a:buFont typeface="Arial" panose="020B0604020202020204" pitchFamily="34" charset="0"/>
              <a:buChar char="•"/>
            </a:pPr>
            <a:r>
              <a:rPr lang="en-US" sz="2800" i="0" dirty="0">
                <a:solidFill>
                  <a:schemeClr val="tx1">
                    <a:lumMod val="95000"/>
                    <a:lumOff val="5000"/>
                  </a:schemeClr>
                </a:solidFill>
                <a:effectLst/>
                <a:latin typeface="Times New Roman" panose="02020603050405020304" pitchFamily="18" charset="0"/>
                <a:cs typeface="Times New Roman" panose="02020603050405020304" pitchFamily="18" charset="0"/>
              </a:rPr>
              <a:t>The ESP8266 is a Wi-Fi module that allows microcontrollers to connect to a Wi-Fi network.</a:t>
            </a:r>
          </a:p>
          <a:p>
            <a:pPr marL="457200" indent="-457200">
              <a:buClrTx/>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It’s widely used in IoT applications and is known for its affordability and ease of integration. </a:t>
            </a:r>
            <a:endParaRPr lang="en-US" sz="280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ClrTx/>
              <a:buFont typeface="Arial" panose="020B0604020202020204" pitchFamily="34" charset="0"/>
              <a:buChar char="•"/>
            </a:pPr>
            <a:endParaRPr lang="en-US" sz="300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ClrTx/>
              <a:buFont typeface="Arial" panose="020B0604020202020204" pitchFamily="34" charset="0"/>
              <a:buChar char="•"/>
            </a:pPr>
            <a:endParaRPr lang="en-IN"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D7D95FD-909C-018B-AA8F-DCC450CCEC94}"/>
              </a:ext>
            </a:extLst>
          </p:cNvPr>
          <p:cNvPicPr>
            <a:picLocks noChangeAspect="1"/>
          </p:cNvPicPr>
          <p:nvPr/>
        </p:nvPicPr>
        <p:blipFill>
          <a:blip r:embed="rId3"/>
          <a:stretch>
            <a:fillRect/>
          </a:stretch>
        </p:blipFill>
        <p:spPr>
          <a:xfrm>
            <a:off x="9060141" y="4416503"/>
            <a:ext cx="2742218" cy="2218298"/>
          </a:xfrm>
          <a:prstGeom prst="rect">
            <a:avLst/>
          </a:prstGeom>
        </p:spPr>
      </p:pic>
    </p:spTree>
    <p:extLst>
      <p:ext uri="{BB962C8B-B14F-4D97-AF65-F5344CB8AC3E}">
        <p14:creationId xmlns:p14="http://schemas.microsoft.com/office/powerpoint/2010/main" val="358755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719727-2D43-F445-BCF1-022F5CE82A80}"/>
              </a:ext>
            </a:extLst>
          </p:cNvPr>
          <p:cNvSpPr>
            <a:spLocks noGrp="1"/>
          </p:cNvSpPr>
          <p:nvPr>
            <p:ph idx="1"/>
          </p:nvPr>
        </p:nvSpPr>
        <p:spPr>
          <a:xfrm>
            <a:off x="838200" y="886120"/>
            <a:ext cx="10671928" cy="5437904"/>
          </a:xfrm>
        </p:spPr>
        <p:txBody>
          <a:bodyPr>
            <a:normAutofit fontScale="32500" lnSpcReduction="20000"/>
          </a:bodyPr>
          <a:lstStyle/>
          <a:p>
            <a:pPr marL="0" indent="0" algn="just">
              <a:lnSpc>
                <a:spcPct val="100000"/>
              </a:lnSpc>
              <a:buNone/>
            </a:pPr>
            <a:r>
              <a:rPr lang="en-US" sz="8600" dirty="0">
                <a:latin typeface="Times New Roman" panose="02020603050405020304" pitchFamily="18" charset="0"/>
                <a:cs typeface="Times New Roman" panose="02020603050405020304" pitchFamily="18" charset="0"/>
              </a:rPr>
              <a:t>IoT-based health monitoring systems consist of several interconnected components that work together to provide comprehensive health data and insights. These components include:</a:t>
            </a:r>
          </a:p>
          <a:p>
            <a:pPr marL="0" indent="0" algn="just">
              <a:lnSpc>
                <a:spcPct val="100000"/>
              </a:lnSpc>
              <a:buNone/>
            </a:pPr>
            <a:endParaRPr lang="en-US" sz="86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8600" b="1" u="sng" dirty="0">
                <a:latin typeface="Times New Roman" panose="02020603050405020304" pitchFamily="18" charset="0"/>
                <a:cs typeface="Times New Roman" panose="02020603050405020304" pitchFamily="18" charset="0"/>
              </a:rPr>
              <a:t>Wearable Sensors</a:t>
            </a:r>
            <a:r>
              <a:rPr lang="en-US" sz="8600" b="1" dirty="0">
                <a:latin typeface="Times New Roman" panose="02020603050405020304" pitchFamily="18" charset="0"/>
                <a:cs typeface="Times New Roman" panose="02020603050405020304" pitchFamily="18" charset="0"/>
              </a:rPr>
              <a:t>:</a:t>
            </a:r>
            <a:r>
              <a:rPr lang="en-US" sz="8600" dirty="0">
                <a:latin typeface="Times New Roman" panose="02020603050405020304" pitchFamily="18" charset="0"/>
                <a:cs typeface="Times New Roman" panose="02020603050405020304" pitchFamily="18" charset="0"/>
              </a:rPr>
              <a:t> These devices are designed to measure various physiological parameters such as heart rate, blood pressure, and temperature. They are typically non-invasive and easy to use, making them suitable for long-term monitoring.</a:t>
            </a:r>
          </a:p>
          <a:p>
            <a:pPr algn="just">
              <a:lnSpc>
                <a:spcPct val="100000"/>
              </a:lnSpc>
              <a:buFont typeface="Arial" panose="020B0604020202020204" pitchFamily="34" charset="0"/>
              <a:buChar char="•"/>
            </a:pPr>
            <a:endParaRPr lang="en-US" sz="86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8600" b="1" u="sng" dirty="0">
                <a:latin typeface="Times New Roman" panose="02020603050405020304" pitchFamily="18" charset="0"/>
                <a:cs typeface="Times New Roman" panose="02020603050405020304" pitchFamily="18" charset="0"/>
              </a:rPr>
              <a:t>IoT Gateway</a:t>
            </a:r>
            <a:r>
              <a:rPr lang="en-US" sz="8600" b="1" dirty="0">
                <a:latin typeface="Times New Roman" panose="02020603050405020304" pitchFamily="18" charset="0"/>
                <a:cs typeface="Times New Roman" panose="02020603050405020304" pitchFamily="18" charset="0"/>
              </a:rPr>
              <a:t>:</a:t>
            </a:r>
            <a:r>
              <a:rPr lang="en-US" sz="8600" dirty="0">
                <a:latin typeface="Times New Roman" panose="02020603050405020304" pitchFamily="18" charset="0"/>
                <a:cs typeface="Times New Roman" panose="02020603050405020304" pitchFamily="18" charset="0"/>
              </a:rPr>
              <a:t> The IoT gateway serves as a bridge between the wearable sensors and the cloud-based platform. It collects data from the sensors, processes it, and securely transmits it to the cloud for further analysis.</a:t>
            </a:r>
          </a:p>
        </p:txBody>
      </p:sp>
    </p:spTree>
    <p:extLst>
      <p:ext uri="{BB962C8B-B14F-4D97-AF65-F5344CB8AC3E}">
        <p14:creationId xmlns:p14="http://schemas.microsoft.com/office/powerpoint/2010/main" val="40936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708367-A85A-70CD-9D95-531FFF7DE010}"/>
              </a:ext>
            </a:extLst>
          </p:cNvPr>
          <p:cNvSpPr txBox="1"/>
          <p:nvPr/>
        </p:nvSpPr>
        <p:spPr>
          <a:xfrm>
            <a:off x="1036947" y="716437"/>
            <a:ext cx="10209229" cy="4832092"/>
          </a:xfrm>
          <a:prstGeom prst="rect">
            <a:avLst/>
          </a:prstGeom>
          <a:noFill/>
        </p:spPr>
        <p:txBody>
          <a:bodyPr wrap="square">
            <a:spAutoFit/>
          </a:bodyPr>
          <a:lstStyle/>
          <a:p>
            <a:pPr algn="just">
              <a:lnSpc>
                <a:spcPct val="100000"/>
              </a:lnSpc>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Cloud Platform</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 centralized cloud platform is essential for storing, processing, and analyzing the collected health data. It provides a secure and scalable environment for data management and enables advanced analytics capabilities. The cloud platform can be used to identify trends, detect anomalies, and generate personalized insights for healthcare providers and patients.</a:t>
            </a:r>
          </a:p>
          <a:p>
            <a:pPr algn="just">
              <a:lnSpc>
                <a:spcPct val="10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Mobile Application</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 user-friendly mobile application is often provided to facilitate patient interaction with the health monitoring system. The app allows patients to view their health data, and communication.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82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0E6F-FFFB-DCE7-9521-96644FB79CE6}"/>
              </a:ext>
            </a:extLst>
          </p:cNvPr>
          <p:cNvSpPr>
            <a:spLocks noGrp="1"/>
          </p:cNvSpPr>
          <p:nvPr>
            <p:ph type="title"/>
          </p:nvPr>
        </p:nvSpPr>
        <p:spPr>
          <a:xfrm>
            <a:off x="1141413" y="179109"/>
            <a:ext cx="9905998" cy="1536569"/>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LITERATURE SURVEY</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204E0B-9E68-3DA4-F83F-B090C1122FC7}"/>
              </a:ext>
            </a:extLst>
          </p:cNvPr>
          <p:cNvSpPr>
            <a:spLocks noGrp="1"/>
          </p:cNvSpPr>
          <p:nvPr>
            <p:ph idx="1"/>
          </p:nvPr>
        </p:nvSpPr>
        <p:spPr>
          <a:xfrm>
            <a:off x="688157" y="1338606"/>
            <a:ext cx="11255603" cy="4452595"/>
          </a:xfrm>
        </p:spPr>
        <p:txBody>
          <a:bodyPr>
            <a:noAutofit/>
          </a:bodyPr>
          <a:lstStyle/>
          <a:p>
            <a:pPr algn="just"/>
            <a:r>
              <a:rPr lang="en-IN" sz="2800" b="1" dirty="0" err="1">
                <a:latin typeface="Times New Roman" panose="02020603050405020304" pitchFamily="18" charset="0"/>
                <a:cs typeface="Times New Roman" panose="02020603050405020304" pitchFamily="18" charset="0"/>
              </a:rPr>
              <a:t>Vaneeta</a:t>
            </a:r>
            <a:r>
              <a:rPr lang="en-IN" sz="2800" b="1" dirty="0">
                <a:latin typeface="Times New Roman" panose="02020603050405020304" pitchFamily="18" charset="0"/>
                <a:cs typeface="Times New Roman" panose="02020603050405020304" pitchFamily="18" charset="0"/>
              </a:rPr>
              <a:t> Bhardwaj, Rajat Joshi, Anshu Gaur (2021)</a:t>
            </a:r>
            <a:r>
              <a:rPr lang="en-IN" sz="2800" dirty="0">
                <a:latin typeface="Times New Roman" panose="02020603050405020304" pitchFamily="18" charset="0"/>
                <a:cs typeface="Times New Roman" panose="02020603050405020304" pitchFamily="18" charset="0"/>
              </a:rPr>
              <a:t>- Doctors can easily monitor patient’s health using the suggested model. Use of edge computing the information transfer can be made more secure.</a:t>
            </a:r>
            <a:r>
              <a:rPr lang="en-US" sz="2800" dirty="0">
                <a:latin typeface="Times New Roman" panose="02020603050405020304" pitchFamily="18" charset="0"/>
                <a:cs typeface="Times New Roman" panose="02020603050405020304" pitchFamily="18" charset="0"/>
              </a:rPr>
              <a:t> The system integrates Internet of Things (IoT) technology, enabling cloud-based data tracking and the addition of advanced features and biological sensors. This makes the system adaptable and future-ready.</a:t>
            </a:r>
            <a:endParaRPr lang="en-IN" sz="2800" dirty="0">
              <a:latin typeface="Times New Roman" panose="02020603050405020304" pitchFamily="18" charset="0"/>
              <a:cs typeface="Times New Roman" panose="02020603050405020304" pitchFamily="18" charset="0"/>
            </a:endParaRPr>
          </a:p>
          <a:p>
            <a:pPr algn="just"/>
            <a:r>
              <a:rPr lang="pt-BR" sz="2800" b="1" dirty="0">
                <a:latin typeface="Times New Roman" panose="02020603050405020304" pitchFamily="18" charset="0"/>
                <a:cs typeface="Times New Roman" panose="02020603050405020304" pitchFamily="18" charset="0"/>
              </a:rPr>
              <a:t>C R Srinivasan, Guru Charan, P Chenchu Sai Babu (2019)</a:t>
            </a:r>
            <a:r>
              <a:rPr lang="pt-BR"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 order to increase the Accuracy of the readings multiple sensors can be used to get an average value of the same reading. Any object connecting to IoT demands a unique IP address or mode of identification that can be attained using IPv6.</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83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BFEC9-D54F-8260-8A25-C08B9DAB93C0}"/>
              </a:ext>
            </a:extLst>
          </p:cNvPr>
          <p:cNvSpPr>
            <a:spLocks noGrp="1"/>
          </p:cNvSpPr>
          <p:nvPr>
            <p:ph idx="1"/>
          </p:nvPr>
        </p:nvSpPr>
        <p:spPr>
          <a:xfrm>
            <a:off x="838200" y="615462"/>
            <a:ext cx="10515600" cy="5627076"/>
          </a:xfrm>
        </p:spPr>
        <p:txBody>
          <a:bodyPr>
            <a:normAutofit fontScale="85000" lnSpcReduction="10000"/>
          </a:bodyPr>
          <a:lstStyle/>
          <a:p>
            <a:pPr algn="just"/>
            <a:r>
              <a:rPr lang="en-IN" sz="3000" b="1" dirty="0" err="1">
                <a:latin typeface="Times New Roman" panose="02020603050405020304" pitchFamily="18" charset="0"/>
                <a:cs typeface="Times New Roman" panose="02020603050405020304" pitchFamily="18" charset="0"/>
              </a:rPr>
              <a:t>Norbahiah</a:t>
            </a:r>
            <a:r>
              <a:rPr lang="en-IN" sz="3000" b="1" dirty="0">
                <a:latin typeface="Times New Roman" panose="02020603050405020304" pitchFamily="18" charset="0"/>
                <a:cs typeface="Times New Roman" panose="02020603050405020304" pitchFamily="18" charset="0"/>
              </a:rPr>
              <a:t> Misran, Mohammad Shahidul Islam, Gan Kok </a:t>
            </a:r>
            <a:r>
              <a:rPr lang="en-IN" sz="3000" b="1" dirty="0" err="1">
                <a:latin typeface="Times New Roman" panose="02020603050405020304" pitchFamily="18" charset="0"/>
                <a:cs typeface="Times New Roman" panose="02020603050405020304" pitchFamily="18" charset="0"/>
              </a:rPr>
              <a:t>Beng</a:t>
            </a:r>
            <a:r>
              <a:rPr lang="en-IN" sz="3000" b="1" dirty="0">
                <a:latin typeface="Times New Roman" panose="02020603050405020304" pitchFamily="18" charset="0"/>
                <a:cs typeface="Times New Roman" panose="02020603050405020304" pitchFamily="18" charset="0"/>
              </a:rPr>
              <a:t>, Mohammad Tariqul Islam, </a:t>
            </a:r>
            <a:r>
              <a:rPr lang="en-IN" sz="3000" b="1" dirty="0" err="1">
                <a:latin typeface="Times New Roman" panose="02020603050405020304" pitchFamily="18" charset="0"/>
                <a:cs typeface="Times New Roman" panose="02020603050405020304" pitchFamily="18" charset="0"/>
              </a:rPr>
              <a:t>Nowshad</a:t>
            </a:r>
            <a:r>
              <a:rPr lang="en-IN" sz="3000" b="1" dirty="0">
                <a:latin typeface="Times New Roman" panose="02020603050405020304" pitchFamily="18" charset="0"/>
                <a:cs typeface="Times New Roman" panose="02020603050405020304" pitchFamily="18" charset="0"/>
              </a:rPr>
              <a:t> Amin (2019)</a:t>
            </a:r>
            <a:r>
              <a:rPr lang="en-IN" sz="30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The IoT has a diversity of application domains in which IoT for healthcare is still in the top of the research because of its potentiality. Besides, developing technologies of IoT such as (Radio frequency identification)RFID, cloud computing, wireless network technologies (BLE, Wi-Fi, ZigBee) and (Low power wireless area network) LPWAN technologies like LoRa and </a:t>
            </a:r>
            <a:r>
              <a:rPr lang="en-US" sz="3000" dirty="0" err="1">
                <a:latin typeface="Times New Roman" panose="02020603050405020304" pitchFamily="18" charset="0"/>
                <a:cs typeface="Times New Roman" panose="02020603050405020304" pitchFamily="18" charset="0"/>
              </a:rPr>
              <a:t>SigFox</a:t>
            </a:r>
            <a:r>
              <a:rPr lang="en-US" sz="3000" dirty="0">
                <a:latin typeface="Times New Roman" panose="02020603050405020304" pitchFamily="18" charset="0"/>
                <a:cs typeface="Times New Roman" panose="02020603050405020304" pitchFamily="18" charset="0"/>
              </a:rPr>
              <a:t> are promising in terms of the IoT application development in a large scale and they are contributing to improve the device connection to the internet as well as the efficiency of the IoT application operation. </a:t>
            </a:r>
          </a:p>
          <a:p>
            <a:pPr algn="just"/>
            <a:r>
              <a:rPr lang="en-IN" sz="3000" b="1" dirty="0">
                <a:latin typeface="Times New Roman" panose="02020603050405020304" pitchFamily="18" charset="0"/>
                <a:cs typeface="Times New Roman" panose="02020603050405020304" pitchFamily="18" charset="0"/>
              </a:rPr>
              <a:t>Alexandros </a:t>
            </a:r>
            <a:r>
              <a:rPr lang="en-IN" sz="3000" b="1" dirty="0" err="1">
                <a:latin typeface="Times New Roman" panose="02020603050405020304" pitchFamily="18" charset="0"/>
                <a:cs typeface="Times New Roman" panose="02020603050405020304" pitchFamily="18" charset="0"/>
              </a:rPr>
              <a:t>Pantelopoulos</a:t>
            </a:r>
            <a:r>
              <a:rPr lang="en-IN" sz="3000" b="1" dirty="0">
                <a:latin typeface="Times New Roman" panose="02020603050405020304" pitchFamily="18" charset="0"/>
                <a:cs typeface="Times New Roman" panose="02020603050405020304" pitchFamily="18" charset="0"/>
              </a:rPr>
              <a:t>, Nikolaos G. </a:t>
            </a:r>
            <a:r>
              <a:rPr lang="en-IN" sz="3000" b="1" dirty="0" err="1">
                <a:latin typeface="Times New Roman" panose="02020603050405020304" pitchFamily="18" charset="0"/>
                <a:cs typeface="Times New Roman" panose="02020603050405020304" pitchFamily="18" charset="0"/>
              </a:rPr>
              <a:t>Bourbakis</a:t>
            </a:r>
            <a:r>
              <a:rPr lang="en-IN" sz="3000" b="1" dirty="0">
                <a:latin typeface="Times New Roman" panose="02020603050405020304" pitchFamily="18" charset="0"/>
                <a:cs typeface="Times New Roman" panose="02020603050405020304" pitchFamily="18" charset="0"/>
              </a:rPr>
              <a:t> (2010)</a:t>
            </a:r>
            <a:r>
              <a:rPr lang="en-IN" sz="30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In general, a lot of the biosensors used in current wearable systems tend to have bulky size. Power consumption (and battery size) appears to be perhaps the biggest technical issue and performance bottleneck in current implementations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789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248A9C-30F7-B6EC-27D2-A4A39EB37F88}"/>
              </a:ext>
            </a:extLst>
          </p:cNvPr>
          <p:cNvSpPr>
            <a:spLocks noGrp="1"/>
          </p:cNvSpPr>
          <p:nvPr>
            <p:ph idx="1"/>
          </p:nvPr>
        </p:nvSpPr>
        <p:spPr>
          <a:xfrm>
            <a:off x="838200" y="1791093"/>
            <a:ext cx="10515600" cy="4385870"/>
          </a:xfrm>
        </p:spPr>
        <p:txBody>
          <a:bodyPr>
            <a:normAutofit/>
          </a:bodyPr>
          <a:lstStyle/>
          <a:p>
            <a:pPr algn="just"/>
            <a:r>
              <a:rPr lang="en-US" sz="2800"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 Mohammad </a:t>
            </a:r>
            <a:r>
              <a:rPr lang="en-US" sz="2800" b="1" dirty="0" err="1">
                <a:latin typeface="Times New Roman" panose="02020603050405020304" pitchFamily="18" charset="0"/>
                <a:cs typeface="Times New Roman" panose="02020603050405020304" pitchFamily="18" charset="0"/>
              </a:rPr>
              <a:t>Monirujjaman</a:t>
            </a:r>
            <a:r>
              <a:rPr lang="en-US" sz="2800" b="1" dirty="0">
                <a:latin typeface="Times New Roman" panose="02020603050405020304" pitchFamily="18" charset="0"/>
                <a:cs typeface="Times New Roman" panose="02020603050405020304" pitchFamily="18" charset="0"/>
              </a:rPr>
              <a:t> Khan, Turki M. </a:t>
            </a:r>
            <a:r>
              <a:rPr lang="en-US" sz="2800" b="1" dirty="0" err="1">
                <a:latin typeface="Times New Roman" panose="02020603050405020304" pitchFamily="18" charset="0"/>
                <a:cs typeface="Times New Roman" panose="02020603050405020304" pitchFamily="18" charset="0"/>
              </a:rPr>
              <a:t>Alanazi</a:t>
            </a:r>
            <a:r>
              <a:rPr lang="en-US" sz="2800" b="1" dirty="0">
                <a:latin typeface="Times New Roman" panose="02020603050405020304" pitchFamily="18" charset="0"/>
                <a:cs typeface="Times New Roman" panose="02020603050405020304" pitchFamily="18" charset="0"/>
              </a:rPr>
              <a:t>, Amani Abdulrahman </a:t>
            </a:r>
            <a:r>
              <a:rPr lang="en-US" sz="2800" b="1" dirty="0" err="1">
                <a:latin typeface="Times New Roman" panose="02020603050405020304" pitchFamily="18" charset="0"/>
                <a:cs typeface="Times New Roman" panose="02020603050405020304" pitchFamily="18" charset="0"/>
              </a:rPr>
              <a:t>Albraikan</a:t>
            </a:r>
            <a:r>
              <a:rPr lang="en-US" sz="2800" b="1" dirty="0">
                <a:latin typeface="Times New Roman" panose="02020603050405020304" pitchFamily="18" charset="0"/>
                <a:cs typeface="Times New Roman" panose="02020603050405020304" pitchFamily="18" charset="0"/>
              </a:rPr>
              <a:t>, Faris A. </a:t>
            </a:r>
            <a:r>
              <a:rPr lang="en-US" sz="2800" b="1" dirty="0" err="1">
                <a:latin typeface="Times New Roman" panose="02020603050405020304" pitchFamily="18" charset="0"/>
                <a:cs typeface="Times New Roman" panose="02020603050405020304" pitchFamily="18" charset="0"/>
              </a:rPr>
              <a:t>Almalki</a:t>
            </a:r>
            <a:r>
              <a:rPr lang="en-US" sz="2800" b="1" dirty="0">
                <a:latin typeface="Times New Roman" panose="02020603050405020304" pitchFamily="18" charset="0"/>
                <a:cs typeface="Times New Roman" panose="02020603050405020304" pitchFamily="18" charset="0"/>
              </a:rPr>
              <a:t> (2023)</a:t>
            </a:r>
            <a:r>
              <a:rPr lang="en-US" sz="2800" dirty="0">
                <a:latin typeface="Times New Roman" panose="02020603050405020304" pitchFamily="18" charset="0"/>
                <a:cs typeface="Times New Roman" panose="02020603050405020304" pitchFamily="18" charset="0"/>
              </a:rPr>
              <a:t>- The IoT is now considered one of the most desirable solutions </a:t>
            </a:r>
            <a:r>
              <a:rPr lang="en-US" sz="2800" dirty="0" err="1">
                <a:latin typeface="Times New Roman" panose="02020603050405020304" pitchFamily="18" charset="0"/>
                <a:cs typeface="Times New Roman" panose="02020603050405020304" pitchFamily="18" charset="0"/>
              </a:rPr>
              <a:t>inhealth</a:t>
            </a:r>
            <a:r>
              <a:rPr lang="en-US" sz="2800" dirty="0">
                <a:latin typeface="Times New Roman" panose="02020603050405020304" pitchFamily="18" charset="0"/>
                <a:cs typeface="Times New Roman" panose="02020603050405020304" pitchFamily="18" charset="0"/>
              </a:rPr>
              <a:t> monitoring. It makes sure that the parameter data </a:t>
            </a:r>
            <a:r>
              <a:rPr lang="en-US" sz="2800" dirty="0" err="1">
                <a:latin typeface="Times New Roman" panose="02020603050405020304" pitchFamily="18" charset="0"/>
                <a:cs typeface="Times New Roman" panose="02020603050405020304" pitchFamily="18" charset="0"/>
              </a:rPr>
              <a:t>issecured</a:t>
            </a:r>
            <a:r>
              <a:rPr lang="en-US" sz="2800" dirty="0">
                <a:latin typeface="Times New Roman" panose="02020603050405020304" pitchFamily="18" charset="0"/>
                <a:cs typeface="Times New Roman" panose="02020603050405020304" pitchFamily="18" charset="0"/>
              </a:rPr>
              <a:t> inside the cloud, and the most important thing </a:t>
            </a:r>
            <a:r>
              <a:rPr lang="en-US" sz="2800" dirty="0" err="1">
                <a:latin typeface="Times New Roman" panose="02020603050405020304" pitchFamily="18" charset="0"/>
                <a:cs typeface="Times New Roman" panose="02020603050405020304" pitchFamily="18" charset="0"/>
              </a:rPr>
              <a:t>isthat</a:t>
            </a:r>
            <a:r>
              <a:rPr lang="en-US" sz="2800" dirty="0">
                <a:latin typeface="Times New Roman" panose="02020603050405020304" pitchFamily="18" charset="0"/>
                <a:cs typeface="Times New Roman" panose="02020603050405020304" pitchFamily="18" charset="0"/>
              </a:rPr>
              <a:t> any doctor can monitor the health of any patient at </a:t>
            </a:r>
            <a:r>
              <a:rPr lang="en-US" sz="2800" dirty="0" err="1">
                <a:latin typeface="Times New Roman" panose="02020603050405020304" pitchFamily="18" charset="0"/>
                <a:cs typeface="Times New Roman" panose="02020603050405020304" pitchFamily="18" charset="0"/>
              </a:rPr>
              <a:t>anydistance</a:t>
            </a:r>
            <a:r>
              <a:rPr lang="en-US" sz="2800" dirty="0">
                <a:latin typeface="Times New Roman" panose="02020603050405020304" pitchFamily="18" charset="0"/>
                <a:cs typeface="Times New Roman" panose="02020603050405020304" pitchFamily="18" charset="0"/>
              </a:rPr>
              <a:t>. The sensors used in the system can be improved, </a:t>
            </a:r>
            <a:r>
              <a:rPr lang="en-US" sz="2800" dirty="0" err="1">
                <a:latin typeface="Times New Roman" panose="02020603050405020304" pitchFamily="18" charset="0"/>
                <a:cs typeface="Times New Roman" panose="02020603050405020304" pitchFamily="18" charset="0"/>
              </a:rPr>
              <a:t>andwe</a:t>
            </a:r>
            <a:r>
              <a:rPr lang="en-US" sz="2800" dirty="0">
                <a:latin typeface="Times New Roman" panose="02020603050405020304" pitchFamily="18" charset="0"/>
                <a:cs typeface="Times New Roman" panose="02020603050405020304" pitchFamily="18" charset="0"/>
              </a:rPr>
              <a:t> can measure several health parameters when </a:t>
            </a:r>
            <a:r>
              <a:rPr lang="en-US" sz="2800" dirty="0" err="1">
                <a:latin typeface="Times New Roman" panose="02020603050405020304" pitchFamily="18" charset="0"/>
                <a:cs typeface="Times New Roman" panose="02020603050405020304" pitchFamily="18" charset="0"/>
              </a:rPr>
              <a:t>additionalsensors</a:t>
            </a:r>
            <a:r>
              <a:rPr lang="en-US" sz="2800" dirty="0">
                <a:latin typeface="Times New Roman" panose="02020603050405020304" pitchFamily="18" charset="0"/>
                <a:cs typeface="Times New Roman" panose="02020603050405020304" pitchFamily="18" charset="0"/>
              </a:rPr>
              <a:t> are added.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13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570B-9BB8-83F3-8233-2A254B5AC5B3}"/>
              </a:ext>
            </a:extLst>
          </p:cNvPr>
          <p:cNvSpPr>
            <a:spLocks noGrp="1"/>
          </p:cNvSpPr>
          <p:nvPr>
            <p:ph type="title"/>
          </p:nvPr>
        </p:nvSpPr>
        <p:spPr>
          <a:xfrm>
            <a:off x="1141413" y="301658"/>
            <a:ext cx="9905998" cy="179543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OBJECTIVES</a:t>
            </a:r>
            <a:br>
              <a:rPr lang="en-US" sz="4000"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FB77404-FE7C-392A-274C-7C074558A9A5}"/>
              </a:ext>
            </a:extLst>
          </p:cNvPr>
          <p:cNvSpPr>
            <a:spLocks noGrp="1" noChangeArrowheads="1"/>
          </p:cNvSpPr>
          <p:nvPr>
            <p:ph idx="1"/>
          </p:nvPr>
        </p:nvSpPr>
        <p:spPr bwMode="auto">
          <a:xfrm>
            <a:off x="992065" y="1479672"/>
            <a:ext cx="1020786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Health Monitoring</a:t>
            </a:r>
            <a:r>
              <a:rPr lang="en-US" altLang="en-US" sz="2800" dirty="0">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continuous tracking of patient vitals such as heart rate, oxygen levels, blood pressure, and temperature. Provide instant feedback to healthcare professionals for timely diagnosis and intervention.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Remote Access to Patient Data</a:t>
            </a:r>
            <a:r>
              <a:rPr lang="en-US" altLang="en-US" sz="2800" dirty="0">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doctors and caregivers to remotely access patient data through cloud-based storage, reducing the need for physical presence. </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800" b="1" dirty="0">
                <a:latin typeface="Times New Roman" panose="02020603050405020304" pitchFamily="18" charset="0"/>
                <a:cs typeface="Times New Roman" panose="02020603050405020304" pitchFamily="18" charset="0"/>
              </a:rPr>
              <a:t>User Friendly Interface</a:t>
            </a:r>
            <a:r>
              <a:rPr lang="en-US" altLang="en-US" sz="2800" dirty="0">
                <a:latin typeface="Times New Roman" panose="02020603050405020304" pitchFamily="18" charset="0"/>
                <a:cs typeface="Times New Roman" panose="02020603050405020304" pitchFamily="18" charset="0"/>
              </a:rPr>
              <a:t>-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Present health data in easy-to-understand charts and graphs, avoiding overwhelming users with too much information. Accessible via smartphones, tablets, and desktop computers to accommodate different user preferences</a:t>
            </a:r>
            <a:r>
              <a:rPr lang="en-US" dirty="0">
                <a:solidFill>
                  <a:schemeClr val="tx1">
                    <a:lumMod val="95000"/>
                    <a:lumOff val="5000"/>
                  </a:schemeClr>
                </a:solidFill>
              </a:rPr>
              <a:t>.</a:t>
            </a:r>
            <a:endParaRPr kumimoji="0" lang="en-US" altLang="en-US"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60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49C53D6-C792-7217-3F43-9BA16CD9C672}"/>
              </a:ext>
            </a:extLst>
          </p:cNvPr>
          <p:cNvSpPr>
            <a:spLocks noGrp="1" noChangeArrowheads="1"/>
          </p:cNvSpPr>
          <p:nvPr>
            <p:ph idx="1"/>
          </p:nvPr>
        </p:nvSpPr>
        <p:spPr bwMode="auto">
          <a:xfrm>
            <a:off x="970961" y="322392"/>
            <a:ext cx="10595728" cy="6401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Adaptability and Upgradability</a:t>
            </a:r>
            <a:r>
              <a:rPr lang="en-US" altLang="en-US" sz="2800" dirty="0">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the system to be flexible and scalable, allowing future upgrades and the incorporation of emerging IoT technologies. Ensure the system can accommodate new features without the need for significant infrastructure changes.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Patient Care and Outcomes</a:t>
            </a:r>
            <a:r>
              <a:rPr lang="en-US" altLang="en-US" sz="2800" dirty="0">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Simplify patient care by enabling more efficient diagnosis, treatment, and continuous monitoring. Enhance the quality of healthcare by reducing human error and improving response times.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800" b="1" dirty="0">
                <a:latin typeface="Times New Roman" panose="02020603050405020304" pitchFamily="18" charset="0"/>
                <a:cs typeface="Times New Roman" panose="02020603050405020304" pitchFamily="18" charset="0"/>
              </a:rPr>
              <a:t>Cost Effective </a:t>
            </a:r>
            <a:r>
              <a:rPr lang="en-US" altLang="en-US" sz="2800" b="1" dirty="0">
                <a:solidFill>
                  <a:schemeClr val="tx1">
                    <a:lumMod val="95000"/>
                    <a:lumOff val="5000"/>
                  </a:schemeClr>
                </a:solidFill>
                <a:latin typeface="Times New Roman" panose="02020603050405020304" pitchFamily="18" charset="0"/>
                <a:cs typeface="Times New Roman" panose="02020603050405020304" pitchFamily="18" charset="0"/>
              </a:rPr>
              <a:t>Solution</a:t>
            </a:r>
            <a:r>
              <a:rPr lang="en-US" altLang="en-US" sz="28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Remote monitoring reduces the need for frequent hospital or clinic visits, saving costs for patients and healthcare providers. IoT sensors and devices are generally affordable and easy to install, reducing the initial setup cost.</a:t>
            </a:r>
            <a:endParaRPr kumimoji="0" lang="en-US" altLang="en-US" sz="28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5533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B317-DD82-957F-6641-735DE09A0E76}"/>
              </a:ext>
            </a:extLst>
          </p:cNvPr>
          <p:cNvSpPr>
            <a:spLocks noGrp="1"/>
          </p:cNvSpPr>
          <p:nvPr>
            <p:ph type="title"/>
          </p:nvPr>
        </p:nvSpPr>
        <p:spPr>
          <a:xfrm>
            <a:off x="677333" y="609600"/>
            <a:ext cx="10116357" cy="1320800"/>
          </a:xfrm>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METHODOLOGY ADOPTED</a:t>
            </a:r>
          </a:p>
        </p:txBody>
      </p:sp>
      <p:sp>
        <p:nvSpPr>
          <p:cNvPr id="3" name="Content Placeholder 2">
            <a:extLst>
              <a:ext uri="{FF2B5EF4-FFF2-40B4-BE49-F238E27FC236}">
                <a16:creationId xmlns:a16="http://schemas.microsoft.com/office/drawing/2014/main" id="{5C6237C9-6DDE-8605-1FBB-DF86BD6068C6}"/>
              </a:ext>
            </a:extLst>
          </p:cNvPr>
          <p:cNvSpPr>
            <a:spLocks noGrp="1"/>
          </p:cNvSpPr>
          <p:nvPr>
            <p:ph idx="1"/>
          </p:nvPr>
        </p:nvSpPr>
        <p:spPr>
          <a:xfrm>
            <a:off x="179109" y="4383465"/>
            <a:ext cx="11877773" cy="2224725"/>
          </a:xfrm>
        </p:spPr>
        <p:txBody>
          <a:bodyPr>
            <a:normAutofit fontScale="92500" lnSpcReduction="10000"/>
          </a:bodyPr>
          <a:lstStyle/>
          <a:p>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This block diagram explains the IoT Based Patient Health Monitoring System using ESP8266 &amp; Arduino. Pulse Sensor and LM35 Temperature Sensors measure BPM &amp; Environmental Temperature respectively. The Arduino processes the code and displays it to 16*2 LCD Display. ESP8266 Wi-Fi module connects to Wi-Fi and sends the data to IoT device server.</a:t>
            </a:r>
            <a:endParaRPr lang="en-IN"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sz="2800" dirty="0"/>
          </a:p>
        </p:txBody>
      </p:sp>
      <p:pic>
        <p:nvPicPr>
          <p:cNvPr id="5" name="Picture 4">
            <a:extLst>
              <a:ext uri="{FF2B5EF4-FFF2-40B4-BE49-F238E27FC236}">
                <a16:creationId xmlns:a16="http://schemas.microsoft.com/office/drawing/2014/main" id="{6FF49E79-4273-4F71-3861-4FA61DD7A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163" y="1564849"/>
            <a:ext cx="6368523" cy="2743199"/>
          </a:xfrm>
          <a:prstGeom prst="rect">
            <a:avLst/>
          </a:prstGeom>
        </p:spPr>
      </p:pic>
    </p:spTree>
    <p:extLst>
      <p:ext uri="{BB962C8B-B14F-4D97-AF65-F5344CB8AC3E}">
        <p14:creationId xmlns:p14="http://schemas.microsoft.com/office/powerpoint/2010/main" val="40080172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383</TotalTime>
  <Words>1182</Words>
  <Application>Microsoft Office PowerPoint</Application>
  <PresentationFormat>Widescreen</PresentationFormat>
  <Paragraphs>51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Times New Roman</vt:lpstr>
      <vt:lpstr>Trebuchet MS</vt:lpstr>
      <vt:lpstr>Wingdings</vt:lpstr>
      <vt:lpstr>Wingdings 3</vt:lpstr>
      <vt:lpstr>Facet</vt:lpstr>
      <vt:lpstr>INTRODUCTION</vt:lpstr>
      <vt:lpstr>PowerPoint Presentation</vt:lpstr>
      <vt:lpstr>PowerPoint Presentation</vt:lpstr>
      <vt:lpstr>LITERATURE SURVEY</vt:lpstr>
      <vt:lpstr>PowerPoint Presentation</vt:lpstr>
      <vt:lpstr>PowerPoint Presentation</vt:lpstr>
      <vt:lpstr>OBJECTIVES </vt:lpstr>
      <vt:lpstr>PowerPoint Presentation</vt:lpstr>
      <vt:lpstr>METHODOLOGY ADOPTED</vt:lpstr>
      <vt:lpstr>PowerPoint Presentation</vt:lpstr>
      <vt:lpstr>Tools Used</vt:lpstr>
      <vt:lpstr>Pulse Sensor</vt:lpstr>
      <vt:lpstr>Max 30100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Jasleen Kaur</dc:creator>
  <cp:lastModifiedBy>kmrayush03@outlook.com</cp:lastModifiedBy>
  <cp:revision>3</cp:revision>
  <dcterms:created xsi:type="dcterms:W3CDTF">2024-09-07T17:59:26Z</dcterms:created>
  <dcterms:modified xsi:type="dcterms:W3CDTF">2024-09-08T15:08:55Z</dcterms:modified>
</cp:coreProperties>
</file>