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4B47-F3D7-6D97-380C-D58CB828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17C76-18BF-DC79-4350-D91976E9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DB5E-48E6-2ED9-F5A0-0D4758A7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4E15-96F7-9BF8-C93A-5FF84E53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5303-5CFC-9378-EE35-ADEFFBDD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6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444-B5AD-08AC-85EF-F1F24920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DC1C9-563D-A612-91CA-EB1B7560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7531-827B-29E8-861A-19F0C995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29E8-641B-6FEB-7C5A-2C9CB947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D1B8-244A-B91B-19DF-21C6E04F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8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CCB2-4B1E-7964-ABDD-A2BE47A3F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51C38-E790-360D-9872-7ED05E72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FDDA-045F-4D44-ADC7-86297931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B88E-A846-3D0C-6E49-5DB1936A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EAF5-F2C1-6C0F-7649-5F968AFC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186B-1687-ABC0-359A-EBD1CF54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428E-EABA-EE76-634F-09C7A621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491D-26CA-8E3A-32CA-A03E5B1F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4EA9-8776-A032-8752-10E9502D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33F2-2C34-0451-7DDC-B90CE6E2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0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EFE1-A1FC-D933-F945-0EEE9AF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6ABDF-CB44-0490-E37F-31C5790B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22B4-5332-DA2C-DD57-5B9FA5E4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3C3E-CCEB-F20B-881A-6543FB5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7F389-A170-E24E-172E-1B10937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D89-2BDF-99E3-A7C7-C6E26ACB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3D59-104E-D279-274B-6256E1547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8A13-DCDC-EE1A-4C41-5BAB0699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8F06D-0821-99A8-1ECE-91F0A557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88AE-FBB9-10BD-EA53-28EF420F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49AD-B86E-46BF-8E7C-B41AB28E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E8F7-15C3-1585-4E10-9A2812E9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4AC1-A93B-BFF0-26CC-AB47BB1D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77637-5FB5-CE4B-A4FE-1A539F85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2E2ED-734E-3142-C4FA-A11481A82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1CDD2-F1A6-6148-0D84-DE665141C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F5E44-F5FB-A812-E604-DA18404A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16D8F-A077-F902-108C-046D74C1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701B-51DD-1468-DF75-BEAD5700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9BDE-FAD6-8480-201B-4B96F9A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4E889-0FEB-2A1F-66EB-61422DAF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DDAC4-431A-1D12-3ACE-3F93E8E0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4699A-C812-712A-1BC0-91B73F25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3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6631E-0284-B9CB-95BD-110BBC2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DC881-5713-DA15-E606-7640D8A3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28CA-0DBA-9A6B-D736-A74BCAC7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635-008C-AB5A-05C6-99A72B8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F231-A0A7-CFE1-B856-3291E32B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C53C9-0E24-1353-8040-DC98BB0C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A650-A1BA-428F-360D-CC5E8CF3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C444-6A53-0E07-E522-8BF8344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28F7C-B8F3-1D36-53A9-05FF097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AE19-89F6-0F5A-4B5A-18BA7132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2B4B-AB0D-DB20-25DD-D70ECDA9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F68B-15F8-1154-6FEE-AB3D27934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4CD8C-BA98-5766-DEBD-92F2E6DF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F6E9-7D52-DA10-C686-CF21EDC0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C4F2-8142-F45A-57CE-4019C99A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C8E7D-2B7B-DA04-74F0-3511C0EC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50A6-D2DE-3377-3320-8E285011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DABD-FB72-5C19-B0E7-6B9EEBDC9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6469-D444-46AE-A400-422B969D9F16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6DF3-DD0A-6D47-5D74-660C2DC8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4007-0650-FCB6-0FE1-72F1AC65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6DDA-1058-4EE2-A0C5-8E710E349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Saif-Katper/publication/341025012_Plant_Disease_Detection_using_Deep_Learning/links/5eabf714299bf18b958a94a8/Plant-Disease-Detection-using-Deep-Learning.pdf" TargetMode="External"/><Relationship Id="rId2" Type="http://schemas.openxmlformats.org/officeDocument/2006/relationships/hyperlink" Target="https://epubs.icar.org.in/ejournal/index.php/IJAgS/article/download/98996/393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gacyias.com/about-the-late-blight-disease/" TargetMode="External"/><Relationship Id="rId5" Type="http://schemas.openxmlformats.org/officeDocument/2006/relationships/hyperlink" Target="https://vegpath.plantpath.wisc.edu/diseases/potato-early-blight/" TargetMode="External"/><Relationship Id="rId4" Type="http://schemas.openxmlformats.org/officeDocument/2006/relationships/hyperlink" Target="https://openai.com/researc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2008-40F7-849A-6545-E0B7B7F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OF PLANT DISEASE IDENTIFICATION USING ADVANCED DEEP LEARNING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7AE9-A054-938B-ABEB-85C0456D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18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BB8-244B-C18B-355F-B1BC52F2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2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APP INTEGRATION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01A3-A284-8324-3DCD-8D09252D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49"/>
            <a:ext cx="10515600" cy="4646114"/>
          </a:xfrm>
        </p:spPr>
        <p:txBody>
          <a:bodyPr>
            <a:normAutofit/>
          </a:bodyPr>
          <a:lstStyle/>
          <a:p>
            <a:r>
              <a:rPr lang="en-US" sz="2400" b="1" dirty="0"/>
              <a:t>API Development:</a:t>
            </a:r>
            <a:r>
              <a:rPr lang="en-US" sz="2400" dirty="0"/>
              <a:t> Create APIs to enable communication between the model and web/app interfaces.</a:t>
            </a:r>
          </a:p>
          <a:p>
            <a:r>
              <a:rPr lang="en-US" sz="2400" b="1" dirty="0"/>
              <a:t>Frontend Integration:</a:t>
            </a:r>
            <a:r>
              <a:rPr lang="en-US" sz="2400" dirty="0"/>
              <a:t> Embed model functionalities into web or app interfaces for user interaction.</a:t>
            </a:r>
          </a:p>
          <a:p>
            <a:r>
              <a:rPr lang="en-US" sz="2400" b="1" dirty="0"/>
              <a:t>Backend Integration:</a:t>
            </a:r>
            <a:r>
              <a:rPr lang="en-US" sz="2400" dirty="0"/>
              <a:t> Host the model on a server and ensure it can handle requests from web/app clients.</a:t>
            </a:r>
          </a:p>
          <a:p>
            <a:r>
              <a:rPr lang="en-US" sz="2400" b="1" dirty="0"/>
              <a:t>Data Handling:</a:t>
            </a:r>
            <a:r>
              <a:rPr lang="en-US" sz="2400" dirty="0"/>
              <a:t> Implement data input and output processes for user submissions and model predictions.</a:t>
            </a:r>
          </a:p>
          <a:p>
            <a:r>
              <a:rPr lang="en-US" sz="2400" b="1" dirty="0"/>
              <a:t>User Interface:</a:t>
            </a:r>
            <a:r>
              <a:rPr lang="en-US" sz="2400" dirty="0"/>
              <a:t> Design intuitive interfaces for users to interact with the model and view results.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5061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F55A-8468-6A3B-EB84-3313FF4F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APPLICATIONS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6E2D-FE54-D2F5-5644-5AE0EA83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284"/>
            <a:ext cx="10515600" cy="4982967"/>
          </a:xfrm>
        </p:spPr>
        <p:txBody>
          <a:bodyPr/>
          <a:lstStyle/>
          <a:p>
            <a:r>
              <a:rPr lang="en-US" b="1" dirty="0"/>
              <a:t>Enhanced Disease Detection:</a:t>
            </a:r>
            <a:r>
              <a:rPr lang="en-US" dirty="0"/>
              <a:t> Improves accuracy in identifying plant diseases.</a:t>
            </a:r>
          </a:p>
          <a:p>
            <a:r>
              <a:rPr lang="en-US" b="1" dirty="0"/>
              <a:t>Faster Diagnosis:</a:t>
            </a:r>
            <a:r>
              <a:rPr lang="en-US" dirty="0"/>
              <a:t> Automated analysis speeds up disease detection and response.</a:t>
            </a:r>
          </a:p>
          <a:p>
            <a:r>
              <a:rPr lang="en-US" b="1" dirty="0"/>
              <a:t>Reduced Crop Loss:</a:t>
            </a:r>
            <a:r>
              <a:rPr lang="en-US" dirty="0"/>
              <a:t> Early identification helps minimize crop damage and losses.</a:t>
            </a:r>
          </a:p>
          <a:p>
            <a:r>
              <a:rPr lang="en-US" b="1" dirty="0"/>
              <a:t>Support for Farmers:</a:t>
            </a:r>
            <a:r>
              <a:rPr lang="en-US" dirty="0"/>
              <a:t> Provides valuable tools and insights for effective disease management.</a:t>
            </a:r>
          </a:p>
          <a:p>
            <a:r>
              <a:rPr lang="en-US" b="1" dirty="0"/>
              <a:t>Scalable Solution:</a:t>
            </a:r>
            <a:r>
              <a:rPr lang="en-US" dirty="0"/>
              <a:t> Can be adapted to various crops and expanded with more data and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20D4-9CF2-8DF2-966C-40FDA68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3E15-CF86-8C29-9685-9EB87A6E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91"/>
            <a:ext cx="10515600" cy="480830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https://epubs.icar.org.in/ejournal/index.php/IJAgS/article/download/98996/39374</a:t>
            </a:r>
            <a:endParaRPr lang="en-IN" dirty="0"/>
          </a:p>
          <a:p>
            <a:r>
              <a:rPr lang="en-IN" dirty="0">
                <a:hlinkClick r:id="rId3"/>
              </a:rPr>
              <a:t>https://www.researchgate.net/profile/Saif-Katper/publication/341025012_Plant_Disease_Detection_using_Deep_Learning/links/5eabf714299bf18b958a94a8/Plant-Disease-Detection-using-Deep-Learning.pdf</a:t>
            </a:r>
            <a:endParaRPr lang="en-IN" dirty="0"/>
          </a:p>
          <a:p>
            <a:r>
              <a:rPr lang="en-IN" dirty="0">
                <a:hlinkClick r:id="rId4"/>
              </a:rPr>
              <a:t>https://openai.com/research/</a:t>
            </a:r>
            <a:endParaRPr lang="en-IN" dirty="0"/>
          </a:p>
          <a:p>
            <a:r>
              <a:rPr lang="en-IN" dirty="0">
                <a:hlinkClick r:id="rId5"/>
              </a:rPr>
              <a:t>https://vegpath.plantpath.wisc.edu/diseases/potato-early-blight/</a:t>
            </a:r>
            <a:endParaRPr lang="en-IN" dirty="0"/>
          </a:p>
          <a:p>
            <a:r>
              <a:rPr lang="en-IN" dirty="0">
                <a:hlinkClick r:id="rId6"/>
              </a:rPr>
              <a:t>https://www.legacyias.com/about-the-late-blight-disease/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73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695C-84D4-9B7F-E072-DC30D426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500C-0A92-9CEB-70FF-42F5003B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Plant diseases significantly impact crop health, yield, and food security. 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Accurate disease identification is difficult due to diverse pathogens and symptoms.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Improve diagnostic methods and accuracy for plant disease identification.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current identification techniques.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 comprehensive database linking symptoms to pathogens.</a:t>
            </a:r>
          </a:p>
          <a:p>
            <a:pPr marL="800100" lvl="1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practical resources and knowledge for better disease management.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Support sustainable farming, reduce economic losses, and improve overall agricultural practices.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8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8BC6-65C9-0AB0-0F6B-72732736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63"/>
            <a:ext cx="10515600" cy="1196547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DISEASE IDENTIFICATION </a:t>
            </a:r>
            <a:br>
              <a:rPr lang="en-IN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1351-155A-AA9F-45C1-BA35903B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5"/>
            <a:ext cx="10515600" cy="5812231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different types of potato plant diseases are as follows :-</a:t>
            </a:r>
            <a:endParaRPr lang="en-IN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200" b="1" u="sng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Early Blight:</a:t>
            </a:r>
            <a:endParaRPr lang="en-IN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Cause: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Fungal pathogen Alternaria </a:t>
            </a:r>
            <a:r>
              <a:rPr lang="en-IN" sz="20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solani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Conditions: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Prefers warm, dry conditions and can spread through infected plant debris, seeds, and soil.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Symptoms: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Dark, concentric ring lesions on leaves; can also affect stems and tubers.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Impact: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Reduces yield and quality; prefers warm, dry conditions</a:t>
            </a:r>
            <a:r>
              <a:rPr lang="en-US" sz="1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                   </a:t>
            </a:r>
            <a:endParaRPr lang="en-IN" sz="16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Early Blight Tranquility Disease Resistance Meets its Match | Potato Grower  Magazine">
            <a:extLst>
              <a:ext uri="{FF2B5EF4-FFF2-40B4-BE49-F238E27FC236}">
                <a16:creationId xmlns:a16="http://schemas.microsoft.com/office/drawing/2014/main" id="{81BC52DE-695A-C480-FC2D-1B44310F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870524"/>
            <a:ext cx="3678148" cy="240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00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E042-200F-A049-0886-84AA0814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5" y="305049"/>
            <a:ext cx="11233935" cy="6188218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2000" b="1" dirty="0">
                <a:ea typeface="Times New Roman" panose="02020603050405020304" pitchFamily="18" charset="0"/>
                <a:cs typeface="Calibri" panose="020F0502020204030204" pitchFamily="34" charset="0"/>
              </a:rPr>
              <a:t>2.  </a:t>
            </a:r>
            <a:r>
              <a:rPr lang="en-US" sz="2000" b="1" u="sng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Late Blight: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Cause: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Oomycete pathogen </a:t>
            </a:r>
            <a:r>
              <a:rPr lang="en-IN" sz="2000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Phytophthora </a:t>
            </a:r>
            <a:r>
              <a:rPr lang="en-IN" sz="2000" i="1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infestans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Conditions: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Thrives in cool, wet conditions with high humidity; spread rapidly under </a:t>
            </a:r>
            <a:r>
              <a:rPr lang="en-IN" sz="20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favorable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weather conditions.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Symptoms: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Dark, water-soaked lesions on leaves, stems, and tubers; white </a:t>
            </a:r>
            <a:r>
              <a:rPr lang="en-IN" sz="20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mold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on the underside of leaves.</a:t>
            </a: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0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Impact:</a:t>
            </a:r>
            <a:r>
              <a:rPr lang="en-IN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Can cause severe crop loss; thrives in wet conditions.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Potato Late Blight Management - Spud Smart">
            <a:extLst>
              <a:ext uri="{FF2B5EF4-FFF2-40B4-BE49-F238E27FC236}">
                <a16:creationId xmlns:a16="http://schemas.microsoft.com/office/drawing/2014/main" id="{82A55506-BD2F-666B-94B4-A77887C85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41" y="3313291"/>
            <a:ext cx="4038266" cy="2522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42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678-8BEC-F830-4DDB-0C4F9DE8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figure 4">
            <a:extLst>
              <a:ext uri="{FF2B5EF4-FFF2-40B4-BE49-F238E27FC236}">
                <a16:creationId xmlns:a16="http://schemas.microsoft.com/office/drawing/2014/main" id="{EBF6C09C-A51F-302E-C51D-48671D15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1505753"/>
            <a:ext cx="9328935" cy="4823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7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3181-C850-9384-397E-1FC8BE3D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12" y="139093"/>
            <a:ext cx="1074077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192F-7931-241D-F460-BCFF98CD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11" y="1464656"/>
            <a:ext cx="10740775" cy="50697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u="sng" dirty="0"/>
              <a:t>Data Collection </a:t>
            </a:r>
            <a:r>
              <a:rPr lang="en-US" sz="2200" b="1" dirty="0"/>
              <a:t>:</a:t>
            </a:r>
          </a:p>
          <a:p>
            <a:r>
              <a:rPr lang="en-IN" sz="2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Image Acquisition:</a:t>
            </a:r>
            <a:r>
              <a:rPr lang="en-IN" sz="2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Collect images of plants with and without diseases. These images can be obtained from public datasets, field surveys, or lab-controlled environments.</a:t>
            </a:r>
            <a:endParaRPr lang="en-IN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/>
              <a:t>Sources: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TensorFlow dataset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Existing Kaggle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/>
              <a:t>Online images on Google scraped via a web scraping bot</a:t>
            </a:r>
          </a:p>
          <a:p>
            <a:pPr marL="457200" lvl="1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2.   </a:t>
            </a:r>
            <a:r>
              <a:rPr lang="en-IN" sz="2200" b="1" u="sng" dirty="0"/>
              <a:t>Data Preprocessing </a:t>
            </a:r>
            <a:r>
              <a:rPr lang="en-IN" sz="2200" b="1" dirty="0"/>
              <a:t>:</a:t>
            </a:r>
          </a:p>
          <a:p>
            <a:r>
              <a:rPr lang="en-IN" sz="2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Data Augmentation:</a:t>
            </a:r>
            <a:r>
              <a:rPr lang="en-IN" sz="2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Techniques like rotation, flipping, scaling, and </a:t>
            </a:r>
            <a:r>
              <a:rPr lang="en-IN" sz="22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color</a:t>
            </a:r>
            <a:r>
              <a:rPr lang="en-IN" sz="2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adjustments are applied to increase the diversity of the dataset and improve model generalization.</a:t>
            </a:r>
            <a:endParaRPr lang="en-IN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480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F35A4D-3EE4-61C7-F1A3-06703782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51" y="123290"/>
            <a:ext cx="9698804" cy="65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8447-A5A2-21CF-64B4-D8D87FEE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255E-7F01-CC8F-BAD4-A93C57BA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87"/>
            <a:ext cx="10515600" cy="551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We have chosen Convolutional Neural Networks (CNN) for Plant Disease Identification</a:t>
            </a:r>
          </a:p>
          <a:p>
            <a:pPr marL="0" indent="0">
              <a:buNone/>
            </a:pPr>
            <a:r>
              <a:rPr lang="en-US" sz="2200" b="1" dirty="0"/>
              <a:t>Why CNNs?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Specialization in Image Data:</a:t>
            </a:r>
            <a:r>
              <a:rPr lang="en-US" sz="2200" dirty="0"/>
              <a:t> CNNs are designed to process and analyze visual data, making them highly effective for tasks involving images. They excel at detecting and interpreting spatial hierarchies and patterns within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Visual Features:</a:t>
            </a:r>
            <a:r>
              <a:rPr lang="en-US" sz="2200" dirty="0"/>
              <a:t> Plant disease identification relies on visual characteristics such as color, texture, and shape of leaves. CNNs can automatically learn these features, which are crucial for accurate disease classification.</a:t>
            </a:r>
          </a:p>
          <a:p>
            <a:pPr marL="0" indent="0">
              <a:lnSpc>
                <a:spcPct val="1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Advantages of CNNs</a:t>
            </a:r>
            <a:r>
              <a:rPr lang="en-US" sz="2200" b="1" dirty="0"/>
              <a:t>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Automated Feature Extraction:</a:t>
            </a:r>
            <a:r>
              <a:rPr lang="en-US" sz="2200" dirty="0"/>
              <a:t> Reduces manual feature engineering by learning relevant features from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Complex Pattern Recognition:</a:t>
            </a:r>
            <a:r>
              <a:rPr lang="en-US" sz="2200" dirty="0"/>
              <a:t> Handles large-scale datasets and complex visual patterns effectively.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32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B061-DB9B-49A9-108A-785FD858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22" y="165367"/>
            <a:ext cx="10515600" cy="6307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PARAMETERS </a:t>
            </a:r>
            <a:r>
              <a:rPr lang="en-IN" b="1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Activation Functions</a:t>
            </a:r>
          </a:p>
          <a:p>
            <a:r>
              <a:rPr lang="en-US" sz="2400" u="sng" dirty="0" err="1"/>
              <a:t>ReLU</a:t>
            </a:r>
            <a:r>
              <a:rPr lang="en-US" sz="2400" u="sng" dirty="0"/>
              <a:t>:</a:t>
            </a:r>
            <a:r>
              <a:rPr lang="en-US" sz="2400" dirty="0"/>
              <a:t> Used in convolutional layers to introduce non-linearity.</a:t>
            </a:r>
          </a:p>
          <a:p>
            <a:r>
              <a:rPr lang="en-US" sz="2400" u="sng" dirty="0" err="1"/>
              <a:t>Softmax</a:t>
            </a:r>
            <a:r>
              <a:rPr lang="en-US" sz="2400" u="sng" dirty="0"/>
              <a:t>: </a:t>
            </a:r>
            <a:r>
              <a:rPr lang="en-US" sz="2400" dirty="0"/>
              <a:t>Applied in the final layer to convert outputs into probabilities for multi-class classification.</a:t>
            </a:r>
          </a:p>
          <a:p>
            <a:pPr marL="514350" indent="-514350">
              <a:buAutoNum type="arabicPeriod" startAt="2"/>
            </a:pPr>
            <a:r>
              <a:rPr lang="en-US" sz="2400" b="1" dirty="0"/>
              <a:t>Loss Function</a:t>
            </a:r>
          </a:p>
          <a:p>
            <a:r>
              <a:rPr lang="en-US" sz="2400" u="sng" dirty="0"/>
              <a:t>Categorical </a:t>
            </a:r>
            <a:r>
              <a:rPr lang="en-US" sz="2400" u="sng" dirty="0" err="1"/>
              <a:t>Crossentropy</a:t>
            </a:r>
            <a:r>
              <a:rPr lang="en-US" sz="2400" b="1" dirty="0"/>
              <a:t>: </a:t>
            </a:r>
            <a:r>
              <a:rPr lang="en-US" sz="2400" dirty="0"/>
              <a:t>Appropriate for multi-class classification tasks like identifying multiple plant diseases.</a:t>
            </a:r>
          </a:p>
          <a:p>
            <a:pPr marL="0" indent="0">
              <a:buNone/>
            </a:pPr>
            <a:r>
              <a:rPr lang="en-US" sz="2400" b="1" dirty="0"/>
              <a:t>3.    Optimizer</a:t>
            </a:r>
          </a:p>
          <a:p>
            <a:r>
              <a:rPr lang="en-US" sz="2400" u="sng" dirty="0"/>
              <a:t>Adam Optimizer</a:t>
            </a:r>
            <a:r>
              <a:rPr lang="en-US" sz="2400" dirty="0"/>
              <a:t>: Selected for its adaptive learning rate and efficiency in handling sparse gradients and noisy data.</a:t>
            </a:r>
          </a:p>
          <a:p>
            <a:pPr marL="457200" indent="-457200">
              <a:buAutoNum type="arabicPeriod" startAt="4"/>
            </a:pPr>
            <a:r>
              <a:rPr lang="en-US" sz="2400" b="1" dirty="0"/>
              <a:t>Evaluation Metrics</a:t>
            </a:r>
          </a:p>
          <a:p>
            <a:r>
              <a:rPr lang="en-US" sz="2400" u="sng" dirty="0"/>
              <a:t>Accuracy:</a:t>
            </a:r>
            <a:r>
              <a:rPr lang="en-US" sz="2400" dirty="0"/>
              <a:t> Measures overall classification performance.</a:t>
            </a:r>
            <a:endParaRPr lang="en-US" sz="2400" b="1" dirty="0"/>
          </a:p>
          <a:p>
            <a:r>
              <a:rPr lang="en-US" sz="2400" u="sng" dirty="0"/>
              <a:t>Precision:</a:t>
            </a:r>
            <a:r>
              <a:rPr lang="en-US" sz="2400" dirty="0"/>
              <a:t> Evaluates the model's ability to correctly identify diseased versus healthy plants, especially important for imbalanced datasets.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697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793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IMPLEMENTATION OF PLANT DISEASE IDENTIFICATION USING ADVANCED DEEP LEARNING </vt:lpstr>
      <vt:lpstr>INTRODUCTION </vt:lpstr>
      <vt:lpstr>DISEASE IDENTIFICATION  </vt:lpstr>
      <vt:lpstr>PowerPoint Presentation</vt:lpstr>
      <vt:lpstr>FLOWCHART</vt:lpstr>
      <vt:lpstr>DATA COLLECTION AND PREPROCESSING</vt:lpstr>
      <vt:lpstr>PowerPoint Presentation</vt:lpstr>
      <vt:lpstr>MODEL SELECTION</vt:lpstr>
      <vt:lpstr>PowerPoint Presentation</vt:lpstr>
      <vt:lpstr>WEB AND APP INTEGRATION</vt:lpstr>
      <vt:lpstr>ADVANTAGES AND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BK MISHRA</dc:creator>
  <cp:lastModifiedBy>BK MISHRA</cp:lastModifiedBy>
  <cp:revision>2</cp:revision>
  <dcterms:created xsi:type="dcterms:W3CDTF">2024-09-08T15:16:59Z</dcterms:created>
  <dcterms:modified xsi:type="dcterms:W3CDTF">2024-09-08T18:11:19Z</dcterms:modified>
</cp:coreProperties>
</file>