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B0D4"/>
    <a:srgbClr val="9BBB59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C7CCF9-C43F-4F07-9173-2FCFFC0F2E82}" v="1689" dt="2024-09-08T20:08:36.295"/>
    <p1510:client id="{AF4B83CC-5E13-47CC-8828-5E9FA093027B}" v="16" dt="2024-09-08T20:50:10.533"/>
    <p1510:client id="{DA308A86-F785-4123-9B22-2FA65332BBD6}" v="3" dt="2024-09-08T20:47:16.6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3025" y="401390"/>
            <a:ext cx="8534400" cy="1752600"/>
          </a:xfrm>
        </p:spPr>
        <p:txBody>
          <a:bodyPr/>
          <a:lstStyle/>
          <a:p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9527" y="1752955"/>
            <a:ext cx="6426130" cy="430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SIH1587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Organization: </a:t>
            </a:r>
            <a:r>
              <a:rPr lang="en-IN" sz="20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AICTE, MIC-Student Innovation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 -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Innovation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 –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Disaster Management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 -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–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Ctrl+C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Ctrl+V</a:t>
            </a:r>
            <a:endParaRPr lang="en-IN" sz="20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39265" y="-152249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329773" y="2466455"/>
            <a:ext cx="117207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Solution:</a:t>
            </a: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Ctrl+C</a:t>
            </a:r>
            <a:r>
              <a:rPr lang="en-US"/>
              <a:t>/</a:t>
            </a:r>
            <a:r>
              <a:rPr lang="en-US" err="1"/>
              <a:t>Ctrl+V</a:t>
            </a:r>
            <a:endParaRPr lang="en-IN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337A2F-E0F0-48B4-BB43-9D90AA9007AD}"/>
              </a:ext>
            </a:extLst>
          </p:cNvPr>
          <p:cNvSpPr txBox="1"/>
          <p:nvPr/>
        </p:nvSpPr>
        <p:spPr>
          <a:xfrm>
            <a:off x="580916" y="2970516"/>
            <a:ext cx="5325041" cy="33393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IN" sz="1500" dirty="0"/>
              <a:t>Our solution incorporates a unique </a:t>
            </a:r>
            <a:r>
              <a:rPr lang="en-IN" sz="1500" b="1" dirty="0"/>
              <a:t>3-layer architecture</a:t>
            </a:r>
            <a:r>
              <a:rPr lang="en-IN" sz="1500" dirty="0"/>
              <a:t>:</a:t>
            </a:r>
          </a:p>
          <a:p>
            <a:pPr algn="just"/>
            <a:endParaRPr lang="en-US" sz="1600" dirty="0">
              <a:latin typeface="+mj-lt"/>
              <a:cs typeface="Arial" panose="020B06040202020202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sz="1500" b="1" dirty="0">
                <a:latin typeface="+mj-lt"/>
                <a:ea typeface="ＭＳ Ｐゴシック"/>
                <a:cs typeface="Arial"/>
              </a:rPr>
              <a:t>Deep Learning Time Series Model:</a:t>
            </a:r>
            <a:r>
              <a:rPr lang="en-US" sz="1500" dirty="0">
                <a:latin typeface="+mj-lt"/>
                <a:ea typeface="ＭＳ Ｐゴシック"/>
                <a:cs typeface="Arial"/>
              </a:rPr>
              <a:t> </a:t>
            </a:r>
            <a:r>
              <a:rPr lang="en-US" sz="1500" dirty="0">
                <a:latin typeface="+mj-lt"/>
                <a:ea typeface="Calibri"/>
              </a:rPr>
              <a:t>Uses meteorological data for cloud burst prediction.</a:t>
            </a:r>
            <a:endParaRPr lang="en-US" sz="1500" dirty="0">
              <a:latin typeface="+mj-lt"/>
              <a:ea typeface="Calibri"/>
              <a:cs typeface="Calibri"/>
            </a:endParaRPr>
          </a:p>
          <a:p>
            <a:pPr marL="342900" indent="-342900" algn="just">
              <a:buAutoNum type="arabicPeriod"/>
            </a:pPr>
            <a:endParaRPr lang="en-US" sz="1500" dirty="0">
              <a:latin typeface="+mj-lt"/>
              <a:ea typeface="ＭＳ Ｐゴシック"/>
              <a:cs typeface="Calibri"/>
            </a:endParaRPr>
          </a:p>
          <a:p>
            <a:pPr marL="342900" indent="-342900" algn="just">
              <a:buAutoNum type="arabicPeriod"/>
            </a:pPr>
            <a:r>
              <a:rPr lang="en-US" sz="1500" b="1" dirty="0">
                <a:latin typeface="+mj-lt"/>
                <a:ea typeface="ＭＳ Ｐゴシック"/>
                <a:cs typeface="Arial"/>
              </a:rPr>
              <a:t>Remote Sensing Satellite Imagery Model:</a:t>
            </a:r>
            <a:r>
              <a:rPr lang="en-US" sz="1500" dirty="0">
                <a:latin typeface="+mj-lt"/>
                <a:ea typeface="ＭＳ Ｐゴシック"/>
                <a:cs typeface="Arial"/>
              </a:rPr>
              <a:t> </a:t>
            </a:r>
            <a:r>
              <a:rPr lang="en-US" sz="1500" dirty="0">
                <a:latin typeface="+mj-lt"/>
                <a:ea typeface="Calibri"/>
              </a:rPr>
              <a:t>Applies deep learning to satellite images for cloud formation monitoring.</a:t>
            </a:r>
            <a:endParaRPr lang="en-US" dirty="0">
              <a:ea typeface="Calibri"/>
              <a:cs typeface="Calibri" pitchFamily="34" charset="0"/>
            </a:endParaRPr>
          </a:p>
          <a:p>
            <a:pPr marL="342900" indent="-342900" algn="just">
              <a:buAutoNum type="arabicPeriod"/>
            </a:pPr>
            <a:endParaRPr lang="en-US" sz="1500" dirty="0">
              <a:latin typeface="+mj-lt"/>
              <a:ea typeface="ＭＳ Ｐゴシック"/>
              <a:cs typeface="Calibri"/>
            </a:endParaRPr>
          </a:p>
          <a:p>
            <a:pPr marL="342900" indent="-342900" algn="just">
              <a:buAutoNum type="arabicPeriod"/>
            </a:pPr>
            <a:r>
              <a:rPr lang="en-US" sz="1500" b="1" dirty="0">
                <a:latin typeface="+mj-lt"/>
                <a:ea typeface="ＭＳ Ｐゴシック"/>
                <a:cs typeface="Arial"/>
              </a:rPr>
              <a:t>Real-Time Data Collection Hardware: </a:t>
            </a:r>
            <a:r>
              <a:rPr lang="en-US" sz="1500" dirty="0">
                <a:latin typeface="+mj-lt"/>
                <a:ea typeface="Calibri"/>
              </a:rPr>
              <a:t>Uses sensors for real-time environmental data to refine predictions.</a:t>
            </a:r>
            <a:endParaRPr lang="en-US" sz="1500" dirty="0">
              <a:latin typeface="+mj-lt"/>
              <a:ea typeface="Calibri"/>
              <a:cs typeface="Calibri"/>
            </a:endParaRPr>
          </a:p>
          <a:p>
            <a:pPr algn="just"/>
            <a:endParaRPr lang="en-US" sz="1500" dirty="0">
              <a:latin typeface="+mj-lt"/>
              <a:cs typeface="Arial" panose="020B0604020202020204" pitchFamily="34" charset="0"/>
            </a:endParaRPr>
          </a:p>
          <a:p>
            <a:pPr algn="just"/>
            <a:r>
              <a:rPr lang="en-US" sz="1500" dirty="0">
                <a:latin typeface="+mj-lt"/>
                <a:cs typeface="Arial" panose="020B0604020202020204" pitchFamily="34" charset="0"/>
              </a:rPr>
              <a:t>This layered approach allows us to tackle cloud burst prediction from both ground-level sensor data and high-altitude satellite observations.</a:t>
            </a:r>
            <a:endParaRPr lang="en-IN" sz="15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14D520-1C54-4481-BFB2-91E5380023EA}"/>
              </a:ext>
            </a:extLst>
          </p:cNvPr>
          <p:cNvSpPr txBox="1"/>
          <p:nvPr/>
        </p:nvSpPr>
        <p:spPr>
          <a:xfrm>
            <a:off x="6282470" y="1512461"/>
            <a:ext cx="5109876" cy="21698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1500" dirty="0"/>
          </a:p>
          <a:p>
            <a:pPr marL="342900" indent="-342900" algn="just">
              <a:buAutoNum type="arabicPeriod"/>
            </a:pPr>
            <a:r>
              <a:rPr lang="en-US" sz="1500" b="1" dirty="0">
                <a:latin typeface="+mj-lt"/>
                <a:ea typeface="ＭＳ Ｐゴシック"/>
                <a:cs typeface="Arial"/>
              </a:rPr>
              <a:t>Multi-Layered Data Fusion</a:t>
            </a:r>
            <a:r>
              <a:rPr lang="en-US" sz="1500" dirty="0">
                <a:latin typeface="+mj-lt"/>
                <a:ea typeface="ＭＳ Ｐゴシック"/>
                <a:cs typeface="Arial"/>
              </a:rPr>
              <a:t>: I</a:t>
            </a:r>
            <a:r>
              <a:rPr lang="en-US" sz="1500" dirty="0">
                <a:latin typeface="+mj-lt"/>
                <a:ea typeface="Calibri"/>
                <a:cs typeface="Calibri"/>
              </a:rPr>
              <a:t>ntegrates historical, real-time, and satellite data for precise predictions.</a:t>
            </a:r>
          </a:p>
          <a:p>
            <a:pPr marL="342900" indent="-342900" algn="just">
              <a:buAutoNum type="arabicPeriod"/>
            </a:pPr>
            <a:endParaRPr lang="en-US" sz="1500" dirty="0">
              <a:latin typeface="+mj-lt"/>
              <a:ea typeface="ＭＳ Ｐゴシック"/>
              <a:cs typeface="Arial"/>
            </a:endParaRPr>
          </a:p>
          <a:p>
            <a:pPr marL="342900" indent="-342900" algn="just">
              <a:buAutoNum type="arabicPeriod"/>
            </a:pPr>
            <a:r>
              <a:rPr lang="en-US" sz="1500" b="1" dirty="0">
                <a:latin typeface="+mj-lt"/>
                <a:ea typeface="ＭＳ Ｐゴシック"/>
                <a:cs typeface="Arial"/>
              </a:rPr>
              <a:t>Enhanced Accuracy &amp; Early Warnings</a:t>
            </a:r>
            <a:r>
              <a:rPr lang="en-US" sz="1500" dirty="0">
                <a:latin typeface="+mj-lt"/>
                <a:ea typeface="ＭＳ Ｐゴシック"/>
                <a:cs typeface="Arial"/>
              </a:rPr>
              <a:t>: </a:t>
            </a:r>
            <a:r>
              <a:rPr lang="en-US" sz="1500" dirty="0">
                <a:latin typeface="Calibri"/>
                <a:ea typeface="Calibri"/>
                <a:cs typeface="Calibri"/>
              </a:rPr>
              <a:t>Combines </a:t>
            </a:r>
            <a:r>
              <a:rPr lang="en-US" sz="1500" dirty="0">
                <a:latin typeface="+mj-lt"/>
                <a:ea typeface="Calibri"/>
                <a:cs typeface="Calibri"/>
              </a:rPr>
              <a:t>imagery and real-time data for better risk management</a:t>
            </a:r>
            <a:r>
              <a:rPr lang="en-US" sz="1500" dirty="0">
                <a:latin typeface="Calibri"/>
                <a:ea typeface="Calibri"/>
                <a:cs typeface="Calibri"/>
              </a:rPr>
              <a:t>.</a:t>
            </a:r>
          </a:p>
          <a:p>
            <a:pPr marL="342900" indent="-342900" algn="just">
              <a:buAutoNum type="arabicPeriod"/>
            </a:pPr>
            <a:endParaRPr lang="en-US" sz="1500" dirty="0">
              <a:latin typeface="+mj-lt"/>
              <a:ea typeface="ＭＳ Ｐゴシック"/>
              <a:cs typeface="Calibri"/>
            </a:endParaRPr>
          </a:p>
          <a:p>
            <a:pPr marL="342900" indent="-342900" algn="just">
              <a:buAutoNum type="arabicPeriod"/>
            </a:pPr>
            <a:r>
              <a:rPr lang="en-US" sz="1500" b="1" dirty="0">
                <a:latin typeface="+mj-lt"/>
                <a:ea typeface="ＭＳ Ｐゴシック"/>
                <a:cs typeface="Arial"/>
              </a:rPr>
              <a:t>Adaptive System</a:t>
            </a:r>
            <a:r>
              <a:rPr lang="en-US" sz="1500" dirty="0">
                <a:latin typeface="+mj-lt"/>
                <a:ea typeface="ＭＳ Ｐゴシック"/>
                <a:cs typeface="Arial"/>
              </a:rPr>
              <a:t>: </a:t>
            </a:r>
            <a:r>
              <a:rPr lang="en-US" sz="1500" dirty="0">
                <a:latin typeface="+mj-lt"/>
                <a:ea typeface="Calibri"/>
                <a:cs typeface="Calibri"/>
              </a:rPr>
              <a:t>Scales easily with new data sources and regions for evolving climate conditions.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1B8ADE34-5486-4C7C-8756-C756AC141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5313" y="1242455"/>
            <a:ext cx="59544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u="sng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Innovation &amp; Uniqueness:</a:t>
            </a:r>
            <a:endParaRPr lang="en-US" sz="2000" u="sng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9D3CA4-CBA6-44C5-BAF4-4AC4E5C4B3C9}"/>
              </a:ext>
            </a:extLst>
          </p:cNvPr>
          <p:cNvSpPr txBox="1"/>
          <p:nvPr/>
        </p:nvSpPr>
        <p:spPr>
          <a:xfrm>
            <a:off x="7437177" y="6055556"/>
            <a:ext cx="320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1: Arduino Server &amp; Weather Station Setup</a:t>
            </a:r>
            <a:endParaRPr lang="en-IN" sz="1200" dirty="0"/>
          </a:p>
        </p:txBody>
      </p:sp>
      <p:pic>
        <p:nvPicPr>
          <p:cNvPr id="16" name="Picture 15" descr="Project block diagram. | Download Scientific Diagram">
            <a:extLst>
              <a:ext uri="{FF2B5EF4-FFF2-40B4-BE49-F238E27FC236}">
                <a16:creationId xmlns:a16="http://schemas.microsoft.com/office/drawing/2014/main" id="{08499FCD-DF7A-4C11-BB2E-E35B3D3C1D3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462" y="3625046"/>
            <a:ext cx="3918586" cy="246085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01E567-501E-4801-A86C-8D0158C97016}"/>
              </a:ext>
            </a:extLst>
          </p:cNvPr>
          <p:cNvSpPr txBox="1"/>
          <p:nvPr/>
        </p:nvSpPr>
        <p:spPr>
          <a:xfrm>
            <a:off x="442004" y="1134367"/>
            <a:ext cx="5325041" cy="12772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IN" sz="1700" b="1" u="sng" dirty="0">
                <a:solidFill>
                  <a:srgbClr val="002060"/>
                </a:solidFill>
              </a:rPr>
              <a:t>Problem Statement</a:t>
            </a:r>
            <a:r>
              <a:rPr lang="en-IN" sz="1700" u="sng" dirty="0">
                <a:solidFill>
                  <a:srgbClr val="002060"/>
                </a:solidFill>
              </a:rPr>
              <a:t>:</a:t>
            </a:r>
            <a:r>
              <a:rPr lang="en-IN" sz="1700" dirty="0"/>
              <a:t> </a:t>
            </a:r>
            <a:r>
              <a:rPr lang="en-US" sz="1500" dirty="0"/>
              <a:t>Cloud bursts cause severe flooding and landslides, their abrupt &amp; unpredictable nature makes detection challenging. An Integrated Prediction System using Multi-Source Data Fusion offers early, reliable warnings to help mitigate disasters and protect communities.</a:t>
            </a:r>
            <a:endParaRPr lang="en-IN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5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573740" y="-280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34317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Ctrl+C</a:t>
            </a:r>
            <a:r>
              <a:rPr lang="en-US"/>
              <a:t>/</a:t>
            </a:r>
            <a:r>
              <a:rPr lang="en-US" err="1"/>
              <a:t>Ctrl+V</a:t>
            </a:r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27E235-F680-43E1-AFE3-58C55F609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28" y="1079235"/>
            <a:ext cx="7007719" cy="5253939"/>
          </a:xfrm>
          <a:prstGeom prst="rect">
            <a:avLst/>
          </a:prstGeom>
        </p:spPr>
      </p:pic>
      <p:sp>
        <p:nvSpPr>
          <p:cNvPr id="12" name="TextBox 8">
            <a:extLst>
              <a:ext uri="{FF2B5EF4-FFF2-40B4-BE49-F238E27FC236}">
                <a16:creationId xmlns:a16="http://schemas.microsoft.com/office/drawing/2014/main" id="{1E51A86D-C6D4-4072-BE7E-F3A63D36F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0753" y="1110788"/>
            <a:ext cx="51835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u="sng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Technology Stack:</a:t>
            </a:r>
            <a:endParaRPr lang="en-US" sz="2000" u="sng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CFD7D7-D1ED-4822-A2EE-CCC187CEC991}"/>
              </a:ext>
            </a:extLst>
          </p:cNvPr>
          <p:cNvSpPr txBox="1"/>
          <p:nvPr/>
        </p:nvSpPr>
        <p:spPr>
          <a:xfrm>
            <a:off x="7254383" y="1611014"/>
            <a:ext cx="43280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b="1" dirty="0"/>
              <a:t>ML &amp; DL Frameworks: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TensorFlow, </a:t>
            </a:r>
            <a:r>
              <a:rPr lang="en-US" sz="1400" dirty="0" err="1"/>
              <a:t>PyTorch</a:t>
            </a:r>
            <a:r>
              <a:rPr lang="en-US" sz="1400" dirty="0"/>
              <a:t>, </a:t>
            </a:r>
            <a:r>
              <a:rPr lang="en-US" sz="1400" dirty="0" err="1"/>
              <a:t>Keras</a:t>
            </a:r>
            <a:endParaRPr lang="en-US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Weights &amp; Biases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OpenCV, Yolov5, </a:t>
            </a:r>
            <a:r>
              <a:rPr lang="en-US" sz="1400" dirty="0" err="1"/>
              <a:t>spaCy</a:t>
            </a:r>
            <a:endParaRPr lang="en-US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Pandas, </a:t>
            </a:r>
            <a:r>
              <a:rPr lang="en-IN" sz="1400" dirty="0"/>
              <a:t>scikit-learn, Matplotlib, Seaborn, </a:t>
            </a:r>
            <a:r>
              <a:rPr lang="en-IN" sz="1400" dirty="0" err="1"/>
              <a:t>Plotly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b="1" dirty="0"/>
              <a:t>DL Algorithms:</a:t>
            </a:r>
            <a:r>
              <a:rPr lang="en-US" sz="1400" dirty="0"/>
              <a:t> RNN, LSTM, &amp; CNN</a:t>
            </a:r>
          </a:p>
          <a:p>
            <a:pPr marL="342900" indent="-342900">
              <a:buAutoNum type="arabicPeriod"/>
            </a:pPr>
            <a:r>
              <a:rPr lang="en-US" sz="1400" b="1" dirty="0"/>
              <a:t>Server-Side Handling:</a:t>
            </a:r>
            <a:r>
              <a:rPr lang="en-US" sz="1400" dirty="0"/>
              <a:t> Python, Flask</a:t>
            </a:r>
          </a:p>
          <a:p>
            <a:pPr marL="342900" indent="-342900">
              <a:buAutoNum type="arabicPeriod"/>
            </a:pPr>
            <a:r>
              <a:rPr lang="en-US" sz="1400" b="1" dirty="0"/>
              <a:t>Hardware: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/>
              <a:t>Arduino (ESP32, Nano)</a:t>
            </a:r>
            <a:endParaRPr lang="en-US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Sensors: DHT22, BMP180, </a:t>
            </a:r>
            <a:r>
              <a:rPr lang="en-IN" sz="1400" dirty="0"/>
              <a:t>LIDAR, Rain Gauge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b="1" dirty="0"/>
              <a:t>DB:</a:t>
            </a:r>
            <a:r>
              <a:rPr lang="en-US" sz="1400" dirty="0"/>
              <a:t> MySQL, PostgreSQL</a:t>
            </a:r>
          </a:p>
          <a:p>
            <a:pPr marL="342900" indent="-342900">
              <a:buAutoNum type="arabicPeriod"/>
            </a:pPr>
            <a:r>
              <a:rPr lang="en-US" sz="1400" b="1" dirty="0"/>
              <a:t>ML-Ops: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/>
              <a:t>Docker, Kubernetes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400" dirty="0" err="1"/>
              <a:t>MLFlow</a:t>
            </a:r>
            <a:r>
              <a:rPr lang="en-IN" sz="1400" dirty="0"/>
              <a:t>, Data Version Control (DVC), Kubeflow, Terraform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b="1" dirty="0"/>
              <a:t>User Interface:</a:t>
            </a:r>
            <a:r>
              <a:rPr lang="en-US" sz="1400" dirty="0"/>
              <a:t> Next.js, Tailwind CSS</a:t>
            </a:r>
          </a:p>
          <a:p>
            <a:pPr marL="342900" indent="-342900">
              <a:buAutoNum type="arabicPeriod"/>
            </a:pPr>
            <a:r>
              <a:rPr lang="en-US" sz="1400" b="1" dirty="0"/>
              <a:t>Deployment:</a:t>
            </a:r>
            <a:r>
              <a:rPr lang="en-US" sz="1400" dirty="0"/>
              <a:t> AWS, GCP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3EB97E-11F4-4EF2-BCAB-1AE3A369E2C5}"/>
              </a:ext>
            </a:extLst>
          </p:cNvPr>
          <p:cNvSpPr txBox="1"/>
          <p:nvPr/>
        </p:nvSpPr>
        <p:spPr>
          <a:xfrm>
            <a:off x="708212" y="5863218"/>
            <a:ext cx="3003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2: Multi-layered System Architecture</a:t>
            </a:r>
            <a:endParaRPr lang="en-IN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502021" y="-280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Ctrl+C/Ctrl+V</a:t>
            </a:r>
            <a:endParaRPr lang="en-IN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61799413-7287-4C6F-B01C-1A20F72A7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095" y="1317960"/>
            <a:ext cx="35453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b="1" u="sng" dirty="0">
                <a:solidFill>
                  <a:schemeClr val="tx2"/>
                </a:solidFill>
                <a:latin typeface="Arial"/>
                <a:ea typeface="ＭＳ Ｐゴシック"/>
                <a:cs typeface="Arial"/>
              </a:rPr>
              <a:t>Idea Feasibility:</a:t>
            </a:r>
            <a:endParaRPr lang="en-US" sz="1600" u="sng" dirty="0">
              <a:solidFill>
                <a:schemeClr val="tx2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EED83-3FDD-4C85-8EDD-61865F5D18F5}"/>
              </a:ext>
            </a:extLst>
          </p:cNvPr>
          <p:cNvSpPr txBox="1"/>
          <p:nvPr/>
        </p:nvSpPr>
        <p:spPr>
          <a:xfrm>
            <a:off x="225204" y="1752815"/>
            <a:ext cx="3742417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1600" b="1" dirty="0">
                <a:latin typeface="Calibri"/>
                <a:ea typeface="ＭＳ Ｐゴシック"/>
                <a:cs typeface="Calibri"/>
              </a:rPr>
              <a:t>Proven Technologies</a:t>
            </a:r>
            <a:r>
              <a:rPr lang="en-US" sz="1600" dirty="0">
                <a:latin typeface="Calibri"/>
                <a:ea typeface="ＭＳ Ｐゴシック"/>
                <a:cs typeface="Calibri"/>
              </a:rPr>
              <a:t>: Uses open-source framework and cost-effective hardware.</a:t>
            </a:r>
            <a:endParaRPr lang="en-US" sz="1600" dirty="0">
              <a:latin typeface="Calibri"/>
              <a:ea typeface="Calibri"/>
              <a:cs typeface="Calibri"/>
            </a:endParaRPr>
          </a:p>
          <a:p>
            <a:pPr marL="342900" indent="-342900" algn="just">
              <a:buAutoNum type="arabicPeriod"/>
            </a:pPr>
            <a:endParaRPr lang="en-US" sz="1400" dirty="0">
              <a:latin typeface="Calibri"/>
              <a:ea typeface="Calibri"/>
              <a:cs typeface="Calibri"/>
            </a:endParaRPr>
          </a:p>
          <a:p>
            <a:pPr marL="342900" indent="-342900" algn="just">
              <a:buAutoNum type="arabicPeriod"/>
            </a:pPr>
            <a:r>
              <a:rPr lang="en-US" sz="1600" b="1" dirty="0">
                <a:latin typeface="Calibri"/>
                <a:ea typeface="ＭＳ Ｐゴシック"/>
                <a:cs typeface="Calibri"/>
              </a:rPr>
              <a:t>Scalable &amp; Adaptable</a:t>
            </a:r>
            <a:r>
              <a:rPr lang="en-US" sz="1600" dirty="0">
                <a:latin typeface="Calibri"/>
                <a:ea typeface="ＭＳ Ｐゴシック"/>
                <a:cs typeface="Calibri"/>
              </a:rPr>
              <a:t>: LSTM and RNN handle large datasets with real-time inputs.</a:t>
            </a:r>
            <a:endParaRPr lang="en-US" sz="1600" dirty="0">
              <a:cs typeface="Calibri"/>
            </a:endParaRPr>
          </a:p>
          <a:p>
            <a:pPr marL="342900" indent="-342900" algn="just">
              <a:buAutoNum type="arabicPeriod"/>
            </a:pPr>
            <a:endParaRPr lang="en-US" sz="1600" dirty="0">
              <a:latin typeface="Calibri"/>
              <a:ea typeface="ＭＳ Ｐゴシック"/>
              <a:cs typeface="Calibri"/>
            </a:endParaRPr>
          </a:p>
          <a:p>
            <a:pPr marL="342900" indent="-342900" algn="just">
              <a:buAutoNum type="arabicPeriod"/>
            </a:pPr>
            <a:r>
              <a:rPr lang="en-US" sz="1600" b="1" dirty="0">
                <a:latin typeface="Calibri"/>
                <a:ea typeface="ＭＳ Ｐゴシック"/>
                <a:cs typeface="Calibri"/>
              </a:rPr>
              <a:t>Seamless Integration</a:t>
            </a:r>
            <a:r>
              <a:rPr lang="en-US" sz="1600" dirty="0">
                <a:latin typeface="Calibri"/>
                <a:ea typeface="ＭＳ Ｐゴシック"/>
                <a:cs typeface="Calibri"/>
              </a:rPr>
              <a:t>: Cloud platforms ensure scalable and  accessible deployment.</a:t>
            </a:r>
          </a:p>
          <a:p>
            <a:pPr marL="342900" indent="-342900" algn="just">
              <a:buAutoNum type="arabicPeriod"/>
            </a:pPr>
            <a:endParaRPr lang="en-US" sz="1600" dirty="0">
              <a:latin typeface="Calibri"/>
              <a:ea typeface="ＭＳ Ｐゴシック"/>
              <a:cs typeface="Calibri"/>
            </a:endParaRPr>
          </a:p>
          <a:p>
            <a:pPr marL="342900" indent="-342900" algn="just">
              <a:buAutoNum type="arabicPeriod"/>
            </a:pPr>
            <a:r>
              <a:rPr lang="en-US" sz="1600" b="1" dirty="0">
                <a:latin typeface="Calibri"/>
                <a:ea typeface="ＭＳ Ｐゴシック"/>
                <a:cs typeface="Calibri"/>
              </a:rPr>
              <a:t>Optimized for Remote Operations</a:t>
            </a:r>
            <a:r>
              <a:rPr lang="en-US" sz="1600" dirty="0">
                <a:latin typeface="Calibri"/>
                <a:ea typeface="ＭＳ Ｐゴシック"/>
                <a:cs typeface="Calibri"/>
              </a:rPr>
              <a:t>: Low-power sensors and robust design ensure  efficiency.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8C0C36F0-A365-43FA-9220-5FD0B30D1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6043" y="1275960"/>
            <a:ext cx="34689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Potential Challenges &amp; Risks:</a:t>
            </a:r>
            <a:endParaRPr lang="en-US" sz="16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ACEF11-091A-4D67-8441-16A77A7E82C9}"/>
              </a:ext>
            </a:extLst>
          </p:cNvPr>
          <p:cNvSpPr txBox="1"/>
          <p:nvPr/>
        </p:nvSpPr>
        <p:spPr>
          <a:xfrm>
            <a:off x="4109783" y="1632444"/>
            <a:ext cx="3646073" cy="47705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1550" b="1" dirty="0">
                <a:latin typeface="Calibri"/>
                <a:ea typeface="ＭＳ Ｐゴシック"/>
                <a:cs typeface="Calibri"/>
              </a:rPr>
              <a:t>Data Retrieval &amp; Quality: </a:t>
            </a:r>
            <a:r>
              <a:rPr lang="en-US" sz="1550" dirty="0">
                <a:latin typeface="Calibri"/>
                <a:ea typeface="ＭＳ Ｐゴシック"/>
                <a:cs typeface="Calibri"/>
              </a:rPr>
              <a:t>Processing large data can be computationally expensive and inconsistent.</a:t>
            </a:r>
            <a:endParaRPr lang="en-US" sz="1550" dirty="0">
              <a:cs typeface="Calibri"/>
            </a:endParaRPr>
          </a:p>
          <a:p>
            <a:pPr marL="342900" indent="-342900" algn="just">
              <a:buAutoNum type="arabicPeriod"/>
            </a:pPr>
            <a:endParaRPr lang="en-US" sz="1550" dirty="0">
              <a:cs typeface="Calibri"/>
            </a:endParaRPr>
          </a:p>
          <a:p>
            <a:pPr marL="342900" indent="-342900" algn="just">
              <a:buAutoNum type="arabicPeriod"/>
            </a:pPr>
            <a:r>
              <a:rPr lang="en-US" sz="1550" b="1" dirty="0">
                <a:latin typeface="Calibri"/>
                <a:ea typeface="ＭＳ Ｐゴシック"/>
                <a:cs typeface="Calibri"/>
              </a:rPr>
              <a:t>Hardware Maintenance:</a:t>
            </a:r>
            <a:r>
              <a:rPr lang="en-US" sz="1550" dirty="0">
                <a:latin typeface="Calibri"/>
                <a:ea typeface="ＭＳ Ｐゴシック"/>
                <a:cs typeface="Calibri"/>
              </a:rPr>
              <a:t> Sensor calibration reliability in remote environments.</a:t>
            </a:r>
          </a:p>
          <a:p>
            <a:pPr marL="342900" indent="-342900" algn="just">
              <a:buAutoNum type="arabicPeriod"/>
            </a:pPr>
            <a:endParaRPr lang="en-US" sz="1550" dirty="0">
              <a:latin typeface="Calibri"/>
              <a:ea typeface="ＭＳ Ｐゴシック"/>
              <a:cs typeface="Calibri"/>
            </a:endParaRPr>
          </a:p>
          <a:p>
            <a:pPr marL="342900" indent="-342900" algn="just">
              <a:buAutoNum type="arabicPeriod"/>
            </a:pPr>
            <a:r>
              <a:rPr lang="en-US" sz="1550" b="1" dirty="0">
                <a:latin typeface="Calibri"/>
                <a:ea typeface="ＭＳ Ｐゴシック"/>
                <a:cs typeface="Calibri"/>
              </a:rPr>
              <a:t>Connectivity Issues</a:t>
            </a:r>
            <a:r>
              <a:rPr lang="en-US" sz="1550" dirty="0">
                <a:latin typeface="Calibri"/>
                <a:ea typeface="ＭＳ Ｐゴシック"/>
                <a:cs typeface="Calibri"/>
              </a:rPr>
              <a:t>: Outages could interrupt data collection, especially in remote areas.</a:t>
            </a:r>
          </a:p>
          <a:p>
            <a:pPr marL="342900" indent="-342900" algn="just">
              <a:buAutoNum type="arabicPeriod"/>
            </a:pPr>
            <a:endParaRPr lang="en-US" sz="1550" dirty="0">
              <a:latin typeface="Calibri"/>
              <a:ea typeface="ＭＳ Ｐゴシック"/>
              <a:cs typeface="Calibri"/>
            </a:endParaRPr>
          </a:p>
          <a:p>
            <a:pPr marL="342900" indent="-342900" algn="just">
              <a:buAutoNum type="arabicPeriod"/>
            </a:pPr>
            <a:r>
              <a:rPr lang="en-US" sz="1550" b="1" dirty="0">
                <a:latin typeface="Calibri"/>
                <a:ea typeface="ＭＳ Ｐゴシック"/>
                <a:cs typeface="Calibri"/>
              </a:rPr>
              <a:t>Model Adaptability</a:t>
            </a:r>
            <a:r>
              <a:rPr lang="en-US" sz="1550" dirty="0">
                <a:latin typeface="Calibri"/>
                <a:ea typeface="ＭＳ Ｐゴシック"/>
                <a:cs typeface="Calibri"/>
              </a:rPr>
              <a:t>: Performance may vary across different geographies and climates.</a:t>
            </a:r>
          </a:p>
          <a:p>
            <a:pPr marL="342900" indent="-342900" algn="just">
              <a:buAutoNum type="arabicPeriod"/>
            </a:pPr>
            <a:endParaRPr lang="en-US" sz="1550" dirty="0">
              <a:latin typeface="Calibri"/>
              <a:ea typeface="ＭＳ Ｐゴシック"/>
              <a:cs typeface="Calibri"/>
            </a:endParaRPr>
          </a:p>
          <a:p>
            <a:pPr marL="342900" indent="-342900" algn="just">
              <a:buAutoNum type="arabicPeriod"/>
            </a:pPr>
            <a:r>
              <a:rPr lang="en-US" sz="1550" b="1" dirty="0">
                <a:latin typeface="Calibri"/>
                <a:ea typeface="ＭＳ Ｐゴシック"/>
                <a:cs typeface="Calibri"/>
              </a:rPr>
              <a:t>Model </a:t>
            </a:r>
            <a:r>
              <a:rPr lang="en-IN" sz="1550" b="1" dirty="0">
                <a:latin typeface="Calibri"/>
                <a:ea typeface="ＭＳ Ｐゴシック"/>
                <a:cs typeface="Calibri"/>
              </a:rPr>
              <a:t>Integrity, Reliability &amp; Consistency</a:t>
            </a:r>
            <a:r>
              <a:rPr lang="en-US" sz="1550" b="1" dirty="0">
                <a:latin typeface="Calibri"/>
                <a:ea typeface="ＭＳ Ｐゴシック"/>
                <a:cs typeface="Calibri"/>
              </a:rPr>
              <a:t>:</a:t>
            </a:r>
            <a:r>
              <a:rPr lang="en-US" sz="1550" dirty="0">
                <a:latin typeface="Calibri"/>
                <a:ea typeface="ＭＳ Ｐゴシック"/>
                <a:cs typeface="Calibri"/>
              </a:rPr>
              <a:t> Inconsistent data effects integration and other models.</a:t>
            </a:r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94BC4C9D-7D2C-41F1-96F5-19CD47655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8502" y="1200434"/>
            <a:ext cx="378239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600" b="1" u="sng">
                <a:solidFill>
                  <a:schemeClr val="tx2"/>
                </a:solidFill>
                <a:latin typeface="Arial"/>
                <a:ea typeface="ＭＳ Ｐゴシック"/>
                <a:cs typeface="Arial"/>
              </a:rPr>
              <a:t>Strategies for Overcoming Challenges:</a:t>
            </a:r>
            <a:endParaRPr lang="en-US" sz="1600" u="sng">
              <a:solidFill>
                <a:schemeClr val="tx2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439DED-E6A9-4FAF-B703-2D82DE1F04ED}"/>
              </a:ext>
            </a:extLst>
          </p:cNvPr>
          <p:cNvSpPr txBox="1"/>
          <p:nvPr/>
        </p:nvSpPr>
        <p:spPr>
          <a:xfrm>
            <a:off x="7953311" y="1818912"/>
            <a:ext cx="3924745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1600" b="1" dirty="0">
                <a:latin typeface="Calibri"/>
                <a:ea typeface="ＭＳ Ｐゴシック"/>
                <a:cs typeface="Calibri"/>
              </a:rPr>
              <a:t>Redundant Data Sources</a:t>
            </a:r>
            <a:r>
              <a:rPr lang="en-US" sz="1600" dirty="0">
                <a:latin typeface="Calibri"/>
                <a:ea typeface="ＭＳ Ｐゴシック"/>
                <a:cs typeface="Calibri"/>
              </a:rPr>
              <a:t>: Multiple data sources ensures reliability.</a:t>
            </a:r>
          </a:p>
          <a:p>
            <a:pPr marL="342900" indent="-342900" algn="just">
              <a:buAutoNum type="arabicPeriod"/>
            </a:pPr>
            <a:endParaRPr lang="en-US" sz="1600" dirty="0">
              <a:latin typeface="Calibri"/>
              <a:ea typeface="ＭＳ Ｐゴシック"/>
              <a:cs typeface="Calibri"/>
            </a:endParaRPr>
          </a:p>
          <a:p>
            <a:pPr marL="342900" indent="-342900" algn="just">
              <a:buAutoNum type="arabicPeriod"/>
            </a:pPr>
            <a:r>
              <a:rPr lang="en-US" sz="1600" b="1" dirty="0">
                <a:latin typeface="Calibri"/>
                <a:ea typeface="ＭＳ Ｐゴシック"/>
                <a:cs typeface="Calibri"/>
              </a:rPr>
              <a:t>Robust Hardware Design</a:t>
            </a:r>
            <a:r>
              <a:rPr lang="en-US" sz="1600" dirty="0">
                <a:latin typeface="Calibri"/>
                <a:ea typeface="ＭＳ Ｐゴシック"/>
                <a:cs typeface="Calibri"/>
              </a:rPr>
              <a:t>: Regular calibrations &amp; durable  sensor installation.</a:t>
            </a:r>
          </a:p>
          <a:p>
            <a:pPr marL="342900" indent="-342900" algn="just">
              <a:buAutoNum type="arabicPeriod"/>
            </a:pPr>
            <a:endParaRPr lang="en-US" sz="1600" dirty="0">
              <a:latin typeface="Calibri"/>
              <a:ea typeface="ＭＳ Ｐゴシック"/>
              <a:cs typeface="Calibri"/>
            </a:endParaRPr>
          </a:p>
          <a:p>
            <a:pPr marL="342900" indent="-342900" algn="just">
              <a:buAutoNum type="arabicPeriod"/>
            </a:pPr>
            <a:r>
              <a:rPr lang="en-US" sz="1600" b="1" dirty="0">
                <a:latin typeface="Calibri"/>
                <a:ea typeface="ＭＳ Ｐゴシック"/>
                <a:cs typeface="Calibri"/>
              </a:rPr>
              <a:t>Power Backup &amp; Connectivity</a:t>
            </a:r>
            <a:r>
              <a:rPr lang="en-US" sz="1600" dirty="0">
                <a:latin typeface="Calibri"/>
                <a:ea typeface="ＭＳ Ｐゴシック"/>
                <a:cs typeface="Calibri"/>
              </a:rPr>
              <a:t>: Alternative power sources &amp; communication methods.</a:t>
            </a:r>
          </a:p>
          <a:p>
            <a:pPr marL="342900" indent="-342900" algn="just">
              <a:buAutoNum type="arabicPeriod"/>
            </a:pPr>
            <a:endParaRPr lang="en-US" sz="1600" b="1" dirty="0">
              <a:latin typeface="Calibri"/>
              <a:ea typeface="ＭＳ Ｐゴシック"/>
              <a:cs typeface="Calibri"/>
            </a:endParaRPr>
          </a:p>
          <a:p>
            <a:pPr marL="342900" indent="-342900" algn="just">
              <a:buAutoNum type="arabicPeriod"/>
            </a:pPr>
            <a:r>
              <a:rPr lang="en-US" sz="1600" b="1" dirty="0">
                <a:latin typeface="Calibri"/>
                <a:ea typeface="ＭＳ Ｐゴシック"/>
                <a:cs typeface="Calibri"/>
              </a:rPr>
              <a:t>Optimized Data Processing</a:t>
            </a:r>
            <a:r>
              <a:rPr lang="en-US" sz="1600" dirty="0">
                <a:latin typeface="Calibri"/>
                <a:ea typeface="ＭＳ Ｐゴシック"/>
                <a:cs typeface="Calibri"/>
              </a:rPr>
              <a:t>: Use of data augmentation techniques to manage costs.</a:t>
            </a:r>
            <a:endParaRPr lang="en-US" sz="2000" dirty="0">
              <a:latin typeface="Calibri"/>
              <a:ea typeface="ＭＳ Ｐゴシック"/>
              <a:cs typeface="Calibri"/>
            </a:endParaRPr>
          </a:p>
          <a:p>
            <a:pPr marL="342900" indent="-342900" algn="just">
              <a:buAutoNum type="arabicPeriod"/>
            </a:pPr>
            <a:endParaRPr lang="en-US" sz="1600" dirty="0">
              <a:latin typeface="Calibri"/>
              <a:ea typeface="ＭＳ Ｐゴシック"/>
              <a:cs typeface="Calibri"/>
            </a:endParaRPr>
          </a:p>
          <a:p>
            <a:pPr marL="342900" indent="-342900" algn="just">
              <a:buAutoNum type="arabicPeriod"/>
            </a:pPr>
            <a:r>
              <a:rPr lang="en-US" sz="1600" b="1" dirty="0">
                <a:latin typeface="Calibri"/>
                <a:ea typeface="ＭＳ Ｐゴシック"/>
                <a:cs typeface="Calibri"/>
              </a:rPr>
              <a:t>Continuous Model Retraining</a:t>
            </a:r>
            <a:r>
              <a:rPr lang="en-US" sz="1600" dirty="0">
                <a:latin typeface="Calibri"/>
                <a:ea typeface="ＭＳ Ｐゴシック"/>
                <a:cs typeface="Calibri"/>
              </a:rPr>
              <a:t>: Regular updates improve performances across regions.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C48129-B844-5A63-1E92-F58CA9E8D5D5}"/>
              </a:ext>
            </a:extLst>
          </p:cNvPr>
          <p:cNvSpPr/>
          <p:nvPr/>
        </p:nvSpPr>
        <p:spPr>
          <a:xfrm>
            <a:off x="4106043" y="1202560"/>
            <a:ext cx="3848535" cy="50501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5A8FC4-0F35-4BDD-19E7-A94300030881}"/>
              </a:ext>
            </a:extLst>
          </p:cNvPr>
          <p:cNvSpPr/>
          <p:nvPr/>
        </p:nvSpPr>
        <p:spPr>
          <a:xfrm>
            <a:off x="138385" y="1202560"/>
            <a:ext cx="3971159" cy="50501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3694CF-041E-AC91-2B3C-15D1F18C5085}"/>
              </a:ext>
            </a:extLst>
          </p:cNvPr>
          <p:cNvSpPr/>
          <p:nvPr/>
        </p:nvSpPr>
        <p:spPr>
          <a:xfrm>
            <a:off x="7951077" y="1202559"/>
            <a:ext cx="4092002" cy="50501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564775" y="-20729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Ctrl+C</a:t>
            </a:r>
            <a:r>
              <a:rPr lang="en-US"/>
              <a:t>/</a:t>
            </a:r>
            <a:r>
              <a:rPr lang="en-US" err="1"/>
              <a:t>Ctrl+V</a:t>
            </a:r>
            <a:endParaRPr lang="en-IN"/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1FF19C92-0F0C-4504-A621-7E8996C12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083" y="984971"/>
            <a:ext cx="37823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u="sng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Use Cases:</a:t>
            </a:r>
            <a:endParaRPr lang="en-US" sz="2000" u="sng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09C4E-4011-4D8B-8465-858698205AAD}"/>
              </a:ext>
            </a:extLst>
          </p:cNvPr>
          <p:cNvSpPr txBox="1"/>
          <p:nvPr/>
        </p:nvSpPr>
        <p:spPr>
          <a:xfrm>
            <a:off x="7630578" y="1415184"/>
            <a:ext cx="392474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IN" sz="1400" b="1" dirty="0"/>
              <a:t>Disaster Management &amp; Response: </a:t>
            </a:r>
            <a:r>
              <a:rPr lang="en-IN" sz="1400" dirty="0"/>
              <a:t>Timely Evacuation Planning &amp; Resource Allocation.</a:t>
            </a:r>
            <a:endParaRPr lang="en-IN" sz="1400" b="1" dirty="0"/>
          </a:p>
          <a:p>
            <a:pPr marL="342900" indent="-342900" algn="just">
              <a:buAutoNum type="arabicPeriod"/>
            </a:pPr>
            <a:r>
              <a:rPr lang="en-IN" sz="1400" b="1" dirty="0"/>
              <a:t>Agricultural Support: </a:t>
            </a:r>
            <a:r>
              <a:rPr lang="en-IN" sz="1400" dirty="0"/>
              <a:t>Crop &amp; Livestock Protection, as well as Water Management for </a:t>
            </a:r>
            <a:r>
              <a:rPr lang="en-US" sz="1400" dirty="0"/>
              <a:t>optimizing irrigation schedules and water usage.</a:t>
            </a:r>
            <a:endParaRPr lang="en-IN" sz="1400" b="1" dirty="0"/>
          </a:p>
          <a:p>
            <a:pPr marL="342900" indent="-342900" algn="just">
              <a:buAutoNum type="arabicPeriod"/>
            </a:pPr>
            <a:r>
              <a:rPr lang="en-IN" sz="1400" b="1" dirty="0"/>
              <a:t>Infrastructure Protection: </a:t>
            </a:r>
            <a:r>
              <a:rPr lang="en-IN" sz="1400" dirty="0"/>
              <a:t>Flood Control &amp;</a:t>
            </a:r>
            <a:r>
              <a:rPr lang="en-IN" sz="1400" b="1" dirty="0"/>
              <a:t> </a:t>
            </a:r>
            <a:r>
              <a:rPr lang="en-IN" sz="1400" dirty="0"/>
              <a:t>Transportation (</a:t>
            </a:r>
            <a:r>
              <a:rPr lang="en-US" sz="1400" dirty="0"/>
              <a:t>prevent accidents by closing roads which are at risk of landslides or floods).</a:t>
            </a:r>
            <a:endParaRPr lang="en-IN" sz="1400" b="1" dirty="0"/>
          </a:p>
          <a:p>
            <a:pPr marL="342900" indent="-342900" algn="just">
              <a:buAutoNum type="arabicPeriod"/>
            </a:pPr>
            <a:r>
              <a:rPr lang="en-IN" sz="1400" b="1" dirty="0"/>
              <a:t>Public Safety &amp; Awareness: </a:t>
            </a:r>
            <a:r>
              <a:rPr lang="en-IN" sz="1400" dirty="0"/>
              <a:t>Mobile Alerts (push notifications) &amp; Community Training for </a:t>
            </a:r>
            <a:r>
              <a:rPr lang="en-US" sz="1400" dirty="0"/>
              <a:t>educating communities on disaster preparedness.</a:t>
            </a:r>
            <a:endParaRPr lang="en-IN" sz="1400" b="1" dirty="0"/>
          </a:p>
          <a:p>
            <a:pPr marL="342900" indent="-342900" algn="just">
              <a:buAutoNum type="arabicPeriod"/>
            </a:pPr>
            <a:r>
              <a:rPr lang="en-IN" sz="1400" b="1" dirty="0"/>
              <a:t>Environmental Conservation: </a:t>
            </a:r>
            <a:r>
              <a:rPr lang="en-IN" sz="1400" dirty="0"/>
              <a:t>Landslide Prevention &amp; Wildlife Protection.</a:t>
            </a:r>
            <a:endParaRPr lang="en-IN" sz="1400" b="1" dirty="0"/>
          </a:p>
          <a:p>
            <a:pPr marL="342900" indent="-342900" algn="just">
              <a:buAutoNum type="arabicPeriod"/>
            </a:pPr>
            <a:r>
              <a:rPr lang="en-IN" sz="1400" b="1" dirty="0"/>
              <a:t>Urban Planning: </a:t>
            </a:r>
            <a:r>
              <a:rPr lang="en-IN" sz="1400" dirty="0"/>
              <a:t>Flood Mapping for designing </a:t>
            </a:r>
            <a:r>
              <a:rPr lang="en-US" sz="1400" dirty="0"/>
              <a:t>better drainage systems &amp; </a:t>
            </a:r>
            <a:r>
              <a:rPr lang="en-IN" sz="1400" dirty="0"/>
              <a:t>Resilient Design for construction of flood-resistant infrastructure.</a:t>
            </a:r>
            <a:endParaRPr lang="en-IN" sz="1400" b="1" dirty="0"/>
          </a:p>
          <a:p>
            <a:pPr marL="342900" indent="-342900" algn="just">
              <a:buAutoNum type="arabicPeriod"/>
            </a:pPr>
            <a:r>
              <a:rPr lang="en-IN" sz="1400" b="1" dirty="0"/>
              <a:t>Insurance Sector: </a:t>
            </a:r>
            <a:r>
              <a:rPr lang="en-IN" sz="1400" dirty="0"/>
              <a:t>Better Risk Assessment &amp; Claim Processing with real-time post-disaster data.</a:t>
            </a:r>
            <a:endParaRPr lang="en-US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1B680-8E99-4596-BDF4-E373DD959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56" y="1550893"/>
            <a:ext cx="7449673" cy="38996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FBA500-0D65-44BE-B2E6-AB28C3563696}"/>
              </a:ext>
            </a:extLst>
          </p:cNvPr>
          <p:cNvSpPr txBox="1"/>
          <p:nvPr/>
        </p:nvSpPr>
        <p:spPr>
          <a:xfrm>
            <a:off x="2294965" y="5447749"/>
            <a:ext cx="3173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 3: Flowchart showcasing Impacts &amp; Benefits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546845" y="-280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err="1"/>
              <a:t>Ctrl+C</a:t>
            </a:r>
            <a:r>
              <a:rPr lang="en-US"/>
              <a:t>/</a:t>
            </a:r>
            <a:r>
              <a:rPr lang="en-US" err="1"/>
              <a:t>Ctrl+V</a:t>
            </a:r>
            <a:endParaRPr lang="en-IN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3FC070AF-4027-4A34-B793-05D9A0519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687" y="1002898"/>
            <a:ext cx="37823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Related Articles:</a:t>
            </a: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E148D1-F171-422D-AFA2-037C33005945}"/>
              </a:ext>
            </a:extLst>
          </p:cNvPr>
          <p:cNvSpPr txBox="1"/>
          <p:nvPr/>
        </p:nvSpPr>
        <p:spPr>
          <a:xfrm>
            <a:off x="6205182" y="1433111"/>
            <a:ext cx="546685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272525"/>
                </a:solidFill>
                <a:effectLst/>
              </a:rPr>
              <a:t>Wikipedia</a:t>
            </a:r>
            <a:r>
              <a:rPr lang="en-IN" sz="1400" b="1" dirty="0">
                <a:solidFill>
                  <a:srgbClr val="272525"/>
                </a:solidFill>
              </a:rPr>
              <a:t> </a:t>
            </a:r>
            <a:r>
              <a:rPr lang="en-IN" sz="1400" b="1" i="0" dirty="0">
                <a:solidFill>
                  <a:srgbClr val="272525"/>
                </a:solidFill>
                <a:effectLst/>
              </a:rPr>
              <a:t>Weather forecasting - Modern methods:</a:t>
            </a:r>
            <a:r>
              <a:rPr lang="en-IN" sz="1400" b="0" i="0" dirty="0">
                <a:solidFill>
                  <a:srgbClr val="272525"/>
                </a:solidFill>
                <a:effectLst/>
              </a:rPr>
              <a:t> https://en.wikipedia.org/wiki/Weather_forecasting#Modern_method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Arduino Block Diagram: </a:t>
            </a: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https://www.researchgate.net/figure/Project-block-diagram_fig1_345327830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272525"/>
                </a:solidFill>
                <a:effectLst/>
              </a:rPr>
              <a:t>https://static1.squarespace.com/static/55774404e4b07f2c7dc881a0/t/5ec6c219b10cc30d341f7c8b/1590084123960/Modeling+Clouds+and+Wind.pdf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272525"/>
                </a:solidFill>
                <a:effectLst/>
              </a:rPr>
              <a:t>Open-Mateo API:</a:t>
            </a:r>
            <a:r>
              <a:rPr lang="en-IN" sz="1400" b="0" i="0" dirty="0">
                <a:solidFill>
                  <a:srgbClr val="272525"/>
                </a:solidFill>
                <a:effectLst/>
              </a:rPr>
              <a:t> https://open-meteo.com/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272525"/>
                </a:solidFill>
                <a:effectLst/>
              </a:rPr>
              <a:t>Objective:</a:t>
            </a:r>
            <a:r>
              <a:rPr lang="en-IN" sz="1400" b="0" i="0" dirty="0">
                <a:solidFill>
                  <a:srgbClr val="272525"/>
                </a:solidFill>
                <a:effectLst/>
              </a:rPr>
              <a:t> https://www.ijrti.org/papers/IJRTI2206303.pdf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272525"/>
                </a:solidFill>
                <a:effectLst/>
              </a:rPr>
              <a:t>https://techieyantechnologies.com/a-smart-weather-forecasting-system/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272525"/>
                </a:solidFill>
                <a:effectLst/>
              </a:rPr>
              <a:t>https://docs.arduino.cc/hardware/uno-rev3/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272525"/>
                </a:solidFill>
                <a:effectLst/>
              </a:rPr>
              <a:t>https://imdpune.gov.in/hazardatlas/index3.html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272525"/>
                </a:solidFill>
                <a:effectLst/>
              </a:rPr>
              <a:t>India Meteorological Department (IMD). </a:t>
            </a:r>
            <a:r>
              <a:rPr lang="en-IN" sz="1400" b="0" i="0" dirty="0">
                <a:solidFill>
                  <a:srgbClr val="272525"/>
                </a:solidFill>
                <a:effectLst/>
              </a:rPr>
              <a:t>(2013). A preliminary report on heavy rainfall over Uttarakhand during 16–18 June 2013. India Meteorological Department, Ministry of Earth Sciences.​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272525"/>
                </a:solidFill>
                <a:effectLst/>
              </a:rPr>
              <a:t>https://journals.ametsoc.org/view/journals/hydr/21/7/jhmD190287.xml?tab_body=abstract-display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272525"/>
                </a:solidFill>
                <a:effectLst/>
              </a:rPr>
              <a:t>https://www.tandfonline.com/doi/full/10.1080/02626667.2023.2235349</a:t>
            </a:r>
            <a:endParaRPr lang="en-IN" sz="1400" dirty="0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6AA57A41-8108-4343-9391-42E1CB693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648" y="1110477"/>
            <a:ext cx="37823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Research Papers:</a:t>
            </a: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055C76-8DF9-47F5-97E9-BD30E405CD50}"/>
              </a:ext>
            </a:extLst>
          </p:cNvPr>
          <p:cNvSpPr txBox="1"/>
          <p:nvPr/>
        </p:nvSpPr>
        <p:spPr>
          <a:xfrm>
            <a:off x="629143" y="1540690"/>
            <a:ext cx="5466857" cy="4530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272525"/>
                </a:solidFill>
                <a:effectLst/>
              </a:rPr>
              <a:t>Arduino, G., </a:t>
            </a:r>
            <a:r>
              <a:rPr lang="en-IN" sz="1400" b="1" i="0" dirty="0" err="1">
                <a:solidFill>
                  <a:srgbClr val="272525"/>
                </a:solidFill>
                <a:effectLst/>
              </a:rPr>
              <a:t>Reggiani</a:t>
            </a:r>
            <a:r>
              <a:rPr lang="en-IN" sz="1400" b="1" i="0" dirty="0">
                <a:solidFill>
                  <a:srgbClr val="272525"/>
                </a:solidFill>
                <a:effectLst/>
              </a:rPr>
              <a:t>, P., &amp; </a:t>
            </a:r>
            <a:r>
              <a:rPr lang="en-IN" sz="1400" b="1" i="0" dirty="0" err="1">
                <a:solidFill>
                  <a:srgbClr val="272525"/>
                </a:solidFill>
                <a:effectLst/>
              </a:rPr>
              <a:t>Todini</a:t>
            </a:r>
            <a:r>
              <a:rPr lang="en-IN" sz="1400" b="1" i="0" dirty="0">
                <a:solidFill>
                  <a:srgbClr val="272525"/>
                </a:solidFill>
                <a:effectLst/>
              </a:rPr>
              <a:t>, E. </a:t>
            </a:r>
            <a:r>
              <a:rPr lang="en-IN" sz="1400" b="0" i="0" dirty="0">
                <a:solidFill>
                  <a:srgbClr val="272525"/>
                </a:solidFill>
                <a:effectLst/>
              </a:rPr>
              <a:t>(2005). Recent advances in flood forecasting and flood risk assessment. Hydrology and Earth System Sciences, 9(4), 280–284.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i="0" dirty="0">
                <a:solidFill>
                  <a:srgbClr val="272525"/>
                </a:solidFill>
                <a:effectLst/>
              </a:rPr>
              <a:t>Srinivasan, J. </a:t>
            </a:r>
            <a:r>
              <a:rPr lang="en-IN" sz="1400" b="0" i="0" dirty="0">
                <a:solidFill>
                  <a:srgbClr val="272525"/>
                </a:solidFill>
                <a:effectLst/>
              </a:rPr>
              <a:t>(2013). Predicting and managing extreme rainfall. Current Science, 105(1), 7–8.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272525"/>
                </a:solidFill>
                <a:effectLst/>
              </a:rPr>
              <a:t>https://journals.ametsoc.org/view/journals/apme/43/12/jam2173.1.xml?tab_body=pdf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272525"/>
                </a:solidFill>
                <a:effectLst/>
              </a:rPr>
              <a:t>https://journals.ametsoc.org/view/journals/atsc/64/11/2006jas2375.1.xml?tab_body=pdf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0" i="0" dirty="0">
                <a:solidFill>
                  <a:srgbClr val="272525"/>
                </a:solidFill>
                <a:effectLst/>
              </a:rPr>
              <a:t>https://journals.dbuniversity.ac.in/ojs/index.php/AJET/article/view/353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i="0" dirty="0" err="1">
                <a:solidFill>
                  <a:srgbClr val="272525"/>
                </a:solidFill>
                <a:effectLst/>
              </a:rPr>
              <a:t>Thayyen</a:t>
            </a:r>
            <a:r>
              <a:rPr lang="en-IN" sz="1400" b="1" i="0" dirty="0">
                <a:solidFill>
                  <a:srgbClr val="272525"/>
                </a:solidFill>
                <a:effectLst/>
              </a:rPr>
              <a:t>, R. J., </a:t>
            </a:r>
            <a:r>
              <a:rPr lang="en-IN" sz="1400" b="1" i="0" dirty="0" err="1">
                <a:solidFill>
                  <a:srgbClr val="272525"/>
                </a:solidFill>
                <a:effectLst/>
              </a:rPr>
              <a:t>Dimri</a:t>
            </a:r>
            <a:r>
              <a:rPr lang="en-IN" sz="1400" b="1" i="0" dirty="0">
                <a:solidFill>
                  <a:srgbClr val="272525"/>
                </a:solidFill>
                <a:effectLst/>
              </a:rPr>
              <a:t>, A. P., Kumar, P., &amp; Agnihotri, G. </a:t>
            </a:r>
            <a:r>
              <a:rPr lang="en-IN" sz="1400" b="0" i="0" dirty="0">
                <a:solidFill>
                  <a:srgbClr val="272525"/>
                </a:solidFill>
                <a:effectLst/>
              </a:rPr>
              <a:t>(2013). Study of cloudburst and flash floods around </a:t>
            </a:r>
            <a:r>
              <a:rPr lang="en-IN" sz="1400" b="0" i="0" dirty="0" err="1">
                <a:solidFill>
                  <a:srgbClr val="272525"/>
                </a:solidFill>
                <a:effectLst/>
              </a:rPr>
              <a:t>Leh</a:t>
            </a:r>
            <a:r>
              <a:rPr lang="en-IN" sz="1400" b="0" i="0" dirty="0">
                <a:solidFill>
                  <a:srgbClr val="272525"/>
                </a:solidFill>
                <a:effectLst/>
              </a:rPr>
              <a:t>, India, during August 4-6, 2010. Natural Hazards, 65, 2175–2204. doi:10.1007/s11069-012-0464-2.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National Conference on Advancements in Computer Science and Engineering.</a:t>
            </a: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(2020). Rainstorm Prediction System. </a:t>
            </a:r>
            <a:r>
              <a:rPr lang="en-IN" sz="14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International Journal of Scientific Research in Science, Engineering, and Technology (IJSRSET)</a:t>
            </a: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b="0" i="0" dirty="0">
              <a:solidFill>
                <a:srgbClr val="27252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1132</Words>
  <Application>Microsoft Office PowerPoint</Application>
  <PresentationFormat>Widescreen</PresentationFormat>
  <Paragraphs>129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Kshitij Chaturvedi</cp:lastModifiedBy>
  <cp:revision>22</cp:revision>
  <dcterms:created xsi:type="dcterms:W3CDTF">2013-12-12T18:46:50Z</dcterms:created>
  <dcterms:modified xsi:type="dcterms:W3CDTF">2024-09-16T10:12:52Z</dcterms:modified>
  <cp:category/>
</cp:coreProperties>
</file>