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6F5EB56-BB22-42C5-8B60-1A203757DE34}">
  <a:tblStyle styleId="{16F5EB56-BB22-42C5-8B60-1A203757DE3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dd76c973c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dd76c973c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27accab3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27accab3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285d0691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285d0691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27accab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27accab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27accab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27accab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dd76c973c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dd76c973c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dd76c973c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dd76c973c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dd76c973c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dd76c973c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dd76c973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dd76c973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dd76c973c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dd76c973c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dd76c973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dd76c973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dd76c973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dd76c973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dd76c973c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dd76c973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dd76c973c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dd76c973c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dd76c973c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dd76c973c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dd76c973c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dd76c973c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49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700">
                <a:solidFill>
                  <a:srgbClr val="980000"/>
                </a:solidFill>
              </a:rPr>
              <a:t>Code Mix Sentiment Analysis</a:t>
            </a:r>
            <a:endParaRPr sz="4700">
              <a:solidFill>
                <a:srgbClr val="980000"/>
              </a:solidFill>
            </a:endParaRPr>
          </a:p>
        </p:txBody>
      </p:sp>
      <p:sp>
        <p:nvSpPr>
          <p:cNvPr id="55" name="Google Shape;55;p13"/>
          <p:cNvSpPr txBox="1"/>
          <p:nvPr>
            <p:ph idx="1" type="subTitle"/>
          </p:nvPr>
        </p:nvSpPr>
        <p:spPr>
          <a:xfrm>
            <a:off x="311700" y="2834125"/>
            <a:ext cx="8520600" cy="156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Kshitij Kumar Singh  2018124  </a:t>
            </a:r>
            <a:endParaRPr/>
          </a:p>
          <a:p>
            <a:pPr indent="0" lvl="0" marL="0" rtl="0" algn="l">
              <a:spcBef>
                <a:spcPts val="0"/>
              </a:spcBef>
              <a:spcAft>
                <a:spcPts val="0"/>
              </a:spcAft>
              <a:buNone/>
            </a:pPr>
            <a:r>
              <a:rPr lang="en"/>
              <a:t>                       Suyash Khare           2018257</a:t>
            </a:r>
            <a:endParaRPr/>
          </a:p>
          <a:p>
            <a:pPr indent="457200" lvl="0" marL="1828800" rtl="0" algn="l">
              <a:spcBef>
                <a:spcPts val="0"/>
              </a:spcBef>
              <a:spcAft>
                <a:spcPts val="0"/>
              </a:spcAft>
              <a:buNone/>
            </a:pPr>
            <a:r>
              <a:rPr lang="en"/>
              <a:t>Karan Tiwari             2018114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Results Table</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Classifiers Vs Accuracy</a:t>
            </a:r>
            <a:endParaRPr/>
          </a:p>
          <a:p>
            <a:pPr indent="0" lvl="0" marL="0" rtl="0" algn="l">
              <a:spcBef>
                <a:spcPts val="1200"/>
              </a:spcBef>
              <a:spcAft>
                <a:spcPts val="1200"/>
              </a:spcAft>
              <a:buNone/>
            </a:pPr>
            <a:r>
              <a:t/>
            </a:r>
            <a:endParaRPr/>
          </a:p>
        </p:txBody>
      </p:sp>
      <p:graphicFrame>
        <p:nvGraphicFramePr>
          <p:cNvPr id="112" name="Google Shape;112;p22"/>
          <p:cNvGraphicFramePr/>
          <p:nvPr/>
        </p:nvGraphicFramePr>
        <p:xfrm>
          <a:off x="715425" y="1757950"/>
          <a:ext cx="3000000" cy="3000000"/>
        </p:xfrm>
        <a:graphic>
          <a:graphicData uri="http://schemas.openxmlformats.org/drawingml/2006/table">
            <a:tbl>
              <a:tblPr>
                <a:noFill/>
                <a:tableStyleId>{16F5EB56-BB22-42C5-8B60-1A203757DE34}</a:tableStyleId>
              </a:tblPr>
              <a:tblGrid>
                <a:gridCol w="3619500"/>
                <a:gridCol w="3619500"/>
              </a:tblGrid>
              <a:tr h="381000">
                <a:tc>
                  <a:txBody>
                    <a:bodyPr/>
                    <a:lstStyle/>
                    <a:p>
                      <a:pPr indent="0" lvl="0" marL="0" rtl="0" algn="l">
                        <a:spcBef>
                          <a:spcPts val="0"/>
                        </a:spcBef>
                        <a:spcAft>
                          <a:spcPts val="0"/>
                        </a:spcAft>
                        <a:buNone/>
                      </a:pPr>
                      <a:r>
                        <a:rPr b="1" lang="en"/>
                        <a:t>Models</a:t>
                      </a:r>
                      <a:endParaRPr b="1"/>
                    </a:p>
                  </a:txBody>
                  <a:tcPr marT="91425" marB="91425" marR="91425" marL="91425"/>
                </a:tc>
                <a:tc>
                  <a:txBody>
                    <a:bodyPr/>
                    <a:lstStyle/>
                    <a:p>
                      <a:pPr indent="0" lvl="0" marL="0" rtl="0" algn="l">
                        <a:spcBef>
                          <a:spcPts val="0"/>
                        </a:spcBef>
                        <a:spcAft>
                          <a:spcPts val="0"/>
                        </a:spcAft>
                        <a:buNone/>
                      </a:pPr>
                      <a:r>
                        <a:rPr b="1" lang="en"/>
                        <a:t>Accuracy</a:t>
                      </a:r>
                      <a:endParaRPr b="1"/>
                    </a:p>
                  </a:txBody>
                  <a:tcPr marT="91425" marB="91425" marR="91425" marL="91425"/>
                </a:tc>
              </a:tr>
              <a:tr h="381000">
                <a:tc>
                  <a:txBody>
                    <a:bodyPr/>
                    <a:lstStyle/>
                    <a:p>
                      <a:pPr indent="0" lvl="0" marL="0" rtl="0" algn="l">
                        <a:lnSpc>
                          <a:spcPct val="115000"/>
                        </a:lnSpc>
                        <a:spcBef>
                          <a:spcPts val="0"/>
                        </a:spcBef>
                        <a:spcAft>
                          <a:spcPts val="1200"/>
                        </a:spcAft>
                        <a:buNone/>
                      </a:pPr>
                      <a:r>
                        <a:rPr b="1" lang="en" sz="1600">
                          <a:solidFill>
                            <a:schemeClr val="dk2"/>
                          </a:solidFill>
                        </a:rPr>
                        <a:t>Naïve Bayes’ Classifier</a:t>
                      </a:r>
                      <a:endParaRPr sz="1200"/>
                    </a:p>
                  </a:txBody>
                  <a:tcPr marT="91425" marB="91425" marR="91425" marL="91425"/>
                </a:tc>
                <a:tc>
                  <a:txBody>
                    <a:bodyPr/>
                    <a:lstStyle/>
                    <a:p>
                      <a:pPr indent="0" lvl="0" marL="0" rtl="0" algn="l">
                        <a:spcBef>
                          <a:spcPts val="0"/>
                        </a:spcBef>
                        <a:spcAft>
                          <a:spcPts val="0"/>
                        </a:spcAft>
                        <a:buNone/>
                      </a:pPr>
                      <a:r>
                        <a:rPr lang="en"/>
                        <a:t>71.58</a:t>
                      </a:r>
                      <a:endParaRPr/>
                    </a:p>
                  </a:txBody>
                  <a:tcPr marT="91425" marB="91425" marR="91425" marL="91425"/>
                </a:tc>
              </a:tr>
              <a:tr h="381000">
                <a:tc>
                  <a:txBody>
                    <a:bodyPr/>
                    <a:lstStyle/>
                    <a:p>
                      <a:pPr indent="0" lvl="0" marL="0" rtl="0" algn="l">
                        <a:spcBef>
                          <a:spcPts val="0"/>
                        </a:spcBef>
                        <a:spcAft>
                          <a:spcPts val="0"/>
                        </a:spcAft>
                        <a:buNone/>
                      </a:pPr>
                      <a:r>
                        <a:rPr b="1" lang="en" sz="1500">
                          <a:solidFill>
                            <a:schemeClr val="dk2"/>
                          </a:solidFill>
                        </a:rPr>
                        <a:t>Bernoulli</a:t>
                      </a:r>
                      <a:r>
                        <a:rPr b="1" lang="en" sz="1500">
                          <a:solidFill>
                            <a:schemeClr val="dk2"/>
                          </a:solidFill>
                        </a:rPr>
                        <a:t> Naïve Bayes’ Classifier</a:t>
                      </a:r>
                      <a:endParaRPr sz="1100"/>
                    </a:p>
                  </a:txBody>
                  <a:tcPr marT="91425" marB="91425" marR="91425" marL="91425"/>
                </a:tc>
                <a:tc>
                  <a:txBody>
                    <a:bodyPr/>
                    <a:lstStyle/>
                    <a:p>
                      <a:pPr indent="0" lvl="0" marL="0" rtl="0" algn="l">
                        <a:spcBef>
                          <a:spcPts val="0"/>
                        </a:spcBef>
                        <a:spcAft>
                          <a:spcPts val="0"/>
                        </a:spcAft>
                        <a:buNone/>
                      </a:pPr>
                      <a:r>
                        <a:rPr lang="en"/>
                        <a:t>72.61</a:t>
                      </a:r>
                      <a:endParaRPr/>
                    </a:p>
                  </a:txBody>
                  <a:tcPr marT="91425" marB="91425" marR="91425" marL="91425"/>
                </a:tc>
              </a:tr>
              <a:tr h="381000">
                <a:tc>
                  <a:txBody>
                    <a:bodyPr/>
                    <a:lstStyle/>
                    <a:p>
                      <a:pPr indent="0" lvl="0" marL="0" rtl="0" algn="l">
                        <a:lnSpc>
                          <a:spcPct val="115000"/>
                        </a:lnSpc>
                        <a:spcBef>
                          <a:spcPts val="0"/>
                        </a:spcBef>
                        <a:spcAft>
                          <a:spcPts val="1200"/>
                        </a:spcAft>
                        <a:buClr>
                          <a:schemeClr val="dk1"/>
                        </a:buClr>
                        <a:buSzPts val="1100"/>
                        <a:buFont typeface="Arial"/>
                        <a:buNone/>
                      </a:pPr>
                      <a:r>
                        <a:rPr b="1" lang="en" sz="1500">
                          <a:solidFill>
                            <a:schemeClr val="dk2"/>
                          </a:solidFill>
                        </a:rPr>
                        <a:t>Logistic Regression</a:t>
                      </a:r>
                      <a:endParaRPr b="1" sz="1100"/>
                    </a:p>
                  </a:txBody>
                  <a:tcPr marT="91425" marB="91425" marR="91425" marL="91425"/>
                </a:tc>
                <a:tc>
                  <a:txBody>
                    <a:bodyPr/>
                    <a:lstStyle/>
                    <a:p>
                      <a:pPr indent="0" lvl="0" marL="0" rtl="0" algn="l">
                        <a:spcBef>
                          <a:spcPts val="0"/>
                        </a:spcBef>
                        <a:spcAft>
                          <a:spcPts val="0"/>
                        </a:spcAft>
                        <a:buNone/>
                      </a:pPr>
                      <a:r>
                        <a:rPr lang="en"/>
                        <a:t>75.82</a:t>
                      </a:r>
                      <a:endParaRPr/>
                    </a:p>
                  </a:txBody>
                  <a:tcPr marT="91425" marB="91425" marR="91425" marL="91425"/>
                </a:tc>
              </a:tr>
              <a:tr h="381000">
                <a:tc>
                  <a:txBody>
                    <a:bodyPr/>
                    <a:lstStyle/>
                    <a:p>
                      <a:pPr indent="0" lvl="0" marL="0" rtl="0" algn="l">
                        <a:lnSpc>
                          <a:spcPct val="115000"/>
                        </a:lnSpc>
                        <a:spcBef>
                          <a:spcPts val="0"/>
                        </a:spcBef>
                        <a:spcAft>
                          <a:spcPts val="1200"/>
                        </a:spcAft>
                        <a:buClr>
                          <a:schemeClr val="dk1"/>
                        </a:buClr>
                        <a:buSzPts val="1100"/>
                        <a:buFont typeface="Arial"/>
                        <a:buNone/>
                      </a:pPr>
                      <a:r>
                        <a:rPr b="1" lang="en" sz="1500">
                          <a:solidFill>
                            <a:schemeClr val="dk2"/>
                          </a:solidFill>
                        </a:rPr>
                        <a:t>Stochastic Gradient Descent Classifier</a:t>
                      </a:r>
                      <a:r>
                        <a:rPr lang="en">
                          <a:solidFill>
                            <a:schemeClr val="dk2"/>
                          </a:solidFill>
                        </a:rPr>
                        <a:t> </a:t>
                      </a:r>
                      <a:endParaRPr sz="1000"/>
                    </a:p>
                  </a:txBody>
                  <a:tcPr marT="91425" marB="91425" marR="91425" marL="91425"/>
                </a:tc>
                <a:tc>
                  <a:txBody>
                    <a:bodyPr/>
                    <a:lstStyle/>
                    <a:p>
                      <a:pPr indent="0" lvl="0" marL="0" rtl="0" algn="l">
                        <a:spcBef>
                          <a:spcPts val="0"/>
                        </a:spcBef>
                        <a:spcAft>
                          <a:spcPts val="0"/>
                        </a:spcAft>
                        <a:buNone/>
                      </a:pPr>
                      <a:r>
                        <a:rPr lang="en"/>
                        <a:t>76.64</a:t>
                      </a:r>
                      <a:endParaRPr/>
                    </a:p>
                  </a:txBody>
                  <a:tcPr marT="91425" marB="91425" marR="91425" marL="91425"/>
                </a:tc>
              </a:tr>
              <a:tr h="381000">
                <a:tc>
                  <a:txBody>
                    <a:bodyPr/>
                    <a:lstStyle/>
                    <a:p>
                      <a:pPr indent="0" lvl="0" marL="0" rtl="0" algn="l">
                        <a:lnSpc>
                          <a:spcPct val="115000"/>
                        </a:lnSpc>
                        <a:spcBef>
                          <a:spcPts val="0"/>
                        </a:spcBef>
                        <a:spcAft>
                          <a:spcPts val="1200"/>
                        </a:spcAft>
                        <a:buClr>
                          <a:schemeClr val="dk1"/>
                        </a:buClr>
                        <a:buSzPts val="1100"/>
                        <a:buFont typeface="Arial"/>
                        <a:buNone/>
                      </a:pPr>
                      <a:r>
                        <a:rPr b="1" lang="en" sz="1500">
                          <a:solidFill>
                            <a:schemeClr val="dk2"/>
                          </a:solidFill>
                        </a:rPr>
                        <a:t>Support Vector Classifier</a:t>
                      </a:r>
                      <a:endParaRPr sz="1100"/>
                    </a:p>
                  </a:txBody>
                  <a:tcPr marT="91425" marB="91425" marR="91425" marL="91425"/>
                </a:tc>
                <a:tc>
                  <a:txBody>
                    <a:bodyPr/>
                    <a:lstStyle/>
                    <a:p>
                      <a:pPr indent="0" lvl="0" marL="0" rtl="0" algn="l">
                        <a:spcBef>
                          <a:spcPts val="0"/>
                        </a:spcBef>
                        <a:spcAft>
                          <a:spcPts val="0"/>
                        </a:spcAft>
                        <a:buNone/>
                      </a:pPr>
                      <a:r>
                        <a:rPr lang="en"/>
                        <a:t>76.56</a:t>
                      </a:r>
                      <a:endParaRPr/>
                    </a:p>
                  </a:txBody>
                  <a:tcPr marT="91425" marB="91425" marR="91425" marL="91425"/>
                </a:tc>
              </a:tr>
              <a:tr h="381000">
                <a:tc>
                  <a:txBody>
                    <a:bodyPr/>
                    <a:lstStyle/>
                    <a:p>
                      <a:pPr indent="0" lvl="0" marL="0" rtl="0" algn="l">
                        <a:lnSpc>
                          <a:spcPct val="115000"/>
                        </a:lnSpc>
                        <a:spcBef>
                          <a:spcPts val="0"/>
                        </a:spcBef>
                        <a:spcAft>
                          <a:spcPts val="1200"/>
                        </a:spcAft>
                        <a:buClr>
                          <a:schemeClr val="dk1"/>
                        </a:buClr>
                        <a:buSzPts val="1100"/>
                        <a:buFont typeface="Arial"/>
                        <a:buNone/>
                      </a:pPr>
                      <a:r>
                        <a:rPr b="1" lang="en" sz="1500">
                          <a:solidFill>
                            <a:schemeClr val="dk2"/>
                          </a:solidFill>
                        </a:rPr>
                        <a:t>Maximum Entropy Classifier</a:t>
                      </a:r>
                      <a:r>
                        <a:rPr lang="en" sz="1500">
                          <a:solidFill>
                            <a:schemeClr val="dk2"/>
                          </a:solidFill>
                        </a:rPr>
                        <a:t> </a:t>
                      </a:r>
                      <a:endParaRPr sz="1100"/>
                    </a:p>
                  </a:txBody>
                  <a:tcPr marT="91425" marB="91425" marR="91425" marL="91425"/>
                </a:tc>
                <a:tc>
                  <a:txBody>
                    <a:bodyPr/>
                    <a:lstStyle/>
                    <a:p>
                      <a:pPr indent="0" lvl="0" marL="0" rtl="0" algn="l">
                        <a:spcBef>
                          <a:spcPts val="0"/>
                        </a:spcBef>
                        <a:spcAft>
                          <a:spcPts val="0"/>
                        </a:spcAft>
                        <a:buNone/>
                      </a:pPr>
                      <a:r>
                        <a:rPr lang="en"/>
                        <a:t>77.48</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graphicFrame>
        <p:nvGraphicFramePr>
          <p:cNvPr id="119" name="Google Shape;119;p23"/>
          <p:cNvGraphicFramePr/>
          <p:nvPr/>
        </p:nvGraphicFramePr>
        <p:xfrm>
          <a:off x="952500" y="2190750"/>
          <a:ext cx="3000000" cy="3000000"/>
        </p:xfrm>
        <a:graphic>
          <a:graphicData uri="http://schemas.openxmlformats.org/drawingml/2006/table">
            <a:tbl>
              <a:tblPr>
                <a:noFill/>
                <a:tableStyleId>{16F5EB56-BB22-42C5-8B60-1A203757DE34}</a:tableStyleId>
              </a:tblPr>
              <a:tblGrid>
                <a:gridCol w="2413000"/>
                <a:gridCol w="2413000"/>
                <a:gridCol w="2413000"/>
              </a:tblGrid>
              <a:tr h="381000">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Benefits</a:t>
                      </a:r>
                      <a:endParaRPr/>
                    </a:p>
                  </a:txBody>
                  <a:tcPr marT="91425" marB="91425" marR="91425" marL="91425"/>
                </a:tc>
                <a:tc>
                  <a:txBody>
                    <a:bodyPr/>
                    <a:lstStyle/>
                    <a:p>
                      <a:pPr indent="0" lvl="0" marL="0" rtl="0" algn="l">
                        <a:spcBef>
                          <a:spcPts val="0"/>
                        </a:spcBef>
                        <a:spcAft>
                          <a:spcPts val="0"/>
                        </a:spcAft>
                        <a:buNone/>
                      </a:pPr>
                      <a:r>
                        <a:rPr lang="en"/>
                        <a:t>Drawbacks</a:t>
                      </a:r>
                      <a:endParaRPr/>
                    </a:p>
                  </a:txBody>
                  <a:tcPr marT="91425" marB="91425" marR="91425" marL="91425"/>
                </a:tc>
              </a:tr>
              <a:tr h="381000">
                <a:tc>
                  <a:txBody>
                    <a:bodyPr/>
                    <a:lstStyle/>
                    <a:p>
                      <a:pPr indent="0" lvl="0" marL="0" rtl="0" algn="l">
                        <a:spcBef>
                          <a:spcPts val="0"/>
                        </a:spcBef>
                        <a:spcAft>
                          <a:spcPts val="0"/>
                        </a:spcAft>
                        <a:buNone/>
                      </a:pPr>
                      <a:r>
                        <a:rPr lang="en"/>
                        <a:t>69.7%</a:t>
                      </a:r>
                      <a:endParaRPr/>
                    </a:p>
                  </a:txBody>
                  <a:tcPr marT="91425" marB="91425" marR="91425" marL="91425"/>
                </a:tc>
                <a:tc>
                  <a:txBody>
                    <a:bodyPr/>
                    <a:lstStyle/>
                    <a:p>
                      <a:pPr indent="0" lvl="0" marL="0" rtl="0" algn="just">
                        <a:spcBef>
                          <a:spcPts val="0"/>
                        </a:spcBef>
                        <a:spcAft>
                          <a:spcPts val="0"/>
                        </a:spcAft>
                        <a:buClr>
                          <a:schemeClr val="dk1"/>
                        </a:buClr>
                        <a:buSzPts val="1100"/>
                        <a:buFont typeface="Arial"/>
                        <a:buNone/>
                      </a:pPr>
                      <a:r>
                        <a:rPr lang="en">
                          <a:solidFill>
                            <a:schemeClr val="dk1"/>
                          </a:solidFill>
                        </a:rPr>
                        <a:t>Sub-Word LSTM interprets sentiment based on morpheme-like structures and the results thus produced are signiﬁcantly better than baselines.</a:t>
                      </a:r>
                      <a:endParaRPr sz="1000"/>
                    </a:p>
                  </a:txBody>
                  <a:tcPr marT="91425" marB="91425" marR="91425" marL="91425"/>
                </a:tc>
                <a:tc>
                  <a:txBody>
                    <a:bodyPr/>
                    <a:lstStyle/>
                    <a:p>
                      <a:pPr indent="0" lvl="0" marL="0" rtl="0" algn="just">
                        <a:spcBef>
                          <a:spcPts val="0"/>
                        </a:spcBef>
                        <a:spcAft>
                          <a:spcPts val="0"/>
                        </a:spcAft>
                        <a:buClr>
                          <a:schemeClr val="dk1"/>
                        </a:buClr>
                        <a:buSzPts val="1100"/>
                        <a:buFont typeface="Arial"/>
                        <a:buNone/>
                      </a:pPr>
                      <a:r>
                        <a:rPr lang="en">
                          <a:solidFill>
                            <a:schemeClr val="dk1"/>
                          </a:solidFill>
                        </a:rPr>
                        <a:t>The lexicon lookup approach didn’t perform well owing to the heavily misspelt words in the text, which led to incorrect transliterations. </a:t>
                      </a:r>
                      <a:endParaRPr sz="1800">
                        <a:solidFill>
                          <a:schemeClr val="dk1"/>
                        </a:solidFill>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a:t>
            </a:r>
            <a:endParaRPr/>
          </a:p>
          <a:p>
            <a:pPr indent="0" lvl="0" marL="0" rtl="0" algn="l">
              <a:spcBef>
                <a:spcPts val="0"/>
              </a:spcBef>
              <a:spcAft>
                <a:spcPts val="0"/>
              </a:spcAft>
              <a:buNone/>
            </a:pPr>
            <a:r>
              <a:t/>
            </a:r>
            <a:endParaRPr/>
          </a:p>
        </p:txBody>
      </p:sp>
      <p:sp>
        <p:nvSpPr>
          <p:cNvPr id="125" name="Google Shape;125;p24"/>
          <p:cNvSpPr txBox="1"/>
          <p:nvPr>
            <p:ph idx="1" type="body"/>
          </p:nvPr>
        </p:nvSpPr>
        <p:spPr>
          <a:xfrm>
            <a:off x="311700" y="1152475"/>
            <a:ext cx="2266200" cy="151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1.Naive Bayes</a:t>
            </a:r>
            <a:endParaRPr/>
          </a:p>
          <a:p>
            <a:pPr indent="0" lvl="0" marL="0" rtl="0" algn="l">
              <a:spcBef>
                <a:spcPts val="1200"/>
              </a:spcBef>
              <a:spcAft>
                <a:spcPts val="1200"/>
              </a:spcAft>
              <a:buNone/>
            </a:pPr>
            <a:r>
              <a:rPr lang="en"/>
              <a:t>2.Bernoulli Naive Bayes</a:t>
            </a:r>
            <a:endParaRPr/>
          </a:p>
        </p:txBody>
      </p:sp>
      <p:pic>
        <p:nvPicPr>
          <p:cNvPr id="126" name="Google Shape;126;p24"/>
          <p:cNvPicPr preferRelativeResize="0"/>
          <p:nvPr/>
        </p:nvPicPr>
        <p:blipFill>
          <a:blip r:embed="rId3">
            <a:alphaModFix/>
          </a:blip>
          <a:stretch>
            <a:fillRect/>
          </a:stretch>
        </p:blipFill>
        <p:spPr>
          <a:xfrm>
            <a:off x="2701488" y="283000"/>
            <a:ext cx="6219825" cy="4800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69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a:t>
            </a:r>
            <a:endParaRPr/>
          </a:p>
        </p:txBody>
      </p:sp>
      <p:sp>
        <p:nvSpPr>
          <p:cNvPr id="132" name="Google Shape;132;p25"/>
          <p:cNvSpPr txBox="1"/>
          <p:nvPr>
            <p:ph idx="1" type="body"/>
          </p:nvPr>
        </p:nvSpPr>
        <p:spPr>
          <a:xfrm>
            <a:off x="311700" y="641700"/>
            <a:ext cx="8520600" cy="4394400"/>
          </a:xfrm>
          <a:prstGeom prst="rect">
            <a:avLst/>
          </a:prstGeom>
        </p:spPr>
        <p:txBody>
          <a:bodyPr anchorCtr="0" anchor="t" bIns="91425" lIns="91425" spcFirstLastPara="1" rIns="91425" wrap="square" tIns="91425">
            <a:normAutofit/>
          </a:bodyPr>
          <a:lstStyle/>
          <a:p>
            <a:pPr indent="457200" lvl="0" marL="914400" rtl="0" algn="l">
              <a:spcBef>
                <a:spcPts val="0"/>
              </a:spcBef>
              <a:spcAft>
                <a:spcPts val="1200"/>
              </a:spcAft>
              <a:buNone/>
            </a:pPr>
            <a:r>
              <a:rPr lang="en"/>
              <a:t>Logistic Regression  And Support Vector Classifier </a:t>
            </a:r>
            <a:endParaRPr/>
          </a:p>
        </p:txBody>
      </p:sp>
      <p:pic>
        <p:nvPicPr>
          <p:cNvPr id="133" name="Google Shape;133;p25"/>
          <p:cNvPicPr preferRelativeResize="0"/>
          <p:nvPr/>
        </p:nvPicPr>
        <p:blipFill>
          <a:blip r:embed="rId3">
            <a:alphaModFix/>
          </a:blip>
          <a:stretch>
            <a:fillRect/>
          </a:stretch>
        </p:blipFill>
        <p:spPr>
          <a:xfrm>
            <a:off x="4740625" y="1699250"/>
            <a:ext cx="4297426" cy="2819400"/>
          </a:xfrm>
          <a:prstGeom prst="rect">
            <a:avLst/>
          </a:prstGeom>
          <a:noFill/>
          <a:ln>
            <a:noFill/>
          </a:ln>
        </p:spPr>
      </p:pic>
      <p:pic>
        <p:nvPicPr>
          <p:cNvPr id="134" name="Google Shape;134;p25"/>
          <p:cNvPicPr preferRelativeResize="0"/>
          <p:nvPr/>
        </p:nvPicPr>
        <p:blipFill>
          <a:blip r:embed="rId4">
            <a:alphaModFix/>
          </a:blip>
          <a:stretch>
            <a:fillRect/>
          </a:stretch>
        </p:blipFill>
        <p:spPr>
          <a:xfrm>
            <a:off x="0" y="1694475"/>
            <a:ext cx="4512450" cy="2828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1. </a:t>
            </a:r>
            <a:r>
              <a:rPr lang="en"/>
              <a:t>SGD Classifier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2. Max Entropy </a:t>
            </a:r>
            <a:r>
              <a:rPr lang="en"/>
              <a:t>Classifier</a:t>
            </a:r>
            <a:endParaRPr/>
          </a:p>
          <a:p>
            <a:pPr indent="0" lvl="0" marL="0" rtl="0" algn="l">
              <a:spcBef>
                <a:spcPts val="1200"/>
              </a:spcBef>
              <a:spcAft>
                <a:spcPts val="1200"/>
              </a:spcAft>
              <a:buNone/>
            </a:pPr>
            <a:r>
              <a:t/>
            </a:r>
            <a:endParaRPr/>
          </a:p>
        </p:txBody>
      </p:sp>
      <p:pic>
        <p:nvPicPr>
          <p:cNvPr id="141" name="Google Shape;141;p26"/>
          <p:cNvPicPr preferRelativeResize="0"/>
          <p:nvPr/>
        </p:nvPicPr>
        <p:blipFill>
          <a:blip r:embed="rId3">
            <a:alphaModFix/>
          </a:blip>
          <a:stretch>
            <a:fillRect/>
          </a:stretch>
        </p:blipFill>
        <p:spPr>
          <a:xfrm>
            <a:off x="4793675" y="1017723"/>
            <a:ext cx="3667125" cy="40389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 distribution</a:t>
            </a:r>
            <a:endParaRPr/>
          </a:p>
        </p:txBody>
      </p:sp>
      <p:sp>
        <p:nvSpPr>
          <p:cNvPr id="147" name="Google Shape;147;p27"/>
          <p:cNvSpPr txBox="1"/>
          <p:nvPr>
            <p:ph idx="1" type="body"/>
          </p:nvPr>
        </p:nvSpPr>
        <p:spPr>
          <a:xfrm>
            <a:off x="268200" y="1119850"/>
            <a:ext cx="8520600" cy="3416400"/>
          </a:xfrm>
          <a:prstGeom prst="rect">
            <a:avLst/>
          </a:prstGeom>
        </p:spPr>
        <p:txBody>
          <a:bodyPr anchorCtr="0" anchor="t" bIns="91425" lIns="91425" spcFirstLastPara="1" rIns="91425" wrap="square" tIns="91425">
            <a:normAutofit/>
          </a:bodyPr>
          <a:lstStyle/>
          <a:p>
            <a:pPr indent="0" lvl="0" marL="457200" rtl="0" algn="just">
              <a:lnSpc>
                <a:spcPct val="90000"/>
              </a:lnSpc>
              <a:spcBef>
                <a:spcPts val="0"/>
              </a:spcBef>
              <a:spcAft>
                <a:spcPts val="0"/>
              </a:spcAft>
              <a:buNone/>
            </a:pPr>
            <a:r>
              <a:t/>
            </a:r>
            <a:endParaRPr sz="1900">
              <a:solidFill>
                <a:schemeClr val="dk1"/>
              </a:solidFill>
            </a:endParaRPr>
          </a:p>
          <a:p>
            <a:pPr indent="-349250" lvl="0" marL="457200" rtl="0" algn="just">
              <a:lnSpc>
                <a:spcPct val="90000"/>
              </a:lnSpc>
              <a:spcBef>
                <a:spcPts val="0"/>
              </a:spcBef>
              <a:spcAft>
                <a:spcPts val="0"/>
              </a:spcAft>
              <a:buClr>
                <a:schemeClr val="dk1"/>
              </a:buClr>
              <a:buSzPts val="1900"/>
              <a:buChar char="●"/>
            </a:pPr>
            <a:r>
              <a:rPr i="1" lang="en" sz="1900">
                <a:solidFill>
                  <a:schemeClr val="dk1"/>
                </a:solidFill>
              </a:rPr>
              <a:t>Kshtij Kumar Singh: </a:t>
            </a:r>
            <a:r>
              <a:rPr i="1" lang="en" sz="1900">
                <a:solidFill>
                  <a:schemeClr val="dk1"/>
                </a:solidFill>
              </a:rPr>
              <a:t>Pre processing , SGD , Max Entropy Model</a:t>
            </a:r>
            <a:endParaRPr i="1" sz="1900">
              <a:solidFill>
                <a:schemeClr val="dk1"/>
              </a:solidFill>
            </a:endParaRPr>
          </a:p>
          <a:p>
            <a:pPr indent="0" lvl="0" marL="457200" rtl="0" algn="just">
              <a:lnSpc>
                <a:spcPct val="90000"/>
              </a:lnSpc>
              <a:spcBef>
                <a:spcPts val="0"/>
              </a:spcBef>
              <a:spcAft>
                <a:spcPts val="0"/>
              </a:spcAft>
              <a:buNone/>
            </a:pPr>
            <a:r>
              <a:t/>
            </a:r>
            <a:endParaRPr sz="1900">
              <a:solidFill>
                <a:schemeClr val="dk1"/>
              </a:solidFill>
            </a:endParaRPr>
          </a:p>
          <a:p>
            <a:pPr indent="0" lvl="0" marL="457200" rtl="0" algn="just">
              <a:lnSpc>
                <a:spcPct val="90000"/>
              </a:lnSpc>
              <a:spcBef>
                <a:spcPts val="0"/>
              </a:spcBef>
              <a:spcAft>
                <a:spcPts val="0"/>
              </a:spcAft>
              <a:buNone/>
            </a:pPr>
            <a:r>
              <a:t/>
            </a:r>
            <a:endParaRPr sz="2400">
              <a:solidFill>
                <a:schemeClr val="dk1"/>
              </a:solidFill>
            </a:endParaRPr>
          </a:p>
          <a:p>
            <a:pPr indent="-349250" lvl="0" marL="457200" rtl="0" algn="just">
              <a:lnSpc>
                <a:spcPct val="90000"/>
              </a:lnSpc>
              <a:spcBef>
                <a:spcPts val="0"/>
              </a:spcBef>
              <a:spcAft>
                <a:spcPts val="0"/>
              </a:spcAft>
              <a:buClr>
                <a:schemeClr val="dk1"/>
              </a:buClr>
              <a:buSzPts val="1900"/>
              <a:buChar char="●"/>
            </a:pPr>
            <a:r>
              <a:rPr i="1" lang="en" sz="1900">
                <a:solidFill>
                  <a:schemeClr val="dk1"/>
                </a:solidFill>
              </a:rPr>
              <a:t>Karan Tiwari : </a:t>
            </a:r>
            <a:r>
              <a:rPr i="1" lang="en" sz="1900">
                <a:solidFill>
                  <a:schemeClr val="dk1"/>
                </a:solidFill>
              </a:rPr>
              <a:t> Pre-Processing, SVC,  Logistic Regression</a:t>
            </a:r>
            <a:endParaRPr i="1" sz="1900">
              <a:solidFill>
                <a:schemeClr val="dk1"/>
              </a:solidFill>
            </a:endParaRPr>
          </a:p>
          <a:p>
            <a:pPr indent="0" lvl="0" marL="457200" rtl="0" algn="just">
              <a:lnSpc>
                <a:spcPct val="90000"/>
              </a:lnSpc>
              <a:spcBef>
                <a:spcPts val="0"/>
              </a:spcBef>
              <a:spcAft>
                <a:spcPts val="0"/>
              </a:spcAft>
              <a:buNone/>
            </a:pPr>
            <a:r>
              <a:t/>
            </a:r>
            <a:endParaRPr i="1" sz="2400">
              <a:solidFill>
                <a:schemeClr val="dk1"/>
              </a:solidFill>
            </a:endParaRPr>
          </a:p>
          <a:p>
            <a:pPr indent="0" lvl="0" marL="457200" rtl="0" algn="just">
              <a:lnSpc>
                <a:spcPct val="90000"/>
              </a:lnSpc>
              <a:spcBef>
                <a:spcPts val="0"/>
              </a:spcBef>
              <a:spcAft>
                <a:spcPts val="0"/>
              </a:spcAft>
              <a:buNone/>
            </a:pPr>
            <a:r>
              <a:t/>
            </a:r>
            <a:endParaRPr i="1" sz="2400">
              <a:solidFill>
                <a:schemeClr val="dk1"/>
              </a:solidFill>
            </a:endParaRPr>
          </a:p>
          <a:p>
            <a:pPr indent="-349250" lvl="0" marL="457200" rtl="0" algn="just">
              <a:lnSpc>
                <a:spcPct val="90000"/>
              </a:lnSpc>
              <a:spcBef>
                <a:spcPts val="0"/>
              </a:spcBef>
              <a:spcAft>
                <a:spcPts val="0"/>
              </a:spcAft>
              <a:buClr>
                <a:schemeClr val="dk1"/>
              </a:buClr>
              <a:buSzPts val="1900"/>
              <a:buChar char="●"/>
            </a:pPr>
            <a:r>
              <a:rPr i="1" lang="en" sz="1900">
                <a:solidFill>
                  <a:schemeClr val="dk1"/>
                </a:solidFill>
              </a:rPr>
              <a:t>Suyash Khare :  Pre processing , Naive Bayes , Bernoulli Naive Bayes</a:t>
            </a:r>
            <a:endParaRPr i="1" sz="1900">
              <a:solidFill>
                <a:schemeClr val="dk1"/>
              </a:solidFill>
            </a:endParaRPr>
          </a:p>
          <a:p>
            <a:pPr indent="0" lvl="0" marL="457200" rtl="0" algn="just">
              <a:lnSpc>
                <a:spcPct val="90000"/>
              </a:lnSpc>
              <a:spcBef>
                <a:spcPts val="1400"/>
              </a:spcBef>
              <a:spcAft>
                <a:spcPts val="0"/>
              </a:spcAft>
              <a:buNone/>
            </a:pPr>
            <a:r>
              <a:t/>
            </a:r>
            <a:endParaRPr i="1" sz="2400">
              <a:solidFill>
                <a:schemeClr val="dk1"/>
              </a:solidFill>
            </a:endParaRPr>
          </a:p>
          <a:p>
            <a:pPr indent="0" lvl="0" marL="45720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Challenges </a:t>
            </a:r>
            <a:endParaRPr/>
          </a:p>
        </p:txBody>
      </p:sp>
      <p:sp>
        <p:nvSpPr>
          <p:cNvPr id="153" name="Google Shape;153;p28"/>
          <p:cNvSpPr txBox="1"/>
          <p:nvPr>
            <p:ph idx="1" type="body"/>
          </p:nvPr>
        </p:nvSpPr>
        <p:spPr>
          <a:xfrm>
            <a:off x="311700" y="1152475"/>
            <a:ext cx="8751300" cy="3416400"/>
          </a:xfrm>
          <a:prstGeom prst="rect">
            <a:avLst/>
          </a:prstGeom>
        </p:spPr>
        <p:txBody>
          <a:bodyPr anchorCtr="0" anchor="t" bIns="91425" lIns="91425" spcFirstLastPara="1" rIns="91425" wrap="square" tIns="91425">
            <a:normAutofit fontScale="25000" lnSpcReduction="20000"/>
          </a:bodyPr>
          <a:lstStyle/>
          <a:p>
            <a:pPr indent="-349250" lvl="0" marL="457200" rtl="0" algn="just">
              <a:lnSpc>
                <a:spcPct val="90000"/>
              </a:lnSpc>
              <a:spcBef>
                <a:spcPts val="0"/>
              </a:spcBef>
              <a:spcAft>
                <a:spcPts val="0"/>
              </a:spcAft>
              <a:buClr>
                <a:schemeClr val="dk1"/>
              </a:buClr>
              <a:buSzPct val="100000"/>
              <a:buChar char="●"/>
            </a:pPr>
            <a:r>
              <a:rPr lang="en" sz="7600">
                <a:solidFill>
                  <a:schemeClr val="dk1"/>
                </a:solidFill>
              </a:rPr>
              <a:t>Accuracy for the testing of the models was around 77%, even after several</a:t>
            </a:r>
            <a:endParaRPr sz="7600">
              <a:solidFill>
                <a:schemeClr val="dk1"/>
              </a:solidFill>
            </a:endParaRPr>
          </a:p>
          <a:p>
            <a:pPr indent="0" lvl="0" marL="457200" rtl="0" algn="just">
              <a:lnSpc>
                <a:spcPct val="90000"/>
              </a:lnSpc>
              <a:spcBef>
                <a:spcPts val="0"/>
              </a:spcBef>
              <a:spcAft>
                <a:spcPts val="0"/>
              </a:spcAft>
              <a:buNone/>
            </a:pPr>
            <a:r>
              <a:t/>
            </a:r>
            <a:endParaRPr sz="7600">
              <a:solidFill>
                <a:schemeClr val="dk1"/>
              </a:solidFill>
            </a:endParaRPr>
          </a:p>
          <a:p>
            <a:pPr indent="0" lvl="0" marL="457200" rtl="0" algn="just">
              <a:lnSpc>
                <a:spcPct val="90000"/>
              </a:lnSpc>
              <a:spcBef>
                <a:spcPts val="0"/>
              </a:spcBef>
              <a:spcAft>
                <a:spcPts val="0"/>
              </a:spcAft>
              <a:buNone/>
            </a:pPr>
            <a:r>
              <a:rPr lang="en" sz="7600">
                <a:solidFill>
                  <a:schemeClr val="dk1"/>
                </a:solidFill>
              </a:rPr>
              <a:t>efforts to increase it. </a:t>
            </a:r>
            <a:endParaRPr sz="7600">
              <a:solidFill>
                <a:schemeClr val="dk1"/>
              </a:solidFill>
            </a:endParaRPr>
          </a:p>
          <a:p>
            <a:pPr indent="0" lvl="0" marL="0" rtl="0" algn="just">
              <a:lnSpc>
                <a:spcPct val="90000"/>
              </a:lnSpc>
              <a:spcBef>
                <a:spcPts val="1400"/>
              </a:spcBef>
              <a:spcAft>
                <a:spcPts val="0"/>
              </a:spcAft>
              <a:buNone/>
            </a:pPr>
            <a:r>
              <a:t/>
            </a:r>
            <a:endParaRPr sz="7600">
              <a:solidFill>
                <a:schemeClr val="dk1"/>
              </a:solidFill>
            </a:endParaRPr>
          </a:p>
          <a:p>
            <a:pPr indent="-349250" lvl="0" marL="457200" rtl="0" algn="just">
              <a:lnSpc>
                <a:spcPct val="90000"/>
              </a:lnSpc>
              <a:spcBef>
                <a:spcPts val="1400"/>
              </a:spcBef>
              <a:spcAft>
                <a:spcPts val="0"/>
              </a:spcAft>
              <a:buClr>
                <a:schemeClr val="dk1"/>
              </a:buClr>
              <a:buSzPct val="100000"/>
              <a:buChar char="●"/>
            </a:pPr>
            <a:r>
              <a:rPr lang="en" sz="7600">
                <a:solidFill>
                  <a:schemeClr val="dk1"/>
                </a:solidFill>
              </a:rPr>
              <a:t>Instead of Google translation better approach which includes integration of</a:t>
            </a:r>
            <a:endParaRPr sz="7600">
              <a:solidFill>
                <a:schemeClr val="dk1"/>
              </a:solidFill>
            </a:endParaRPr>
          </a:p>
          <a:p>
            <a:pPr indent="457200" lvl="0" marL="0" rtl="0" algn="just">
              <a:lnSpc>
                <a:spcPct val="90000"/>
              </a:lnSpc>
              <a:spcBef>
                <a:spcPts val="1400"/>
              </a:spcBef>
              <a:spcAft>
                <a:spcPts val="0"/>
              </a:spcAft>
              <a:buNone/>
            </a:pPr>
            <a:r>
              <a:rPr lang="en" sz="7600">
                <a:solidFill>
                  <a:schemeClr val="dk1"/>
                </a:solidFill>
              </a:rPr>
              <a:t> deep learning techniques like Bert and LSTM can be used.</a:t>
            </a:r>
            <a:endParaRPr sz="7600">
              <a:solidFill>
                <a:schemeClr val="dk1"/>
              </a:solidFill>
            </a:endParaRPr>
          </a:p>
          <a:p>
            <a:pPr indent="0" lvl="0" marL="457200" rtl="0" algn="just">
              <a:lnSpc>
                <a:spcPct val="90000"/>
              </a:lnSpc>
              <a:spcBef>
                <a:spcPts val="1400"/>
              </a:spcBef>
              <a:spcAft>
                <a:spcPts val="0"/>
              </a:spcAft>
              <a:buNone/>
            </a:pPr>
            <a:r>
              <a:t/>
            </a:r>
            <a:endParaRPr sz="7600">
              <a:solidFill>
                <a:schemeClr val="dk1"/>
              </a:solidFill>
            </a:endParaRPr>
          </a:p>
          <a:p>
            <a:pPr indent="-349250" lvl="0" marL="457200" rtl="0" algn="just">
              <a:lnSpc>
                <a:spcPct val="90000"/>
              </a:lnSpc>
              <a:spcBef>
                <a:spcPts val="1400"/>
              </a:spcBef>
              <a:spcAft>
                <a:spcPts val="0"/>
              </a:spcAft>
              <a:buClr>
                <a:schemeClr val="dk1"/>
              </a:buClr>
              <a:buSzPct val="100000"/>
              <a:buChar char="●"/>
            </a:pPr>
            <a:r>
              <a:rPr lang="en" sz="7600">
                <a:solidFill>
                  <a:schemeClr val="dk1"/>
                </a:solidFill>
              </a:rPr>
              <a:t>Good Hinglish dataset were not available readily and there is no standard</a:t>
            </a:r>
            <a:endParaRPr sz="7600">
              <a:solidFill>
                <a:schemeClr val="dk1"/>
              </a:solidFill>
            </a:endParaRPr>
          </a:p>
          <a:p>
            <a:pPr indent="0" lvl="0" marL="457200" rtl="0" algn="just">
              <a:lnSpc>
                <a:spcPct val="90000"/>
              </a:lnSpc>
              <a:spcBef>
                <a:spcPts val="1400"/>
              </a:spcBef>
              <a:spcAft>
                <a:spcPts val="0"/>
              </a:spcAft>
              <a:buNone/>
            </a:pPr>
            <a:r>
              <a:rPr lang="en" sz="7600">
                <a:solidFill>
                  <a:schemeClr val="dk1"/>
                </a:solidFill>
              </a:rPr>
              <a:t> way to write hinglish sentences so its analysis and classification is very</a:t>
            </a:r>
            <a:endParaRPr sz="7600">
              <a:solidFill>
                <a:schemeClr val="dk1"/>
              </a:solidFill>
            </a:endParaRPr>
          </a:p>
          <a:p>
            <a:pPr indent="0" lvl="0" marL="457200" rtl="0" algn="just">
              <a:lnSpc>
                <a:spcPct val="90000"/>
              </a:lnSpc>
              <a:spcBef>
                <a:spcPts val="1400"/>
              </a:spcBef>
              <a:spcAft>
                <a:spcPts val="0"/>
              </a:spcAft>
              <a:buNone/>
            </a:pPr>
            <a:r>
              <a:rPr lang="en" sz="7600">
                <a:solidFill>
                  <a:schemeClr val="dk1"/>
                </a:solidFill>
              </a:rPr>
              <a:t> difficult through ML</a:t>
            </a:r>
            <a:endParaRPr sz="7600">
              <a:solidFill>
                <a:schemeClr val="dk1"/>
              </a:solidFill>
            </a:endParaRPr>
          </a:p>
          <a:p>
            <a:pPr indent="0" lvl="0" marL="0" rtl="0" algn="just">
              <a:lnSpc>
                <a:spcPct val="90000"/>
              </a:lnSpc>
              <a:spcBef>
                <a:spcPts val="1400"/>
              </a:spcBef>
              <a:spcAft>
                <a:spcPts val="0"/>
              </a:spcAft>
              <a:buNone/>
            </a:pPr>
            <a:r>
              <a:t/>
            </a:r>
            <a:endParaRPr sz="4300">
              <a:solidFill>
                <a:schemeClr val="dk1"/>
              </a:solidFill>
            </a:endParaRPr>
          </a:p>
          <a:p>
            <a:pPr indent="0" lvl="0" marL="0" rtl="0" algn="just">
              <a:lnSpc>
                <a:spcPct val="90000"/>
              </a:lnSpc>
              <a:spcBef>
                <a:spcPts val="1400"/>
              </a:spcBef>
              <a:spcAft>
                <a:spcPts val="0"/>
              </a:spcAft>
              <a:buNone/>
            </a:pPr>
            <a:r>
              <a:t/>
            </a:r>
            <a:endParaRPr sz="3252">
              <a:solidFill>
                <a:schemeClr val="dk1"/>
              </a:solidFill>
            </a:endParaRPr>
          </a:p>
          <a:p>
            <a:pPr indent="0" lvl="0" marL="0" rtl="0" algn="just">
              <a:lnSpc>
                <a:spcPct val="90000"/>
              </a:lnSpc>
              <a:spcBef>
                <a:spcPts val="1400"/>
              </a:spcBef>
              <a:spcAft>
                <a:spcPts val="0"/>
              </a:spcAft>
              <a:buNone/>
            </a:pPr>
            <a:r>
              <a:t/>
            </a:r>
            <a:endParaRPr sz="2400">
              <a:solidFill>
                <a:schemeClr val="dk1"/>
              </a:solidFill>
            </a:endParaRPr>
          </a:p>
          <a:p>
            <a:pPr indent="0" lvl="0" marL="457200" rtl="0" algn="just">
              <a:lnSpc>
                <a:spcPct val="90000"/>
              </a:lnSpc>
              <a:spcBef>
                <a:spcPts val="1400"/>
              </a:spcBef>
              <a:spcAft>
                <a:spcPts val="0"/>
              </a:spcAft>
              <a:buNone/>
            </a:pPr>
            <a:r>
              <a:t/>
            </a:r>
            <a:endParaRPr sz="2800">
              <a:solidFill>
                <a:schemeClr val="dk1"/>
              </a:solidFill>
              <a:latin typeface="Twentieth Century"/>
              <a:ea typeface="Twentieth Century"/>
              <a:cs typeface="Twentieth Century"/>
              <a:sym typeface="Twentieth Century"/>
            </a:endParaRPr>
          </a:p>
          <a:p>
            <a:pPr indent="0" lvl="0" marL="45720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sz="7200"/>
              <a:t>        </a:t>
            </a:r>
            <a:r>
              <a:rPr lang="en" sz="7200"/>
              <a:t>Thank You</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t/>
            </a:r>
            <a:endParaRPr sz="2000"/>
          </a:p>
          <a:p>
            <a:pPr indent="-346075" lvl="0" marL="457200" rtl="0" algn="l">
              <a:spcBef>
                <a:spcPts val="1200"/>
              </a:spcBef>
              <a:spcAft>
                <a:spcPts val="0"/>
              </a:spcAft>
              <a:buSzPct val="100000"/>
              <a:buChar char="●"/>
            </a:pPr>
            <a:r>
              <a:rPr lang="en" sz="2000"/>
              <a:t>Sentiment Analysis is the interpretation and classification of emotions (positive, negative and neutral) within text data using text analysis and AI techniques.</a:t>
            </a:r>
            <a:endParaRPr sz="2000"/>
          </a:p>
          <a:p>
            <a:pPr indent="0" lvl="0" marL="0" rtl="0" algn="l">
              <a:spcBef>
                <a:spcPts val="1200"/>
              </a:spcBef>
              <a:spcAft>
                <a:spcPts val="0"/>
              </a:spcAft>
              <a:buNone/>
            </a:pPr>
            <a:r>
              <a:t/>
            </a:r>
            <a:endParaRPr sz="2000"/>
          </a:p>
          <a:p>
            <a:pPr indent="-346075" lvl="0" marL="457200" rtl="0" algn="l">
              <a:spcBef>
                <a:spcPts val="1200"/>
              </a:spcBef>
              <a:spcAft>
                <a:spcPts val="0"/>
              </a:spcAft>
              <a:buSzPct val="100000"/>
              <a:buChar char="●"/>
            </a:pPr>
            <a:r>
              <a:rPr lang="en" sz="2000"/>
              <a:t>Our project takes care of  the issue of code-mixed text written in Hinglish(i.e Romanagri script) which is combination of both hindi and english written in Roman Alphabet, with the help of  google translation.</a:t>
            </a:r>
            <a:endParaRPr sz="20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SURVEY</a:t>
            </a:r>
            <a:endParaRPr/>
          </a:p>
        </p:txBody>
      </p:sp>
      <p:sp>
        <p:nvSpPr>
          <p:cNvPr id="67" name="Google Shape;67;p15"/>
          <p:cNvSpPr txBox="1"/>
          <p:nvPr>
            <p:ph idx="1" type="body"/>
          </p:nvPr>
        </p:nvSpPr>
        <p:spPr>
          <a:xfrm>
            <a:off x="311700" y="1017725"/>
            <a:ext cx="8520600" cy="4058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807">
                <a:solidFill>
                  <a:schemeClr val="dk1"/>
                </a:solidFill>
                <a:latin typeface="Nunito"/>
                <a:ea typeface="Nunito"/>
                <a:cs typeface="Nunito"/>
                <a:sym typeface="Nunito"/>
              </a:rPr>
              <a:t>The process of sentiment analysis can be said to be a form of application that combines and applies the concept of text analytics, computational linguistics as well as natural language processing.</a:t>
            </a:r>
            <a:endParaRPr sz="6807">
              <a:solidFill>
                <a:schemeClr val="dk1"/>
              </a:solidFill>
              <a:latin typeface="Nunito"/>
              <a:ea typeface="Nunito"/>
              <a:cs typeface="Nunito"/>
              <a:sym typeface="Nunito"/>
            </a:endParaRPr>
          </a:p>
          <a:p>
            <a:pPr indent="0" lvl="0" marL="0" rtl="0" algn="l">
              <a:spcBef>
                <a:spcPts val="0"/>
              </a:spcBef>
              <a:spcAft>
                <a:spcPts val="0"/>
              </a:spcAft>
              <a:buNone/>
            </a:pPr>
            <a:r>
              <a:t/>
            </a:r>
            <a:endParaRPr sz="6807">
              <a:solidFill>
                <a:schemeClr val="dk1"/>
              </a:solidFill>
              <a:latin typeface="Nunito"/>
              <a:ea typeface="Nunito"/>
              <a:cs typeface="Nunito"/>
              <a:sym typeface="Nunito"/>
            </a:endParaRPr>
          </a:p>
          <a:p>
            <a:pPr indent="0" lvl="0" marL="0" rtl="0" algn="l">
              <a:spcBef>
                <a:spcPts val="0"/>
              </a:spcBef>
              <a:spcAft>
                <a:spcPts val="0"/>
              </a:spcAft>
              <a:buNone/>
            </a:pPr>
            <a:r>
              <a:rPr lang="en" sz="6807">
                <a:solidFill>
                  <a:srgbClr val="424242"/>
                </a:solidFill>
                <a:latin typeface="Nunito"/>
                <a:ea typeface="Nunito"/>
                <a:cs typeface="Nunito"/>
                <a:sym typeface="Nunito"/>
              </a:rPr>
              <a:t>The current study is based on machine learning based approach; therefore we carried literature survey on machine learning and hybrid based approaches.</a:t>
            </a:r>
            <a:endParaRPr sz="6807">
              <a:solidFill>
                <a:srgbClr val="424242"/>
              </a:solidFill>
              <a:latin typeface="Nunito"/>
              <a:ea typeface="Nunito"/>
              <a:cs typeface="Nunito"/>
              <a:sym typeface="Nunito"/>
            </a:endParaRPr>
          </a:p>
          <a:p>
            <a:pPr indent="0" lvl="0" marL="0" rtl="0" algn="l">
              <a:spcBef>
                <a:spcPts val="1200"/>
              </a:spcBef>
              <a:spcAft>
                <a:spcPts val="0"/>
              </a:spcAft>
              <a:buNone/>
            </a:pPr>
            <a:r>
              <a:rPr lang="en" sz="6807">
                <a:solidFill>
                  <a:srgbClr val="424242"/>
                </a:solidFill>
                <a:latin typeface="Nunito"/>
                <a:ea typeface="Nunito"/>
                <a:cs typeface="Nunito"/>
                <a:sym typeface="Nunito"/>
              </a:rPr>
              <a:t>Research done in this field includes : </a:t>
            </a:r>
            <a:endParaRPr sz="6807">
              <a:solidFill>
                <a:srgbClr val="424242"/>
              </a:solidFill>
              <a:latin typeface="Nunito"/>
              <a:ea typeface="Nunito"/>
              <a:cs typeface="Nunito"/>
              <a:sym typeface="Nunito"/>
            </a:endParaRPr>
          </a:p>
          <a:p>
            <a:pPr indent="-336673" lvl="0" marL="457200" rtl="0" algn="l">
              <a:spcBef>
                <a:spcPts val="1200"/>
              </a:spcBef>
              <a:spcAft>
                <a:spcPts val="0"/>
              </a:spcAft>
              <a:buClr>
                <a:srgbClr val="424242"/>
              </a:buClr>
              <a:buSzPct val="100114"/>
              <a:buFont typeface="Nunito"/>
              <a:buChar char="●"/>
            </a:pPr>
            <a:r>
              <a:rPr lang="en" sz="6800">
                <a:solidFill>
                  <a:srgbClr val="424242"/>
                </a:solidFill>
                <a:latin typeface="Nunito"/>
                <a:ea typeface="Nunito"/>
                <a:cs typeface="Nunito"/>
                <a:sym typeface="Nunito"/>
              </a:rPr>
              <a:t>The previous research work introduces the Sub-Word Long Short Term Memory model to learn sentiments in a noisy Hindi-English Code Mixed dataset. </a:t>
            </a:r>
            <a:endParaRPr sz="6800">
              <a:solidFill>
                <a:srgbClr val="424242"/>
              </a:solidFill>
              <a:latin typeface="Nunito"/>
              <a:ea typeface="Nunito"/>
              <a:cs typeface="Nunito"/>
              <a:sym typeface="Nunito"/>
            </a:endParaRPr>
          </a:p>
          <a:p>
            <a:pPr indent="0" lvl="0" marL="457200" rtl="0" algn="l">
              <a:spcBef>
                <a:spcPts val="1200"/>
              </a:spcBef>
              <a:spcAft>
                <a:spcPts val="0"/>
              </a:spcAft>
              <a:buNone/>
            </a:pPr>
            <a:r>
              <a:t/>
            </a:r>
            <a:endParaRPr sz="6800">
              <a:solidFill>
                <a:srgbClr val="424242"/>
              </a:solidFill>
              <a:latin typeface="Nunito"/>
              <a:ea typeface="Nunito"/>
              <a:cs typeface="Nunito"/>
              <a:sym typeface="Nunito"/>
            </a:endParaRPr>
          </a:p>
          <a:p>
            <a:pPr indent="-336673" lvl="0" marL="457200" rtl="0" algn="l">
              <a:spcBef>
                <a:spcPts val="1200"/>
              </a:spcBef>
              <a:spcAft>
                <a:spcPts val="0"/>
              </a:spcAft>
              <a:buClr>
                <a:srgbClr val="424242"/>
              </a:buClr>
              <a:buSzPct val="100000"/>
              <a:buFont typeface="Nunito"/>
              <a:buChar char="●"/>
            </a:pPr>
            <a:r>
              <a:rPr lang="en" sz="6807">
                <a:solidFill>
                  <a:srgbClr val="424242"/>
                </a:solidFill>
                <a:latin typeface="Nunito"/>
                <a:ea typeface="Nunito"/>
                <a:cs typeface="Nunito"/>
                <a:sym typeface="Nunito"/>
              </a:rPr>
              <a:t>In other paper a mechanism was proposed  for machine translation of Hinglish to pure (standard) Hindi and pure English form is presented.</a:t>
            </a:r>
            <a:endParaRPr sz="6807">
              <a:solidFill>
                <a:srgbClr val="424242"/>
              </a:solidFill>
              <a:latin typeface="Nunito"/>
              <a:ea typeface="Nunito"/>
              <a:cs typeface="Nunito"/>
              <a:sym typeface="Nunito"/>
            </a:endParaRPr>
          </a:p>
          <a:p>
            <a:pPr indent="0" lvl="0" marL="0" rtl="0" algn="l">
              <a:spcBef>
                <a:spcPts val="1200"/>
              </a:spcBef>
              <a:spcAft>
                <a:spcPts val="0"/>
              </a:spcAft>
              <a:buNone/>
            </a:pPr>
            <a:r>
              <a:t/>
            </a:r>
            <a:endParaRPr sz="1650">
              <a:solidFill>
                <a:srgbClr val="424242"/>
              </a:solidFill>
              <a:latin typeface="Nunito"/>
              <a:ea typeface="Nunito"/>
              <a:cs typeface="Nunito"/>
              <a:sym typeface="Nunito"/>
            </a:endParaRPr>
          </a:p>
          <a:p>
            <a:pPr indent="0" lvl="0" marL="0" rtl="0" algn="l">
              <a:spcBef>
                <a:spcPts val="1200"/>
              </a:spcBef>
              <a:spcAft>
                <a:spcPts val="0"/>
              </a:spcAft>
              <a:buClr>
                <a:schemeClr val="dk1"/>
              </a:buClr>
              <a:buSzPct val="64705"/>
              <a:buFont typeface="Arial"/>
              <a:buNone/>
            </a:pPr>
            <a:r>
              <a:t/>
            </a:r>
            <a:endParaRPr sz="1700">
              <a:solidFill>
                <a:srgbClr val="424242"/>
              </a:solidFill>
              <a:latin typeface="Nunito"/>
              <a:ea typeface="Nunito"/>
              <a:cs typeface="Nunito"/>
              <a:sym typeface="Nunito"/>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73" name="Google Shape;73;p16"/>
          <p:cNvSpPr txBox="1"/>
          <p:nvPr>
            <p:ph idx="1" type="body"/>
          </p:nvPr>
        </p:nvSpPr>
        <p:spPr>
          <a:xfrm>
            <a:off x="385900" y="1164850"/>
            <a:ext cx="8520600" cy="3416400"/>
          </a:xfrm>
          <a:prstGeom prst="rect">
            <a:avLst/>
          </a:prstGeom>
        </p:spPr>
        <p:txBody>
          <a:bodyPr anchorCtr="0" anchor="t" bIns="91425" lIns="91425" spcFirstLastPara="1" rIns="91425" wrap="square" tIns="91425">
            <a:normAutofit fontScale="55000" lnSpcReduction="20000"/>
          </a:bodyPr>
          <a:lstStyle/>
          <a:p>
            <a:pPr indent="-334751" lvl="0" marL="457200" rtl="0" algn="l">
              <a:spcBef>
                <a:spcPts val="0"/>
              </a:spcBef>
              <a:spcAft>
                <a:spcPts val="0"/>
              </a:spcAft>
              <a:buClr>
                <a:schemeClr val="dk1"/>
              </a:buClr>
              <a:buSzPct val="100000"/>
              <a:buFont typeface="Nunito"/>
              <a:buAutoNum type="arabicPeriod"/>
            </a:pPr>
            <a:r>
              <a:rPr lang="en" sz="3039">
                <a:solidFill>
                  <a:schemeClr val="dk1"/>
                </a:solidFill>
                <a:latin typeface="Nunito"/>
                <a:ea typeface="Nunito"/>
                <a:cs typeface="Nunito"/>
                <a:sym typeface="Nunito"/>
              </a:rPr>
              <a:t>The dataset which is  used was obtained from </a:t>
            </a:r>
            <a:r>
              <a:rPr b="1" i="1" lang="en" sz="3039">
                <a:solidFill>
                  <a:schemeClr val="dk1"/>
                </a:solidFill>
                <a:latin typeface="Nunito"/>
                <a:ea typeface="Nunito"/>
                <a:cs typeface="Nunito"/>
                <a:sym typeface="Nunito"/>
              </a:rPr>
              <a:t>‘Kaggle’</a:t>
            </a:r>
            <a:r>
              <a:rPr lang="en" sz="3039">
                <a:solidFill>
                  <a:schemeClr val="dk1"/>
                </a:solidFill>
                <a:latin typeface="Nunito"/>
                <a:ea typeface="Nunito"/>
                <a:cs typeface="Nunito"/>
                <a:sym typeface="Nunito"/>
              </a:rPr>
              <a:t> called as ‘Sentiment140’ dataset. </a:t>
            </a:r>
            <a:endParaRPr sz="3039">
              <a:solidFill>
                <a:schemeClr val="dk1"/>
              </a:solidFill>
              <a:latin typeface="Nunito"/>
              <a:ea typeface="Nunito"/>
              <a:cs typeface="Nunito"/>
              <a:sym typeface="Nunito"/>
            </a:endParaRPr>
          </a:p>
          <a:p>
            <a:pPr indent="0" lvl="0" marL="0" rtl="0" algn="l">
              <a:spcBef>
                <a:spcPts val="0"/>
              </a:spcBef>
              <a:spcAft>
                <a:spcPts val="0"/>
              </a:spcAft>
              <a:buNone/>
            </a:pPr>
            <a:r>
              <a:t/>
            </a:r>
            <a:endParaRPr sz="3039">
              <a:solidFill>
                <a:schemeClr val="dk1"/>
              </a:solidFill>
              <a:latin typeface="Nunito"/>
              <a:ea typeface="Nunito"/>
              <a:cs typeface="Nunito"/>
              <a:sym typeface="Nunito"/>
            </a:endParaRPr>
          </a:p>
          <a:p>
            <a:pPr indent="-334751" lvl="0" marL="457200" rtl="0" algn="l">
              <a:spcBef>
                <a:spcPts val="0"/>
              </a:spcBef>
              <a:spcAft>
                <a:spcPts val="0"/>
              </a:spcAft>
              <a:buClr>
                <a:schemeClr val="dk1"/>
              </a:buClr>
              <a:buSzPct val="100000"/>
              <a:buFont typeface="Nunito"/>
              <a:buAutoNum type="arabicPeriod"/>
            </a:pPr>
            <a:r>
              <a:rPr lang="en" sz="3039">
                <a:solidFill>
                  <a:schemeClr val="dk1"/>
                </a:solidFill>
                <a:latin typeface="Nunito"/>
                <a:ea typeface="Nunito"/>
                <a:cs typeface="Nunito"/>
                <a:sym typeface="Nunito"/>
              </a:rPr>
              <a:t> It contains 1.6 Million tweets extracted using the twitter API and tweets have been annotated (0 = negative, 2 = neutral, 4 = positive) and they can be used to detect sentiment. </a:t>
            </a:r>
            <a:endParaRPr sz="3039">
              <a:solidFill>
                <a:schemeClr val="dk1"/>
              </a:solidFill>
              <a:latin typeface="Nunito"/>
              <a:ea typeface="Nunito"/>
              <a:cs typeface="Nunito"/>
              <a:sym typeface="Nunito"/>
            </a:endParaRPr>
          </a:p>
          <a:p>
            <a:pPr indent="0" lvl="0" marL="0" rtl="0" algn="l">
              <a:spcBef>
                <a:spcPts val="0"/>
              </a:spcBef>
              <a:spcAft>
                <a:spcPts val="0"/>
              </a:spcAft>
              <a:buNone/>
            </a:pPr>
            <a:r>
              <a:t/>
            </a:r>
            <a:endParaRPr sz="3039">
              <a:solidFill>
                <a:schemeClr val="dk1"/>
              </a:solidFill>
              <a:latin typeface="Nunito"/>
              <a:ea typeface="Nunito"/>
              <a:cs typeface="Nunito"/>
              <a:sym typeface="Nunito"/>
            </a:endParaRPr>
          </a:p>
          <a:p>
            <a:pPr indent="-334751" lvl="0" marL="457200" rtl="0" algn="l">
              <a:spcBef>
                <a:spcPts val="0"/>
              </a:spcBef>
              <a:spcAft>
                <a:spcPts val="0"/>
              </a:spcAft>
              <a:buClr>
                <a:schemeClr val="dk1"/>
              </a:buClr>
              <a:buSzPct val="100000"/>
              <a:buFont typeface="Nunito"/>
              <a:buAutoNum type="arabicPeriod"/>
            </a:pPr>
            <a:r>
              <a:rPr lang="en" sz="3039">
                <a:solidFill>
                  <a:schemeClr val="dk1"/>
                </a:solidFill>
                <a:latin typeface="Nunito"/>
                <a:ea typeface="Nunito"/>
                <a:cs typeface="Nunito"/>
                <a:sym typeface="Nunito"/>
              </a:rPr>
              <a:t>Only 100000 rows were randomly selected from this dataset, with almost equal distribution of positive and negative tweets.</a:t>
            </a:r>
            <a:endParaRPr sz="3039">
              <a:solidFill>
                <a:schemeClr val="dk1"/>
              </a:solidFill>
              <a:latin typeface="Nunito"/>
              <a:ea typeface="Nunito"/>
              <a:cs typeface="Nunito"/>
              <a:sym typeface="Nunito"/>
            </a:endParaRPr>
          </a:p>
          <a:p>
            <a:pPr indent="0" lvl="0" marL="0" rtl="0" algn="l">
              <a:spcBef>
                <a:spcPts val="0"/>
              </a:spcBef>
              <a:spcAft>
                <a:spcPts val="0"/>
              </a:spcAft>
              <a:buNone/>
            </a:pPr>
            <a:r>
              <a:t/>
            </a:r>
            <a:endParaRPr sz="3039">
              <a:solidFill>
                <a:schemeClr val="dk1"/>
              </a:solidFill>
              <a:latin typeface="Nunito"/>
              <a:ea typeface="Nunito"/>
              <a:cs typeface="Nunito"/>
              <a:sym typeface="Nunito"/>
            </a:endParaRPr>
          </a:p>
          <a:p>
            <a:pPr indent="-334751" lvl="0" marL="457200" rtl="0" algn="l">
              <a:spcBef>
                <a:spcPts val="0"/>
              </a:spcBef>
              <a:spcAft>
                <a:spcPts val="0"/>
              </a:spcAft>
              <a:buClr>
                <a:schemeClr val="dk1"/>
              </a:buClr>
              <a:buSzPct val="100000"/>
              <a:buFont typeface="Nunito"/>
              <a:buAutoNum type="arabicPeriod"/>
            </a:pPr>
            <a:r>
              <a:rPr lang="en" sz="3039">
                <a:solidFill>
                  <a:schemeClr val="dk1"/>
                </a:solidFill>
                <a:latin typeface="Nunito"/>
                <a:ea typeface="Nunito"/>
                <a:cs typeface="Nunito"/>
                <a:sym typeface="Nunito"/>
              </a:rPr>
              <a:t>It’s columns are Label,Id,Date,NO_QUERY,Name,Tweet. Only Label and Tweet were used rest were dropped.</a:t>
            </a:r>
            <a:endParaRPr sz="3039">
              <a:solidFill>
                <a:schemeClr val="dk1"/>
              </a:solidFill>
              <a:latin typeface="Nunito"/>
              <a:ea typeface="Nunito"/>
              <a:cs typeface="Nunito"/>
              <a:sym typeface="Nunito"/>
            </a:endParaRPr>
          </a:p>
          <a:p>
            <a:pPr indent="0" lvl="0" marL="0" rtl="0" algn="l">
              <a:spcBef>
                <a:spcPts val="0"/>
              </a:spcBef>
              <a:spcAft>
                <a:spcPts val="120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57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PREPROCESSING</a:t>
            </a:r>
            <a:endParaRPr/>
          </a:p>
        </p:txBody>
      </p:sp>
      <p:sp>
        <p:nvSpPr>
          <p:cNvPr id="79" name="Google Shape;79;p17"/>
          <p:cNvSpPr txBox="1"/>
          <p:nvPr>
            <p:ph idx="1" type="body"/>
          </p:nvPr>
        </p:nvSpPr>
        <p:spPr>
          <a:xfrm>
            <a:off x="311700" y="897325"/>
            <a:ext cx="8520600" cy="411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00000"/>
                </a:solidFill>
              </a:rPr>
              <a:t>Various data preprocessing methods can be used to reduce the noise.</a:t>
            </a:r>
            <a:endParaRPr sz="1500">
              <a:solidFill>
                <a:srgbClr val="000000"/>
              </a:solidFill>
            </a:endParaRPr>
          </a:p>
          <a:p>
            <a:pPr indent="0" lvl="0" marL="0" rtl="0" algn="l">
              <a:spcBef>
                <a:spcPts val="1200"/>
              </a:spcBef>
              <a:spcAft>
                <a:spcPts val="0"/>
              </a:spcAft>
              <a:buClr>
                <a:schemeClr val="dk1"/>
              </a:buClr>
              <a:buSzPts val="1100"/>
              <a:buFont typeface="Arial"/>
              <a:buNone/>
            </a:pPr>
            <a:r>
              <a:rPr lang="en" sz="1500">
                <a:solidFill>
                  <a:schemeClr val="dk1"/>
                </a:solidFill>
              </a:rPr>
              <a:t>We have applied an extensive number of pre-processing steps to standardize the dataset and reduce its size. </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500"/>
              <a:t>Img</a:t>
            </a:r>
            <a:r>
              <a:rPr lang="en" sz="1500"/>
              <a:t> </a:t>
            </a:r>
            <a:r>
              <a:rPr lang="en" sz="1500"/>
              <a:t>source:</a:t>
            </a:r>
            <a:r>
              <a:rPr lang="en" sz="1500"/>
              <a:t> </a:t>
            </a:r>
            <a:r>
              <a:rPr lang="en" sz="1400"/>
              <a:t>https://www.researchgate.net/figure/Steps-for-training-a-classifier-for-sentiment-analysis-Firstly-data-have-to-be-prepared_fig1_311615347 </a:t>
            </a:r>
            <a:endParaRPr sz="1400"/>
          </a:p>
        </p:txBody>
      </p:sp>
      <p:pic>
        <p:nvPicPr>
          <p:cNvPr id="80" name="Google Shape;80;p17"/>
          <p:cNvPicPr preferRelativeResize="0"/>
          <p:nvPr/>
        </p:nvPicPr>
        <p:blipFill>
          <a:blip r:embed="rId3">
            <a:alphaModFix/>
          </a:blip>
          <a:stretch>
            <a:fillRect/>
          </a:stretch>
        </p:blipFill>
        <p:spPr>
          <a:xfrm>
            <a:off x="1570824" y="2139000"/>
            <a:ext cx="4289800" cy="2032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sp>
        <p:nvSpPr>
          <p:cNvPr id="86" name="Google Shape;86;p18"/>
          <p:cNvSpPr txBox="1"/>
          <p:nvPr>
            <p:ph idx="1" type="body"/>
          </p:nvPr>
        </p:nvSpPr>
        <p:spPr>
          <a:xfrm>
            <a:off x="311700" y="1152475"/>
            <a:ext cx="8520600" cy="251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Img source: Gallery</a:t>
            </a:r>
            <a:endParaRPr/>
          </a:p>
        </p:txBody>
      </p:sp>
      <p:pic>
        <p:nvPicPr>
          <p:cNvPr id="87" name="Google Shape;87;p18"/>
          <p:cNvPicPr preferRelativeResize="0"/>
          <p:nvPr/>
        </p:nvPicPr>
        <p:blipFill rotWithShape="1">
          <a:blip r:embed="rId3">
            <a:alphaModFix/>
          </a:blip>
          <a:srcRect b="9403" l="0" r="0" t="0"/>
          <a:stretch/>
        </p:blipFill>
        <p:spPr>
          <a:xfrm>
            <a:off x="311700" y="1607275"/>
            <a:ext cx="7480125" cy="2967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USED</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AutoNum type="arabicPeriod"/>
            </a:pPr>
            <a:r>
              <a:rPr b="1" lang="en"/>
              <a:t>Naïve Bayes’ Classifier</a:t>
            </a:r>
            <a:r>
              <a:rPr lang="en"/>
              <a:t> </a:t>
            </a:r>
            <a:r>
              <a:rPr b="1" lang="en"/>
              <a:t>: </a:t>
            </a:r>
            <a:r>
              <a:rPr lang="en">
                <a:solidFill>
                  <a:srgbClr val="212529"/>
                </a:solidFill>
                <a:highlight>
                  <a:srgbClr val="FFFFFF"/>
                </a:highlight>
              </a:rPr>
              <a:t>Naive Bayes methods are a set of supervised learning algorithms based on applying Bayes’ theorem with the “naive” assumption of conditional independence between every pair of features given the value of the class variable. </a:t>
            </a:r>
            <a:endParaRPr/>
          </a:p>
          <a:p>
            <a:pPr indent="0" lvl="0" marL="457200" rtl="0" algn="l">
              <a:spcBef>
                <a:spcPts val="1200"/>
              </a:spcBef>
              <a:spcAft>
                <a:spcPts val="0"/>
              </a:spcAft>
              <a:buNone/>
            </a:pPr>
            <a:r>
              <a:t/>
            </a:r>
            <a:endParaRPr/>
          </a:p>
          <a:p>
            <a:pPr indent="-334327" lvl="0" marL="457200" rtl="0" algn="l">
              <a:spcBef>
                <a:spcPts val="1200"/>
              </a:spcBef>
              <a:spcAft>
                <a:spcPts val="0"/>
              </a:spcAft>
              <a:buSzPct val="100000"/>
              <a:buAutoNum type="arabicPeriod"/>
            </a:pPr>
            <a:r>
              <a:rPr b="1" lang="en"/>
              <a:t>Bernoulli Naïve Bayes’ Classifier : </a:t>
            </a:r>
            <a:r>
              <a:rPr lang="en">
                <a:solidFill>
                  <a:srgbClr val="212529"/>
                </a:solidFill>
                <a:highlight>
                  <a:srgbClr val="FFFFFF"/>
                </a:highlight>
              </a:rPr>
              <a:t>implements the naive Bayes training and classification algorithms for data that is distributed according to multivariate Bernoulli distributions; i.e., there may be multiple features but each one is assumed to be a binary-valued (Bernoulli, boolean) variable. Therefore, this class requires samples to be represented as binary-valued feature vectors</a:t>
            </a:r>
            <a:endParaRPr>
              <a:solidFill>
                <a:srgbClr val="555555"/>
              </a:solidFill>
              <a:highlight>
                <a:srgbClr val="FFFFFF"/>
              </a:highlight>
            </a:endParaRPr>
          </a:p>
          <a:p>
            <a:pPr indent="0" lvl="0" marL="457200" rtl="0" algn="l">
              <a:spcBef>
                <a:spcPts val="1200"/>
              </a:spcBef>
              <a:spcAft>
                <a:spcPts val="1200"/>
              </a:spcAft>
              <a:buNone/>
            </a:pPr>
            <a:r>
              <a:t/>
            </a:r>
            <a:endParaRPr>
              <a:solidFill>
                <a:srgbClr val="555555"/>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USED</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Logistic Regression : </a:t>
            </a:r>
            <a:r>
              <a:rPr lang="en"/>
              <a:t>Logistic Regression is a statistical method for analysing a dataset in which there are one or more independent variables that determine an outcome . The outcome is measured with a dichotomous variable (in which there are only two outcomes).</a:t>
            </a:r>
            <a:endParaRPr/>
          </a:p>
          <a:p>
            <a:pPr indent="0" lvl="0" marL="0" rtl="0" algn="l">
              <a:spcBef>
                <a:spcPts val="1200"/>
              </a:spcBef>
              <a:spcAft>
                <a:spcPts val="1200"/>
              </a:spcAft>
              <a:buNone/>
            </a:pPr>
            <a:r>
              <a:rPr b="1" lang="en"/>
              <a:t>Stochastic Gradient Descent Classifier</a:t>
            </a:r>
            <a:r>
              <a:rPr lang="en"/>
              <a:t> </a:t>
            </a:r>
            <a:r>
              <a:rPr b="1" lang="en"/>
              <a:t>: </a:t>
            </a:r>
            <a:r>
              <a:rPr lang="en"/>
              <a:t>Stochastic Gradient Descent (SGD) is a simple yet very efficient approach to discriminative learning of linear classifiers under convex loss functions such as (linear) Support Vector Machines and Logistic Regression. Stochastic gradient descent refers to calculating the derivative from each training data instance and calculating the update immediately. It is particularly useful when the sample data is in a larger number. It supports different loss functions and penalties for classification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MODELS USED</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Support Vector Classifier: </a:t>
            </a:r>
            <a:r>
              <a:rPr lang="en"/>
              <a:t>Generally, Support Vector Classifier(SVC) is considered to be a classification approach, but it can be employed in both classification and regression problems . It can easily handle multiple continuous and categorical variables . </a:t>
            </a:r>
            <a:endParaRPr/>
          </a:p>
          <a:p>
            <a:pPr indent="0" lvl="0" marL="0" rtl="0" algn="l">
              <a:spcBef>
                <a:spcPts val="1200"/>
              </a:spcBef>
              <a:spcAft>
                <a:spcPts val="0"/>
              </a:spcAft>
              <a:buNone/>
            </a:pPr>
            <a:r>
              <a:rPr b="1" lang="en"/>
              <a:t>Maximum Entropy Classifier</a:t>
            </a:r>
            <a:r>
              <a:rPr lang="en"/>
              <a:t> </a:t>
            </a:r>
            <a:r>
              <a:rPr b="1" lang="en"/>
              <a:t>: </a:t>
            </a:r>
            <a:r>
              <a:rPr lang="en"/>
              <a:t>The Maximum Entropy (MaxEnt) classifier is a probabilistic classifier which belongs to the class of exponential models . It does not assume that the features are conditionally independent of each other. The MaxEnt is based on the Principle of Maximum Entropy and from all the models that fit our training data, selects the one which has the largest entropy</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