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Roboto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48981576d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48981576d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48981576d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48981576d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571f2a29a_3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571f2a29a_3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77a2c22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77a2c22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77a2c22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77a2c22c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571f2a29a_3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571f2a29a_3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571f2a29a_3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571f2a29a_3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571f2a29a_3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571f2a29a_3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48981576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48981576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571f2a2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571f2a2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571f2a29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571f2a29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571f2a29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571f2a29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571f2a29a_3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571f2a29a_3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765a7c6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765a7c6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765a7c6d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765a7c6d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48981576d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48981576d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724lAJ3IqwMjirl57VCTz8I8mH8RrgZA/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13450" y="-10050"/>
            <a:ext cx="9170901" cy="5163600"/>
          </a:xfrm>
          <a:prstGeom prst="rect">
            <a:avLst/>
          </a:prstGeom>
          <a:noFill/>
          <a:ln>
            <a:noFill/>
          </a:ln>
        </p:spPr>
      </p:pic>
      <p:sp>
        <p:nvSpPr>
          <p:cNvPr id="86" name="Google Shape;86;p13"/>
          <p:cNvSpPr/>
          <p:nvPr/>
        </p:nvSpPr>
        <p:spPr>
          <a:xfrm>
            <a:off x="329450" y="215150"/>
            <a:ext cx="4686300" cy="51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 name="Google Shape;87;p13"/>
          <p:cNvSpPr txBox="1"/>
          <p:nvPr/>
        </p:nvSpPr>
        <p:spPr>
          <a:xfrm>
            <a:off x="295850" y="318950"/>
            <a:ext cx="447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Roboto"/>
                <a:ea typeface="Roboto"/>
                <a:cs typeface="Roboto"/>
                <a:sym typeface="Roboto"/>
              </a:rPr>
              <a:t>Group Number </a:t>
            </a:r>
            <a:r>
              <a:rPr b="1" lang="en-GB" sz="2000">
                <a:solidFill>
                  <a:srgbClr val="F6B26B"/>
                </a:solidFill>
                <a:latin typeface="Roboto"/>
                <a:ea typeface="Roboto"/>
                <a:cs typeface="Roboto"/>
                <a:sym typeface="Roboto"/>
              </a:rPr>
              <a:t>42</a:t>
            </a:r>
            <a:endParaRPr b="1" sz="2000">
              <a:solidFill>
                <a:srgbClr val="F6B26B"/>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2"/>
          <p:cNvPicPr preferRelativeResize="0"/>
          <p:nvPr/>
        </p:nvPicPr>
        <p:blipFill>
          <a:blip r:embed="rId3">
            <a:alphaModFix/>
          </a:blip>
          <a:stretch>
            <a:fillRect/>
          </a:stretch>
        </p:blipFill>
        <p:spPr>
          <a:xfrm>
            <a:off x="152400" y="463000"/>
            <a:ext cx="8839201" cy="45096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1052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400"/>
              <a:t>Animation/ Simulation</a:t>
            </a:r>
            <a:endParaRPr b="1" sz="2400"/>
          </a:p>
        </p:txBody>
      </p:sp>
      <p:pic>
        <p:nvPicPr>
          <p:cNvPr id="159" name="Google Shape;159;p23" title="Plant_Disease_deep_learning.mp4">
            <a:hlinkClick r:id="rId3"/>
          </p:cNvPr>
          <p:cNvPicPr preferRelativeResize="0"/>
          <p:nvPr/>
        </p:nvPicPr>
        <p:blipFill>
          <a:blip r:embed="rId4">
            <a:alphaModFix/>
          </a:blip>
          <a:stretch>
            <a:fillRect/>
          </a:stretch>
        </p:blipFill>
        <p:spPr>
          <a:xfrm>
            <a:off x="2039650" y="770324"/>
            <a:ext cx="5064712" cy="379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p:nvPr/>
        </p:nvSpPr>
        <p:spPr>
          <a:xfrm>
            <a:off x="381263" y="789200"/>
            <a:ext cx="5872500" cy="41784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txBox="1"/>
          <p:nvPr>
            <p:ph idx="4294967295" type="title"/>
          </p:nvPr>
        </p:nvSpPr>
        <p:spPr>
          <a:xfrm>
            <a:off x="2441838" y="105200"/>
            <a:ext cx="42603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400"/>
              <a:t>Drone CAD Model</a:t>
            </a:r>
            <a:endParaRPr b="1" sz="2400"/>
          </a:p>
        </p:txBody>
      </p:sp>
      <p:pic>
        <p:nvPicPr>
          <p:cNvPr id="166" name="Google Shape;166;p24"/>
          <p:cNvPicPr preferRelativeResize="0"/>
          <p:nvPr/>
        </p:nvPicPr>
        <p:blipFill>
          <a:blip r:embed="rId3">
            <a:alphaModFix/>
          </a:blip>
          <a:stretch>
            <a:fillRect/>
          </a:stretch>
        </p:blipFill>
        <p:spPr>
          <a:xfrm flipH="1" rot="5400000">
            <a:off x="6662302" y="505960"/>
            <a:ext cx="1817195" cy="2383676"/>
          </a:xfrm>
          <a:prstGeom prst="rect">
            <a:avLst/>
          </a:prstGeom>
          <a:noFill/>
          <a:ln>
            <a:noFill/>
          </a:ln>
        </p:spPr>
      </p:pic>
      <p:pic>
        <p:nvPicPr>
          <p:cNvPr id="167" name="Google Shape;167;p24"/>
          <p:cNvPicPr preferRelativeResize="0"/>
          <p:nvPr/>
        </p:nvPicPr>
        <p:blipFill>
          <a:blip r:embed="rId4">
            <a:alphaModFix/>
          </a:blip>
          <a:stretch>
            <a:fillRect/>
          </a:stretch>
        </p:blipFill>
        <p:spPr>
          <a:xfrm>
            <a:off x="1336463" y="1365213"/>
            <a:ext cx="3962100" cy="3026375"/>
          </a:xfrm>
          <a:prstGeom prst="rect">
            <a:avLst/>
          </a:prstGeom>
          <a:noFill/>
          <a:ln cap="flat" cmpd="sng" w="9525">
            <a:solidFill>
              <a:srgbClr val="222222"/>
            </a:solidFill>
            <a:prstDash val="solid"/>
            <a:round/>
            <a:headEnd len="sm" w="sm" type="none"/>
            <a:tailEnd len="sm" w="sm" type="none"/>
          </a:ln>
        </p:spPr>
      </p:pic>
      <p:pic>
        <p:nvPicPr>
          <p:cNvPr id="168" name="Google Shape;168;p24"/>
          <p:cNvPicPr preferRelativeResize="0"/>
          <p:nvPr/>
        </p:nvPicPr>
        <p:blipFill>
          <a:blip r:embed="rId5">
            <a:alphaModFix/>
          </a:blip>
          <a:stretch>
            <a:fillRect/>
          </a:stretch>
        </p:blipFill>
        <p:spPr>
          <a:xfrm>
            <a:off x="6380438" y="2690479"/>
            <a:ext cx="2380923" cy="22770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5"/>
          <p:cNvPicPr preferRelativeResize="0"/>
          <p:nvPr/>
        </p:nvPicPr>
        <p:blipFill>
          <a:blip r:embed="rId3">
            <a:alphaModFix/>
          </a:blip>
          <a:stretch>
            <a:fillRect/>
          </a:stretch>
        </p:blipFill>
        <p:spPr>
          <a:xfrm>
            <a:off x="191400" y="969563"/>
            <a:ext cx="4465050" cy="3204375"/>
          </a:xfrm>
          <a:prstGeom prst="rect">
            <a:avLst/>
          </a:prstGeom>
          <a:noFill/>
          <a:ln>
            <a:noFill/>
          </a:ln>
        </p:spPr>
      </p:pic>
      <p:pic>
        <p:nvPicPr>
          <p:cNvPr id="174" name="Google Shape;174;p25"/>
          <p:cNvPicPr preferRelativeResize="0"/>
          <p:nvPr/>
        </p:nvPicPr>
        <p:blipFill>
          <a:blip r:embed="rId4">
            <a:alphaModFix/>
          </a:blip>
          <a:stretch>
            <a:fillRect/>
          </a:stretch>
        </p:blipFill>
        <p:spPr>
          <a:xfrm>
            <a:off x="4704420" y="969575"/>
            <a:ext cx="4277454" cy="320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400"/>
              <a:t>Outcome of the Project</a:t>
            </a:r>
            <a:endParaRPr b="1" sz="2400"/>
          </a:p>
        </p:txBody>
      </p:sp>
      <p:sp>
        <p:nvSpPr>
          <p:cNvPr id="180" name="Google Shape;180;p26"/>
          <p:cNvSpPr txBox="1"/>
          <p:nvPr>
            <p:ph idx="1" type="body"/>
          </p:nvPr>
        </p:nvSpPr>
        <p:spPr>
          <a:xfrm>
            <a:off x="311700" y="1068775"/>
            <a:ext cx="8520600" cy="226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b="1"/>
          </a:p>
          <a:p>
            <a:pPr indent="-336550" lvl="0" marL="457200" rtl="0" algn="l">
              <a:spcBef>
                <a:spcPts val="1200"/>
              </a:spcBef>
              <a:spcAft>
                <a:spcPts val="0"/>
              </a:spcAft>
              <a:buSzPts val="1700"/>
              <a:buChar char="●"/>
            </a:pPr>
            <a:r>
              <a:rPr b="1" lang="en-GB" sz="1700"/>
              <a:t>A web application for showing the predicted results from the plant leaf image taken by the specifically designed Drone (carrying various </a:t>
            </a:r>
            <a:r>
              <a:rPr b="1" lang="en-GB" sz="1700"/>
              <a:t>micro appliances</a:t>
            </a:r>
            <a:r>
              <a:rPr b="1" lang="en-GB" sz="1700"/>
              <a:t> , processors , </a:t>
            </a:r>
            <a:r>
              <a:rPr b="1" lang="en-GB" sz="1700"/>
              <a:t>Raspberry</a:t>
            </a:r>
            <a:r>
              <a:rPr b="1" lang="en-GB" sz="1700"/>
              <a:t> pi, camera ,etc on board itself ).</a:t>
            </a:r>
            <a:endParaRPr b="1" sz="1700"/>
          </a:p>
          <a:p>
            <a:pPr indent="0" lvl="0" marL="0" rtl="0" algn="l">
              <a:spcBef>
                <a:spcPts val="1200"/>
              </a:spcBef>
              <a:spcAft>
                <a:spcPts val="0"/>
              </a:spcAft>
              <a:buNone/>
            </a:pPr>
            <a:r>
              <a:t/>
            </a:r>
            <a:endParaRPr b="1" sz="1700"/>
          </a:p>
          <a:p>
            <a:pPr indent="-336550" lvl="0" marL="457200" rtl="0" algn="l">
              <a:spcBef>
                <a:spcPts val="1200"/>
              </a:spcBef>
              <a:spcAft>
                <a:spcPts val="0"/>
              </a:spcAft>
              <a:buSzPts val="1700"/>
              <a:buChar char="●"/>
            </a:pPr>
            <a:r>
              <a:rPr b="1" lang="en-GB" sz="1700"/>
              <a:t>Plant disease detection will help the farmers to take the right step beforehand.</a:t>
            </a:r>
            <a:endParaRPr b="1"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400"/>
              <a:t>Novelty of Work and Patentability</a:t>
            </a:r>
            <a:endParaRPr b="1" sz="2400"/>
          </a:p>
        </p:txBody>
      </p:sp>
      <p:sp>
        <p:nvSpPr>
          <p:cNvPr id="186" name="Google Shape;186;p27"/>
          <p:cNvSpPr txBox="1"/>
          <p:nvPr>
            <p:ph idx="1" type="body"/>
          </p:nvPr>
        </p:nvSpPr>
        <p:spPr>
          <a:xfrm>
            <a:off x="311700" y="1331350"/>
            <a:ext cx="8520600" cy="32373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sz="1600"/>
              <a:t>Si</a:t>
            </a:r>
            <a:r>
              <a:rPr lang="en-GB" sz="1600"/>
              <a:t>nce there were a lot of aspects in this project : Deploying Model in Raspberry Pi, taking Image input from drone camera, speed of drone, image resolution, height of drone in air, field of view, etc factors were to be tested. So it was a unique project and with proper hardware implementation it could be patentable. A lot of startup are working &amp; research going  over this. This Project can be made more convenient to use when linked with mobile App &amp; directly sending results or SMS to the mobile of vulnerabilities.</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GB"/>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2997900" y="1816200"/>
            <a:ext cx="31482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400"/>
              <a:t>Thank You!</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922" l="-410" r="409" t="990"/>
          <a:stretch/>
        </p:blipFill>
        <p:spPr>
          <a:xfrm>
            <a:off x="-62050" y="739600"/>
            <a:ext cx="9225849" cy="4403901"/>
          </a:xfrm>
          <a:prstGeom prst="rect">
            <a:avLst/>
          </a:prstGeom>
          <a:noFill/>
          <a:ln>
            <a:noFill/>
          </a:ln>
        </p:spPr>
      </p:pic>
      <p:sp>
        <p:nvSpPr>
          <p:cNvPr id="93" name="Google Shape;93;p14"/>
          <p:cNvSpPr txBox="1"/>
          <p:nvPr/>
        </p:nvSpPr>
        <p:spPr>
          <a:xfrm>
            <a:off x="429150" y="147925"/>
            <a:ext cx="843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chemeClr val="dk1"/>
                </a:solidFill>
                <a:latin typeface="Roboto"/>
                <a:ea typeface="Roboto"/>
                <a:cs typeface="Roboto"/>
                <a:sym typeface="Roboto"/>
              </a:rPr>
              <a:t>Problem Identification &amp; Objectives</a:t>
            </a:r>
            <a:endParaRPr b="1" sz="24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73575" y="1824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Problem Identification and Objectives</a:t>
            </a:r>
            <a:endParaRPr b="1"/>
          </a:p>
        </p:txBody>
      </p:sp>
      <p:sp>
        <p:nvSpPr>
          <p:cNvPr id="99" name="Google Shape;99;p15"/>
          <p:cNvSpPr txBox="1"/>
          <p:nvPr>
            <p:ph idx="1" type="body"/>
          </p:nvPr>
        </p:nvSpPr>
        <p:spPr>
          <a:xfrm>
            <a:off x="100850" y="1161400"/>
            <a:ext cx="8972700" cy="2787000"/>
          </a:xfrm>
          <a:prstGeom prst="rect">
            <a:avLst/>
          </a:prstGeom>
        </p:spPr>
        <p:txBody>
          <a:bodyPr anchorCtr="0" anchor="t" bIns="91425" lIns="91425" spcFirstLastPara="1" rIns="91425" wrap="square" tIns="91425">
            <a:noAutofit/>
          </a:bodyPr>
          <a:lstStyle/>
          <a:p>
            <a:pPr indent="-334327" lvl="0" marL="457200" rtl="0" algn="l">
              <a:lnSpc>
                <a:spcPct val="105000"/>
              </a:lnSpc>
              <a:spcBef>
                <a:spcPts val="0"/>
              </a:spcBef>
              <a:spcAft>
                <a:spcPts val="0"/>
              </a:spcAft>
              <a:buClr>
                <a:srgbClr val="000000"/>
              </a:buClr>
              <a:buSzPts val="1665"/>
              <a:buFont typeface="Roboto Medium"/>
              <a:buChar char="●"/>
            </a:pPr>
            <a:r>
              <a:rPr lang="en-GB" sz="1665">
                <a:solidFill>
                  <a:srgbClr val="000000"/>
                </a:solidFill>
                <a:latin typeface="Roboto Medium"/>
                <a:ea typeface="Roboto Medium"/>
                <a:cs typeface="Roboto Medium"/>
                <a:sym typeface="Roboto Medium"/>
              </a:rPr>
              <a:t>Plant disease has been a major factor influencing food production and human societ</a:t>
            </a:r>
            <a:r>
              <a:rPr lang="en-GB" sz="1665">
                <a:solidFill>
                  <a:srgbClr val="000000"/>
                </a:solidFill>
                <a:latin typeface="Roboto Medium"/>
                <a:ea typeface="Roboto Medium"/>
                <a:cs typeface="Roboto Medium"/>
                <a:sym typeface="Roboto Medium"/>
              </a:rPr>
              <a:t>al </a:t>
            </a:r>
            <a:r>
              <a:rPr lang="en-GB" sz="1665">
                <a:solidFill>
                  <a:srgbClr val="000000"/>
                </a:solidFill>
                <a:latin typeface="Roboto Medium"/>
                <a:ea typeface="Roboto Medium"/>
                <a:cs typeface="Roboto Medium"/>
                <a:sym typeface="Roboto Medium"/>
              </a:rPr>
              <a:t>development over many years. Modern technologies like AI, Machine learning, etc. can help us with the age-old </a:t>
            </a:r>
            <a:r>
              <a:rPr lang="en-GB" sz="1665">
                <a:solidFill>
                  <a:srgbClr val="000000"/>
                </a:solidFill>
                <a:latin typeface="Roboto Medium"/>
                <a:ea typeface="Roboto Medium"/>
                <a:cs typeface="Roboto Medium"/>
                <a:sym typeface="Roboto Medium"/>
              </a:rPr>
              <a:t>problem,</a:t>
            </a:r>
            <a:r>
              <a:rPr lang="en-GB" sz="1665">
                <a:solidFill>
                  <a:srgbClr val="000000"/>
                </a:solidFill>
                <a:latin typeface="Roboto Medium"/>
                <a:ea typeface="Roboto Medium"/>
                <a:cs typeface="Roboto Medium"/>
                <a:sym typeface="Roboto Medium"/>
              </a:rPr>
              <a:t> society has been facing.</a:t>
            </a:r>
            <a:endParaRPr sz="1665">
              <a:solidFill>
                <a:srgbClr val="000000"/>
              </a:solidFill>
              <a:latin typeface="Roboto Medium"/>
              <a:ea typeface="Roboto Medium"/>
              <a:cs typeface="Roboto Medium"/>
              <a:sym typeface="Roboto Medium"/>
            </a:endParaRPr>
          </a:p>
          <a:p>
            <a:pPr indent="0" lvl="0" marL="0" rtl="0" algn="l">
              <a:lnSpc>
                <a:spcPct val="105000"/>
              </a:lnSpc>
              <a:spcBef>
                <a:spcPts val="1200"/>
              </a:spcBef>
              <a:spcAft>
                <a:spcPts val="0"/>
              </a:spcAft>
              <a:buNone/>
            </a:pPr>
            <a:r>
              <a:t/>
            </a:r>
            <a:endParaRPr sz="1665">
              <a:solidFill>
                <a:srgbClr val="000000"/>
              </a:solidFill>
              <a:latin typeface="Roboto Medium"/>
              <a:ea typeface="Roboto Medium"/>
              <a:cs typeface="Roboto Medium"/>
              <a:sym typeface="Roboto Medium"/>
            </a:endParaRPr>
          </a:p>
          <a:p>
            <a:pPr indent="-334327" lvl="0" marL="457200" rtl="0" algn="l">
              <a:lnSpc>
                <a:spcPct val="105000"/>
              </a:lnSpc>
              <a:spcBef>
                <a:spcPts val="1200"/>
              </a:spcBef>
              <a:spcAft>
                <a:spcPts val="0"/>
              </a:spcAft>
              <a:buClr>
                <a:srgbClr val="000000"/>
              </a:buClr>
              <a:buSzPts val="1665"/>
              <a:buFont typeface="Roboto Medium"/>
              <a:buChar char="●"/>
            </a:pPr>
            <a:r>
              <a:rPr lang="en-GB" sz="1665">
                <a:solidFill>
                  <a:srgbClr val="000000"/>
                </a:solidFill>
                <a:latin typeface="Roboto Medium"/>
                <a:ea typeface="Roboto Medium"/>
                <a:cs typeface="Roboto Medium"/>
                <a:sym typeface="Roboto Medium"/>
              </a:rPr>
              <a:t>In this artificial intelligence-based project we will try helping farmers to detect plant diseases related to apples, corn, grape, potato, and tomato (especially in large scale farming Using Drone for </a:t>
            </a:r>
            <a:r>
              <a:rPr lang="en-GB" sz="1665">
                <a:solidFill>
                  <a:srgbClr val="000000"/>
                </a:solidFill>
                <a:latin typeface="Roboto Medium"/>
                <a:ea typeface="Roboto Medium"/>
                <a:cs typeface="Roboto Medium"/>
                <a:sym typeface="Roboto Medium"/>
              </a:rPr>
              <a:t>surveillance</a:t>
            </a:r>
            <a:r>
              <a:rPr lang="en-GB" sz="1665">
                <a:solidFill>
                  <a:srgbClr val="000000"/>
                </a:solidFill>
                <a:latin typeface="Roboto Medium"/>
                <a:ea typeface="Roboto Medium"/>
                <a:cs typeface="Roboto Medium"/>
                <a:sym typeface="Roboto Medium"/>
              </a:rPr>
              <a:t>).</a:t>
            </a:r>
            <a:endParaRPr sz="1665">
              <a:solidFill>
                <a:srgbClr val="000000"/>
              </a:solidFill>
              <a:latin typeface="Roboto Medium"/>
              <a:ea typeface="Roboto Medium"/>
              <a:cs typeface="Roboto Medium"/>
              <a:sym typeface="Roboto Medium"/>
            </a:endParaRPr>
          </a:p>
          <a:p>
            <a:pPr indent="0" lvl="0" marL="457200" rtl="0" algn="l">
              <a:lnSpc>
                <a:spcPct val="105000"/>
              </a:lnSpc>
              <a:spcBef>
                <a:spcPts val="1200"/>
              </a:spcBef>
              <a:spcAft>
                <a:spcPts val="1200"/>
              </a:spcAft>
              <a:buNone/>
            </a:pPr>
            <a:r>
              <a:t/>
            </a:r>
            <a:endParaRPr sz="16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531100" y="92000"/>
            <a:ext cx="40818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400"/>
              <a:t>State of Art</a:t>
            </a:r>
            <a:endParaRPr b="1" sz="2400"/>
          </a:p>
        </p:txBody>
      </p:sp>
      <p:sp>
        <p:nvSpPr>
          <p:cNvPr id="105" name="Google Shape;105;p16"/>
          <p:cNvSpPr txBox="1"/>
          <p:nvPr>
            <p:ph idx="1" type="body"/>
          </p:nvPr>
        </p:nvSpPr>
        <p:spPr>
          <a:xfrm>
            <a:off x="311700" y="852200"/>
            <a:ext cx="4260300" cy="394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500">
                <a:solidFill>
                  <a:srgbClr val="000000"/>
                </a:solidFill>
                <a:highlight>
                  <a:srgbClr val="FFFFFF"/>
                </a:highlight>
              </a:rPr>
              <a:t>Health monitoring and disease detection on plant is very critical for sustainable agriculture. It is very difficult to monitor the plant diseases manually. </a:t>
            </a:r>
            <a:endParaRPr sz="1500">
              <a:solidFill>
                <a:srgbClr val="000000"/>
              </a:solidFill>
              <a:highlight>
                <a:srgbClr val="FFFFFF"/>
              </a:highlight>
            </a:endParaRPr>
          </a:p>
          <a:p>
            <a:pPr indent="0" lvl="0" marL="0" rtl="0" algn="just">
              <a:spcBef>
                <a:spcPts val="0"/>
              </a:spcBef>
              <a:spcAft>
                <a:spcPts val="0"/>
              </a:spcAft>
              <a:buNone/>
            </a:pPr>
            <a:r>
              <a:t/>
            </a:r>
            <a:endParaRPr sz="1500">
              <a:solidFill>
                <a:srgbClr val="000000"/>
              </a:solidFill>
              <a:highlight>
                <a:srgbClr val="FFFFFF"/>
              </a:highlight>
            </a:endParaRPr>
          </a:p>
          <a:p>
            <a:pPr indent="0" lvl="0" marL="0" rtl="0" algn="just">
              <a:spcBef>
                <a:spcPts val="0"/>
              </a:spcBef>
              <a:spcAft>
                <a:spcPts val="0"/>
              </a:spcAft>
              <a:buNone/>
            </a:pPr>
            <a:r>
              <a:rPr lang="en-GB" sz="1500">
                <a:solidFill>
                  <a:srgbClr val="000000"/>
                </a:solidFill>
                <a:highlight>
                  <a:srgbClr val="FFFFFF"/>
                </a:highlight>
              </a:rPr>
              <a:t>Hence,  here DCNNs, </a:t>
            </a:r>
            <a:r>
              <a:rPr lang="en-GB" sz="1500">
                <a:solidFill>
                  <a:srgbClr val="000000"/>
                </a:solidFill>
              </a:rPr>
              <a:t>vgg16, resnet, InceptionV3 </a:t>
            </a:r>
            <a:r>
              <a:rPr lang="en-GB" sz="1500">
                <a:solidFill>
                  <a:srgbClr val="000000"/>
                </a:solidFill>
                <a:highlight>
                  <a:srgbClr val="FFFFFF"/>
                </a:highlight>
              </a:rPr>
              <a:t> are used for the detection of plant diseases to prevent the losses in the yield and quantity of the agricultural product</a:t>
            </a:r>
            <a:endParaRPr sz="1500">
              <a:solidFill>
                <a:srgbClr val="000000"/>
              </a:solidFill>
              <a:highlight>
                <a:srgbClr val="FFFFFF"/>
              </a:highlight>
            </a:endParaRPr>
          </a:p>
          <a:p>
            <a:pPr indent="0" lvl="0" marL="0" rtl="0" algn="just">
              <a:spcBef>
                <a:spcPts val="0"/>
              </a:spcBef>
              <a:spcAft>
                <a:spcPts val="0"/>
              </a:spcAft>
              <a:buNone/>
            </a:pPr>
            <a:r>
              <a:rPr lang="en-GB" sz="1500">
                <a:solidFill>
                  <a:srgbClr val="000000"/>
                </a:solidFill>
                <a:highlight>
                  <a:srgbClr val="FFFFFF"/>
                </a:highlight>
              </a:rPr>
              <a:t>.</a:t>
            </a:r>
            <a:endParaRPr sz="1500">
              <a:solidFill>
                <a:srgbClr val="000000"/>
              </a:solidFill>
              <a:highlight>
                <a:srgbClr val="FFFFFF"/>
              </a:highlight>
            </a:endParaRPr>
          </a:p>
          <a:p>
            <a:pPr indent="0" lvl="0" marL="0" rtl="0" algn="just">
              <a:spcBef>
                <a:spcPts val="0"/>
              </a:spcBef>
              <a:spcAft>
                <a:spcPts val="0"/>
              </a:spcAft>
              <a:buNone/>
            </a:pPr>
            <a:r>
              <a:rPr lang="en-GB" sz="1500">
                <a:solidFill>
                  <a:srgbClr val="000000"/>
                </a:solidFill>
                <a:highlight>
                  <a:srgbClr val="FFFFFF"/>
                </a:highlight>
              </a:rPr>
              <a:t>DCNNs have high efficacy than the conventional technologies currently used , supported by drone </a:t>
            </a:r>
            <a:r>
              <a:rPr lang="en-GB" sz="1500">
                <a:solidFill>
                  <a:srgbClr val="000000"/>
                </a:solidFill>
                <a:highlight>
                  <a:srgbClr val="FFFFFF"/>
                </a:highlight>
              </a:rPr>
              <a:t>Surveillance</a:t>
            </a:r>
            <a:r>
              <a:rPr lang="en-GB" sz="1500">
                <a:solidFill>
                  <a:srgbClr val="000000"/>
                </a:solidFill>
                <a:highlight>
                  <a:srgbClr val="FFFFFF"/>
                </a:highlight>
              </a:rPr>
              <a:t> for more applicability </a:t>
            </a:r>
            <a:r>
              <a:rPr lang="en-GB" sz="1500">
                <a:solidFill>
                  <a:srgbClr val="000000"/>
                </a:solidFill>
                <a:highlight>
                  <a:srgbClr val="FFFFFF"/>
                </a:highlight>
              </a:rPr>
              <a:t>especially</a:t>
            </a:r>
            <a:r>
              <a:rPr lang="en-GB" sz="1500">
                <a:solidFill>
                  <a:srgbClr val="000000"/>
                </a:solidFill>
                <a:highlight>
                  <a:srgbClr val="FFFFFF"/>
                </a:highlight>
              </a:rPr>
              <a:t> in large-scale farming. </a:t>
            </a:r>
            <a:endParaRPr sz="1500">
              <a:solidFill>
                <a:srgbClr val="000000"/>
              </a:solidFill>
              <a:highlight>
                <a:srgbClr val="FFFFFF"/>
              </a:highlight>
            </a:endParaRPr>
          </a:p>
        </p:txBody>
      </p:sp>
      <p:pic>
        <p:nvPicPr>
          <p:cNvPr id="106" name="Google Shape;106;p16"/>
          <p:cNvPicPr preferRelativeResize="0"/>
          <p:nvPr/>
        </p:nvPicPr>
        <p:blipFill>
          <a:blip r:embed="rId3">
            <a:alphaModFix/>
          </a:blip>
          <a:stretch>
            <a:fillRect/>
          </a:stretch>
        </p:blipFill>
        <p:spPr>
          <a:xfrm>
            <a:off x="5096125" y="852200"/>
            <a:ext cx="4047875" cy="404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2142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400"/>
              <a:t>Methodology Adopted</a:t>
            </a:r>
            <a:endParaRPr b="1" sz="2400"/>
          </a:p>
        </p:txBody>
      </p:sp>
      <p:sp>
        <p:nvSpPr>
          <p:cNvPr id="112" name="Google Shape;112;p17"/>
          <p:cNvSpPr/>
          <p:nvPr/>
        </p:nvSpPr>
        <p:spPr>
          <a:xfrm>
            <a:off x="4182975" y="1350950"/>
            <a:ext cx="1177500" cy="607800"/>
          </a:xfrm>
          <a:prstGeom prst="trapezoid">
            <a:avLst>
              <a:gd fmla="val 25000"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nvSpPr>
        <p:spPr>
          <a:xfrm>
            <a:off x="4449525" y="1492525"/>
            <a:ext cx="818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Roboto"/>
                <a:ea typeface="Roboto"/>
                <a:cs typeface="Roboto"/>
                <a:sym typeface="Roboto"/>
              </a:rPr>
              <a:t>Drone</a:t>
            </a:r>
            <a:endParaRPr b="1" sz="1500">
              <a:latin typeface="Roboto"/>
              <a:ea typeface="Roboto"/>
              <a:cs typeface="Roboto"/>
              <a:sym typeface="Roboto"/>
            </a:endParaRPr>
          </a:p>
        </p:txBody>
      </p:sp>
      <p:cxnSp>
        <p:nvCxnSpPr>
          <p:cNvPr id="114" name="Google Shape;114;p17"/>
          <p:cNvCxnSpPr/>
          <p:nvPr/>
        </p:nvCxnSpPr>
        <p:spPr>
          <a:xfrm flipH="1">
            <a:off x="4241700" y="1958750"/>
            <a:ext cx="508200" cy="1605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7"/>
          <p:cNvCxnSpPr/>
          <p:nvPr/>
        </p:nvCxnSpPr>
        <p:spPr>
          <a:xfrm>
            <a:off x="4862775" y="1971050"/>
            <a:ext cx="491400" cy="160200"/>
          </a:xfrm>
          <a:prstGeom prst="straightConnector1">
            <a:avLst/>
          </a:prstGeom>
          <a:noFill/>
          <a:ln cap="flat" cmpd="sng" w="9525">
            <a:solidFill>
              <a:schemeClr val="dk2"/>
            </a:solidFill>
            <a:prstDash val="solid"/>
            <a:round/>
            <a:headEnd len="med" w="med" type="none"/>
            <a:tailEnd len="med" w="med" type="none"/>
          </a:ln>
        </p:spPr>
      </p:cxnSp>
      <p:sp>
        <p:nvSpPr>
          <p:cNvPr id="116" name="Google Shape;116;p17"/>
          <p:cNvSpPr/>
          <p:nvPr/>
        </p:nvSpPr>
        <p:spPr>
          <a:xfrm>
            <a:off x="334625" y="1272675"/>
            <a:ext cx="1821900" cy="855175"/>
          </a:xfrm>
          <a:prstGeom prst="flowChartProcess">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nvSpPr>
        <p:spPr>
          <a:xfrm>
            <a:off x="768425" y="1500175"/>
            <a:ext cx="95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Roboto"/>
                <a:ea typeface="Roboto"/>
                <a:cs typeface="Roboto"/>
                <a:sym typeface="Roboto"/>
              </a:rPr>
              <a:t>Web App</a:t>
            </a:r>
            <a:endParaRPr b="1" sz="1500">
              <a:latin typeface="Roboto"/>
              <a:ea typeface="Roboto"/>
              <a:cs typeface="Roboto"/>
              <a:sym typeface="Roboto"/>
            </a:endParaRPr>
          </a:p>
        </p:txBody>
      </p:sp>
      <p:sp>
        <p:nvSpPr>
          <p:cNvPr id="118" name="Google Shape;118;p17"/>
          <p:cNvSpPr txBox="1"/>
          <p:nvPr/>
        </p:nvSpPr>
        <p:spPr>
          <a:xfrm>
            <a:off x="4449525" y="2045025"/>
            <a:ext cx="644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Roboto"/>
                <a:ea typeface="Roboto"/>
                <a:cs typeface="Roboto"/>
                <a:sym typeface="Roboto"/>
              </a:rPr>
              <a:t>Plant</a:t>
            </a:r>
            <a:endParaRPr b="1" sz="1500">
              <a:latin typeface="Roboto"/>
              <a:ea typeface="Roboto"/>
              <a:cs typeface="Roboto"/>
              <a:sym typeface="Roboto"/>
            </a:endParaRPr>
          </a:p>
        </p:txBody>
      </p:sp>
      <p:sp>
        <p:nvSpPr>
          <p:cNvPr id="119" name="Google Shape;119;p17"/>
          <p:cNvSpPr/>
          <p:nvPr/>
        </p:nvSpPr>
        <p:spPr>
          <a:xfrm>
            <a:off x="3392913" y="1586325"/>
            <a:ext cx="322200" cy="13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2577950" y="1574025"/>
            <a:ext cx="347100" cy="16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334625" y="2627525"/>
            <a:ext cx="1821900" cy="6078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nvSpPr>
        <p:spPr>
          <a:xfrm>
            <a:off x="473925" y="2648250"/>
            <a:ext cx="1456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Roboto"/>
                <a:ea typeface="Roboto"/>
                <a:cs typeface="Roboto"/>
                <a:sym typeface="Roboto"/>
              </a:rPr>
              <a:t>Predict</a:t>
            </a:r>
            <a:r>
              <a:rPr b="1" lang="en-GB">
                <a:latin typeface="Roboto"/>
                <a:ea typeface="Roboto"/>
                <a:cs typeface="Roboto"/>
                <a:sym typeface="Roboto"/>
              </a:rPr>
              <a:t> Plant Disease</a:t>
            </a:r>
            <a:endParaRPr b="1">
              <a:latin typeface="Roboto"/>
              <a:ea typeface="Roboto"/>
              <a:cs typeface="Roboto"/>
              <a:sym typeface="Roboto"/>
            </a:endParaRPr>
          </a:p>
        </p:txBody>
      </p:sp>
      <p:sp>
        <p:nvSpPr>
          <p:cNvPr id="123" name="Google Shape;123;p17"/>
          <p:cNvSpPr/>
          <p:nvPr/>
        </p:nvSpPr>
        <p:spPr>
          <a:xfrm>
            <a:off x="1158875" y="2292275"/>
            <a:ext cx="173400" cy="22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3113100" y="2521500"/>
            <a:ext cx="6030900" cy="2386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5806350" y="3499200"/>
            <a:ext cx="64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Roboto"/>
                <a:ea typeface="Roboto"/>
                <a:cs typeface="Roboto"/>
                <a:sym typeface="Roboto"/>
              </a:rPr>
              <a:t>Field</a:t>
            </a:r>
            <a:endParaRPr b="1"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400"/>
              <a:t>Proposed Solution</a:t>
            </a:r>
            <a:endParaRPr b="1" sz="2400"/>
          </a:p>
        </p:txBody>
      </p:sp>
      <p:sp>
        <p:nvSpPr>
          <p:cNvPr id="131" name="Google Shape;131;p18"/>
          <p:cNvSpPr txBox="1"/>
          <p:nvPr>
            <p:ph idx="1" type="body"/>
          </p:nvPr>
        </p:nvSpPr>
        <p:spPr>
          <a:xfrm>
            <a:off x="146175" y="1229875"/>
            <a:ext cx="8871000" cy="2695800"/>
          </a:xfrm>
          <a:prstGeom prst="rect">
            <a:avLst/>
          </a:prstGeom>
        </p:spPr>
        <p:txBody>
          <a:bodyPr anchorCtr="0" anchor="t" bIns="91425" lIns="91425" spcFirstLastPara="1" rIns="91425" wrap="square" tIns="91425">
            <a:normAutofit/>
          </a:bodyPr>
          <a:lstStyle/>
          <a:p>
            <a:pPr indent="-332105" lvl="0" marL="457200" rtl="0" algn="l">
              <a:lnSpc>
                <a:spcPct val="95000"/>
              </a:lnSpc>
              <a:spcBef>
                <a:spcPts val="0"/>
              </a:spcBef>
              <a:spcAft>
                <a:spcPts val="0"/>
              </a:spcAft>
              <a:buSzPts val="1630"/>
              <a:buChar char="●"/>
            </a:pPr>
            <a:r>
              <a:rPr b="1" lang="en-GB" sz="1629"/>
              <a:t>We have developed an application based on artificial intelligence which will be using Deep Learning Deep Convolutional neural networks (DCNNs).</a:t>
            </a:r>
            <a:endParaRPr b="1" sz="1629"/>
          </a:p>
          <a:p>
            <a:pPr indent="0" lvl="0" marL="0" rtl="0" algn="l">
              <a:lnSpc>
                <a:spcPct val="95000"/>
              </a:lnSpc>
              <a:spcBef>
                <a:spcPts val="1200"/>
              </a:spcBef>
              <a:spcAft>
                <a:spcPts val="0"/>
              </a:spcAft>
              <a:buNone/>
            </a:pPr>
            <a:r>
              <a:t/>
            </a:r>
            <a:endParaRPr b="1" sz="1629"/>
          </a:p>
          <a:p>
            <a:pPr indent="-332105" lvl="0" marL="457200" rtl="0" algn="l">
              <a:lnSpc>
                <a:spcPct val="95000"/>
              </a:lnSpc>
              <a:spcBef>
                <a:spcPts val="1200"/>
              </a:spcBef>
              <a:spcAft>
                <a:spcPts val="0"/>
              </a:spcAft>
              <a:buSzPts val="1630"/>
              <a:buChar char="●"/>
            </a:pPr>
            <a:r>
              <a:rPr b="1" lang="en-GB" sz="1629"/>
              <a:t>The application will be using the image data received from the drone web camera (Square FOV) which will be processed through Raspberry Pi for Real Time detection of Plant leaf disease classification.</a:t>
            </a:r>
            <a:endParaRPr b="1" sz="16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400"/>
              <a:t>Developments and Efficacy(s)</a:t>
            </a:r>
            <a:endParaRPr b="1" sz="2400"/>
          </a:p>
        </p:txBody>
      </p:sp>
      <p:sp>
        <p:nvSpPr>
          <p:cNvPr id="137" name="Google Shape;137;p19"/>
          <p:cNvSpPr txBox="1"/>
          <p:nvPr>
            <p:ph idx="1" type="body"/>
          </p:nvPr>
        </p:nvSpPr>
        <p:spPr>
          <a:xfrm>
            <a:off x="266375" y="1297825"/>
            <a:ext cx="8520600" cy="27525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GB" sz="1600"/>
              <a:t>P</a:t>
            </a:r>
            <a:r>
              <a:rPr lang="en-GB" sz="1600"/>
              <a:t>erformed model training and explored various transfer learning techniques such as</a:t>
            </a:r>
            <a:r>
              <a:rPr b="1" lang="en-GB" sz="1600"/>
              <a:t> vgg16, resnet, InceptionV3.</a:t>
            </a:r>
            <a:endParaRPr b="1" sz="1600"/>
          </a:p>
          <a:p>
            <a:pPr indent="0" lvl="0" marL="457200" rtl="0" algn="just">
              <a:spcBef>
                <a:spcPts val="0"/>
              </a:spcBef>
              <a:spcAft>
                <a:spcPts val="0"/>
              </a:spcAft>
              <a:buNone/>
            </a:pPr>
            <a:r>
              <a:t/>
            </a:r>
            <a:endParaRPr b="1" sz="1600"/>
          </a:p>
          <a:p>
            <a:pPr indent="-330200" lvl="0" marL="457200" rtl="0" algn="just">
              <a:spcBef>
                <a:spcPts val="0"/>
              </a:spcBef>
              <a:spcAft>
                <a:spcPts val="0"/>
              </a:spcAft>
              <a:buSzPts val="1600"/>
              <a:buChar char="●"/>
            </a:pPr>
            <a:r>
              <a:rPr lang="en-GB" sz="1600"/>
              <a:t>Performed InceptionV3 on a </a:t>
            </a:r>
            <a:r>
              <a:rPr i="1" lang="en-GB" sz="1600"/>
              <a:t>Grape dataset</a:t>
            </a:r>
            <a:r>
              <a:rPr lang="en-GB" sz="1600"/>
              <a:t> and got a </a:t>
            </a:r>
            <a:r>
              <a:rPr lang="en-GB" sz="1600" u="sng"/>
              <a:t>validation accuracy of 97.78%.</a:t>
            </a:r>
            <a:endParaRPr sz="1600" u="sng"/>
          </a:p>
          <a:p>
            <a:pPr indent="0" lvl="0" marL="457200" rtl="0" algn="just">
              <a:spcBef>
                <a:spcPts val="0"/>
              </a:spcBef>
              <a:spcAft>
                <a:spcPts val="0"/>
              </a:spcAft>
              <a:buNone/>
            </a:pPr>
            <a:r>
              <a:t/>
            </a:r>
            <a:endParaRPr sz="1600" u="sng"/>
          </a:p>
          <a:p>
            <a:pPr indent="-330200" lvl="0" marL="457200" rtl="0" algn="just">
              <a:spcBef>
                <a:spcPts val="0"/>
              </a:spcBef>
              <a:spcAft>
                <a:spcPts val="0"/>
              </a:spcAft>
              <a:buSzPts val="1600"/>
              <a:buChar char="●"/>
            </a:pPr>
            <a:r>
              <a:rPr lang="en-GB" sz="1600"/>
              <a:t>Performed InceptionV3 on an </a:t>
            </a:r>
            <a:r>
              <a:rPr i="1" lang="en-GB" sz="1600"/>
              <a:t>Apple And Potato dataset</a:t>
            </a:r>
            <a:r>
              <a:rPr lang="en-GB" sz="1600"/>
              <a:t> and got a </a:t>
            </a:r>
            <a:r>
              <a:rPr lang="en-GB" sz="1600" u="sng"/>
              <a:t>validation accuracy of 98.51%. and 97.62% respectively.</a:t>
            </a:r>
            <a:endParaRPr sz="1600" u="sng"/>
          </a:p>
          <a:p>
            <a:pPr indent="0" lvl="0" marL="0" rtl="0" algn="just">
              <a:spcBef>
                <a:spcPts val="0"/>
              </a:spcBef>
              <a:spcAft>
                <a:spcPts val="0"/>
              </a:spcAft>
              <a:buSzPts val="275"/>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603900" y="1467300"/>
            <a:ext cx="7936200" cy="2696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Performed transfer learning (InceptionV3) first on </a:t>
            </a:r>
            <a:r>
              <a:rPr i="1" lang="en-GB" sz="1600">
                <a:solidFill>
                  <a:schemeClr val="dk2"/>
                </a:solidFill>
                <a:latin typeface="Roboto"/>
                <a:ea typeface="Roboto"/>
                <a:cs typeface="Roboto"/>
                <a:sym typeface="Roboto"/>
              </a:rPr>
              <a:t>the tomato dataset</a:t>
            </a:r>
            <a:r>
              <a:rPr lang="en-GB" sz="1600">
                <a:solidFill>
                  <a:schemeClr val="dk2"/>
                </a:solidFill>
                <a:latin typeface="Roboto"/>
                <a:ea typeface="Roboto"/>
                <a:cs typeface="Roboto"/>
                <a:sym typeface="Roboto"/>
              </a:rPr>
              <a:t> and then over all the plant diseases dataset ( </a:t>
            </a:r>
            <a:r>
              <a:rPr lang="en-GB" sz="1600" u="sng">
                <a:solidFill>
                  <a:schemeClr val="dk2"/>
                </a:solidFill>
                <a:latin typeface="Roboto"/>
                <a:ea typeface="Roboto"/>
                <a:cs typeface="Roboto"/>
                <a:sym typeface="Roboto"/>
              </a:rPr>
              <a:t>78k train , 18k test images and total 38 classes ) and 91.12% accuracy was achieved in 4 epochs.</a:t>
            </a:r>
            <a:endParaRPr sz="1600" u="sng">
              <a:solidFill>
                <a:schemeClr val="dk2"/>
              </a:solidFill>
              <a:latin typeface="Roboto"/>
              <a:ea typeface="Roboto"/>
              <a:cs typeface="Roboto"/>
              <a:sym typeface="Roboto"/>
            </a:endParaRPr>
          </a:p>
          <a:p>
            <a:pPr indent="0" lvl="0" marL="457200" rtl="0" algn="just">
              <a:lnSpc>
                <a:spcPct val="115000"/>
              </a:lnSpc>
              <a:spcBef>
                <a:spcPts val="0"/>
              </a:spcBef>
              <a:spcAft>
                <a:spcPts val="0"/>
              </a:spcAft>
              <a:buNone/>
            </a:pPr>
            <a:r>
              <a:t/>
            </a:r>
            <a:endParaRPr sz="1600">
              <a:solidFill>
                <a:schemeClr val="dk2"/>
              </a:solidFill>
              <a:latin typeface="Roboto"/>
              <a:ea typeface="Roboto"/>
              <a:cs typeface="Roboto"/>
              <a:sym typeface="Roboto"/>
            </a:endParaRPr>
          </a:p>
          <a:p>
            <a:pPr indent="-330200" lvl="0" marL="457200" rtl="0" algn="just">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W</a:t>
            </a:r>
            <a:r>
              <a:rPr lang="en-GB" sz="1600">
                <a:solidFill>
                  <a:schemeClr val="dk2"/>
                </a:solidFill>
                <a:latin typeface="Roboto"/>
                <a:ea typeface="Roboto"/>
                <a:cs typeface="Roboto"/>
                <a:sym typeface="Roboto"/>
              </a:rPr>
              <a:t>orked on a Web application (</a:t>
            </a:r>
            <a:r>
              <a:rPr i="1" lang="en-GB" sz="1600">
                <a:solidFill>
                  <a:schemeClr val="dk2"/>
                </a:solidFill>
                <a:latin typeface="Roboto"/>
                <a:ea typeface="Roboto"/>
                <a:cs typeface="Roboto"/>
                <a:sym typeface="Roboto"/>
              </a:rPr>
              <a:t>Worked on Flask Framework</a:t>
            </a:r>
            <a:r>
              <a:rPr lang="en-GB" sz="1600">
                <a:solidFill>
                  <a:schemeClr val="dk2"/>
                </a:solidFill>
                <a:latin typeface="Roboto"/>
                <a:ea typeface="Roboto"/>
                <a:cs typeface="Roboto"/>
                <a:sym typeface="Roboto"/>
              </a:rPr>
              <a:t>) for </a:t>
            </a:r>
            <a:r>
              <a:rPr lang="en-GB" sz="1600" u="sng">
                <a:solidFill>
                  <a:schemeClr val="dk2"/>
                </a:solidFill>
                <a:latin typeface="Roboto"/>
                <a:ea typeface="Roboto"/>
                <a:cs typeface="Roboto"/>
                <a:sym typeface="Roboto"/>
              </a:rPr>
              <a:t>detection of Plant diseases with a total of 38 classes</a:t>
            </a:r>
            <a:r>
              <a:rPr lang="en-GB"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sz="1600">
              <a:solidFill>
                <a:schemeClr val="dk2"/>
              </a:solidFill>
              <a:latin typeface="Roboto"/>
              <a:ea typeface="Roboto"/>
              <a:cs typeface="Roboto"/>
              <a:sym typeface="Roboto"/>
            </a:endParaRPr>
          </a:p>
          <a:p>
            <a:pPr indent="-330200" lvl="0" marL="457200" rtl="0" algn="just">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Development of </a:t>
            </a:r>
            <a:r>
              <a:rPr i="1" lang="en-GB" sz="1600">
                <a:solidFill>
                  <a:schemeClr val="dk2"/>
                </a:solidFill>
                <a:latin typeface="Roboto"/>
                <a:ea typeface="Roboto"/>
                <a:cs typeface="Roboto"/>
                <a:sym typeface="Roboto"/>
              </a:rPr>
              <a:t>CAD model of drone </a:t>
            </a:r>
            <a:r>
              <a:rPr lang="en-GB" sz="1600">
                <a:solidFill>
                  <a:schemeClr val="dk2"/>
                </a:solidFill>
                <a:latin typeface="Roboto"/>
                <a:ea typeface="Roboto"/>
                <a:cs typeface="Roboto"/>
                <a:sym typeface="Roboto"/>
              </a:rPr>
              <a:t>consisting of </a:t>
            </a:r>
            <a:r>
              <a:rPr lang="en-GB" sz="1600" u="sng">
                <a:solidFill>
                  <a:schemeClr val="dk2"/>
                </a:solidFill>
                <a:latin typeface="Roboto"/>
                <a:ea typeface="Roboto"/>
                <a:cs typeface="Roboto"/>
                <a:sym typeface="Roboto"/>
              </a:rPr>
              <a:t>various micro appliances on board required for real time analysis.</a:t>
            </a:r>
            <a:endParaRPr sz="1600" u="sng">
              <a:solidFill>
                <a:schemeClr val="dk2"/>
              </a:solidFill>
              <a:latin typeface="Roboto"/>
              <a:ea typeface="Roboto"/>
              <a:cs typeface="Roboto"/>
              <a:sym typeface="Roboto"/>
            </a:endParaRPr>
          </a:p>
        </p:txBody>
      </p:sp>
      <p:sp>
        <p:nvSpPr>
          <p:cNvPr id="143" name="Google Shape;143;p20"/>
          <p:cNvSpPr txBox="1"/>
          <p:nvPr/>
        </p:nvSpPr>
        <p:spPr>
          <a:xfrm>
            <a:off x="603900" y="385200"/>
            <a:ext cx="7936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chemeClr val="dk1"/>
                </a:solidFill>
                <a:latin typeface="Roboto"/>
                <a:ea typeface="Roboto"/>
                <a:cs typeface="Roboto"/>
                <a:sym typeface="Roboto"/>
              </a:rPr>
              <a:t>Developments and Efficacy(s)</a:t>
            </a:r>
            <a:endParaRPr b="1" sz="24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1"/>
          <p:cNvPicPr preferRelativeResize="0"/>
          <p:nvPr/>
        </p:nvPicPr>
        <p:blipFill>
          <a:blip r:embed="rId3">
            <a:alphaModFix/>
          </a:blip>
          <a:stretch>
            <a:fillRect/>
          </a:stretch>
        </p:blipFill>
        <p:spPr>
          <a:xfrm>
            <a:off x="214500" y="425725"/>
            <a:ext cx="8839201" cy="41740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