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7103725" cy="10234275"/>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GNglQEn8aFrmLZrIkgxN7XNV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350" y="4861275"/>
            <a:ext cx="5682975" cy="4605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2a33b9485_1_77:notes"/>
          <p:cNvSpPr/>
          <p:nvPr>
            <p:ph idx="2" type="sldImg"/>
          </p:nvPr>
        </p:nvSpPr>
        <p:spPr>
          <a:xfrm>
            <a:off x="1184175" y="767550"/>
            <a:ext cx="4736100" cy="3837900"/>
          </a:xfrm>
          <a:custGeom>
            <a:rect b="b" l="l" r="r" t="t"/>
            <a:pathLst>
              <a:path extrusionOk="0" h="120000" w="120000">
                <a:moveTo>
                  <a:pt x="0" y="0"/>
                </a:moveTo>
                <a:lnTo>
                  <a:pt x="120000" y="0"/>
                </a:lnTo>
                <a:lnTo>
                  <a:pt x="120000" y="120000"/>
                </a:lnTo>
                <a:lnTo>
                  <a:pt x="0" y="120000"/>
                </a:lnTo>
                <a:close/>
              </a:path>
            </a:pathLst>
          </a:custGeom>
        </p:spPr>
      </p:sp>
      <p:sp>
        <p:nvSpPr>
          <p:cNvPr id="73" name="Google Shape;73;gd2a33b9485_1_77: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2a33b9485_1_58:notes"/>
          <p:cNvSpPr/>
          <p:nvPr>
            <p:ph idx="2" type="sldImg"/>
          </p:nvPr>
        </p:nvSpPr>
        <p:spPr>
          <a:xfrm>
            <a:off x="1184175" y="767550"/>
            <a:ext cx="4736100" cy="38379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a33b9485_1_58: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a33b9485_0_11:notes"/>
          <p:cNvSpPr/>
          <p:nvPr>
            <p:ph idx="2" type="sldImg"/>
          </p:nvPr>
        </p:nvSpPr>
        <p:spPr>
          <a:xfrm>
            <a:off x="1184175" y="767550"/>
            <a:ext cx="4736100" cy="38379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a33b9485_0_11: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a33b9485_1_66:notes"/>
          <p:cNvSpPr/>
          <p:nvPr>
            <p:ph idx="2" type="sldImg"/>
          </p:nvPr>
        </p:nvSpPr>
        <p:spPr>
          <a:xfrm>
            <a:off x="1184175" y="767550"/>
            <a:ext cx="4736100" cy="38379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a33b9485_1_66: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d2a33b9485_1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d2a33b9485_1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d2a33b9485_1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d2a33b9485_1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d2a33b9485_1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d2a33b9485_1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d2a33b9485_1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d2a33b9485_1_45"/>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37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52" name="Google Shape;52;gd2a33b9485_1_4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gd2a33b9485_1_45"/>
          <p:cNvSpPr txBox="1"/>
          <p:nvPr>
            <p:ph idx="10" type="dt"/>
          </p:nvPr>
        </p:nvSpPr>
        <p:spPr>
          <a:xfrm>
            <a:off x="609600" y="6245225"/>
            <a:ext cx="2844900" cy="4761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d2a33b9485_1_45"/>
          <p:cNvSpPr txBox="1"/>
          <p:nvPr>
            <p:ph idx="11" type="ftr"/>
          </p:nvPr>
        </p:nvSpPr>
        <p:spPr>
          <a:xfrm>
            <a:off x="4165600" y="6245225"/>
            <a:ext cx="3860700" cy="476100"/>
          </a:xfrm>
          <a:prstGeom prst="rect">
            <a:avLst/>
          </a:prstGeom>
          <a:noFill/>
          <a:ln>
            <a:noFill/>
          </a:ln>
        </p:spPr>
        <p:txBody>
          <a:bodyPr anchorCtr="0" anchor="t"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d2a33b9485_1_45"/>
          <p:cNvSpPr txBox="1"/>
          <p:nvPr>
            <p:ph idx="12" type="sldNum"/>
          </p:nvPr>
        </p:nvSpPr>
        <p:spPr>
          <a:xfrm>
            <a:off x="8737600" y="6245225"/>
            <a:ext cx="2844900" cy="476100"/>
          </a:xfrm>
          <a:prstGeom prst="rect">
            <a:avLst/>
          </a:prstGeom>
          <a:noFill/>
          <a:ln>
            <a:noFill/>
          </a:ln>
        </p:spPr>
        <p:txBody>
          <a:bodyPr anchorCtr="0" anchor="t"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d2a33b9485_1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d2a33b9485_1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d2a33b9485_1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d2a33b9485_1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d2a33b9485_1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d2a33b9485_1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d2a33b9485_1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d2a33b9485_1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d2a33b9485_1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d2a33b9485_1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d2a33b9485_1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d2a33b9485_1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d2a33b9485_1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d2a33b9485_1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d2a33b9485_1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d2a33b9485_1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d2a33b9485_1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d2a33b9485_1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d2a33b9485_1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d2a33b9485_1_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d2a33b9485_1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d2a33b9485_1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d2a33b9485_1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d2a33b9485_1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d2a33b9485_1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d2a33b9485_1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415611" y="992767"/>
            <a:ext cx="11360700" cy="2736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GB"/>
              <a:t>  </a:t>
            </a:r>
            <a:endParaRPr/>
          </a:p>
        </p:txBody>
      </p:sp>
      <p:sp>
        <p:nvSpPr>
          <p:cNvPr id="61" name="Google Shape;61;p1"/>
          <p:cNvSpPr txBox="1"/>
          <p:nvPr>
            <p:ph idx="1" type="subTitle"/>
          </p:nvPr>
        </p:nvSpPr>
        <p:spPr>
          <a:xfrm>
            <a:off x="1751975" y="1111275"/>
            <a:ext cx="10354200" cy="9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b="1" lang="en-GB" sz="2800">
                <a:solidFill>
                  <a:schemeClr val="dk1"/>
                </a:solidFill>
                <a:latin typeface="Nunito"/>
                <a:ea typeface="Nunito"/>
                <a:cs typeface="Nunito"/>
                <a:sym typeface="Nunito"/>
              </a:rPr>
              <a:t>    NAIVE REINFORCEMENT LEARNING ON ATARI GAMES</a:t>
            </a:r>
            <a:endParaRPr b="1" sz="2800">
              <a:solidFill>
                <a:schemeClr val="dk1"/>
              </a:solidFill>
              <a:latin typeface="Nunito"/>
              <a:ea typeface="Nunito"/>
              <a:cs typeface="Nunito"/>
              <a:sym typeface="Nunito"/>
            </a:endParaRPr>
          </a:p>
        </p:txBody>
      </p:sp>
      <p:sp>
        <p:nvSpPr>
          <p:cNvPr id="62" name="Google Shape;62;p1"/>
          <p:cNvSpPr txBox="1"/>
          <p:nvPr/>
        </p:nvSpPr>
        <p:spPr>
          <a:xfrm>
            <a:off x="7316475" y="3834151"/>
            <a:ext cx="43656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000">
              <a:solidFill>
                <a:schemeClr val="dk1"/>
              </a:solidFill>
              <a:latin typeface="Nunito"/>
              <a:ea typeface="Nunito"/>
              <a:cs typeface="Nunito"/>
              <a:sym typeface="Nunito"/>
            </a:endParaRPr>
          </a:p>
          <a:p>
            <a:pPr indent="0" lvl="0" marL="0" marR="0" rtl="0" algn="l">
              <a:spcBef>
                <a:spcPts val="0"/>
              </a:spcBef>
              <a:spcAft>
                <a:spcPts val="0"/>
              </a:spcAft>
              <a:buNone/>
            </a:pPr>
            <a:r>
              <a:rPr b="1" lang="en-GB" sz="2000">
                <a:solidFill>
                  <a:schemeClr val="dk1"/>
                </a:solidFill>
                <a:latin typeface="Nunito"/>
                <a:ea typeface="Nunito"/>
                <a:cs typeface="Nunito"/>
                <a:sym typeface="Nunito"/>
              </a:rPr>
              <a:t>Kshitij Kumar Singh (2018124)</a:t>
            </a:r>
            <a:endParaRPr b="1" sz="2000">
              <a:solidFill>
                <a:schemeClr val="dk1"/>
              </a:solidFill>
              <a:latin typeface="Nunito"/>
              <a:ea typeface="Nunito"/>
              <a:cs typeface="Nunito"/>
              <a:sym typeface="Nunito"/>
            </a:endParaRPr>
          </a:p>
          <a:p>
            <a:pPr indent="0" lvl="0" marL="0" marR="0" rtl="0" algn="l">
              <a:spcBef>
                <a:spcPts val="0"/>
              </a:spcBef>
              <a:spcAft>
                <a:spcPts val="0"/>
              </a:spcAft>
              <a:buNone/>
            </a:pPr>
            <a:r>
              <a:rPr b="1" lang="en-GB" sz="2000">
                <a:solidFill>
                  <a:schemeClr val="dk1"/>
                </a:solidFill>
                <a:latin typeface="Nunito"/>
                <a:ea typeface="Nunito"/>
                <a:cs typeface="Nunito"/>
                <a:sym typeface="Nunito"/>
              </a:rPr>
              <a:t>Raj Agrawal Mohit (2018201)</a:t>
            </a:r>
            <a:endParaRPr b="1" sz="2000">
              <a:solidFill>
                <a:schemeClr val="dk1"/>
              </a:solidFill>
              <a:latin typeface="Nunito"/>
              <a:ea typeface="Nunito"/>
              <a:cs typeface="Nunito"/>
              <a:sym typeface="Nunito"/>
            </a:endParaRPr>
          </a:p>
          <a:p>
            <a:pPr indent="0" lvl="0" marL="0" rtl="0" algn="l">
              <a:spcBef>
                <a:spcPts val="0"/>
              </a:spcBef>
              <a:spcAft>
                <a:spcPts val="0"/>
              </a:spcAft>
              <a:buClr>
                <a:schemeClr val="dk1"/>
              </a:buClr>
              <a:buFont typeface="Arial"/>
              <a:buNone/>
            </a:pPr>
            <a:r>
              <a:rPr b="1" lang="en-GB" sz="2000">
                <a:solidFill>
                  <a:schemeClr val="dk1"/>
                </a:solidFill>
                <a:latin typeface="Nunito"/>
                <a:ea typeface="Nunito"/>
                <a:cs typeface="Nunito"/>
                <a:sym typeface="Nunito"/>
              </a:rPr>
              <a:t>Pravesh Vajpayee (2018194)</a:t>
            </a:r>
            <a:endParaRPr b="1" sz="2000">
              <a:solidFill>
                <a:schemeClr val="dk1"/>
              </a:solidFill>
              <a:latin typeface="Nunito"/>
              <a:ea typeface="Nunito"/>
              <a:cs typeface="Nunito"/>
              <a:sym typeface="Nunito"/>
            </a:endParaRPr>
          </a:p>
        </p:txBody>
      </p:sp>
      <p:sp>
        <p:nvSpPr>
          <p:cNvPr id="63" name="Google Shape;63;p1"/>
          <p:cNvSpPr txBox="1"/>
          <p:nvPr/>
        </p:nvSpPr>
        <p:spPr>
          <a:xfrm>
            <a:off x="1948775" y="1722975"/>
            <a:ext cx="10157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Nunito"/>
                <a:ea typeface="Nunito"/>
                <a:cs typeface="Nunito"/>
                <a:sym typeface="Nunito"/>
              </a:rPr>
              <a:t>    Mentor :- Dr. Manish Kumar Bajpai (Assistant Professor, CSE Dept. IIITDM Jabalpur)</a:t>
            </a:r>
            <a:endParaRPr b="1" sz="1800">
              <a:solidFill>
                <a:schemeClr val="dk1"/>
              </a:solidFill>
              <a:latin typeface="Nunito"/>
              <a:ea typeface="Nunito"/>
              <a:cs typeface="Nunito"/>
              <a:sym typeface="Nunito"/>
            </a:endParaRPr>
          </a:p>
        </p:txBody>
      </p:sp>
      <p:pic>
        <p:nvPicPr>
          <p:cNvPr id="64" name="Google Shape;64;p1"/>
          <p:cNvPicPr preferRelativeResize="0"/>
          <p:nvPr/>
        </p:nvPicPr>
        <p:blipFill>
          <a:blip r:embed="rId3">
            <a:alphaModFix/>
          </a:blip>
          <a:stretch>
            <a:fillRect/>
          </a:stretch>
        </p:blipFill>
        <p:spPr>
          <a:xfrm>
            <a:off x="415600" y="992782"/>
            <a:ext cx="1218000" cy="121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213360" y="190500"/>
            <a:ext cx="11369040" cy="5829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GB" sz="2400">
                <a:solidFill>
                  <a:schemeClr val="dk1"/>
                </a:solidFill>
                <a:latin typeface="Nunito"/>
                <a:ea typeface="Nunito"/>
                <a:cs typeface="Nunito"/>
                <a:sym typeface="Nunito"/>
              </a:rPr>
              <a:t> CONCLUSION</a:t>
            </a:r>
            <a:endParaRPr b="1" sz="2400">
              <a:solidFill>
                <a:schemeClr val="dk1"/>
              </a:solidFill>
              <a:latin typeface="Nunito"/>
              <a:ea typeface="Nunito"/>
              <a:cs typeface="Nunito"/>
              <a:sym typeface="Nunito"/>
            </a:endParaRPr>
          </a:p>
        </p:txBody>
      </p:sp>
      <p:sp>
        <p:nvSpPr>
          <p:cNvPr id="132" name="Google Shape;132;p10"/>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Font typeface="Arial"/>
              <a:buNone/>
            </a:pPr>
            <a:r>
              <a:t/>
            </a:r>
            <a:endParaRPr/>
          </a:p>
        </p:txBody>
      </p:sp>
      <p:sp>
        <p:nvSpPr>
          <p:cNvPr id="133" name="Google Shape;133;p10"/>
          <p:cNvSpPr txBox="1"/>
          <p:nvPr/>
        </p:nvSpPr>
        <p:spPr>
          <a:xfrm>
            <a:off x="614710" y="1174755"/>
            <a:ext cx="10962600" cy="538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200">
                <a:solidFill>
                  <a:schemeClr val="dk1"/>
                </a:solidFill>
                <a:latin typeface="Nunito"/>
                <a:ea typeface="Nunito"/>
                <a:cs typeface="Nunito"/>
                <a:sym typeface="Nunito"/>
              </a:rPr>
              <a:t>   </a:t>
            </a:r>
            <a:endParaRPr sz="2200">
              <a:solidFill>
                <a:schemeClr val="dk1"/>
              </a:solidFill>
              <a:latin typeface="Nunito"/>
              <a:ea typeface="Nunito"/>
              <a:cs typeface="Nunito"/>
              <a:sym typeface="Nunito"/>
            </a:endParaRPr>
          </a:p>
          <a:p>
            <a:pPr indent="-311150" lvl="0" marL="285750" marR="0" rtl="0" algn="l">
              <a:spcBef>
                <a:spcPts val="0"/>
              </a:spcBef>
              <a:spcAft>
                <a:spcPts val="0"/>
              </a:spcAft>
              <a:buClr>
                <a:schemeClr val="dk1"/>
              </a:buClr>
              <a:buSzPts val="2200"/>
              <a:buFont typeface="Nunito"/>
              <a:buChar char="●"/>
            </a:pPr>
            <a:r>
              <a:rPr lang="en-GB" sz="2200">
                <a:solidFill>
                  <a:schemeClr val="dk1"/>
                </a:solidFill>
                <a:latin typeface="Nunito"/>
                <a:ea typeface="Nunito"/>
                <a:cs typeface="Nunito"/>
                <a:sym typeface="Nunito"/>
              </a:rPr>
              <a:t>Both Deep Q-Learning using Experience Replay and Fast Q Learning with Experience Replay with Neural Network converges on non-markovian environments, and it's also allows to use a history of states to determine action.</a:t>
            </a:r>
            <a:endParaRPr sz="2200">
              <a:solidFill>
                <a:schemeClr val="dk1"/>
              </a:solidFill>
              <a:latin typeface="Nunito"/>
              <a:ea typeface="Nunito"/>
              <a:cs typeface="Nunito"/>
              <a:sym typeface="Nunito"/>
            </a:endParaRPr>
          </a:p>
          <a:p>
            <a:pPr indent="0" lvl="0" marL="0" marR="0" rtl="0" algn="l">
              <a:spcBef>
                <a:spcPts val="0"/>
              </a:spcBef>
              <a:spcAft>
                <a:spcPts val="0"/>
              </a:spcAft>
              <a:buNone/>
            </a:pPr>
            <a:r>
              <a:t/>
            </a:r>
            <a:endParaRPr sz="2200">
              <a:solidFill>
                <a:schemeClr val="dk1"/>
              </a:solidFill>
              <a:latin typeface="Nunito"/>
              <a:ea typeface="Nunito"/>
              <a:cs typeface="Nunito"/>
              <a:sym typeface="Nunito"/>
            </a:endParaRPr>
          </a:p>
          <a:p>
            <a:pPr indent="0" lvl="0" marL="457200" marR="0" rtl="0" algn="l">
              <a:spcBef>
                <a:spcPts val="0"/>
              </a:spcBef>
              <a:spcAft>
                <a:spcPts val="0"/>
              </a:spcAft>
              <a:buNone/>
            </a:pPr>
            <a:r>
              <a:t/>
            </a:r>
            <a:endParaRPr sz="2200">
              <a:solidFill>
                <a:schemeClr val="dk1"/>
              </a:solidFill>
              <a:latin typeface="Nunito"/>
              <a:ea typeface="Nunito"/>
              <a:cs typeface="Nunito"/>
              <a:sym typeface="Nunito"/>
            </a:endParaRPr>
          </a:p>
          <a:p>
            <a:pPr indent="-311150" lvl="0" marL="285750" marR="0" rtl="0" algn="l">
              <a:spcBef>
                <a:spcPts val="0"/>
              </a:spcBef>
              <a:spcAft>
                <a:spcPts val="0"/>
              </a:spcAft>
              <a:buClr>
                <a:schemeClr val="dk1"/>
              </a:buClr>
              <a:buSzPts val="2200"/>
              <a:buFont typeface="Nunito"/>
              <a:buChar char="●"/>
            </a:pPr>
            <a:r>
              <a:rPr lang="en-GB" sz="2200">
                <a:solidFill>
                  <a:schemeClr val="dk1"/>
                </a:solidFill>
                <a:latin typeface="Nunito"/>
                <a:ea typeface="Nunito"/>
                <a:cs typeface="Nunito"/>
                <a:sym typeface="Nunito"/>
              </a:rPr>
              <a:t>SARSA Converge faster than Naive Q Learning</a:t>
            </a:r>
            <a:endParaRPr sz="2200">
              <a:solidFill>
                <a:schemeClr val="dk1"/>
              </a:solidFill>
              <a:latin typeface="Nunito"/>
              <a:ea typeface="Nunito"/>
              <a:cs typeface="Nunito"/>
              <a:sym typeface="Nunito"/>
            </a:endParaRPr>
          </a:p>
          <a:p>
            <a:pPr indent="0" lvl="0" marL="457200" marR="0" rtl="0" algn="l">
              <a:spcBef>
                <a:spcPts val="0"/>
              </a:spcBef>
              <a:spcAft>
                <a:spcPts val="0"/>
              </a:spcAft>
              <a:buNone/>
            </a:pPr>
            <a:r>
              <a:t/>
            </a:r>
            <a:endParaRPr sz="2200">
              <a:solidFill>
                <a:schemeClr val="dk1"/>
              </a:solidFill>
              <a:latin typeface="Nunito"/>
              <a:ea typeface="Nunito"/>
              <a:cs typeface="Nunito"/>
              <a:sym typeface="Nunito"/>
            </a:endParaRPr>
          </a:p>
          <a:p>
            <a:pPr indent="-311150" lvl="0" marL="285750" marR="0" rtl="0" algn="l">
              <a:spcBef>
                <a:spcPts val="0"/>
              </a:spcBef>
              <a:spcAft>
                <a:spcPts val="0"/>
              </a:spcAft>
              <a:buClr>
                <a:schemeClr val="dk1"/>
              </a:buClr>
              <a:buSzPts val="2200"/>
              <a:buFont typeface="Nunito"/>
              <a:buChar char="●"/>
            </a:pPr>
            <a:r>
              <a:rPr lang="en-GB" sz="2200">
                <a:solidFill>
                  <a:schemeClr val="dk1"/>
                </a:solidFill>
                <a:latin typeface="Nunito"/>
                <a:ea typeface="Nunito"/>
                <a:cs typeface="Nunito"/>
                <a:sym typeface="Nunito"/>
              </a:rPr>
              <a:t>Experience replay with Neural Network in Q learning helps to speed up the training efficiency.</a:t>
            </a:r>
            <a:endParaRPr sz="2200">
              <a:solidFill>
                <a:schemeClr val="dk1"/>
              </a:solidFill>
              <a:latin typeface="Nunito"/>
              <a:ea typeface="Nunito"/>
              <a:cs typeface="Nunito"/>
              <a:sym typeface="Nunito"/>
            </a:endParaRPr>
          </a:p>
          <a:p>
            <a:pPr indent="-311150" lvl="0" marL="285750" marR="0" rtl="0" algn="l">
              <a:spcBef>
                <a:spcPts val="0"/>
              </a:spcBef>
              <a:spcAft>
                <a:spcPts val="0"/>
              </a:spcAft>
              <a:buClr>
                <a:schemeClr val="dk1"/>
              </a:buClr>
              <a:buSzPts val="2200"/>
              <a:buFont typeface="Nunito"/>
              <a:buChar char="●"/>
            </a:pPr>
            <a:r>
              <a:rPr lang="en-GB" sz="2200">
                <a:solidFill>
                  <a:schemeClr val="dk1"/>
                </a:solidFill>
                <a:latin typeface="Nunito"/>
                <a:ea typeface="Nunito"/>
                <a:cs typeface="Nunito"/>
                <a:sym typeface="Nunito"/>
              </a:rPr>
              <a:t>Q learning with Neural Network in Tensorflow finds optimal policy a little bit faster than the other agent which uses the q table to store q values and it is more stable than normal Q learning approach.</a:t>
            </a:r>
            <a:endParaRPr sz="2200">
              <a:solidFill>
                <a:schemeClr val="dk1"/>
              </a:solidFill>
              <a:latin typeface="Nunito"/>
              <a:ea typeface="Nunito"/>
              <a:cs typeface="Nunito"/>
              <a:sym typeface="Nunito"/>
            </a:endParaRPr>
          </a:p>
          <a:p>
            <a:pPr indent="-171450" lvl="0" marL="285750" marR="0" rtl="0" algn="l">
              <a:spcBef>
                <a:spcPts val="0"/>
              </a:spcBef>
              <a:spcAft>
                <a:spcPts val="0"/>
              </a:spcAft>
              <a:buClr>
                <a:schemeClr val="dk1"/>
              </a:buClr>
              <a:buSzPts val="1800"/>
              <a:buFont typeface="Arial"/>
              <a:buNone/>
            </a:pPr>
            <a:r>
              <a:t/>
            </a:r>
            <a:endParaRPr sz="2200">
              <a:solidFill>
                <a:schemeClr val="dk1"/>
              </a:solidFill>
              <a:latin typeface="Nunito"/>
              <a:ea typeface="Nunito"/>
              <a:cs typeface="Nunito"/>
              <a:sym typeface="Nunito"/>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325755" y="249675"/>
            <a:ext cx="11256600" cy="58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GB" sz="3000">
                <a:solidFill>
                  <a:schemeClr val="dk1"/>
                </a:solidFill>
                <a:latin typeface="Nunito"/>
                <a:ea typeface="Nunito"/>
                <a:cs typeface="Nunito"/>
                <a:sym typeface="Nunito"/>
              </a:rPr>
              <a:t> References</a:t>
            </a:r>
            <a:endParaRPr b="1" sz="3000">
              <a:solidFill>
                <a:schemeClr val="dk1"/>
              </a:solidFill>
              <a:latin typeface="Nunito"/>
              <a:ea typeface="Nunito"/>
              <a:cs typeface="Nunito"/>
              <a:sym typeface="Nunito"/>
            </a:endParaRPr>
          </a:p>
        </p:txBody>
      </p:sp>
      <p:sp>
        <p:nvSpPr>
          <p:cNvPr id="139" name="Google Shape;139;p1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Font typeface="Arial"/>
              <a:buNone/>
            </a:pPr>
            <a:r>
              <a:t/>
            </a:r>
            <a:endParaRPr/>
          </a:p>
        </p:txBody>
      </p:sp>
      <p:sp>
        <p:nvSpPr>
          <p:cNvPr id="140" name="Google Shape;140;p11"/>
          <p:cNvSpPr txBox="1"/>
          <p:nvPr/>
        </p:nvSpPr>
        <p:spPr>
          <a:xfrm>
            <a:off x="609605" y="1996580"/>
            <a:ext cx="11298000" cy="415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200">
                <a:solidFill>
                  <a:schemeClr val="dk1"/>
                </a:solidFill>
                <a:latin typeface="Nunito"/>
                <a:ea typeface="Nunito"/>
                <a:cs typeface="Nunito"/>
                <a:sym typeface="Nunito"/>
              </a:rPr>
              <a:t>[1]  Andrew G.Barto Richard S.Sutton, Reinforcement Learning An Introduction, The MIT Press, 2018.</a:t>
            </a:r>
            <a:endParaRPr sz="2200">
              <a:solidFill>
                <a:schemeClr val="dk1"/>
              </a:solidFill>
              <a:latin typeface="Nunito"/>
              <a:ea typeface="Nunito"/>
              <a:cs typeface="Nunito"/>
              <a:sym typeface="Nunito"/>
            </a:endParaRPr>
          </a:p>
          <a:p>
            <a:pPr indent="0" lvl="0" marL="0" marR="0" rtl="0" algn="l">
              <a:spcBef>
                <a:spcPts val="0"/>
              </a:spcBef>
              <a:spcAft>
                <a:spcPts val="0"/>
              </a:spcAft>
              <a:buNone/>
            </a:pPr>
            <a:r>
              <a:rPr lang="en-GB" sz="2200">
                <a:solidFill>
                  <a:schemeClr val="dk1"/>
                </a:solidFill>
                <a:latin typeface="Nunito"/>
                <a:ea typeface="Nunito"/>
                <a:cs typeface="Nunito"/>
                <a:sym typeface="Nunito"/>
              </a:rPr>
              <a:t>[2]  “Taxi-v2,” 2011.</a:t>
            </a:r>
            <a:endParaRPr sz="2200">
              <a:solidFill>
                <a:schemeClr val="dk1"/>
              </a:solidFill>
              <a:latin typeface="Nunito"/>
              <a:ea typeface="Nunito"/>
              <a:cs typeface="Nunito"/>
              <a:sym typeface="Nunito"/>
            </a:endParaRPr>
          </a:p>
          <a:p>
            <a:pPr indent="0" lvl="0" marL="0" marR="0" rtl="0" algn="l">
              <a:spcBef>
                <a:spcPts val="0"/>
              </a:spcBef>
              <a:spcAft>
                <a:spcPts val="0"/>
              </a:spcAft>
              <a:buNone/>
            </a:pPr>
            <a:r>
              <a:rPr lang="en-GB" sz="2200">
                <a:solidFill>
                  <a:schemeClr val="dk1"/>
                </a:solidFill>
                <a:latin typeface="Nunito"/>
                <a:ea typeface="Nunito"/>
                <a:cs typeface="Nunito"/>
                <a:sym typeface="Nunito"/>
              </a:rPr>
              <a:t>[3]  Peter Norvig Stuart Russel, Artificial Intelligence A Modern Approach, Pearson, 2010. [4] “Monte carlo tree     search,” 2010.</a:t>
            </a:r>
            <a:endParaRPr sz="2200">
              <a:solidFill>
                <a:schemeClr val="dk1"/>
              </a:solidFill>
              <a:latin typeface="Nunito"/>
              <a:ea typeface="Nunito"/>
              <a:cs typeface="Nunito"/>
              <a:sym typeface="Nunito"/>
            </a:endParaRPr>
          </a:p>
          <a:p>
            <a:pPr indent="0" lvl="0" marL="0" marR="0" rtl="0" algn="l">
              <a:spcBef>
                <a:spcPts val="0"/>
              </a:spcBef>
              <a:spcAft>
                <a:spcPts val="0"/>
              </a:spcAft>
              <a:buNone/>
            </a:pPr>
            <a:r>
              <a:rPr lang="en-GB" sz="2200">
                <a:solidFill>
                  <a:schemeClr val="dk1"/>
                </a:solidFill>
                <a:latin typeface="Nunito"/>
                <a:ea typeface="Nunito"/>
                <a:cs typeface="Nunito"/>
                <a:sym typeface="Nunito"/>
              </a:rPr>
              <a:t>[4] “Implementing deep reinforcement learning models with tensorflow + openai gym,” 2018. [6] “Playing atari with deep reinforcement learning,” 2013.</a:t>
            </a:r>
            <a:endParaRPr sz="2200">
              <a:solidFill>
                <a:schemeClr val="dk1"/>
              </a:solidFill>
              <a:latin typeface="Nunito"/>
              <a:ea typeface="Nunito"/>
              <a:cs typeface="Nunito"/>
              <a:sym typeface="Nunito"/>
            </a:endParaRPr>
          </a:p>
          <a:p>
            <a:pPr indent="0" lvl="0" marL="0" marR="0" rtl="0" algn="l">
              <a:spcBef>
                <a:spcPts val="0"/>
              </a:spcBef>
              <a:spcAft>
                <a:spcPts val="0"/>
              </a:spcAft>
              <a:buNone/>
            </a:pPr>
            <a:r>
              <a:rPr lang="en-GB" sz="2200">
                <a:solidFill>
                  <a:schemeClr val="dk1"/>
                </a:solidFill>
                <a:latin typeface="Nunito"/>
                <a:ea typeface="Nunito"/>
                <a:cs typeface="Nunito"/>
                <a:sym typeface="Nunito"/>
              </a:rPr>
              <a:t>[5] https://www.geeksforgeeks.org/</a:t>
            </a:r>
            <a:endParaRPr sz="2200">
              <a:solidFill>
                <a:schemeClr val="dk1"/>
              </a:solidFill>
              <a:latin typeface="Nunito"/>
              <a:ea typeface="Nunito"/>
              <a:cs typeface="Nunito"/>
              <a:sym typeface="Nunito"/>
            </a:endParaRPr>
          </a:p>
          <a:p>
            <a:pPr indent="0" lvl="0" marL="0" marR="0" rtl="0" algn="l">
              <a:spcBef>
                <a:spcPts val="0"/>
              </a:spcBef>
              <a:spcAft>
                <a:spcPts val="0"/>
              </a:spcAft>
              <a:buNone/>
            </a:pPr>
            <a:r>
              <a:rPr lang="en-GB" sz="2200">
                <a:solidFill>
                  <a:schemeClr val="dk1"/>
                </a:solidFill>
                <a:latin typeface="Nunito"/>
                <a:ea typeface="Nunito"/>
                <a:cs typeface="Nunito"/>
                <a:sym typeface="Nunito"/>
              </a:rPr>
              <a:t>[6] www.cse.unsw.edu.au</a:t>
            </a:r>
            <a:endParaRPr sz="2200">
              <a:solidFill>
                <a:schemeClr val="dk1"/>
              </a:solidFill>
              <a:latin typeface="Nunito"/>
              <a:ea typeface="Nunito"/>
              <a:cs typeface="Nunito"/>
              <a:sym typeface="Nunito"/>
            </a:endParaRPr>
          </a:p>
          <a:p>
            <a:pPr indent="0" lvl="0" marL="0" marR="0" rtl="0" algn="l">
              <a:spcBef>
                <a:spcPts val="0"/>
              </a:spcBef>
              <a:spcAft>
                <a:spcPts val="0"/>
              </a:spcAft>
              <a:buNone/>
            </a:pPr>
            <a:r>
              <a:rPr lang="en-GB" sz="2200">
                <a:solidFill>
                  <a:schemeClr val="dk1"/>
                </a:solidFill>
                <a:latin typeface="Nunito"/>
                <a:ea typeface="Nunito"/>
                <a:cs typeface="Nunito"/>
                <a:sym typeface="Nunito"/>
              </a:rPr>
              <a:t>[7] https://towardsdatascience.com/deep-q-network-dqn-ii-b6bf911b6b2c</a:t>
            </a:r>
            <a:endParaRPr sz="2200">
              <a:solidFill>
                <a:schemeClr val="dk1"/>
              </a:solidFill>
              <a:latin typeface="Nunito"/>
              <a:ea typeface="Nunito"/>
              <a:cs typeface="Nunito"/>
              <a:sym typeface="Nunito"/>
            </a:endParaRPr>
          </a:p>
          <a:p>
            <a:pPr indent="0" lvl="0" marL="0" marR="0" rtl="0" algn="l">
              <a:spcBef>
                <a:spcPts val="0"/>
              </a:spcBef>
              <a:spcAft>
                <a:spcPts val="0"/>
              </a:spcAft>
              <a:buNone/>
            </a:pPr>
            <a:r>
              <a:rPr lang="en-GB" sz="2200">
                <a:solidFill>
                  <a:schemeClr val="dk1"/>
                </a:solidFill>
                <a:latin typeface="Nunito"/>
                <a:ea typeface="Nunito"/>
                <a:cs typeface="Nunito"/>
                <a:sym typeface="Nunito"/>
              </a:rPr>
              <a:t>[8] https://www.youtube.com/channel/UCUbeqkIVP808fEP0ae-_akw</a:t>
            </a:r>
            <a:endParaRPr sz="2200">
              <a:solidFill>
                <a:schemeClr val="dk1"/>
              </a:solidFill>
              <a:latin typeface="Nunito"/>
              <a:ea typeface="Nunito"/>
              <a:cs typeface="Nunito"/>
              <a:sym typeface="Nunito"/>
            </a:endParaRPr>
          </a:p>
          <a:p>
            <a:pPr indent="0" lvl="0" marL="0" marR="0" rtl="0" algn="l">
              <a:spcBef>
                <a:spcPts val="0"/>
              </a:spcBef>
              <a:spcAft>
                <a:spcPts val="0"/>
              </a:spcAft>
              <a:buNone/>
            </a:pPr>
            <a:r>
              <a:rPr lang="en-GB" sz="2200">
                <a:solidFill>
                  <a:schemeClr val="dk1"/>
                </a:solidFill>
                <a:latin typeface="Nunito"/>
                <a:ea typeface="Nunito"/>
                <a:cs typeface="Nunito"/>
                <a:sym typeface="Nunito"/>
              </a:rPr>
              <a:t>[9] https://stackoverflow.com/</a:t>
            </a:r>
            <a:endParaRPr sz="2200">
              <a:solidFill>
                <a:schemeClr val="dk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146" name="Google Shape;146;p12"/>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Font typeface="Arial"/>
              <a:buNone/>
            </a:pPr>
            <a:r>
              <a:t/>
            </a:r>
            <a:endParaRPr/>
          </a:p>
        </p:txBody>
      </p:sp>
      <p:sp>
        <p:nvSpPr>
          <p:cNvPr id="147" name="Google Shape;147;p12"/>
          <p:cNvSpPr txBox="1"/>
          <p:nvPr/>
        </p:nvSpPr>
        <p:spPr>
          <a:xfrm>
            <a:off x="699660" y="2499360"/>
            <a:ext cx="9194700" cy="11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GB" sz="6600">
                <a:solidFill>
                  <a:srgbClr val="FF0000"/>
                </a:solidFill>
                <a:latin typeface="Arial"/>
                <a:ea typeface="Arial"/>
                <a:cs typeface="Arial"/>
                <a:sym typeface="Arial"/>
              </a:rPr>
              <a:t>            </a:t>
            </a:r>
            <a:r>
              <a:rPr b="1" lang="en-GB" sz="6600">
                <a:solidFill>
                  <a:srgbClr val="666666"/>
                </a:solidFill>
                <a:latin typeface="Arial"/>
                <a:ea typeface="Arial"/>
                <a:cs typeface="Arial"/>
                <a:sym typeface="Arial"/>
              </a:rPr>
              <a:t>Thank You</a:t>
            </a:r>
            <a:endParaRPr b="1" sz="6600">
              <a:solidFill>
                <a:srgbClr val="66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50520" y="309880"/>
            <a:ext cx="11231880" cy="5829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GB" sz="2400">
                <a:solidFill>
                  <a:schemeClr val="dk1"/>
                </a:solidFill>
                <a:latin typeface="Nunito"/>
                <a:ea typeface="Nunito"/>
                <a:cs typeface="Nunito"/>
                <a:sym typeface="Nunito"/>
              </a:rPr>
              <a:t>BRIEF INTRODUCTION AND PROBLEM STATEMENT</a:t>
            </a:r>
            <a:endParaRPr b="1" sz="2400">
              <a:solidFill>
                <a:schemeClr val="dk1"/>
              </a:solidFill>
              <a:latin typeface="Nunito"/>
              <a:ea typeface="Nunito"/>
              <a:cs typeface="Nunito"/>
              <a:sym typeface="Nunito"/>
            </a:endParaRPr>
          </a:p>
        </p:txBody>
      </p:sp>
      <p:sp>
        <p:nvSpPr>
          <p:cNvPr id="70" name="Google Shape;70;p2"/>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AutoNum type="arabicPeriod"/>
            </a:pPr>
            <a:r>
              <a:rPr lang="en-GB"/>
              <a:t>Our objective is to implement different RL algorithms on Atari Games and compare their performance and draw conclusions.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GB"/>
              <a:t>We choosed SARSA  , Q Learning algorithms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GB"/>
              <a:t>These algorithms were implemented over Atari Games like “Breakout-ram-v0” and </a:t>
            </a:r>
            <a:r>
              <a:rPr lang="en-GB">
                <a:solidFill>
                  <a:srgbClr val="434343"/>
                </a:solidFill>
                <a:highlight>
                  <a:srgbClr val="FFFFFE"/>
                </a:highlight>
                <a:latin typeface="Nunito"/>
                <a:ea typeface="Nunito"/>
                <a:cs typeface="Nunito"/>
                <a:sym typeface="Nunito"/>
              </a:rPr>
              <a:t>"FrozenLakeNoSlip-v0"</a:t>
            </a:r>
            <a:endParaRPr>
              <a:solidFill>
                <a:srgbClr val="434343"/>
              </a:solidFill>
              <a:highlight>
                <a:srgbClr val="FFFFFE"/>
              </a:highlight>
              <a:latin typeface="Nunito"/>
              <a:ea typeface="Nunito"/>
              <a:cs typeface="Nunito"/>
              <a:sym typeface="Nunito"/>
            </a:endParaRPr>
          </a:p>
          <a:p>
            <a:pPr indent="0" lvl="0" marL="457200" rtl="0" algn="l">
              <a:spcBef>
                <a:spcPts val="0"/>
              </a:spcBef>
              <a:spcAft>
                <a:spcPts val="0"/>
              </a:spcAft>
              <a:buNone/>
            </a:pPr>
            <a:r>
              <a:t/>
            </a:r>
            <a:endParaRPr>
              <a:solidFill>
                <a:srgbClr val="434343"/>
              </a:solidFill>
              <a:highlight>
                <a:srgbClr val="FFFFFE"/>
              </a:highlight>
              <a:latin typeface="Nunito"/>
              <a:ea typeface="Nunito"/>
              <a:cs typeface="Nunito"/>
              <a:sym typeface="Nunito"/>
            </a:endParaRPr>
          </a:p>
          <a:p>
            <a:pPr indent="-342900" lvl="0" marL="457200" rtl="0" algn="l">
              <a:spcBef>
                <a:spcPts val="0"/>
              </a:spcBef>
              <a:spcAft>
                <a:spcPts val="0"/>
              </a:spcAft>
              <a:buSzPts val="1800"/>
              <a:buAutoNum type="arabicPeriod"/>
            </a:pPr>
            <a:r>
              <a:rPr lang="en-GB"/>
              <a:t>Improving the performance using other RL techniques if possible.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d2a33b9485_1_77"/>
          <p:cNvSpPr txBox="1"/>
          <p:nvPr>
            <p:ph type="title"/>
          </p:nvPr>
        </p:nvSpPr>
        <p:spPr>
          <a:xfrm>
            <a:off x="609600" y="190500"/>
            <a:ext cx="10972800" cy="58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GB"/>
              <a:t>Environments </a:t>
            </a:r>
            <a:endParaRPr/>
          </a:p>
        </p:txBody>
      </p:sp>
      <p:sp>
        <p:nvSpPr>
          <p:cNvPr id="76" name="Google Shape;76;gd2a33b9485_1_77"/>
          <p:cNvSpPr txBox="1"/>
          <p:nvPr>
            <p:ph idx="1" type="body"/>
          </p:nvPr>
        </p:nvSpPr>
        <p:spPr>
          <a:xfrm>
            <a:off x="116400" y="1155025"/>
            <a:ext cx="10972800" cy="49530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GB"/>
              <a:t>Taxi-V2    													FrozenLake-v0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States: 500 												States:16</a:t>
            </a:r>
            <a:endParaRPr/>
          </a:p>
          <a:p>
            <a:pPr indent="0" lvl="0" marL="0" rtl="0" algn="l">
              <a:spcBef>
                <a:spcPts val="360"/>
              </a:spcBef>
              <a:spcAft>
                <a:spcPts val="0"/>
              </a:spcAft>
              <a:buNone/>
            </a:pPr>
            <a:r>
              <a:rPr lang="en-GB"/>
              <a:t>Action: 6													Action:4</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77" name="Google Shape;77;gd2a33b9485_1_77"/>
          <p:cNvPicPr preferRelativeResize="0"/>
          <p:nvPr/>
        </p:nvPicPr>
        <p:blipFill>
          <a:blip r:embed="rId3">
            <a:alphaModFix/>
          </a:blip>
          <a:stretch>
            <a:fillRect/>
          </a:stretch>
        </p:blipFill>
        <p:spPr>
          <a:xfrm>
            <a:off x="0" y="3368279"/>
            <a:ext cx="2470000" cy="3075125"/>
          </a:xfrm>
          <a:prstGeom prst="rect">
            <a:avLst/>
          </a:prstGeom>
          <a:noFill/>
          <a:ln>
            <a:noFill/>
          </a:ln>
        </p:spPr>
      </p:pic>
      <p:pic>
        <p:nvPicPr>
          <p:cNvPr id="78" name="Google Shape;78;gd2a33b9485_1_77"/>
          <p:cNvPicPr preferRelativeResize="0"/>
          <p:nvPr/>
        </p:nvPicPr>
        <p:blipFill>
          <a:blip r:embed="rId4">
            <a:alphaModFix/>
          </a:blip>
          <a:stretch>
            <a:fillRect/>
          </a:stretch>
        </p:blipFill>
        <p:spPr>
          <a:xfrm>
            <a:off x="7251675" y="3368275"/>
            <a:ext cx="2857500" cy="307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107950" y="190500"/>
            <a:ext cx="11474450" cy="5829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i="1" lang="en-GB" sz="2400">
                <a:solidFill>
                  <a:schemeClr val="dk1"/>
                </a:solidFill>
              </a:rPr>
              <a:t>   IMPLEMENTATION</a:t>
            </a:r>
            <a:endParaRPr b="1" i="1" sz="2400">
              <a:solidFill>
                <a:schemeClr val="dk1"/>
              </a:solidFill>
            </a:endParaRPr>
          </a:p>
        </p:txBody>
      </p:sp>
      <p:sp>
        <p:nvSpPr>
          <p:cNvPr id="84" name="Google Shape;84;p3"/>
          <p:cNvSpPr txBox="1"/>
          <p:nvPr/>
        </p:nvSpPr>
        <p:spPr>
          <a:xfrm>
            <a:off x="485725" y="1003473"/>
            <a:ext cx="11482800" cy="289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chemeClr val="dk1"/>
                </a:solidFill>
              </a:rPr>
              <a:t>Naive Q Learning</a:t>
            </a:r>
            <a:endParaRPr b="1" sz="2000">
              <a:solidFill>
                <a:schemeClr val="dk1"/>
              </a:solidFill>
            </a:endParaRPr>
          </a:p>
          <a:p>
            <a:pPr indent="0" lvl="0" marL="0" marR="0" rtl="0" algn="l">
              <a:spcBef>
                <a:spcPts val="0"/>
              </a:spcBef>
              <a:spcAft>
                <a:spcPts val="0"/>
              </a:spcAft>
              <a:buNone/>
            </a:pPr>
            <a:r>
              <a:t/>
            </a:r>
            <a:endParaRPr b="1" sz="1800">
              <a:solidFill>
                <a:schemeClr val="dk1"/>
              </a:solidFill>
            </a:endParaRPr>
          </a:p>
          <a:p>
            <a:pPr indent="0" lvl="0" marL="0" marR="0" rtl="0" algn="l">
              <a:spcBef>
                <a:spcPts val="0"/>
              </a:spcBef>
              <a:spcAft>
                <a:spcPts val="0"/>
              </a:spcAft>
              <a:buNone/>
            </a:pPr>
            <a:r>
              <a:rPr b="1" lang="en-GB" sz="1800">
                <a:solidFill>
                  <a:schemeClr val="dk1"/>
                </a:solidFill>
              </a:rPr>
              <a:t>Q(s, a) ← Q(s, a) +α(R(s) + γ arg maxa Q(s 0 , a0 ) − Q(s, a)). </a:t>
            </a:r>
            <a:endParaRPr b="1" sz="1800">
              <a:solidFill>
                <a:schemeClr val="dk1"/>
              </a:solidFil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5" name="Google Shape;85;p3"/>
          <p:cNvPicPr preferRelativeResize="0"/>
          <p:nvPr/>
        </p:nvPicPr>
        <p:blipFill>
          <a:blip r:embed="rId3">
            <a:alphaModFix/>
          </a:blip>
          <a:stretch>
            <a:fillRect/>
          </a:stretch>
        </p:blipFill>
        <p:spPr>
          <a:xfrm>
            <a:off x="588775" y="1907625"/>
            <a:ext cx="8416249" cy="3584150"/>
          </a:xfrm>
          <a:prstGeom prst="rect">
            <a:avLst/>
          </a:prstGeom>
          <a:noFill/>
          <a:ln>
            <a:noFill/>
          </a:ln>
        </p:spPr>
      </p:pic>
      <p:sp>
        <p:nvSpPr>
          <p:cNvPr id="86" name="Google Shape;86;p3"/>
          <p:cNvSpPr txBox="1"/>
          <p:nvPr/>
        </p:nvSpPr>
        <p:spPr>
          <a:xfrm>
            <a:off x="771525" y="5615000"/>
            <a:ext cx="56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d2a33b9485_1_58"/>
          <p:cNvSpPr txBox="1"/>
          <p:nvPr>
            <p:ph type="title"/>
          </p:nvPr>
        </p:nvSpPr>
        <p:spPr>
          <a:xfrm>
            <a:off x="60960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GB" sz="2830">
                <a:latin typeface="Nunito"/>
                <a:ea typeface="Nunito"/>
                <a:cs typeface="Nunito"/>
                <a:sym typeface="Nunito"/>
              </a:rPr>
              <a:t>SARSA</a:t>
            </a:r>
            <a:endParaRPr b="1" sz="2830">
              <a:latin typeface="Nunito"/>
              <a:ea typeface="Nunito"/>
              <a:cs typeface="Nunito"/>
              <a:sym typeface="Nunito"/>
            </a:endParaRPr>
          </a:p>
        </p:txBody>
      </p:sp>
      <p:sp>
        <p:nvSpPr>
          <p:cNvPr id="92" name="Google Shape;92;gd2a33b9485_1_58"/>
          <p:cNvSpPr txBox="1"/>
          <p:nvPr>
            <p:ph idx="1" type="body"/>
          </p:nvPr>
        </p:nvSpPr>
        <p:spPr>
          <a:xfrm>
            <a:off x="609600" y="1174750"/>
            <a:ext cx="10972800" cy="495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GB"/>
              <a:t>Q(s, a) ← Q(s, a) + α(R(s) + γQ(s 0 , a0 ) − Q(s, a))</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93" name="Google Shape;93;gd2a33b9485_1_58"/>
          <p:cNvPicPr preferRelativeResize="0"/>
          <p:nvPr/>
        </p:nvPicPr>
        <p:blipFill>
          <a:blip r:embed="rId3">
            <a:alphaModFix/>
          </a:blip>
          <a:stretch>
            <a:fillRect/>
          </a:stretch>
        </p:blipFill>
        <p:spPr>
          <a:xfrm>
            <a:off x="1119075" y="1796500"/>
            <a:ext cx="7510575" cy="384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d2a33b9485_0_11"/>
          <p:cNvSpPr txBox="1"/>
          <p:nvPr>
            <p:ph type="title"/>
          </p:nvPr>
        </p:nvSpPr>
        <p:spPr>
          <a:xfrm>
            <a:off x="609750" y="190500"/>
            <a:ext cx="10972800" cy="582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GB" sz="2530"/>
              <a:t>Implementation Result</a:t>
            </a:r>
            <a:endParaRPr b="1" sz="2530"/>
          </a:p>
        </p:txBody>
      </p:sp>
      <p:sp>
        <p:nvSpPr>
          <p:cNvPr id="99" name="Google Shape;99;gd2a33b9485_0_11"/>
          <p:cNvSpPr txBox="1"/>
          <p:nvPr>
            <p:ph idx="1" type="body"/>
          </p:nvPr>
        </p:nvSpPr>
        <p:spPr>
          <a:xfrm>
            <a:off x="609600" y="1174750"/>
            <a:ext cx="10972800" cy="49530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AutoNum type="arabicPeriod"/>
            </a:pPr>
            <a:r>
              <a:rPr lang="en-GB"/>
              <a:t>SARSA converges faster compare to Naive Q  as it takes the epsilon probability of random action into account when updating its policy. However there does not seem to be any difference between their initial performance and final performance of both the algorithms. </a:t>
            </a:r>
            <a:endParaRPr/>
          </a:p>
          <a:p>
            <a:pPr indent="0" lvl="0" marL="457200" rtl="0" algn="l">
              <a:spcBef>
                <a:spcPts val="360"/>
              </a:spcBef>
              <a:spcAft>
                <a:spcPts val="0"/>
              </a:spcAft>
              <a:buNone/>
            </a:pPr>
            <a:r>
              <a:t/>
            </a:r>
            <a:endParaRPr/>
          </a:p>
          <a:p>
            <a:pPr indent="-381000" lvl="0" marL="457200" rtl="0" algn="l">
              <a:lnSpc>
                <a:spcPct val="100000"/>
              </a:lnSpc>
              <a:spcBef>
                <a:spcPts val="2979"/>
              </a:spcBef>
              <a:spcAft>
                <a:spcPts val="0"/>
              </a:spcAft>
              <a:buSzPts val="2400"/>
              <a:buAutoNum type="arabicPeriod"/>
            </a:pPr>
            <a:r>
              <a:rPr lang="en-GB">
                <a:solidFill>
                  <a:schemeClr val="dk1"/>
                </a:solidFill>
                <a:latin typeface="Nunito"/>
                <a:ea typeface="Nunito"/>
                <a:cs typeface="Nunito"/>
                <a:sym typeface="Nunito"/>
              </a:rPr>
              <a:t>Our conclusion is that the problem may lie in the non-markovian nature of this environment, as our implementation only takes into account the current state when deciding which action to take. </a:t>
            </a:r>
            <a:endParaRPr>
              <a:solidFill>
                <a:schemeClr val="dk1"/>
              </a:solidFill>
              <a:latin typeface="Nunito"/>
              <a:ea typeface="Nunito"/>
              <a:cs typeface="Nunito"/>
              <a:sym typeface="Nunito"/>
            </a:endParaRPr>
          </a:p>
          <a:p>
            <a:pPr indent="0" lvl="0" marL="0" rtl="0" algn="l">
              <a:lnSpc>
                <a:spcPct val="100000"/>
              </a:lnSpc>
              <a:spcBef>
                <a:spcPts val="2979"/>
              </a:spcBef>
              <a:spcAft>
                <a:spcPts val="0"/>
              </a:spcAft>
              <a:buNone/>
            </a:pPr>
            <a:r>
              <a:t/>
            </a:r>
            <a:endParaRPr>
              <a:solidFill>
                <a:schemeClr val="dk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d2a33b9485_1_66"/>
          <p:cNvSpPr txBox="1"/>
          <p:nvPr>
            <p:ph type="title"/>
          </p:nvPr>
        </p:nvSpPr>
        <p:spPr>
          <a:xfrm>
            <a:off x="609600" y="190500"/>
            <a:ext cx="10972800" cy="582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GB"/>
              <a:t>Continued...</a:t>
            </a:r>
            <a:endParaRPr b="1"/>
          </a:p>
        </p:txBody>
      </p:sp>
      <p:sp>
        <p:nvSpPr>
          <p:cNvPr id="105" name="Google Shape;105;gd2a33b9485_1_66"/>
          <p:cNvSpPr txBox="1"/>
          <p:nvPr>
            <p:ph idx="1" type="body"/>
          </p:nvPr>
        </p:nvSpPr>
        <p:spPr>
          <a:xfrm>
            <a:off x="609600" y="1174750"/>
            <a:ext cx="10972800" cy="4953000"/>
          </a:xfrm>
          <a:prstGeom prst="rect">
            <a:avLst/>
          </a:prstGeom>
        </p:spPr>
        <p:txBody>
          <a:bodyPr anchorCtr="0" anchor="t" bIns="45700" lIns="91425" spcFirstLastPara="1" rIns="91425" wrap="square" tIns="45700">
            <a:normAutofit fontScale="25000" lnSpcReduction="10000"/>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pic>
        <p:nvPicPr>
          <p:cNvPr id="106" name="Google Shape;106;gd2a33b9485_1_66"/>
          <p:cNvPicPr preferRelativeResize="0"/>
          <p:nvPr/>
        </p:nvPicPr>
        <p:blipFill>
          <a:blip r:embed="rId3">
            <a:alphaModFix/>
          </a:blip>
          <a:stretch>
            <a:fillRect/>
          </a:stretch>
        </p:blipFill>
        <p:spPr>
          <a:xfrm>
            <a:off x="6242975" y="1310938"/>
            <a:ext cx="5200650" cy="3898525"/>
          </a:xfrm>
          <a:prstGeom prst="rect">
            <a:avLst/>
          </a:prstGeom>
          <a:noFill/>
          <a:ln>
            <a:noFill/>
          </a:ln>
        </p:spPr>
      </p:pic>
      <p:pic>
        <p:nvPicPr>
          <p:cNvPr id="107" name="Google Shape;107;gd2a33b9485_1_66"/>
          <p:cNvPicPr preferRelativeResize="0"/>
          <p:nvPr/>
        </p:nvPicPr>
        <p:blipFill>
          <a:blip r:embed="rId4">
            <a:alphaModFix/>
          </a:blip>
          <a:stretch>
            <a:fillRect/>
          </a:stretch>
        </p:blipFill>
        <p:spPr>
          <a:xfrm>
            <a:off x="499400" y="1310938"/>
            <a:ext cx="5743575" cy="368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GB">
                <a:latin typeface="Nunito"/>
                <a:ea typeface="Nunito"/>
                <a:cs typeface="Nunito"/>
                <a:sym typeface="Nunito"/>
              </a:rPr>
              <a:t>Improvement </a:t>
            </a:r>
            <a:endParaRPr b="1">
              <a:latin typeface="Nunito"/>
              <a:ea typeface="Nunito"/>
              <a:cs typeface="Nunito"/>
              <a:sym typeface="Nunito"/>
            </a:endParaRPr>
          </a:p>
        </p:txBody>
      </p:sp>
      <p:sp>
        <p:nvSpPr>
          <p:cNvPr id="113" name="Google Shape;113;p4"/>
          <p:cNvSpPr txBox="1"/>
          <p:nvPr/>
        </p:nvSpPr>
        <p:spPr>
          <a:xfrm>
            <a:off x="436245" y="881380"/>
            <a:ext cx="11496000" cy="59106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2"/>
              </a:buClr>
              <a:buSzPts val="2400"/>
              <a:buFont typeface="Arial"/>
              <a:buAutoNum type="arabicPeriod"/>
            </a:pPr>
            <a:r>
              <a:rPr lang="en-GB" sz="2400">
                <a:solidFill>
                  <a:schemeClr val="dk2"/>
                </a:solidFill>
                <a:latin typeface="Arial"/>
                <a:ea typeface="Arial"/>
                <a:cs typeface="Arial"/>
                <a:sym typeface="Arial"/>
              </a:rPr>
              <a:t>We can </a:t>
            </a:r>
            <a:r>
              <a:rPr b="1" lang="en-GB" sz="2400">
                <a:solidFill>
                  <a:schemeClr val="dk2"/>
                </a:solidFill>
                <a:latin typeface="Nunito"/>
                <a:ea typeface="Nunito"/>
                <a:cs typeface="Nunito"/>
                <a:sym typeface="Nunito"/>
              </a:rPr>
              <a:t>improve the performance</a:t>
            </a:r>
            <a:r>
              <a:rPr lang="en-GB" sz="2400">
                <a:solidFill>
                  <a:schemeClr val="dk2"/>
                </a:solidFill>
                <a:latin typeface="Nunito"/>
                <a:ea typeface="Nunito"/>
                <a:cs typeface="Nunito"/>
                <a:sym typeface="Nunito"/>
              </a:rPr>
              <a:t> by </a:t>
            </a:r>
            <a:r>
              <a:rPr b="1" lang="en-GB" sz="2400">
                <a:solidFill>
                  <a:schemeClr val="dk2"/>
                </a:solidFill>
                <a:latin typeface="Nunito"/>
                <a:ea typeface="Nunito"/>
                <a:cs typeface="Nunito"/>
                <a:sym typeface="Nunito"/>
              </a:rPr>
              <a:t>Deep Q-Learning using Experience Replay</a:t>
            </a:r>
            <a:r>
              <a:rPr b="1" lang="en-GB" sz="2400">
                <a:solidFill>
                  <a:schemeClr val="dk2"/>
                </a:solidFill>
              </a:rPr>
              <a:t>, as using Experience Replay</a:t>
            </a:r>
            <a:r>
              <a:rPr lang="en-GB" sz="2400">
                <a:solidFill>
                  <a:schemeClr val="dk2"/>
                </a:solidFill>
                <a:latin typeface="Arial"/>
                <a:ea typeface="Arial"/>
                <a:cs typeface="Arial"/>
                <a:sym typeface="Arial"/>
              </a:rPr>
              <a:t> allows it to use a history of states to determine action, solving the problem of non-markovian property.</a:t>
            </a:r>
            <a:endParaRPr sz="2400">
              <a:solidFill>
                <a:schemeClr val="dk2"/>
              </a:solidFill>
              <a:latin typeface="Arial"/>
              <a:ea typeface="Arial"/>
              <a:cs typeface="Arial"/>
              <a:sym typeface="Arial"/>
            </a:endParaRPr>
          </a:p>
          <a:p>
            <a:pPr indent="0" lvl="0" marL="0" marR="0" rtl="0" algn="l">
              <a:spcBef>
                <a:spcPts val="0"/>
              </a:spcBef>
              <a:spcAft>
                <a:spcPts val="0"/>
              </a:spcAft>
              <a:buNone/>
            </a:pPr>
            <a:r>
              <a:t/>
            </a:r>
            <a:endParaRPr sz="2400">
              <a:solidFill>
                <a:schemeClr val="dk2"/>
              </a:solidFill>
            </a:endParaRPr>
          </a:p>
          <a:p>
            <a:pPr indent="-381000" lvl="0" marL="457200" marR="0" rtl="0" algn="l">
              <a:spcBef>
                <a:spcPts val="0"/>
              </a:spcBef>
              <a:spcAft>
                <a:spcPts val="0"/>
              </a:spcAft>
              <a:buClr>
                <a:schemeClr val="dk2"/>
              </a:buClr>
              <a:buSzPts val="2400"/>
              <a:buFont typeface="Arial"/>
              <a:buAutoNum type="arabicPeriod"/>
            </a:pPr>
            <a:r>
              <a:rPr lang="en-GB" sz="2400">
                <a:solidFill>
                  <a:schemeClr val="dk2"/>
                </a:solidFill>
                <a:latin typeface="Arial"/>
                <a:ea typeface="Arial"/>
                <a:cs typeface="Arial"/>
                <a:sym typeface="Arial"/>
              </a:rPr>
              <a:t>Q learning with Neural Network in Tensorflow finds optimal policy a little bit faster than the other agent which uses the q table to store q values and it is more stable than normal Q learning approach.</a:t>
            </a:r>
            <a:endParaRPr sz="2400">
              <a:solidFill>
                <a:schemeClr val="dk2"/>
              </a:solidFill>
              <a:latin typeface="Arial"/>
              <a:ea typeface="Arial"/>
              <a:cs typeface="Arial"/>
              <a:sym typeface="Arial"/>
            </a:endParaRPr>
          </a:p>
          <a:p>
            <a:pPr indent="0" lvl="0" marL="457200" marR="0" rtl="0" algn="l">
              <a:spcBef>
                <a:spcPts val="0"/>
              </a:spcBef>
              <a:spcAft>
                <a:spcPts val="0"/>
              </a:spcAft>
              <a:buNone/>
            </a:pPr>
            <a:r>
              <a:t/>
            </a:r>
            <a:endParaRPr sz="2400">
              <a:solidFill>
                <a:schemeClr val="dk2"/>
              </a:solidFill>
            </a:endParaRPr>
          </a:p>
          <a:p>
            <a:pPr indent="-381000" lvl="0" marL="457200" rtl="0" algn="l">
              <a:spcBef>
                <a:spcPts val="0"/>
              </a:spcBef>
              <a:spcAft>
                <a:spcPts val="0"/>
              </a:spcAft>
              <a:buClr>
                <a:schemeClr val="dk2"/>
              </a:buClr>
              <a:buSzPts val="2400"/>
              <a:buAutoNum type="arabicPeriod"/>
            </a:pPr>
            <a:r>
              <a:rPr lang="en-GB" sz="2400">
                <a:solidFill>
                  <a:schemeClr val="dk1"/>
                </a:solidFill>
              </a:rPr>
              <a:t> </a:t>
            </a:r>
            <a:r>
              <a:rPr lang="en-GB" sz="2400">
                <a:solidFill>
                  <a:schemeClr val="dk1"/>
                </a:solidFill>
                <a:latin typeface="Nunito"/>
                <a:ea typeface="Nunito"/>
                <a:cs typeface="Nunito"/>
                <a:sym typeface="Nunito"/>
              </a:rPr>
              <a:t>It can be </a:t>
            </a:r>
            <a:r>
              <a:rPr i="1" lang="en-GB" sz="2400">
                <a:solidFill>
                  <a:schemeClr val="dk1"/>
                </a:solidFill>
                <a:latin typeface="Nunito"/>
                <a:ea typeface="Nunito"/>
                <a:cs typeface="Nunito"/>
                <a:sym typeface="Nunito"/>
              </a:rPr>
              <a:t>further </a:t>
            </a:r>
            <a:r>
              <a:rPr lang="en-GB" sz="2400">
                <a:solidFill>
                  <a:schemeClr val="dk1"/>
                </a:solidFill>
                <a:latin typeface="Nunito"/>
                <a:ea typeface="Nunito"/>
                <a:cs typeface="Nunito"/>
                <a:sym typeface="Nunito"/>
              </a:rPr>
              <a:t>improved by using Fast Q</a:t>
            </a:r>
            <a:r>
              <a:rPr i="1" lang="en-GB" sz="2400">
                <a:solidFill>
                  <a:schemeClr val="dk1"/>
                </a:solidFill>
                <a:latin typeface="Nunito"/>
                <a:ea typeface="Nunito"/>
                <a:cs typeface="Nunito"/>
                <a:sym typeface="Nunito"/>
              </a:rPr>
              <a:t> </a:t>
            </a:r>
            <a:r>
              <a:rPr lang="en-GB" sz="2400">
                <a:solidFill>
                  <a:schemeClr val="dk1"/>
                </a:solidFill>
                <a:latin typeface="Nunito"/>
                <a:ea typeface="Nunito"/>
                <a:cs typeface="Nunito"/>
                <a:sym typeface="Nunito"/>
              </a:rPr>
              <a:t>Learning with Experience Replay with Neural Network which will further improve the efficiency of Training in Q learning.</a:t>
            </a:r>
            <a:r>
              <a:rPr lang="en-GB" sz="2400">
                <a:solidFill>
                  <a:schemeClr val="dk1"/>
                </a:solidFill>
              </a:rPr>
              <a:t> </a:t>
            </a:r>
            <a:endParaRPr sz="2400">
              <a:solidFill>
                <a:schemeClr val="dk1"/>
              </a:solidFill>
            </a:endParaRPr>
          </a:p>
          <a:p>
            <a:pPr indent="0" lvl="0" marL="0" marR="0" rtl="0" algn="l">
              <a:spcBef>
                <a:spcPts val="0"/>
              </a:spcBef>
              <a:spcAft>
                <a:spcPts val="0"/>
              </a:spcAft>
              <a:buNone/>
            </a:pPr>
            <a:r>
              <a:t/>
            </a:r>
            <a:endParaRPr sz="2400">
              <a:solidFill>
                <a:schemeClr val="dk2"/>
              </a:solidFill>
            </a:endParaRPr>
          </a:p>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t/>
            </a:r>
            <a:endParaRPr sz="1800">
              <a:solidFill>
                <a:schemeClr val="dk1"/>
              </a:solidFil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4"/>
          <p:cNvSpPr txBox="1"/>
          <p:nvPr/>
        </p:nvSpPr>
        <p:spPr>
          <a:xfrm>
            <a:off x="2389505" y="5845175"/>
            <a:ext cx="6439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b="1" i="1" lang="en-GB" sz="1800">
                <a:solidFill>
                  <a:schemeClr val="dk1"/>
                </a:solidFill>
              </a:rPr>
              <a:t>                                      </a:t>
            </a:r>
            <a:endParaRPr b="1" i="1"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030"/>
              <a:t>Q Learning with Neural Network and Fast Experience Replay</a:t>
            </a:r>
            <a:endParaRPr sz="3030"/>
          </a:p>
        </p:txBody>
      </p:sp>
      <p:pic>
        <p:nvPicPr>
          <p:cNvPr id="120" name="Google Shape;120;p5"/>
          <p:cNvPicPr preferRelativeResize="0"/>
          <p:nvPr>
            <p:ph idx="1" type="body"/>
          </p:nvPr>
        </p:nvPicPr>
        <p:blipFill rotWithShape="1">
          <a:blip r:embed="rId3">
            <a:alphaModFix/>
          </a:blip>
          <a:srcRect b="0" l="0" r="0" t="0"/>
          <a:stretch/>
        </p:blipFill>
        <p:spPr>
          <a:xfrm>
            <a:off x="747698" y="1583050"/>
            <a:ext cx="4520100" cy="3164700"/>
          </a:xfrm>
          <a:prstGeom prst="rect">
            <a:avLst/>
          </a:prstGeom>
          <a:noFill/>
          <a:ln>
            <a:noFill/>
          </a:ln>
        </p:spPr>
      </p:pic>
      <p:sp>
        <p:nvSpPr>
          <p:cNvPr id="121" name="Google Shape;121;p5"/>
          <p:cNvSpPr txBox="1"/>
          <p:nvPr/>
        </p:nvSpPr>
        <p:spPr>
          <a:xfrm rot="-5400000">
            <a:off x="-475510" y="2650505"/>
            <a:ext cx="207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    Total Rewards</a:t>
            </a:r>
            <a:endParaRPr b="1" sz="1800">
              <a:solidFill>
                <a:schemeClr val="dk1"/>
              </a:solidFill>
              <a:latin typeface="Arial"/>
              <a:ea typeface="Arial"/>
              <a:cs typeface="Arial"/>
              <a:sym typeface="Arial"/>
            </a:endParaRPr>
          </a:p>
        </p:txBody>
      </p:sp>
      <p:sp>
        <p:nvSpPr>
          <p:cNvPr id="122" name="Google Shape;122;p5"/>
          <p:cNvSpPr txBox="1"/>
          <p:nvPr/>
        </p:nvSpPr>
        <p:spPr>
          <a:xfrm>
            <a:off x="1518015" y="4897630"/>
            <a:ext cx="3464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Arial"/>
                <a:ea typeface="Arial"/>
                <a:cs typeface="Arial"/>
                <a:sym typeface="Arial"/>
              </a:rPr>
              <a:t>                    Episodes</a:t>
            </a:r>
            <a:endParaRPr b="1" sz="1800">
              <a:solidFill>
                <a:schemeClr val="dk1"/>
              </a:solidFill>
              <a:latin typeface="Arial"/>
              <a:ea typeface="Arial"/>
              <a:cs typeface="Arial"/>
              <a:sym typeface="Arial"/>
            </a:endParaRPr>
          </a:p>
        </p:txBody>
      </p:sp>
      <p:sp>
        <p:nvSpPr>
          <p:cNvPr id="123" name="Google Shape;123;p5"/>
          <p:cNvSpPr txBox="1"/>
          <p:nvPr/>
        </p:nvSpPr>
        <p:spPr>
          <a:xfrm>
            <a:off x="2663700" y="4897125"/>
            <a:ext cx="1637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endParaRPr>
          </a:p>
        </p:txBody>
      </p:sp>
      <p:sp>
        <p:nvSpPr>
          <p:cNvPr id="124" name="Google Shape;124;p5"/>
          <p:cNvSpPr txBox="1"/>
          <p:nvPr/>
        </p:nvSpPr>
        <p:spPr>
          <a:xfrm rot="-5400000">
            <a:off x="4998100" y="3032400"/>
            <a:ext cx="364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rPr>
              <a:t>   </a:t>
            </a:r>
            <a:r>
              <a:rPr b="1" lang="en-GB" sz="1800">
                <a:solidFill>
                  <a:schemeClr val="dk1"/>
                </a:solidFill>
              </a:rPr>
              <a:t>Total Rewards in 100 episod</a:t>
            </a:r>
            <a:endParaRPr b="1" sz="1800">
              <a:solidFill>
                <a:schemeClr val="dk1"/>
              </a:solidFill>
            </a:endParaRPr>
          </a:p>
        </p:txBody>
      </p:sp>
      <p:pic>
        <p:nvPicPr>
          <p:cNvPr id="125" name="Google Shape;125;p5"/>
          <p:cNvPicPr preferRelativeResize="0"/>
          <p:nvPr>
            <p:ph idx="1" type="body"/>
          </p:nvPr>
        </p:nvPicPr>
        <p:blipFill rotWithShape="1">
          <a:blip r:embed="rId4">
            <a:alphaModFix/>
          </a:blip>
          <a:srcRect b="0" l="0" r="0" t="0"/>
          <a:stretch/>
        </p:blipFill>
        <p:spPr>
          <a:xfrm>
            <a:off x="7052060" y="1613805"/>
            <a:ext cx="4411200" cy="3103200"/>
          </a:xfrm>
          <a:prstGeom prst="rect">
            <a:avLst/>
          </a:prstGeom>
          <a:noFill/>
          <a:ln>
            <a:noFill/>
          </a:ln>
        </p:spPr>
      </p:pic>
      <p:sp>
        <p:nvSpPr>
          <p:cNvPr id="126" name="Google Shape;126;p5"/>
          <p:cNvSpPr txBox="1"/>
          <p:nvPr/>
        </p:nvSpPr>
        <p:spPr>
          <a:xfrm>
            <a:off x="7891250" y="49863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rPr>
              <a:t>     Episodes</a:t>
            </a:r>
            <a:endParaRPr b="1"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2021-04-16T11:01:13Z</dcterms:created>
  <dc:creator>Raj Agrawal Mohit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