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841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1" r:id="rId11"/>
    <p:sldId id="262" r:id="rId12"/>
    <p:sldId id="263" r:id="rId13"/>
    <p:sldId id="269" r:id="rId14"/>
  </p:sldIdLst>
  <p:sldSz cx="14630400" cy="8229600"/>
  <p:notesSz cx="8229600" cy="14630400"/>
  <p:embeddedFontLst>
    <p:embeddedFont>
      <p:font typeface="Gill Sans MT" panose="020B0502020104020203" pitchFamily="34" charset="0"/>
      <p:regular r:id="rId16"/>
      <p:bold r:id="rId17"/>
      <p:italic r:id="rId18"/>
      <p:boldItalic r:id="rId19"/>
    </p:embeddedFont>
    <p:embeddedFont>
      <p:font typeface="Inter" panose="020B0604020202020204" charset="0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3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937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920240" y="2864093"/>
            <a:ext cx="10789920" cy="197510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456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4233" y="5223053"/>
            <a:ext cx="8161934" cy="1487873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0995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767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83734" y="1124712"/>
            <a:ext cx="1558330" cy="59801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7364" y="1124712"/>
            <a:ext cx="7438187" cy="59801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8845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349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6814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272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6086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72289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5423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7993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2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40845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920240" y="2864093"/>
            <a:ext cx="10789920" cy="197510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56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4233" y="5222958"/>
            <a:ext cx="8161934" cy="1518098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8159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8295" y="3165653"/>
            <a:ext cx="5126125" cy="37223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05979" y="3165653"/>
            <a:ext cx="5124296" cy="37223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68137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0123" y="2776120"/>
            <a:ext cx="5124298" cy="844904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280" b="0" cap="all" spc="12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0123" y="3771900"/>
            <a:ext cx="5124298" cy="3116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5979" y="3771900"/>
            <a:ext cx="5104181" cy="31161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5979" y="2776120"/>
            <a:ext cx="5124298" cy="844904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280" b="0" cap="all" spc="12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370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7569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5340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65607" y="2692594"/>
            <a:ext cx="5383987" cy="136979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64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3296" y="965607"/>
            <a:ext cx="5779008" cy="6298387"/>
          </a:xfrm>
        </p:spPr>
        <p:txBody>
          <a:bodyPr>
            <a:normAutofit/>
          </a:bodyPr>
          <a:lstStyle>
            <a:lvl1pPr>
              <a:defRPr sz="2280">
                <a:solidFill>
                  <a:schemeClr val="tx1"/>
                </a:solidFill>
              </a:defRPr>
            </a:lvl1pPr>
            <a:lvl2pPr>
              <a:defRPr sz="1920">
                <a:solidFill>
                  <a:schemeClr val="tx1"/>
                </a:solidFill>
              </a:defRPr>
            </a:lvl2pPr>
            <a:lvl3pPr>
              <a:defRPr sz="1920">
                <a:solidFill>
                  <a:schemeClr val="tx1"/>
                </a:solidFill>
              </a:defRPr>
            </a:lvl3pPr>
            <a:lvl4pPr>
              <a:defRPr sz="1920">
                <a:solidFill>
                  <a:schemeClr val="tx1"/>
                </a:solidFill>
              </a:defRPr>
            </a:lvl4pPr>
            <a:lvl5pPr>
              <a:defRPr sz="1920">
                <a:solidFill>
                  <a:schemeClr val="tx1"/>
                </a:solidFill>
              </a:defRPr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682" y="4259902"/>
            <a:ext cx="4553712" cy="263284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65607" y="7483450"/>
            <a:ext cx="6149756" cy="384048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9057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7315199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70227" y="2692594"/>
            <a:ext cx="5393998" cy="1361568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64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00" y="0"/>
            <a:ext cx="7322516" cy="82296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84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682" y="4259902"/>
            <a:ext cx="4553712" cy="26328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160EA64-D806-43AC-9DF2-F8C432F32B4C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65607" y="7483450"/>
            <a:ext cx="6149756" cy="384048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7493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alphaModFix amt="4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677363" y="1157630"/>
            <a:ext cx="9275674" cy="142646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7363" y="3165653"/>
            <a:ext cx="9275674" cy="37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5715" y="7486579"/>
            <a:ext cx="3304495" cy="388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1" y="7483450"/>
            <a:ext cx="7081427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0706" y="7461504"/>
            <a:ext cx="438912" cy="438912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32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282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  <p:sldLayoutId id="2147483853" r:id="rId12"/>
    <p:sldLayoutId id="2147483854" r:id="rId13"/>
    <p:sldLayoutId id="2147483855" r:id="rId14"/>
    <p:sldLayoutId id="2147483856" r:id="rId15"/>
    <p:sldLayoutId id="2147483857" r:id="rId16"/>
    <p:sldLayoutId id="2147483858" r:id="rId17"/>
    <p:sldLayoutId id="2147483859" r:id="rId18"/>
    <p:sldLayoutId id="2147483860" r:id="rId19"/>
  </p:sldLayoutIdLst>
  <p:hf sldNum="0" hdr="0" ft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3360" kern="1200" cap="all" spc="24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4864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2296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9728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7160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75436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1781176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25933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67151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MercatoHub: Empowering Small-Scale Businesses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3795832"/>
            <a:ext cx="7556421" cy="2086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dirty="0" err="1">
                <a:latin typeface="Inter" panose="020B0604020202020204" charset="0"/>
                <a:ea typeface="Inter" panose="020B0604020202020204" charset="0"/>
              </a:rPr>
              <a:t>MercatoHub</a:t>
            </a:r>
            <a:r>
              <a:rPr lang="en-US" dirty="0">
                <a:latin typeface="Inter" panose="020B0604020202020204" charset="0"/>
                <a:ea typeface="Inter" panose="020B0604020202020204" charset="0"/>
              </a:rPr>
              <a:t> is an integrated e-commerce platform crafted to empower small and local businesses by providing a digital space that enhances their visibility and reach. This project presents a scalable, cost-efficient, and user-friendly marketplace, built using modern full-stack web technologies.</a:t>
            </a:r>
          </a:p>
        </p:txBody>
      </p:sp>
      <p:sp>
        <p:nvSpPr>
          <p:cNvPr id="5" name="Shape 2"/>
          <p:cNvSpPr/>
          <p:nvPr/>
        </p:nvSpPr>
        <p:spPr>
          <a:xfrm>
            <a:off x="793790" y="5882402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1270040" y="5865495"/>
            <a:ext cx="2170033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37742"/>
            <a:ext cx="746521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Implementation Highlights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793790" y="3022163"/>
            <a:ext cx="3664863" cy="1702832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028224" y="325659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User Experience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028224" y="376475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Responsive UI, product carousel, and real-time cart.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022163"/>
            <a:ext cx="3664863" cy="1702832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4919901" y="325659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Admin Dashboard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4919901" y="3764756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Live analytics, inventory, and order management.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951809"/>
            <a:ext cx="7556421" cy="1339929"/>
          </a:xfrm>
          <a:prstGeom prst="roundRect">
            <a:avLst>
              <a:gd name="adj" fmla="val 711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028224" y="518624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State Management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1028224" y="5694402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Redux and RTK Query for data flow and caching.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72213" y="619363"/>
            <a:ext cx="5894189" cy="736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Testing and Results</a:t>
            </a:r>
            <a:endParaRPr lang="en-US" sz="4600" dirty="0"/>
          </a:p>
        </p:txBody>
      </p:sp>
      <p:sp>
        <p:nvSpPr>
          <p:cNvPr id="4" name="Shape 1"/>
          <p:cNvSpPr/>
          <p:nvPr/>
        </p:nvSpPr>
        <p:spPr>
          <a:xfrm>
            <a:off x="6524744" y="1692831"/>
            <a:ext cx="30480" cy="5917287"/>
          </a:xfrm>
          <a:prstGeom prst="roundRect">
            <a:avLst>
              <a:gd name="adj" fmla="val 309408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6746855" y="2182654"/>
            <a:ext cx="673537" cy="30480"/>
          </a:xfrm>
          <a:prstGeom prst="roundRect">
            <a:avLst>
              <a:gd name="adj" fmla="val 309408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6272153" y="1945362"/>
            <a:ext cx="505182" cy="505182"/>
          </a:xfrm>
          <a:prstGeom prst="roundRect">
            <a:avLst>
              <a:gd name="adj" fmla="val 1866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6347877" y="1976914"/>
            <a:ext cx="353616" cy="441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750" dirty="0"/>
          </a:p>
        </p:txBody>
      </p:sp>
      <p:sp>
        <p:nvSpPr>
          <p:cNvPr id="8" name="Text 5"/>
          <p:cNvSpPr/>
          <p:nvPr/>
        </p:nvSpPr>
        <p:spPr>
          <a:xfrm>
            <a:off x="7647503" y="1917263"/>
            <a:ext cx="2947035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Functional Testing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7647503" y="2420183"/>
            <a:ext cx="6197084" cy="359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 core features passed.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746855" y="3718084"/>
            <a:ext cx="673537" cy="30480"/>
          </a:xfrm>
          <a:prstGeom prst="roundRect">
            <a:avLst>
              <a:gd name="adj" fmla="val 309408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8"/>
          <p:cNvSpPr/>
          <p:nvPr/>
        </p:nvSpPr>
        <p:spPr>
          <a:xfrm>
            <a:off x="6272153" y="3480792"/>
            <a:ext cx="505182" cy="505182"/>
          </a:xfrm>
          <a:prstGeom prst="roundRect">
            <a:avLst>
              <a:gd name="adj" fmla="val 1866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6347877" y="3512344"/>
            <a:ext cx="353616" cy="441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750" dirty="0"/>
          </a:p>
        </p:txBody>
      </p:sp>
      <p:sp>
        <p:nvSpPr>
          <p:cNvPr id="13" name="Text 10"/>
          <p:cNvSpPr/>
          <p:nvPr/>
        </p:nvSpPr>
        <p:spPr>
          <a:xfrm>
            <a:off x="7647503" y="3452693"/>
            <a:ext cx="2947035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Integration Testing</a:t>
            </a:r>
            <a:endParaRPr lang="en-US" sz="2300" dirty="0"/>
          </a:p>
        </p:txBody>
      </p:sp>
      <p:sp>
        <p:nvSpPr>
          <p:cNvPr id="14" name="Text 11"/>
          <p:cNvSpPr/>
          <p:nvPr/>
        </p:nvSpPr>
        <p:spPr>
          <a:xfrm>
            <a:off x="7647503" y="3955613"/>
            <a:ext cx="6197084" cy="359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Modules worked seamlessly together.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746855" y="5253514"/>
            <a:ext cx="673537" cy="30480"/>
          </a:xfrm>
          <a:prstGeom prst="roundRect">
            <a:avLst>
              <a:gd name="adj" fmla="val 309408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13"/>
          <p:cNvSpPr/>
          <p:nvPr/>
        </p:nvSpPr>
        <p:spPr>
          <a:xfrm>
            <a:off x="6272153" y="5016222"/>
            <a:ext cx="505182" cy="505182"/>
          </a:xfrm>
          <a:prstGeom prst="roundRect">
            <a:avLst>
              <a:gd name="adj" fmla="val 1866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6347877" y="5047774"/>
            <a:ext cx="353616" cy="441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750" dirty="0"/>
          </a:p>
        </p:txBody>
      </p:sp>
      <p:sp>
        <p:nvSpPr>
          <p:cNvPr id="18" name="Text 15"/>
          <p:cNvSpPr/>
          <p:nvPr/>
        </p:nvSpPr>
        <p:spPr>
          <a:xfrm>
            <a:off x="7647503" y="4988123"/>
            <a:ext cx="2947035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User Acceptance</a:t>
            </a:r>
            <a:endParaRPr lang="en-US" sz="2300" dirty="0"/>
          </a:p>
        </p:txBody>
      </p:sp>
      <p:sp>
        <p:nvSpPr>
          <p:cNvPr id="19" name="Text 16"/>
          <p:cNvSpPr/>
          <p:nvPr/>
        </p:nvSpPr>
        <p:spPr>
          <a:xfrm>
            <a:off x="7647503" y="5491043"/>
            <a:ext cx="6197084" cy="359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Sign In /Sign Up and Orders successfully working.</a:t>
            </a:r>
            <a:endParaRPr lang="en-US" sz="1750" dirty="0"/>
          </a:p>
        </p:txBody>
      </p:sp>
      <p:sp>
        <p:nvSpPr>
          <p:cNvPr id="20" name="Shape 17"/>
          <p:cNvSpPr/>
          <p:nvPr/>
        </p:nvSpPr>
        <p:spPr>
          <a:xfrm>
            <a:off x="6746855" y="6788944"/>
            <a:ext cx="673537" cy="30480"/>
          </a:xfrm>
          <a:prstGeom prst="roundRect">
            <a:avLst>
              <a:gd name="adj" fmla="val 309408"/>
            </a:avLst>
          </a:prstGeom>
          <a:solidFill>
            <a:srgbClr val="B2D4E5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1" name="Shape 18"/>
          <p:cNvSpPr/>
          <p:nvPr/>
        </p:nvSpPr>
        <p:spPr>
          <a:xfrm>
            <a:off x="6272153" y="6551652"/>
            <a:ext cx="505182" cy="505182"/>
          </a:xfrm>
          <a:prstGeom prst="roundRect">
            <a:avLst>
              <a:gd name="adj" fmla="val 1866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2" name="Text 19"/>
          <p:cNvSpPr/>
          <p:nvPr/>
        </p:nvSpPr>
        <p:spPr>
          <a:xfrm>
            <a:off x="6347877" y="6583204"/>
            <a:ext cx="353616" cy="441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7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2750" dirty="0"/>
          </a:p>
        </p:txBody>
      </p:sp>
      <p:sp>
        <p:nvSpPr>
          <p:cNvPr id="23" name="Text 20"/>
          <p:cNvSpPr/>
          <p:nvPr/>
        </p:nvSpPr>
        <p:spPr>
          <a:xfrm>
            <a:off x="7647503" y="6523553"/>
            <a:ext cx="2947035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Performance</a:t>
            </a:r>
            <a:endParaRPr lang="en-US" sz="2300" dirty="0"/>
          </a:p>
        </p:txBody>
      </p:sp>
      <p:sp>
        <p:nvSpPr>
          <p:cNvPr id="24" name="Text 21"/>
          <p:cNvSpPr/>
          <p:nvPr/>
        </p:nvSpPr>
        <p:spPr>
          <a:xfrm>
            <a:off x="7647503" y="7026473"/>
            <a:ext cx="6197084" cy="3592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Fast response, optimized images, and robust sessions.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53647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Conclusion and Future Scope</a:t>
            </a:r>
            <a:endParaRPr lang="en-US" sz="4650" dirty="0"/>
          </a:p>
        </p:txBody>
      </p:sp>
      <p:sp>
        <p:nvSpPr>
          <p:cNvPr id="4" name="Shape 1"/>
          <p:cNvSpPr/>
          <p:nvPr/>
        </p:nvSpPr>
        <p:spPr>
          <a:xfrm>
            <a:off x="793790" y="3382328"/>
            <a:ext cx="170021" cy="871061"/>
          </a:xfrm>
          <a:prstGeom prst="roundRect">
            <a:avLst>
              <a:gd name="adj" fmla="val 5603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303973" y="3382328"/>
            <a:ext cx="402216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Empowered Small Businesses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303973" y="389048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MercatoHub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is trying to bridge the digital divide.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4480203"/>
            <a:ext cx="170021" cy="871061"/>
          </a:xfrm>
          <a:prstGeom prst="roundRect">
            <a:avLst>
              <a:gd name="adj" fmla="val 5603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1644134" y="448020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Scalable Architecture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1644134" y="4988362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Ready for real-world deployment and growth.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5578078"/>
            <a:ext cx="170021" cy="871061"/>
          </a:xfrm>
          <a:prstGeom prst="roundRect">
            <a:avLst>
              <a:gd name="adj" fmla="val 5603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984415" y="5578078"/>
            <a:ext cx="301585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Future Enhancements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1984415" y="6086237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More Payment Options and advanced analytics possible.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EFDD582-4280-03A2-2540-DB0528C42915}"/>
              </a:ext>
            </a:extLst>
          </p:cNvPr>
          <p:cNvSpPr/>
          <p:nvPr/>
        </p:nvSpPr>
        <p:spPr>
          <a:xfrm>
            <a:off x="3536989" y="3247693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endParaRPr lang="en-US" sz="5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2AA48C-D28E-5A95-E0BA-6F70459A4241}"/>
              </a:ext>
            </a:extLst>
          </p:cNvPr>
          <p:cNvSpPr/>
          <p:nvPr/>
        </p:nvSpPr>
        <p:spPr>
          <a:xfrm>
            <a:off x="5740730" y="3530287"/>
            <a:ext cx="314894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Thank You</a:t>
            </a:r>
            <a:endParaRPr lang="en-IN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312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863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0098" y="3578662"/>
            <a:ext cx="9084350" cy="731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750"/>
              </a:lnSpc>
              <a:buNone/>
            </a:pPr>
            <a:r>
              <a:rPr lang="en-US" sz="46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Project Motivation and Objectives</a:t>
            </a:r>
            <a:endParaRPr lang="en-US" sz="4600" dirty="0"/>
          </a:p>
        </p:txBody>
      </p:sp>
      <p:sp>
        <p:nvSpPr>
          <p:cNvPr id="4" name="Shape 1"/>
          <p:cNvSpPr/>
          <p:nvPr/>
        </p:nvSpPr>
        <p:spPr>
          <a:xfrm>
            <a:off x="780098" y="4895017"/>
            <a:ext cx="501491" cy="501491"/>
          </a:xfrm>
          <a:prstGeom prst="roundRect">
            <a:avLst>
              <a:gd name="adj" fmla="val 1866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504474" y="4895017"/>
            <a:ext cx="2925604" cy="3656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Bridge the Gap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1504474" y="5394365"/>
            <a:ext cx="5699284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Connect small manufacturers with digital consumers.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6642" y="4895017"/>
            <a:ext cx="501491" cy="501491"/>
          </a:xfrm>
          <a:prstGeom prst="roundRect">
            <a:avLst>
              <a:gd name="adj" fmla="val 1866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8151019" y="4895017"/>
            <a:ext cx="3180398" cy="3656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Affordable Marketplace</a:t>
            </a:r>
            <a:endParaRPr lang="en-US" sz="2300" dirty="0"/>
          </a:p>
        </p:txBody>
      </p:sp>
      <p:sp>
        <p:nvSpPr>
          <p:cNvPr id="9" name="Text 6"/>
          <p:cNvSpPr/>
          <p:nvPr/>
        </p:nvSpPr>
        <p:spPr>
          <a:xfrm>
            <a:off x="8151019" y="5394365"/>
            <a:ext cx="5699284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Offer unique products at competitive prices.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80098" y="6224588"/>
            <a:ext cx="501491" cy="501491"/>
          </a:xfrm>
          <a:prstGeom prst="roundRect">
            <a:avLst>
              <a:gd name="adj" fmla="val 1866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504474" y="6224588"/>
            <a:ext cx="2925604" cy="3656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Admin Analytics</a:t>
            </a:r>
            <a:endParaRPr lang="en-US" sz="2300" dirty="0"/>
          </a:p>
        </p:txBody>
      </p:sp>
      <p:sp>
        <p:nvSpPr>
          <p:cNvPr id="12" name="Text 9"/>
          <p:cNvSpPr/>
          <p:nvPr/>
        </p:nvSpPr>
        <p:spPr>
          <a:xfrm>
            <a:off x="1504474" y="6723936"/>
            <a:ext cx="5699284" cy="7131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 order and product analytics for business growth.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426642" y="6224588"/>
            <a:ext cx="501491" cy="501491"/>
          </a:xfrm>
          <a:prstGeom prst="roundRect">
            <a:avLst>
              <a:gd name="adj" fmla="val 18668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1"/>
          <p:cNvSpPr/>
          <p:nvPr/>
        </p:nvSpPr>
        <p:spPr>
          <a:xfrm>
            <a:off x="8151019" y="6224588"/>
            <a:ext cx="2925604" cy="3656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Seamless Shopping</a:t>
            </a:r>
            <a:endParaRPr lang="en-US" sz="2300" dirty="0"/>
          </a:p>
        </p:txBody>
      </p:sp>
      <p:sp>
        <p:nvSpPr>
          <p:cNvPr id="15" name="Text 12"/>
          <p:cNvSpPr/>
          <p:nvPr/>
        </p:nvSpPr>
        <p:spPr>
          <a:xfrm>
            <a:off x="8151019" y="6723936"/>
            <a:ext cx="5699284" cy="356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secure login, cart, and payment simulation.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6031"/>
            <a:ext cx="1210448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Challenges in Existing E-Commerce Systems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84726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High Barriers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444615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entry fees for small vendors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8834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Algorithmic favoritism for large sellers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384726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Limited Visibility</a:t>
            </a:r>
            <a:endParaRPr lang="en-US" sz="2300" dirty="0"/>
          </a:p>
        </p:txBody>
      </p:sp>
      <p:sp>
        <p:nvSpPr>
          <p:cNvPr id="7" name="Text 5"/>
          <p:cNvSpPr/>
          <p:nvPr/>
        </p:nvSpPr>
        <p:spPr>
          <a:xfrm>
            <a:off x="5332928" y="444615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Small brands lack identity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488834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Generic product saturation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384726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Restricted Access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9872067" y="4446152"/>
            <a:ext cx="3978116" cy="442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Analytics only for premium sellers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58494" y="493371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High logistical costs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9825" y="742712"/>
            <a:ext cx="7677150" cy="13751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MercatoHub’s Solution and Features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825" y="2432209"/>
            <a:ext cx="523875" cy="523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19825" y="3165634"/>
            <a:ext cx="2349460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Zero-Cost Listings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6219825" y="3584511"/>
            <a:ext cx="2349460" cy="670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fees for small vendors.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3610" y="2432209"/>
            <a:ext cx="523875" cy="523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83610" y="3165634"/>
            <a:ext cx="2349460" cy="687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8883610" y="3714726"/>
            <a:ext cx="2349460" cy="1005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Efficient media management with Cloudinary.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7396" y="2432209"/>
            <a:ext cx="523875" cy="5238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7396" y="3165634"/>
            <a:ext cx="2349579" cy="6874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Secure Authentication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11547396" y="3978831"/>
            <a:ext cx="2349579" cy="670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Firebase for user and admin roles.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9825" y="5613321"/>
            <a:ext cx="523875" cy="52387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19825" y="6346746"/>
            <a:ext cx="2349460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Payment Gateway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6219825" y="6816209"/>
            <a:ext cx="2349460" cy="6705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Safe checkout simulation using Stripe.</a:t>
            </a:r>
            <a:endParaRPr lang="en-US" sz="16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B4EBB0-8681-EDE4-1CFE-905A54F54AD5}"/>
              </a:ext>
            </a:extLst>
          </p:cNvPr>
          <p:cNvSpPr txBox="1"/>
          <p:nvPr/>
        </p:nvSpPr>
        <p:spPr>
          <a:xfrm>
            <a:off x="8711499" y="3205150"/>
            <a:ext cx="1785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Cloud Hosting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33368"/>
            <a:ext cx="8202811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System Architecture Overview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1715453" y="296120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Frontend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3469362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React, Vite, TypeScript for UI.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015633" y="337173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96120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Backend</a:t>
            </a:r>
            <a:endParaRPr lang="en-US" sz="2300" dirty="0"/>
          </a:p>
        </p:txBody>
      </p:sp>
      <p:sp>
        <p:nvSpPr>
          <p:cNvPr id="8" name="Text 5"/>
          <p:cNvSpPr/>
          <p:nvPr/>
        </p:nvSpPr>
        <p:spPr>
          <a:xfrm>
            <a:off x="9937790" y="3469362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Node.js, Express, RESTful APIs.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275201" y="337173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41377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Database</a:t>
            </a:r>
            <a:endParaRPr lang="en-US" sz="2300" dirty="0"/>
          </a:p>
        </p:txBody>
      </p:sp>
      <p:sp>
        <p:nvSpPr>
          <p:cNvPr id="12" name="Text 8"/>
          <p:cNvSpPr/>
          <p:nvPr/>
        </p:nvSpPr>
        <p:spPr>
          <a:xfrm>
            <a:off x="9937790" y="5921931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MongoDB for unstructured data.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275201" y="5631299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1715453" y="523232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External Services</a:t>
            </a:r>
            <a:endParaRPr lang="en-US" sz="2300" dirty="0"/>
          </a:p>
        </p:txBody>
      </p:sp>
      <p:sp>
        <p:nvSpPr>
          <p:cNvPr id="16" name="Text 11"/>
          <p:cNvSpPr/>
          <p:nvPr/>
        </p:nvSpPr>
        <p:spPr>
          <a:xfrm>
            <a:off x="793790" y="5740479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Firebase, Cloudinary, Redis integration.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6015633" y="5631299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2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6F17EF-4DA5-F1D1-938C-7BC6A61F0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426" y="0"/>
            <a:ext cx="9563548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87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481865-E347-59D9-76CA-0275A26CC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369" y="0"/>
            <a:ext cx="9187031" cy="82295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CB97F4-FC7F-F2E5-BAB9-0B55DA5838A1}"/>
              </a:ext>
            </a:extLst>
          </p:cNvPr>
          <p:cNvSpPr txBox="1"/>
          <p:nvPr/>
        </p:nvSpPr>
        <p:spPr>
          <a:xfrm>
            <a:off x="666974" y="3268413"/>
            <a:ext cx="451821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User and Admin functionalities</a:t>
            </a:r>
            <a:endParaRPr lang="en-US" sz="43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49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&#10;&#10;AI-generated content may be incorrect.">
            <a:extLst>
              <a:ext uri="{FF2B5EF4-FFF2-40B4-BE49-F238E27FC236}">
                <a16:creationId xmlns:a16="http://schemas.microsoft.com/office/drawing/2014/main" id="{1B29B23D-CF27-5CFD-ADFD-AC02487B8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5852" y="0"/>
            <a:ext cx="6277510" cy="8229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8DDBFF9-D844-F13A-AB33-44C206F23B73}"/>
              </a:ext>
            </a:extLst>
          </p:cNvPr>
          <p:cNvSpPr txBox="1"/>
          <p:nvPr/>
        </p:nvSpPr>
        <p:spPr>
          <a:xfrm>
            <a:off x="996594" y="2944396"/>
            <a:ext cx="43562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Database Design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262380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AE6860E2-ED31-D53F-803F-0AC7635C2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505" y="0"/>
            <a:ext cx="6154220" cy="6852863"/>
          </a:xfrm>
          <a:prstGeom prst="rect">
            <a:avLst/>
          </a:prstGeom>
        </p:spPr>
      </p:pic>
      <p:pic>
        <p:nvPicPr>
          <p:cNvPr id="5" name="Picture 4" descr="A diagram of a software process">
            <a:extLst>
              <a:ext uri="{FF2B5EF4-FFF2-40B4-BE49-F238E27FC236}">
                <a16:creationId xmlns:a16="http://schemas.microsoft.com/office/drawing/2014/main" id="{9394D7A7-28C0-BAB7-CCB9-6E241CA6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221" y="0"/>
            <a:ext cx="4165271" cy="70600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9E67EE-799E-252C-307F-E8CE29866CEF}"/>
              </a:ext>
            </a:extLst>
          </p:cNvPr>
          <p:cNvSpPr txBox="1"/>
          <p:nvPr/>
        </p:nvSpPr>
        <p:spPr>
          <a:xfrm>
            <a:off x="1101455" y="7101146"/>
            <a:ext cx="51452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 err="1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Cloudinary</a:t>
            </a:r>
            <a:r>
              <a:rPr lang="en-US" sz="35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Image</a:t>
            </a:r>
          </a:p>
          <a:p>
            <a:pPr algn="ctr"/>
            <a:r>
              <a:rPr lang="en-US" sz="35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</a:rPr>
              <a:t>Management</a:t>
            </a:r>
            <a:endParaRPr lang="en-US" sz="3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D8270-AABF-5522-0F98-BEA819419843}"/>
              </a:ext>
            </a:extLst>
          </p:cNvPr>
          <p:cNvSpPr txBox="1"/>
          <p:nvPr/>
        </p:nvSpPr>
        <p:spPr>
          <a:xfrm>
            <a:off x="8055998" y="7060049"/>
            <a:ext cx="514523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Redis Caching </a:t>
            </a:r>
          </a:p>
          <a:p>
            <a:pPr algn="ctr"/>
            <a:r>
              <a:rPr lang="en-US" sz="35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System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59761104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1142</TotalTime>
  <Words>350</Words>
  <Application>Microsoft Office PowerPoint</Application>
  <PresentationFormat>Custom</PresentationFormat>
  <Paragraphs>85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Petrona Bold</vt:lpstr>
      <vt:lpstr>Arial</vt:lpstr>
      <vt:lpstr>Gill Sans MT</vt:lpstr>
      <vt:lpstr>Inter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Kshitiz Mayank</cp:lastModifiedBy>
  <cp:revision>8</cp:revision>
  <dcterms:created xsi:type="dcterms:W3CDTF">2025-04-19T15:39:35Z</dcterms:created>
  <dcterms:modified xsi:type="dcterms:W3CDTF">2025-04-21T05:13:05Z</dcterms:modified>
</cp:coreProperties>
</file>