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Fira Code" panose="020B0604020202020204" pitchFamily="49" charset="0"/>
      <p:regular r:id="rId28"/>
      <p:bold r:id="rId29"/>
    </p:embeddedFont>
    <p:embeddedFont>
      <p:font typeface="Fira Code Medium" panose="020B0604020202020204" pitchFamily="49" charset="0"/>
      <p:regular r:id="rId30"/>
      <p:bold r:id="rId31"/>
    </p:embeddedFont>
    <p:embeddedFont>
      <p:font typeface="Montserrat" panose="00000500000000000000" pitchFamily="2" charset="0"/>
      <p:regular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e7b51334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bf38310a30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bf38310a30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our project, we used forward stepwise selection, because there 19 predicting variables and running all possible models take a large amount of time, so we choose forward stepwise selection for both efficiency and accuracy</a:t>
            </a:r>
            <a:endParaRPr/>
          </a:p>
          <a:p>
            <a:pPr marL="0" lvl="0" indent="0" algn="l" rtl="0">
              <a:spcBef>
                <a:spcPts val="0"/>
              </a:spcBef>
              <a:spcAft>
                <a:spcPts val="0"/>
              </a:spcAft>
              <a:buNone/>
            </a:pPr>
            <a:r>
              <a:rPr lang="en"/>
              <a:t>We looked at the best number of predicting variables separately using three different measures, which are adjusted R2, BIC, and Cp. The corresponding best numbers of predicting variables are 15 variables, 9 variables, and 13 variables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bf38310a30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bf38310a30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plot of adjusted R2 and number of variables. Adjusted R2 is maximized when there are 15 number of variables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bf38310a30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bf38310a30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plot of BIC and number of predicting variables. BIC is minimized when there are 9 variables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bf38310a30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bf38310a30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this is a graph of Cp and number of variables. Cp is minimized at 13 variables. Now I will pass it on to Ziying to talk about our Linear Regression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bf38310a30_4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bf38310a30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bf38310a30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bf38310a30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bf57e38b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bf57e38b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1bf57e38bd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1bf57e38bd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bf57e38bd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1bf57e38bd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bf57e38bd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bf57e38bd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7f9c668d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bf57e38bd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bf57e38bd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bf38310a30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bf38310a30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bf38310a30_4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bf38310a30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bf972d276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bf972d276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bf972d276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bf972d276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c0236e94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c0236e94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e7f9c668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The dataset used in this report is from a diverse set of organizations, and draws significant conclusions regarding the health, life expectancy, and impactful health habits of citizens across 193 countries.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Some countries are not included due to most of this information not being available for them however.</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This information is sourced directly from the World Health Organization and the Global Health Observatory and The economic data in this sheet has been collected by the United Nations.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Together this gives us in depth look at developing and developed nations healthcare expenditure and national health priorities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My group member will dive deeper into the variables shortly but there is a lot of data to work with for our regression model</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e7f9c668d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with all of this information, specifically the health related pieces there is a long list of potential questions we can ask. </a:t>
            </a:r>
            <a:endParaRPr/>
          </a:p>
          <a:p>
            <a:pPr marL="0" lvl="0" indent="0" algn="l" rtl="0">
              <a:spcBef>
                <a:spcPts val="0"/>
              </a:spcBef>
              <a:spcAft>
                <a:spcPts val="0"/>
              </a:spcAft>
              <a:buNone/>
            </a:pPr>
            <a:r>
              <a:rPr lang="en"/>
              <a:t>For example, do these factors accurately predict life expectancy? </a:t>
            </a:r>
            <a:endParaRPr/>
          </a:p>
          <a:p>
            <a:pPr marL="0" lvl="0" indent="0" algn="l" rtl="0">
              <a:spcBef>
                <a:spcPts val="0"/>
              </a:spcBef>
              <a:spcAft>
                <a:spcPts val="0"/>
              </a:spcAft>
              <a:buNone/>
            </a:pPr>
            <a:r>
              <a:rPr lang="en"/>
              <a:t>If a country has a low life expectancy value, how should it increase its health expenditure, if at all? </a:t>
            </a:r>
            <a:endParaRPr/>
          </a:p>
          <a:p>
            <a:pPr marL="0" lvl="0" indent="0" algn="l" rtl="0">
              <a:spcBef>
                <a:spcPts val="0"/>
              </a:spcBef>
              <a:spcAft>
                <a:spcPts val="0"/>
              </a:spcAft>
              <a:buNone/>
            </a:pPr>
            <a:r>
              <a:rPr lang="en"/>
              <a:t>What is the impact of a specific variable on life expectancy? </a:t>
            </a:r>
            <a:endParaRPr/>
          </a:p>
          <a:p>
            <a:pPr marL="0" lvl="0" indent="0" algn="l" rtl="0">
              <a:spcBef>
                <a:spcPts val="0"/>
              </a:spcBef>
              <a:spcAft>
                <a:spcPts val="0"/>
              </a:spcAft>
              <a:buNone/>
            </a:pPr>
            <a:r>
              <a:rPr lang="en"/>
              <a:t>There is much more but for the sake of time I will cut it here. </a:t>
            </a:r>
            <a:endParaRPr/>
          </a:p>
          <a:p>
            <a:pPr marL="0" lvl="0" indent="0" algn="l" rtl="0">
              <a:spcBef>
                <a:spcPts val="0"/>
              </a:spcBef>
              <a:spcAft>
                <a:spcPts val="0"/>
              </a:spcAft>
              <a:buNone/>
            </a:pPr>
            <a:r>
              <a:rPr lang="en"/>
              <a:t>Our main question is to look at the significant factors that contribute to life expectancy, the ones that are lowering it as well as which significant variables might be attributed to prolonging life. </a:t>
            </a:r>
            <a:endParaRPr/>
          </a:p>
          <a:p>
            <a:pPr marL="0" lvl="0" indent="0" algn="l" rtl="0">
              <a:spcBef>
                <a:spcPts val="0"/>
              </a:spcBef>
              <a:spcAft>
                <a:spcPts val="0"/>
              </a:spcAft>
              <a:buNone/>
            </a:pPr>
            <a:r>
              <a:rPr lang="en"/>
              <a:t>Before running the regression and obtaining the results, our group predicted that the immunization variables (Hep B, Measles, Polio, etc) would be significant in prolonging life. </a:t>
            </a:r>
            <a:endParaRPr/>
          </a:p>
          <a:p>
            <a:pPr marL="0" lvl="0" indent="0" algn="l" rtl="0">
              <a:spcBef>
                <a:spcPts val="0"/>
              </a:spcBef>
              <a:spcAft>
                <a:spcPts val="0"/>
              </a:spcAft>
              <a:buNone/>
            </a:pPr>
            <a:r>
              <a:rPr lang="en"/>
              <a:t>If most of the population is vaccinated for these potentially fatal diseases, it not only protects them but demonstrates the capable medical infrastructure that country may have. </a:t>
            </a:r>
            <a:endParaRPr/>
          </a:p>
          <a:p>
            <a:pPr marL="0" lvl="0" indent="0" algn="l" rtl="0">
              <a:spcBef>
                <a:spcPts val="0"/>
              </a:spcBef>
              <a:spcAft>
                <a:spcPts val="0"/>
              </a:spcAft>
              <a:buNone/>
            </a:pPr>
            <a:r>
              <a:rPr lang="en"/>
              <a:t>We also predicted alcohol use, as prolonged or extreme alcohol consumption can damage your organs and lead to adverse health effects, shortening ones life.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bf38a182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bf38a182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bf38a182d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bf38a182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bf38310a30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bf38310a30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bf38310a30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bf38310a3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bf38310a3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bf38310a3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Haoqian. Next I’m gonna talk about model selection for our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69" name="Google Shape;169;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14"/>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4" name="Google Shape;284;p17"/>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5" name="Google Shape;285;p17"/>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6" name="Google Shape;286;p17"/>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7" name="Google Shape;287;p17"/>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8" name="Google Shape;288;p17"/>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9" name="Google Shape;289;p17"/>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0" name="Google Shape;290;p17"/>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1" name="Google Shape;291;p17"/>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2" name="Google Shape;292;p17"/>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3" name="Google Shape;293;p17"/>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4" name="Google Shape;294;p17"/>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5" name="Google Shape;295;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4" name="Google Shape;314;p18"/>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15" name="Google Shape;315;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0" name="Google Shape;330;p18"/>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31" name="Google Shape;331;p18"/>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2" name="Google Shape;332;p18"/>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393" name="Google Shape;393;p2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394" name="Google Shape;394;p2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9" name="Google Shape;399;p22"/>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0" name="Google Shape;400;p22"/>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1" name="Google Shape;401;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5"/>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Life </a:t>
            </a:r>
            <a:r>
              <a:rPr lang="en">
                <a:solidFill>
                  <a:schemeClr val="accent2"/>
                </a:solidFill>
              </a:rPr>
              <a:t>Expectancy </a:t>
            </a:r>
            <a:r>
              <a:rPr lang="en">
                <a:solidFill>
                  <a:schemeClr val="accent3"/>
                </a:solidFill>
              </a:rPr>
              <a:t>{</a:t>
            </a:r>
            <a:endParaRPr>
              <a:solidFill>
                <a:schemeClr val="accent3"/>
              </a:solidFill>
            </a:endParaRPr>
          </a:p>
        </p:txBody>
      </p:sp>
      <p:sp>
        <p:nvSpPr>
          <p:cNvPr id="455" name="Google Shape;455;p25"/>
          <p:cNvSpPr txBox="1">
            <a:spLocks noGrp="1"/>
          </p:cNvSpPr>
          <p:nvPr>
            <p:ph type="subTitle" idx="1"/>
          </p:nvPr>
        </p:nvSpPr>
        <p:spPr>
          <a:xfrm>
            <a:off x="2231025" y="2765300"/>
            <a:ext cx="6202800" cy="79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Group 2 :Ziying Cai, Jake Chadrow, Haoqian Du, Kshitiz Shah, Yuchen Wu &gt;</a:t>
            </a:r>
            <a:endParaRPr/>
          </a:p>
        </p:txBody>
      </p:sp>
      <p:sp>
        <p:nvSpPr>
          <p:cNvPr id="456" name="Google Shape;456;p25"/>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DA Project Group 2</a:t>
            </a:r>
            <a:endParaRPr sz="1400">
              <a:solidFill>
                <a:schemeClr val="accent3"/>
              </a:solidFill>
            </a:endParaRPr>
          </a:p>
        </p:txBody>
      </p:sp>
      <p:sp>
        <p:nvSpPr>
          <p:cNvPr id="457" name="Google Shape;457;p25"/>
          <p:cNvSpPr txBox="1">
            <a:spLocks noGrp="1"/>
          </p:cNvSpPr>
          <p:nvPr>
            <p:ph type="subTitle" idx="2"/>
          </p:nvPr>
        </p:nvSpPr>
        <p:spPr>
          <a:xfrm>
            <a:off x="2178350" y="17599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Data</a:t>
            </a:r>
            <a:r>
              <a:rPr lang="en">
                <a:solidFill>
                  <a:schemeClr val="lt1"/>
                </a:solidFill>
              </a:rPr>
              <a:t> </a:t>
            </a:r>
            <a:r>
              <a:rPr lang="en">
                <a:solidFill>
                  <a:schemeClr val="accent1"/>
                </a:solidFill>
              </a:rPr>
              <a:t>Analytics</a:t>
            </a:r>
            <a:r>
              <a:rPr lang="en">
                <a:solidFill>
                  <a:schemeClr val="lt2"/>
                </a:solidFill>
              </a:rPr>
              <a:t> Report</a:t>
            </a:r>
            <a:r>
              <a:rPr lang="en">
                <a:solidFill>
                  <a:schemeClr val="accent6"/>
                </a:solidFill>
              </a:rPr>
              <a:t>] </a:t>
            </a:r>
            <a:endParaRPr>
              <a:solidFill>
                <a:schemeClr val="accent6"/>
              </a:solidFill>
            </a:endParaRPr>
          </a:p>
        </p:txBody>
      </p:sp>
      <p:grpSp>
        <p:nvGrpSpPr>
          <p:cNvPr id="458" name="Google Shape;458;p25"/>
          <p:cNvGrpSpPr/>
          <p:nvPr/>
        </p:nvGrpSpPr>
        <p:grpSpPr>
          <a:xfrm>
            <a:off x="1413525" y="1759900"/>
            <a:ext cx="506100" cy="2444350"/>
            <a:chOff x="1413525" y="1759900"/>
            <a:chExt cx="506100" cy="2444350"/>
          </a:xfrm>
        </p:grpSpPr>
        <p:cxnSp>
          <p:nvCxnSpPr>
            <p:cNvPr id="459" name="Google Shape;459;p25"/>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0" name="Google Shape;460;p25"/>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1" name="Google Shape;461;p25"/>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462" name="Google Shape;462;p25"/>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Forward Stepwise Selection	</a:t>
            </a:r>
            <a:endParaRPr sz="3200"/>
          </a:p>
        </p:txBody>
      </p:sp>
      <p:sp>
        <p:nvSpPr>
          <p:cNvPr id="612" name="Google Shape;612;p34"/>
          <p:cNvSpPr txBox="1">
            <a:spLocks noGrp="1"/>
          </p:cNvSpPr>
          <p:nvPr>
            <p:ph type="body" idx="1"/>
          </p:nvPr>
        </p:nvSpPr>
        <p:spPr>
          <a:xfrm>
            <a:off x="1464250" y="1123900"/>
            <a:ext cx="696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There are 19 predicting variables in total. Using best subset selection method takes significant amount of time, so </a:t>
            </a:r>
            <a:r>
              <a:rPr lang="en" sz="1700" b="1"/>
              <a:t>forward stepwise selection</a:t>
            </a:r>
            <a:r>
              <a:rPr lang="en" sz="1700"/>
              <a:t> is used</a:t>
            </a:r>
            <a:endParaRPr sz="1700"/>
          </a:p>
          <a:p>
            <a:pPr marL="0" lvl="0" indent="0" algn="l" rtl="0">
              <a:spcBef>
                <a:spcPts val="1200"/>
              </a:spcBef>
              <a:spcAft>
                <a:spcPts val="0"/>
              </a:spcAft>
              <a:buNone/>
            </a:pPr>
            <a:r>
              <a:rPr lang="en" sz="1700"/>
              <a:t>Adjusted R2, BIC, Cp were used as measures of best models</a:t>
            </a:r>
            <a:endParaRPr sz="1700"/>
          </a:p>
          <a:p>
            <a:pPr marL="0" lvl="0" indent="0" algn="l" rtl="0">
              <a:spcBef>
                <a:spcPts val="1200"/>
              </a:spcBef>
              <a:spcAft>
                <a:spcPts val="0"/>
              </a:spcAft>
              <a:buNone/>
            </a:pPr>
            <a:r>
              <a:rPr lang="en" sz="1700"/>
              <a:t>Resulting Best Number of Predicting variables:</a:t>
            </a:r>
            <a:endParaRPr sz="1700"/>
          </a:p>
          <a:p>
            <a:pPr marL="457200" lvl="0" indent="-336550" algn="l" rtl="0">
              <a:spcBef>
                <a:spcPts val="1200"/>
              </a:spcBef>
              <a:spcAft>
                <a:spcPts val="0"/>
              </a:spcAft>
              <a:buSzPts val="1700"/>
              <a:buChar char="-"/>
            </a:pPr>
            <a:r>
              <a:rPr lang="en" sz="1700"/>
              <a:t>Adjusted R2: 15 variables</a:t>
            </a:r>
            <a:endParaRPr sz="1700"/>
          </a:p>
          <a:p>
            <a:pPr marL="457200" lvl="0" indent="-336550" algn="l" rtl="0">
              <a:spcBef>
                <a:spcPts val="0"/>
              </a:spcBef>
              <a:spcAft>
                <a:spcPts val="0"/>
              </a:spcAft>
              <a:buSzPts val="1700"/>
              <a:buChar char="-"/>
            </a:pPr>
            <a:r>
              <a:rPr lang="en" sz="1700"/>
              <a:t>BIC: 9 variables</a:t>
            </a:r>
            <a:endParaRPr sz="1700"/>
          </a:p>
          <a:p>
            <a:pPr marL="457200" lvl="0" indent="-336550" algn="l" rtl="0">
              <a:spcBef>
                <a:spcPts val="0"/>
              </a:spcBef>
              <a:spcAft>
                <a:spcPts val="0"/>
              </a:spcAft>
              <a:buSzPts val="1700"/>
              <a:buChar char="-"/>
            </a:pPr>
            <a:r>
              <a:rPr lang="en" sz="1700"/>
              <a:t>Cp: 13 variables</a:t>
            </a:r>
            <a:endParaRPr sz="1700"/>
          </a:p>
          <a:p>
            <a:pPr marL="0" lvl="0" indent="0" algn="l" rtl="0">
              <a:spcBef>
                <a:spcPts val="1200"/>
              </a:spcBef>
              <a:spcAft>
                <a:spcPts val="1200"/>
              </a:spcAft>
              <a:buNone/>
            </a:pPr>
            <a:endParaRPr sz="1700"/>
          </a:p>
        </p:txBody>
      </p:sp>
      <p:sp>
        <p:nvSpPr>
          <p:cNvPr id="613" name="Google Shape;613;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14" name="Google Shape;614;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
        <p:nvSpPr>
          <p:cNvPr id="615" name="Google Shape;615;p34"/>
          <p:cNvSpPr txBox="1"/>
          <p:nvPr/>
        </p:nvSpPr>
        <p:spPr>
          <a:xfrm>
            <a:off x="236725" y="46592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3"/>
                </a:solidFill>
                <a:latin typeface="Fira Code"/>
                <a:ea typeface="Fira Code"/>
                <a:cs typeface="Fira Code"/>
                <a:sym typeface="Fira Code"/>
              </a:rPr>
              <a:t>DA Project Group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5"/>
          <p:cNvSpPr txBox="1">
            <a:spLocks noGrp="1"/>
          </p:cNvSpPr>
          <p:nvPr>
            <p:ph type="title"/>
          </p:nvPr>
        </p:nvSpPr>
        <p:spPr>
          <a:xfrm>
            <a:off x="1143250" y="660875"/>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Plot of number of variables and adjusted R2</a:t>
            </a:r>
            <a:endParaRPr sz="2100"/>
          </a:p>
        </p:txBody>
      </p:sp>
      <p:pic>
        <p:nvPicPr>
          <p:cNvPr id="621" name="Google Shape;621;p35"/>
          <p:cNvPicPr preferRelativeResize="0"/>
          <p:nvPr/>
        </p:nvPicPr>
        <p:blipFill>
          <a:blip r:embed="rId3">
            <a:alphaModFix/>
          </a:blip>
          <a:stretch>
            <a:fillRect/>
          </a:stretch>
        </p:blipFill>
        <p:spPr>
          <a:xfrm>
            <a:off x="1143250" y="1428700"/>
            <a:ext cx="7197192" cy="3714801"/>
          </a:xfrm>
          <a:prstGeom prst="rect">
            <a:avLst/>
          </a:prstGeom>
          <a:noFill/>
          <a:ln>
            <a:noFill/>
          </a:ln>
        </p:spPr>
      </p:pic>
      <p:sp>
        <p:nvSpPr>
          <p:cNvPr id="622" name="Google Shape;622;p35"/>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23" name="Google Shape;623;p35"/>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6"/>
          <p:cNvSpPr txBox="1">
            <a:spLocks noGrp="1"/>
          </p:cNvSpPr>
          <p:nvPr>
            <p:ph type="title"/>
          </p:nvPr>
        </p:nvSpPr>
        <p:spPr>
          <a:xfrm>
            <a:off x="1143250" y="660875"/>
            <a:ext cx="72906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Plot of number of variables and BIC</a:t>
            </a:r>
            <a:endParaRPr sz="2300"/>
          </a:p>
        </p:txBody>
      </p:sp>
      <p:pic>
        <p:nvPicPr>
          <p:cNvPr id="629" name="Google Shape;629;p36"/>
          <p:cNvPicPr preferRelativeResize="0"/>
          <p:nvPr/>
        </p:nvPicPr>
        <p:blipFill>
          <a:blip r:embed="rId3">
            <a:alphaModFix/>
          </a:blip>
          <a:stretch>
            <a:fillRect/>
          </a:stretch>
        </p:blipFill>
        <p:spPr>
          <a:xfrm>
            <a:off x="1057925" y="1292400"/>
            <a:ext cx="7461250" cy="3851100"/>
          </a:xfrm>
          <a:prstGeom prst="rect">
            <a:avLst/>
          </a:prstGeom>
          <a:noFill/>
          <a:ln>
            <a:noFill/>
          </a:ln>
        </p:spPr>
      </p:pic>
      <p:sp>
        <p:nvSpPr>
          <p:cNvPr id="630" name="Google Shape;630;p36"/>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31" name="Google Shape;631;p36"/>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37"/>
          <p:cNvSpPr txBox="1">
            <a:spLocks noGrp="1"/>
          </p:cNvSpPr>
          <p:nvPr>
            <p:ph type="title"/>
          </p:nvPr>
        </p:nvSpPr>
        <p:spPr>
          <a:xfrm>
            <a:off x="1143250" y="660875"/>
            <a:ext cx="72906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Plot of number of variables and Cp</a:t>
            </a:r>
            <a:endParaRPr sz="2300"/>
          </a:p>
        </p:txBody>
      </p:sp>
      <p:pic>
        <p:nvPicPr>
          <p:cNvPr id="637" name="Google Shape;637;p37"/>
          <p:cNvPicPr preferRelativeResize="0"/>
          <p:nvPr/>
        </p:nvPicPr>
        <p:blipFill>
          <a:blip r:embed="rId3">
            <a:alphaModFix/>
          </a:blip>
          <a:stretch>
            <a:fillRect/>
          </a:stretch>
        </p:blipFill>
        <p:spPr>
          <a:xfrm>
            <a:off x="1143238" y="1323200"/>
            <a:ext cx="7045733" cy="3636626"/>
          </a:xfrm>
          <a:prstGeom prst="rect">
            <a:avLst/>
          </a:prstGeom>
          <a:noFill/>
          <a:ln>
            <a:noFill/>
          </a:ln>
        </p:spPr>
      </p:pic>
      <p:sp>
        <p:nvSpPr>
          <p:cNvPr id="638" name="Google Shape;638;p37"/>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39" name="Google Shape;639;p37"/>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8"/>
          <p:cNvSpPr txBox="1">
            <a:spLocks noGrp="1"/>
          </p:cNvSpPr>
          <p:nvPr>
            <p:ph type="title"/>
          </p:nvPr>
        </p:nvSpPr>
        <p:spPr>
          <a:xfrm>
            <a:off x="2673350" y="1194150"/>
            <a:ext cx="4768200"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Linear </a:t>
            </a:r>
            <a:r>
              <a:rPr lang="en" sz="5000">
                <a:solidFill>
                  <a:schemeClr val="accent6"/>
                </a:solidFill>
              </a:rPr>
              <a:t>{</a:t>
            </a:r>
            <a:r>
              <a:rPr lang="en" sz="2800">
                <a:solidFill>
                  <a:schemeClr val="accent3"/>
                </a:solidFill>
              </a:rPr>
              <a:t> </a:t>
            </a:r>
            <a:endParaRPr sz="6000">
              <a:solidFill>
                <a:schemeClr val="accent2"/>
              </a:solidFill>
            </a:endParaRPr>
          </a:p>
          <a:p>
            <a:pPr marL="0" lvl="0" indent="0" algn="l" rtl="0">
              <a:spcBef>
                <a:spcPts val="0"/>
              </a:spcBef>
              <a:spcAft>
                <a:spcPts val="0"/>
              </a:spcAft>
              <a:buNone/>
            </a:pPr>
            <a:r>
              <a:rPr lang="en" sz="6000">
                <a:solidFill>
                  <a:schemeClr val="accent2"/>
                </a:solidFill>
              </a:rPr>
              <a:t>Model</a:t>
            </a:r>
            <a:r>
              <a:rPr lang="en" sz="5000">
                <a:solidFill>
                  <a:schemeClr val="accent2"/>
                </a:solidFill>
              </a:rPr>
              <a:t> </a:t>
            </a:r>
            <a:endParaRPr sz="5000">
              <a:solidFill>
                <a:schemeClr val="accent2"/>
              </a:solidFill>
            </a:endParaRPr>
          </a:p>
        </p:txBody>
      </p:sp>
      <p:sp>
        <p:nvSpPr>
          <p:cNvPr id="645" name="Google Shape;645;p3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646" name="Google Shape;646;p38"/>
          <p:cNvSpPr txBox="1"/>
          <p:nvPr/>
        </p:nvSpPr>
        <p:spPr>
          <a:xfrm>
            <a:off x="2544750" y="3415438"/>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7" name="Google Shape;647;p38"/>
          <p:cNvCxnSpPr>
            <a:endCxn id="646" idx="0"/>
          </p:cNvCxnSpPr>
          <p:nvPr/>
        </p:nvCxnSpPr>
        <p:spPr>
          <a:xfrm>
            <a:off x="2797800" y="2876338"/>
            <a:ext cx="0" cy="539100"/>
          </a:xfrm>
          <a:prstGeom prst="straightConnector1">
            <a:avLst/>
          </a:prstGeom>
          <a:noFill/>
          <a:ln w="9525" cap="flat" cmpd="sng">
            <a:solidFill>
              <a:schemeClr val="accent4"/>
            </a:solidFill>
            <a:prstDash val="solid"/>
            <a:round/>
            <a:headEnd type="none" w="med" len="med"/>
            <a:tailEnd type="none" w="med" len="med"/>
          </a:ln>
        </p:spPr>
      </p:cxnSp>
      <p:sp>
        <p:nvSpPr>
          <p:cNvPr id="648" name="Google Shape;648;p3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49" name="Google Shape;649;p3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39"/>
          <p:cNvSpPr txBox="1">
            <a:spLocks noGrp="1"/>
          </p:cNvSpPr>
          <p:nvPr>
            <p:ph type="subTitle" idx="1"/>
          </p:nvPr>
        </p:nvSpPr>
        <p:spPr>
          <a:xfrm>
            <a:off x="1666875" y="1463425"/>
            <a:ext cx="6109200" cy="2112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800"/>
              <a:t>To determine the </a:t>
            </a:r>
            <a:r>
              <a:rPr lang="en" sz="1800">
                <a:solidFill>
                  <a:schemeClr val="lt1"/>
                </a:solidFill>
              </a:rPr>
              <a:t>relevance</a:t>
            </a:r>
            <a:r>
              <a:rPr lang="en" sz="1800"/>
              <a:t> and </a:t>
            </a:r>
            <a:r>
              <a:rPr lang="en" sz="1800">
                <a:solidFill>
                  <a:schemeClr val="lt1"/>
                </a:solidFill>
              </a:rPr>
              <a:t>strength</a:t>
            </a:r>
            <a:r>
              <a:rPr lang="en" sz="1800"/>
              <a:t> of the predictors</a:t>
            </a:r>
            <a:endParaRPr sz="1800"/>
          </a:p>
          <a:p>
            <a:pPr marL="457200" lvl="0" indent="-342900" algn="l" rtl="0">
              <a:spcBef>
                <a:spcPts val="0"/>
              </a:spcBef>
              <a:spcAft>
                <a:spcPts val="0"/>
              </a:spcAft>
              <a:buSzPts val="1800"/>
              <a:buChar char="●"/>
            </a:pPr>
            <a:r>
              <a:rPr lang="en" sz="1800">
                <a:solidFill>
                  <a:schemeClr val="lt1"/>
                </a:solidFill>
              </a:rPr>
              <a:t>linear model</a:t>
            </a:r>
            <a:r>
              <a:rPr lang="en" sz="1800"/>
              <a:t> using command lm(Life.expectancy~.-Status, data=data)</a:t>
            </a:r>
            <a:endParaRPr sz="1800"/>
          </a:p>
          <a:p>
            <a:pPr marL="457200" lvl="0" indent="-342900" algn="l" rtl="0">
              <a:lnSpc>
                <a:spcPct val="200000"/>
              </a:lnSpc>
              <a:spcBef>
                <a:spcPts val="0"/>
              </a:spcBef>
              <a:spcAft>
                <a:spcPts val="0"/>
              </a:spcAft>
              <a:buSzPts val="1800"/>
              <a:buChar char="●"/>
            </a:pPr>
            <a:r>
              <a:rPr lang="en" sz="1800">
                <a:solidFill>
                  <a:schemeClr val="lt1"/>
                </a:solidFill>
              </a:rPr>
              <a:t>19</a:t>
            </a:r>
            <a:r>
              <a:rPr lang="en" sz="1800"/>
              <a:t> predicting variables </a:t>
            </a:r>
            <a:endParaRPr sz="1800"/>
          </a:p>
          <a:p>
            <a:pPr marL="457200" lvl="0" indent="-342900" algn="l" rtl="0">
              <a:lnSpc>
                <a:spcPct val="200000"/>
              </a:lnSpc>
              <a:spcBef>
                <a:spcPts val="0"/>
              </a:spcBef>
              <a:spcAft>
                <a:spcPts val="0"/>
              </a:spcAft>
              <a:buSzPts val="1800"/>
              <a:buChar char="●"/>
            </a:pPr>
            <a:r>
              <a:rPr lang="en" sz="1800">
                <a:solidFill>
                  <a:schemeClr val="lt1"/>
                </a:solidFill>
              </a:rPr>
              <a:t>15,9 and 13 best variables</a:t>
            </a:r>
            <a:r>
              <a:rPr lang="en" sz="1800"/>
              <a:t> were selected according to model selection respectively to compare the results</a:t>
            </a:r>
            <a:endParaRPr sz="1800"/>
          </a:p>
        </p:txBody>
      </p:sp>
      <p:sp>
        <p:nvSpPr>
          <p:cNvPr id="655" name="Google Shape;655;p3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656" name="Google Shape;656;p39"/>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57" name="Google Shape;657;p39"/>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0"/>
          <p:cNvSpPr txBox="1">
            <a:spLocks noGrp="1"/>
          </p:cNvSpPr>
          <p:nvPr>
            <p:ph type="title"/>
          </p:nvPr>
        </p:nvSpPr>
        <p:spPr>
          <a:xfrm>
            <a:off x="2673350" y="1194150"/>
            <a:ext cx="4768200"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Tree </a:t>
            </a:r>
            <a:r>
              <a:rPr lang="en" sz="5000">
                <a:solidFill>
                  <a:schemeClr val="accent6"/>
                </a:solidFill>
              </a:rPr>
              <a:t>{</a:t>
            </a:r>
            <a:r>
              <a:rPr lang="en" sz="2800">
                <a:solidFill>
                  <a:schemeClr val="accent3"/>
                </a:solidFill>
              </a:rPr>
              <a:t> </a:t>
            </a:r>
            <a:endParaRPr sz="6000">
              <a:solidFill>
                <a:schemeClr val="accent2"/>
              </a:solidFill>
            </a:endParaRPr>
          </a:p>
          <a:p>
            <a:pPr marL="0" lvl="0" indent="0" algn="l" rtl="0">
              <a:spcBef>
                <a:spcPts val="0"/>
              </a:spcBef>
              <a:spcAft>
                <a:spcPts val="0"/>
              </a:spcAft>
              <a:buNone/>
            </a:pPr>
            <a:r>
              <a:rPr lang="en" sz="6000">
                <a:solidFill>
                  <a:schemeClr val="accent2"/>
                </a:solidFill>
              </a:rPr>
              <a:t>Model</a:t>
            </a:r>
            <a:r>
              <a:rPr lang="en" sz="5000">
                <a:solidFill>
                  <a:schemeClr val="accent2"/>
                </a:solidFill>
              </a:rPr>
              <a:t> </a:t>
            </a:r>
            <a:endParaRPr sz="5000">
              <a:solidFill>
                <a:schemeClr val="accent2"/>
              </a:solidFill>
            </a:endParaRPr>
          </a:p>
        </p:txBody>
      </p:sp>
      <p:sp>
        <p:nvSpPr>
          <p:cNvPr id="663" name="Google Shape;663;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664" name="Google Shape;664;p40"/>
          <p:cNvSpPr txBox="1"/>
          <p:nvPr/>
        </p:nvSpPr>
        <p:spPr>
          <a:xfrm>
            <a:off x="2544750" y="3415438"/>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65" name="Google Shape;665;p40"/>
          <p:cNvCxnSpPr>
            <a:endCxn id="664" idx="0"/>
          </p:cNvCxnSpPr>
          <p:nvPr/>
        </p:nvCxnSpPr>
        <p:spPr>
          <a:xfrm>
            <a:off x="2797800" y="2876338"/>
            <a:ext cx="0" cy="539100"/>
          </a:xfrm>
          <a:prstGeom prst="straightConnector1">
            <a:avLst/>
          </a:prstGeom>
          <a:noFill/>
          <a:ln w="9525" cap="flat" cmpd="sng">
            <a:solidFill>
              <a:schemeClr val="accent4"/>
            </a:solidFill>
            <a:prstDash val="solid"/>
            <a:round/>
            <a:headEnd type="none" w="med" len="med"/>
            <a:tailEnd type="none" w="med" len="med"/>
          </a:ln>
        </p:spPr>
      </p:cxnSp>
      <p:sp>
        <p:nvSpPr>
          <p:cNvPr id="666" name="Google Shape;666;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67" name="Google Shape;667;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1"/>
          <p:cNvSpPr txBox="1">
            <a:spLocks noGrp="1"/>
          </p:cNvSpPr>
          <p:nvPr>
            <p:ph type="subTitle" idx="1"/>
          </p:nvPr>
        </p:nvSpPr>
        <p:spPr>
          <a:xfrm>
            <a:off x="1517400" y="942625"/>
            <a:ext cx="6109200" cy="3519600"/>
          </a:xfrm>
          <a:prstGeom prst="rect">
            <a:avLst/>
          </a:prstGeom>
        </p:spPr>
        <p:txBody>
          <a:bodyPr spcFirstLastPara="1" wrap="square" lIns="91425" tIns="91425" rIns="91425" bIns="91425" anchor="ctr" anchorCtr="0">
            <a:noAutofit/>
          </a:bodyPr>
          <a:lstStyle/>
          <a:p>
            <a:pPr marL="0" lvl="0" indent="0" algn="l" rtl="0">
              <a:lnSpc>
                <a:spcPct val="200000"/>
              </a:lnSpc>
              <a:spcBef>
                <a:spcPts val="0"/>
              </a:spcBef>
              <a:spcAft>
                <a:spcPts val="0"/>
              </a:spcAft>
              <a:buNone/>
            </a:pPr>
            <a:endParaRPr sz="1700"/>
          </a:p>
          <a:p>
            <a:pPr marL="457200" lvl="0" indent="-311150" algn="l" rtl="0">
              <a:lnSpc>
                <a:spcPct val="115000"/>
              </a:lnSpc>
              <a:spcBef>
                <a:spcPts val="0"/>
              </a:spcBef>
              <a:spcAft>
                <a:spcPts val="0"/>
              </a:spcAft>
              <a:buClr>
                <a:srgbClr val="F8FAFB"/>
              </a:buClr>
              <a:buSzPts val="1300"/>
              <a:buFont typeface="Roboto"/>
              <a:buChar char="-"/>
            </a:pPr>
            <a:r>
              <a:rPr lang="en" sz="1300">
                <a:solidFill>
                  <a:srgbClr val="F8FAFB"/>
                </a:solidFill>
                <a:latin typeface="Roboto"/>
                <a:ea typeface="Roboto"/>
                <a:cs typeface="Roboto"/>
                <a:sym typeface="Roboto"/>
              </a:rPr>
              <a:t>Decision trees are </a:t>
            </a:r>
            <a:r>
              <a:rPr lang="en" sz="1300">
                <a:solidFill>
                  <a:schemeClr val="lt2"/>
                </a:solidFill>
                <a:latin typeface="Roboto"/>
                <a:ea typeface="Roboto"/>
                <a:cs typeface="Roboto"/>
                <a:sym typeface="Roboto"/>
              </a:rPr>
              <a:t>easy to understand and interpret</a:t>
            </a:r>
            <a:r>
              <a:rPr lang="en" sz="1300">
                <a:solidFill>
                  <a:srgbClr val="F8FAFB"/>
                </a:solidFill>
                <a:latin typeface="Roboto"/>
                <a:ea typeface="Roboto"/>
                <a:cs typeface="Roboto"/>
                <a:sym typeface="Roboto"/>
              </a:rPr>
              <a:t>: The "if-then" rules that form the basis of decision trees make it easy for people to understand how the model is making its decisions.</a:t>
            </a:r>
            <a:endParaRPr sz="1300">
              <a:solidFill>
                <a:srgbClr val="F8FAFB"/>
              </a:solidFill>
              <a:latin typeface="Roboto"/>
              <a:ea typeface="Roboto"/>
              <a:cs typeface="Roboto"/>
              <a:sym typeface="Roboto"/>
            </a:endParaRPr>
          </a:p>
          <a:p>
            <a:pPr marL="457200" lvl="0" indent="0" algn="l" rtl="0">
              <a:lnSpc>
                <a:spcPct val="115000"/>
              </a:lnSpc>
              <a:spcBef>
                <a:spcPts val="0"/>
              </a:spcBef>
              <a:spcAft>
                <a:spcPts val="0"/>
              </a:spcAft>
              <a:buNone/>
            </a:pPr>
            <a:endParaRPr sz="1300">
              <a:solidFill>
                <a:srgbClr val="F8FAFB"/>
              </a:solidFill>
              <a:latin typeface="Roboto"/>
              <a:ea typeface="Roboto"/>
              <a:cs typeface="Roboto"/>
              <a:sym typeface="Roboto"/>
            </a:endParaRPr>
          </a:p>
          <a:p>
            <a:pPr marL="457200" lvl="0" indent="-311150" algn="l" rtl="0">
              <a:lnSpc>
                <a:spcPct val="115000"/>
              </a:lnSpc>
              <a:spcBef>
                <a:spcPts val="0"/>
              </a:spcBef>
              <a:spcAft>
                <a:spcPts val="0"/>
              </a:spcAft>
              <a:buClr>
                <a:srgbClr val="F8FAFB"/>
              </a:buClr>
              <a:buSzPts val="1300"/>
              <a:buFont typeface="Roboto"/>
              <a:buChar char="-"/>
            </a:pPr>
            <a:r>
              <a:rPr lang="en" sz="1300">
                <a:solidFill>
                  <a:srgbClr val="F8FAFB"/>
                </a:solidFill>
                <a:latin typeface="Roboto"/>
                <a:ea typeface="Roboto"/>
                <a:cs typeface="Roboto"/>
                <a:sym typeface="Roboto"/>
              </a:rPr>
              <a:t>Decision trees can handle both </a:t>
            </a:r>
            <a:r>
              <a:rPr lang="en" sz="1300">
                <a:solidFill>
                  <a:schemeClr val="dk2"/>
                </a:solidFill>
                <a:latin typeface="Roboto"/>
                <a:ea typeface="Roboto"/>
                <a:cs typeface="Roboto"/>
                <a:sym typeface="Roboto"/>
              </a:rPr>
              <a:t>continuous </a:t>
            </a:r>
            <a:r>
              <a:rPr lang="en" sz="1300">
                <a:solidFill>
                  <a:schemeClr val="accent6"/>
                </a:solidFill>
                <a:latin typeface="Roboto"/>
                <a:ea typeface="Roboto"/>
                <a:cs typeface="Roboto"/>
                <a:sym typeface="Roboto"/>
              </a:rPr>
              <a:t>and </a:t>
            </a:r>
            <a:r>
              <a:rPr lang="en" sz="1300">
                <a:solidFill>
                  <a:schemeClr val="dk2"/>
                </a:solidFill>
                <a:latin typeface="Roboto"/>
                <a:ea typeface="Roboto"/>
                <a:cs typeface="Roboto"/>
                <a:sym typeface="Roboto"/>
              </a:rPr>
              <a:t>categorical data</a:t>
            </a:r>
            <a:r>
              <a:rPr lang="en" sz="1300">
                <a:solidFill>
                  <a:srgbClr val="F8FAFB"/>
                </a:solidFill>
                <a:latin typeface="Roboto"/>
                <a:ea typeface="Roboto"/>
                <a:cs typeface="Roboto"/>
                <a:sym typeface="Roboto"/>
              </a:rPr>
              <a:t>: Decision trees can handle a mix of different types of data, making them a flexible choice for many machine learning tasks.</a:t>
            </a:r>
            <a:endParaRPr sz="1300">
              <a:solidFill>
                <a:srgbClr val="F8FAFB"/>
              </a:solidFill>
              <a:latin typeface="Roboto"/>
              <a:ea typeface="Roboto"/>
              <a:cs typeface="Roboto"/>
              <a:sym typeface="Roboto"/>
            </a:endParaRPr>
          </a:p>
          <a:p>
            <a:pPr marL="457200" lvl="0" indent="0" algn="l" rtl="0">
              <a:lnSpc>
                <a:spcPct val="115000"/>
              </a:lnSpc>
              <a:spcBef>
                <a:spcPts val="0"/>
              </a:spcBef>
              <a:spcAft>
                <a:spcPts val="0"/>
              </a:spcAft>
              <a:buNone/>
            </a:pPr>
            <a:endParaRPr sz="1300">
              <a:solidFill>
                <a:srgbClr val="F8FAFB"/>
              </a:solidFill>
              <a:latin typeface="Roboto"/>
              <a:ea typeface="Roboto"/>
              <a:cs typeface="Roboto"/>
              <a:sym typeface="Roboto"/>
            </a:endParaRPr>
          </a:p>
          <a:p>
            <a:pPr marL="457200" lvl="0" indent="-311150" algn="l" rtl="0">
              <a:lnSpc>
                <a:spcPct val="115000"/>
              </a:lnSpc>
              <a:spcBef>
                <a:spcPts val="0"/>
              </a:spcBef>
              <a:spcAft>
                <a:spcPts val="0"/>
              </a:spcAft>
              <a:buClr>
                <a:srgbClr val="F8FAFB"/>
              </a:buClr>
              <a:buSzPts val="1300"/>
              <a:buFont typeface="Roboto"/>
              <a:buChar char="-"/>
            </a:pPr>
            <a:r>
              <a:rPr lang="en" sz="1300">
                <a:solidFill>
                  <a:srgbClr val="F8FAFB"/>
                </a:solidFill>
                <a:latin typeface="Roboto"/>
                <a:ea typeface="Roboto"/>
                <a:cs typeface="Roboto"/>
                <a:sym typeface="Roboto"/>
              </a:rPr>
              <a:t>Decision trees are </a:t>
            </a:r>
            <a:r>
              <a:rPr lang="en" sz="1300">
                <a:solidFill>
                  <a:schemeClr val="accent2"/>
                </a:solidFill>
                <a:latin typeface="Roboto"/>
                <a:ea typeface="Roboto"/>
                <a:cs typeface="Roboto"/>
                <a:sym typeface="Roboto"/>
              </a:rPr>
              <a:t>fast</a:t>
            </a:r>
            <a:r>
              <a:rPr lang="en" sz="1300">
                <a:solidFill>
                  <a:srgbClr val="F8FAFB"/>
                </a:solidFill>
                <a:latin typeface="Roboto"/>
                <a:ea typeface="Roboto"/>
                <a:cs typeface="Roboto"/>
                <a:sym typeface="Roboto"/>
              </a:rPr>
              <a:t>: Decision trees are relatively fast to train and make predictions with, which makes them practical for large datasets.</a:t>
            </a:r>
            <a:endParaRPr sz="1300">
              <a:solidFill>
                <a:srgbClr val="F8FAFB"/>
              </a:solidFill>
              <a:latin typeface="Roboto"/>
              <a:ea typeface="Roboto"/>
              <a:cs typeface="Roboto"/>
              <a:sym typeface="Roboto"/>
            </a:endParaRPr>
          </a:p>
          <a:p>
            <a:pPr marL="457200" lvl="0" indent="0" algn="l" rtl="0">
              <a:lnSpc>
                <a:spcPct val="115000"/>
              </a:lnSpc>
              <a:spcBef>
                <a:spcPts val="0"/>
              </a:spcBef>
              <a:spcAft>
                <a:spcPts val="0"/>
              </a:spcAft>
              <a:buNone/>
            </a:pPr>
            <a:endParaRPr sz="1300">
              <a:solidFill>
                <a:srgbClr val="F8FAFB"/>
              </a:solidFill>
              <a:latin typeface="Roboto"/>
              <a:ea typeface="Roboto"/>
              <a:cs typeface="Roboto"/>
              <a:sym typeface="Roboto"/>
            </a:endParaRPr>
          </a:p>
          <a:p>
            <a:pPr marL="457200" lvl="0" indent="-311150" algn="l" rtl="0">
              <a:lnSpc>
                <a:spcPct val="115000"/>
              </a:lnSpc>
              <a:spcBef>
                <a:spcPts val="0"/>
              </a:spcBef>
              <a:spcAft>
                <a:spcPts val="0"/>
              </a:spcAft>
              <a:buClr>
                <a:srgbClr val="F8FAFB"/>
              </a:buClr>
              <a:buSzPts val="1300"/>
              <a:buFont typeface="Roboto"/>
              <a:buChar char="-"/>
            </a:pPr>
            <a:r>
              <a:rPr lang="en" sz="1300">
                <a:solidFill>
                  <a:srgbClr val="F8FAFB"/>
                </a:solidFill>
                <a:latin typeface="Roboto"/>
                <a:ea typeface="Roboto"/>
                <a:cs typeface="Roboto"/>
                <a:sym typeface="Roboto"/>
              </a:rPr>
              <a:t>Decision trees are </a:t>
            </a:r>
            <a:r>
              <a:rPr lang="en" sz="1300">
                <a:solidFill>
                  <a:schemeClr val="lt1"/>
                </a:solidFill>
                <a:latin typeface="Roboto"/>
                <a:ea typeface="Roboto"/>
                <a:cs typeface="Roboto"/>
                <a:sym typeface="Roboto"/>
              </a:rPr>
              <a:t>scalable:</a:t>
            </a:r>
            <a:r>
              <a:rPr lang="en" sz="1300">
                <a:solidFill>
                  <a:srgbClr val="F8FAFB"/>
                </a:solidFill>
                <a:latin typeface="Roboto"/>
                <a:ea typeface="Roboto"/>
                <a:cs typeface="Roboto"/>
                <a:sym typeface="Roboto"/>
              </a:rPr>
              <a:t> Decision trees are relatively simple models, so they can be trained on very large datasets without requiring a lot of computational resources.</a:t>
            </a:r>
            <a:endParaRPr sz="1300">
              <a:solidFill>
                <a:srgbClr val="F8FAFB"/>
              </a:solidFill>
              <a:latin typeface="Roboto"/>
              <a:ea typeface="Roboto"/>
              <a:cs typeface="Roboto"/>
              <a:sym typeface="Roboto"/>
            </a:endParaRPr>
          </a:p>
          <a:p>
            <a:pPr marL="914400" lvl="0" indent="0" algn="l" rtl="0">
              <a:lnSpc>
                <a:spcPct val="200000"/>
              </a:lnSpc>
              <a:spcBef>
                <a:spcPts val="0"/>
              </a:spcBef>
              <a:spcAft>
                <a:spcPts val="0"/>
              </a:spcAft>
              <a:buNone/>
            </a:pPr>
            <a:endParaRPr sz="1700"/>
          </a:p>
        </p:txBody>
      </p:sp>
      <p:sp>
        <p:nvSpPr>
          <p:cNvPr id="673" name="Google Shape;673;p4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674" name="Google Shape;674;p41"/>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75" name="Google Shape;675;p41"/>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
        <p:nvSpPr>
          <p:cNvPr id="676" name="Google Shape;676;p41"/>
          <p:cNvSpPr txBox="1"/>
          <p:nvPr/>
        </p:nvSpPr>
        <p:spPr>
          <a:xfrm>
            <a:off x="1772550" y="727475"/>
            <a:ext cx="6024600" cy="461700"/>
          </a:xfrm>
          <a:prstGeom prst="rect">
            <a:avLst/>
          </a:prstGeom>
          <a:noFill/>
          <a:ln>
            <a:noFill/>
          </a:ln>
        </p:spPr>
        <p:txBody>
          <a:bodyPr spcFirstLastPara="1" wrap="square" lIns="91425" tIns="91425" rIns="91425" bIns="91425" anchor="t" anchorCtr="0">
            <a:spAutoFit/>
          </a:bodyPr>
          <a:lstStyle/>
          <a:p>
            <a:pPr marL="457200" lvl="0" indent="-342900" algn="l" rtl="0">
              <a:lnSpc>
                <a:spcPct val="200000"/>
              </a:lnSpc>
              <a:spcBef>
                <a:spcPts val="0"/>
              </a:spcBef>
              <a:spcAft>
                <a:spcPts val="0"/>
              </a:spcAft>
              <a:buClr>
                <a:schemeClr val="dk2"/>
              </a:buClr>
              <a:buSzPts val="1800"/>
              <a:buFont typeface="Fira Code"/>
              <a:buChar char="●"/>
            </a:pPr>
            <a:r>
              <a:rPr lang="en" sz="1800">
                <a:solidFill>
                  <a:schemeClr val="accent3"/>
                </a:solidFill>
                <a:latin typeface="Fira Code"/>
                <a:ea typeface="Fira Code"/>
                <a:cs typeface="Fira Code"/>
                <a:sym typeface="Fira Code"/>
              </a:rPr>
              <a:t>Why trees?</a:t>
            </a:r>
            <a:endParaRPr>
              <a:latin typeface="Fira Code"/>
              <a:ea typeface="Fira Code"/>
              <a:cs typeface="Fira Code"/>
              <a:sym typeface="Fira Cod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2"/>
          <p:cNvSpPr txBox="1">
            <a:spLocks noGrp="1"/>
          </p:cNvSpPr>
          <p:nvPr>
            <p:ph type="subTitle" idx="1"/>
          </p:nvPr>
        </p:nvSpPr>
        <p:spPr>
          <a:xfrm>
            <a:off x="1666875" y="819675"/>
            <a:ext cx="6109200" cy="4026600"/>
          </a:xfrm>
          <a:prstGeom prst="rect">
            <a:avLst/>
          </a:prstGeom>
        </p:spPr>
        <p:txBody>
          <a:bodyPr spcFirstLastPara="1" wrap="square" lIns="91425" tIns="91425" rIns="91425" bIns="91425" anchor="ctr" anchorCtr="0">
            <a:noAutofit/>
          </a:bodyPr>
          <a:lstStyle/>
          <a:p>
            <a:pPr marL="457200" lvl="0" indent="-342900" algn="l" rtl="0">
              <a:lnSpc>
                <a:spcPct val="200000"/>
              </a:lnSpc>
              <a:spcBef>
                <a:spcPts val="0"/>
              </a:spcBef>
              <a:spcAft>
                <a:spcPts val="0"/>
              </a:spcAft>
              <a:buSzPts val="1800"/>
              <a:buChar char="●"/>
            </a:pPr>
            <a:r>
              <a:rPr lang="en" sz="1800"/>
              <a:t>How did we use trees? </a:t>
            </a:r>
            <a:endParaRPr sz="1800"/>
          </a:p>
          <a:p>
            <a:pPr marL="457200" lvl="0" indent="-304800" algn="l" rtl="0">
              <a:lnSpc>
                <a:spcPct val="115000"/>
              </a:lnSpc>
              <a:spcBef>
                <a:spcPts val="0"/>
              </a:spcBef>
              <a:spcAft>
                <a:spcPts val="0"/>
              </a:spcAft>
              <a:buClr>
                <a:schemeClr val="accent6"/>
              </a:buClr>
              <a:buSzPts val="1200"/>
              <a:buFont typeface="Roboto"/>
              <a:buChar char="-"/>
            </a:pPr>
            <a:r>
              <a:rPr lang="en" sz="1200">
                <a:solidFill>
                  <a:schemeClr val="accent6"/>
                </a:solidFill>
                <a:latin typeface="Roboto"/>
                <a:ea typeface="Roboto"/>
                <a:cs typeface="Roboto"/>
                <a:sym typeface="Roboto"/>
              </a:rPr>
              <a:t>Used decision tree models to predict </a:t>
            </a:r>
            <a:r>
              <a:rPr lang="en" sz="1200">
                <a:solidFill>
                  <a:schemeClr val="lt1"/>
                </a:solidFill>
                <a:latin typeface="Roboto"/>
                <a:ea typeface="Roboto"/>
                <a:cs typeface="Roboto"/>
                <a:sym typeface="Roboto"/>
              </a:rPr>
              <a:t>life expectancy </a:t>
            </a:r>
            <a:r>
              <a:rPr lang="en" sz="1200">
                <a:solidFill>
                  <a:schemeClr val="accent6"/>
                </a:solidFill>
                <a:latin typeface="Roboto"/>
                <a:ea typeface="Roboto"/>
                <a:cs typeface="Roboto"/>
                <a:sym typeface="Roboto"/>
              </a:rPr>
              <a:t>for a test sample</a:t>
            </a:r>
            <a:endParaRPr sz="1200">
              <a:solidFill>
                <a:schemeClr val="accent6"/>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accent6"/>
              </a:solidFill>
              <a:latin typeface="Roboto"/>
              <a:ea typeface="Roboto"/>
              <a:cs typeface="Roboto"/>
              <a:sym typeface="Roboto"/>
            </a:endParaRPr>
          </a:p>
          <a:p>
            <a:pPr marL="457200" lvl="0" indent="-304800" algn="l" rtl="0">
              <a:lnSpc>
                <a:spcPct val="115000"/>
              </a:lnSpc>
              <a:spcBef>
                <a:spcPts val="0"/>
              </a:spcBef>
              <a:spcAft>
                <a:spcPts val="0"/>
              </a:spcAft>
              <a:buClr>
                <a:schemeClr val="accent6"/>
              </a:buClr>
              <a:buSzPts val="1200"/>
              <a:buFont typeface="Roboto"/>
              <a:buChar char="-"/>
            </a:pPr>
            <a:r>
              <a:rPr lang="en" sz="1200">
                <a:solidFill>
                  <a:schemeClr val="accent6"/>
                </a:solidFill>
                <a:latin typeface="Roboto"/>
                <a:ea typeface="Roboto"/>
                <a:cs typeface="Roboto"/>
                <a:sym typeface="Roboto"/>
              </a:rPr>
              <a:t>Conducted </a:t>
            </a:r>
            <a:r>
              <a:rPr lang="en" sz="1200">
                <a:solidFill>
                  <a:schemeClr val="dk2"/>
                </a:solidFill>
                <a:latin typeface="Roboto"/>
                <a:ea typeface="Roboto"/>
                <a:cs typeface="Roboto"/>
                <a:sym typeface="Roboto"/>
              </a:rPr>
              <a:t>cross-validation</a:t>
            </a:r>
            <a:r>
              <a:rPr lang="en" sz="1200">
                <a:solidFill>
                  <a:schemeClr val="accent6"/>
                </a:solidFill>
                <a:latin typeface="Roboto"/>
                <a:ea typeface="Roboto"/>
                <a:cs typeface="Roboto"/>
                <a:sym typeface="Roboto"/>
              </a:rPr>
              <a:t> to ensure robustness of model and mitigate risk of overfitting</a:t>
            </a:r>
            <a:endParaRPr sz="1200">
              <a:solidFill>
                <a:schemeClr val="accent6"/>
              </a:solidFill>
              <a:latin typeface="Roboto"/>
              <a:ea typeface="Roboto"/>
              <a:cs typeface="Roboto"/>
              <a:sym typeface="Roboto"/>
            </a:endParaRPr>
          </a:p>
          <a:p>
            <a:pPr marL="457200" lvl="0" indent="0" algn="l" rtl="0">
              <a:lnSpc>
                <a:spcPct val="115000"/>
              </a:lnSpc>
              <a:spcBef>
                <a:spcPts val="0"/>
              </a:spcBef>
              <a:spcAft>
                <a:spcPts val="0"/>
              </a:spcAft>
              <a:buNone/>
            </a:pPr>
            <a:endParaRPr sz="1200">
              <a:solidFill>
                <a:schemeClr val="accent6"/>
              </a:solidFill>
              <a:latin typeface="Roboto"/>
              <a:ea typeface="Roboto"/>
              <a:cs typeface="Roboto"/>
              <a:sym typeface="Roboto"/>
            </a:endParaRPr>
          </a:p>
          <a:p>
            <a:pPr marL="457200" lvl="0" indent="-304800" algn="l" rtl="0">
              <a:lnSpc>
                <a:spcPct val="115000"/>
              </a:lnSpc>
              <a:spcBef>
                <a:spcPts val="0"/>
              </a:spcBef>
              <a:spcAft>
                <a:spcPts val="0"/>
              </a:spcAft>
              <a:buClr>
                <a:schemeClr val="accent6"/>
              </a:buClr>
              <a:buSzPts val="1200"/>
              <a:buFont typeface="Roboto"/>
              <a:buChar char="-"/>
            </a:pPr>
            <a:r>
              <a:rPr lang="en" sz="1200">
                <a:solidFill>
                  <a:schemeClr val="accent6"/>
                </a:solidFill>
                <a:latin typeface="Roboto"/>
                <a:ea typeface="Roboto"/>
                <a:cs typeface="Roboto"/>
                <a:sym typeface="Roboto"/>
              </a:rPr>
              <a:t>Determined that decision tree with</a:t>
            </a:r>
            <a:r>
              <a:rPr lang="en" sz="1200">
                <a:solidFill>
                  <a:schemeClr val="lt2"/>
                </a:solidFill>
                <a:latin typeface="Roboto"/>
                <a:ea typeface="Roboto"/>
                <a:cs typeface="Roboto"/>
                <a:sym typeface="Roboto"/>
              </a:rPr>
              <a:t> 9 nodes</a:t>
            </a:r>
            <a:r>
              <a:rPr lang="en" sz="1200">
                <a:solidFill>
                  <a:schemeClr val="accent6"/>
                </a:solidFill>
                <a:latin typeface="Roboto"/>
                <a:ea typeface="Roboto"/>
                <a:cs typeface="Roboto"/>
                <a:sym typeface="Roboto"/>
              </a:rPr>
              <a:t> resulted in lowest test error, calculated as sqrt(mean((yhat - tree.test)^2))</a:t>
            </a:r>
            <a:endParaRPr sz="1200">
              <a:solidFill>
                <a:schemeClr val="accent6"/>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accent6"/>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accent6"/>
                </a:solidFill>
                <a:latin typeface="Roboto"/>
                <a:ea typeface="Roboto"/>
                <a:cs typeface="Roboto"/>
                <a:sym typeface="Roboto"/>
              </a:rPr>
              <a:t>Code:  used the ‘tree’ library:</a:t>
            </a:r>
            <a:endParaRPr sz="1200">
              <a:solidFill>
                <a:schemeClr val="accent6"/>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accent2"/>
                </a:solidFill>
                <a:latin typeface="Roboto"/>
                <a:ea typeface="Roboto"/>
                <a:cs typeface="Roboto"/>
                <a:sym typeface="Roboto"/>
              </a:rPr>
              <a:t># train</a:t>
            </a:r>
            <a:endParaRPr sz="1200">
              <a:solidFill>
                <a:schemeClr val="accent2"/>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accent6"/>
                </a:solidFill>
                <a:latin typeface="Roboto"/>
                <a:ea typeface="Roboto"/>
                <a:cs typeface="Roboto"/>
                <a:sym typeface="Roboto"/>
              </a:rPr>
              <a:t>tree = tree(Life.expectancy~., data=data, subset=train)</a:t>
            </a:r>
            <a:endParaRPr sz="1200">
              <a:solidFill>
                <a:schemeClr val="accent6"/>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accent2"/>
                </a:solidFill>
                <a:latin typeface="Roboto"/>
                <a:ea typeface="Roboto"/>
                <a:cs typeface="Roboto"/>
                <a:sym typeface="Roboto"/>
              </a:rPr>
              <a:t># prediction</a:t>
            </a:r>
            <a:endParaRPr sz="1200">
              <a:solidFill>
                <a:schemeClr val="accent2"/>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F8FAFB"/>
                </a:solidFill>
                <a:latin typeface="Roboto"/>
                <a:ea typeface="Roboto"/>
                <a:cs typeface="Roboto"/>
                <a:sym typeface="Roboto"/>
              </a:rPr>
              <a:t>tree.test= data$Life.expectancy[-train]</a:t>
            </a:r>
            <a:endParaRPr sz="1200">
              <a:solidFill>
                <a:srgbClr val="F8FAFB"/>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rgbClr val="F8FAFB"/>
                </a:solidFill>
                <a:latin typeface="Roboto"/>
                <a:ea typeface="Roboto"/>
                <a:cs typeface="Roboto"/>
                <a:sym typeface="Roboto"/>
              </a:rPr>
              <a:t>yhat = predict(tree, newdata=data[-train,])</a:t>
            </a:r>
            <a:endParaRPr sz="1200">
              <a:solidFill>
                <a:srgbClr val="F8FAFB"/>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8FAFB"/>
              </a:solidFill>
              <a:latin typeface="Roboto"/>
              <a:ea typeface="Roboto"/>
              <a:cs typeface="Roboto"/>
              <a:sym typeface="Roboto"/>
            </a:endParaRPr>
          </a:p>
          <a:p>
            <a:pPr marL="914400" lvl="0" indent="0" algn="l" rtl="0">
              <a:lnSpc>
                <a:spcPct val="200000"/>
              </a:lnSpc>
              <a:spcBef>
                <a:spcPts val="0"/>
              </a:spcBef>
              <a:spcAft>
                <a:spcPts val="0"/>
              </a:spcAft>
              <a:buNone/>
            </a:pPr>
            <a:endParaRPr sz="1800"/>
          </a:p>
        </p:txBody>
      </p:sp>
      <p:sp>
        <p:nvSpPr>
          <p:cNvPr id="682" name="Google Shape;682;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683" name="Google Shape;683;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84" name="Google Shape;684;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3"/>
          <p:cNvSpPr txBox="1">
            <a:spLocks noGrp="1"/>
          </p:cNvSpPr>
          <p:nvPr>
            <p:ph type="subTitle" idx="1"/>
          </p:nvPr>
        </p:nvSpPr>
        <p:spPr>
          <a:xfrm>
            <a:off x="1636150" y="1194525"/>
            <a:ext cx="6109200" cy="645600"/>
          </a:xfrm>
          <a:prstGeom prst="rect">
            <a:avLst/>
          </a:prstGeom>
        </p:spPr>
        <p:txBody>
          <a:bodyPr spcFirstLastPara="1" wrap="square" lIns="91425" tIns="91425" rIns="91425" bIns="91425" anchor="ctr" anchorCtr="0">
            <a:noAutofit/>
          </a:bodyPr>
          <a:lstStyle/>
          <a:p>
            <a:pPr marL="0" lvl="0" indent="0" algn="l" rtl="0">
              <a:lnSpc>
                <a:spcPct val="200000"/>
              </a:lnSpc>
              <a:spcBef>
                <a:spcPts val="0"/>
              </a:spcBef>
              <a:spcAft>
                <a:spcPts val="0"/>
              </a:spcAft>
              <a:buNone/>
            </a:pPr>
            <a:r>
              <a:rPr lang="en" sz="1800"/>
              <a:t>Cross Validation</a:t>
            </a:r>
            <a:endParaRPr sz="1800"/>
          </a:p>
          <a:p>
            <a:pPr marL="457200" lvl="0" indent="0" algn="l" rtl="0">
              <a:lnSpc>
                <a:spcPct val="200000"/>
              </a:lnSpc>
              <a:spcBef>
                <a:spcPts val="0"/>
              </a:spcBef>
              <a:spcAft>
                <a:spcPts val="0"/>
              </a:spcAft>
              <a:buNone/>
            </a:pPr>
            <a:r>
              <a:rPr lang="en" sz="1800"/>
              <a:t> </a:t>
            </a:r>
            <a:endParaRPr sz="1800"/>
          </a:p>
          <a:p>
            <a:pPr marL="457200" lvl="0" indent="0" algn="l" rtl="0">
              <a:lnSpc>
                <a:spcPct val="115000"/>
              </a:lnSpc>
              <a:spcBef>
                <a:spcPts val="0"/>
              </a:spcBef>
              <a:spcAft>
                <a:spcPts val="0"/>
              </a:spcAft>
              <a:buNone/>
            </a:pPr>
            <a:endParaRPr sz="1200">
              <a:solidFill>
                <a:srgbClr val="F8FAFB"/>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8FAFB"/>
              </a:solidFill>
              <a:latin typeface="Roboto"/>
              <a:ea typeface="Roboto"/>
              <a:cs typeface="Roboto"/>
              <a:sym typeface="Roboto"/>
            </a:endParaRPr>
          </a:p>
          <a:p>
            <a:pPr marL="914400" lvl="0" indent="0" algn="l" rtl="0">
              <a:lnSpc>
                <a:spcPct val="200000"/>
              </a:lnSpc>
              <a:spcBef>
                <a:spcPts val="0"/>
              </a:spcBef>
              <a:spcAft>
                <a:spcPts val="0"/>
              </a:spcAft>
              <a:buNone/>
            </a:pPr>
            <a:endParaRPr sz="1800"/>
          </a:p>
        </p:txBody>
      </p:sp>
      <p:sp>
        <p:nvSpPr>
          <p:cNvPr id="690" name="Google Shape;690;p4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691" name="Google Shape;691;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92" name="Google Shape;692;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pic>
        <p:nvPicPr>
          <p:cNvPr id="693" name="Google Shape;693;p43"/>
          <p:cNvPicPr preferRelativeResize="0"/>
          <p:nvPr/>
        </p:nvPicPr>
        <p:blipFill>
          <a:blip r:embed="rId3">
            <a:alphaModFix/>
          </a:blip>
          <a:stretch>
            <a:fillRect/>
          </a:stretch>
        </p:blipFill>
        <p:spPr>
          <a:xfrm>
            <a:off x="1816738" y="1009275"/>
            <a:ext cx="5510525" cy="342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6"/>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468" name="Google Shape;468;p26"/>
          <p:cNvSpPr txBox="1">
            <a:spLocks noGrp="1"/>
          </p:cNvSpPr>
          <p:nvPr>
            <p:ph type="title" idx="2"/>
          </p:nvPr>
        </p:nvSpPr>
        <p:spPr>
          <a:xfrm>
            <a:off x="2605800" y="1975512"/>
            <a:ext cx="5734500" cy="13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a:solidFill>
                  <a:schemeClr val="accent6"/>
                </a:solidFill>
              </a:rPr>
              <a:t>[</a:t>
            </a:r>
            <a:r>
              <a:rPr lang="en" sz="4700">
                <a:solidFill>
                  <a:schemeClr val="accent1"/>
                </a:solidFill>
                <a:latin typeface="Fira Code Medium"/>
                <a:ea typeface="Fira Code Medium"/>
                <a:cs typeface="Fira Code Medium"/>
                <a:sym typeface="Fira Code Medium"/>
              </a:rPr>
              <a:t>Overview</a:t>
            </a:r>
            <a:r>
              <a:rPr lang="en" sz="4700">
                <a:solidFill>
                  <a:schemeClr val="accent6"/>
                </a:solidFill>
              </a:rPr>
              <a:t>]</a:t>
            </a:r>
            <a:r>
              <a:rPr lang="en" sz="4700">
                <a:solidFill>
                  <a:schemeClr val="accent1"/>
                </a:solidFill>
              </a:rPr>
              <a:t> </a:t>
            </a:r>
            <a:endParaRPr sz="4700">
              <a:solidFill>
                <a:schemeClr val="accent3"/>
              </a:solidFill>
            </a:endParaRPr>
          </a:p>
        </p:txBody>
      </p:sp>
      <p:sp>
        <p:nvSpPr>
          <p:cNvPr id="469" name="Google Shape;469;p26"/>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470" name="Google Shape;470;p26"/>
          <p:cNvCxnSpPr>
            <a:endCxn id="469"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471" name="Google Shape;471;p2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a:solidFill>
                <a:schemeClr val="accent3"/>
              </a:solidFill>
            </a:endParaRPr>
          </a:p>
        </p:txBody>
      </p:sp>
      <p:sp>
        <p:nvSpPr>
          <p:cNvPr id="472" name="Google Shape;472;p26"/>
          <p:cNvSpPr txBox="1">
            <a:spLocks noGrp="1"/>
          </p:cNvSpPr>
          <p:nvPr>
            <p:ph type="subTitle" idx="4294967295"/>
          </p:nvPr>
        </p:nvSpPr>
        <p:spPr>
          <a:xfrm>
            <a:off x="-3000" y="678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473" name="Google Shape;473;p26"/>
          <p:cNvSpPr txBox="1">
            <a:spLocks noGrp="1"/>
          </p:cNvSpPr>
          <p:nvPr>
            <p:ph type="subTitle" idx="4294967295"/>
          </p:nvPr>
        </p:nvSpPr>
        <p:spPr>
          <a:xfrm>
            <a:off x="4574975" y="678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4"/>
          <p:cNvSpPr txBox="1">
            <a:spLocks noGrp="1"/>
          </p:cNvSpPr>
          <p:nvPr>
            <p:ph type="subTitle" idx="1"/>
          </p:nvPr>
        </p:nvSpPr>
        <p:spPr>
          <a:xfrm>
            <a:off x="1923025" y="518300"/>
            <a:ext cx="6109200" cy="645600"/>
          </a:xfrm>
          <a:prstGeom prst="rect">
            <a:avLst/>
          </a:prstGeom>
        </p:spPr>
        <p:txBody>
          <a:bodyPr spcFirstLastPara="1" wrap="square" lIns="91425" tIns="91425" rIns="91425" bIns="91425" anchor="ctr" anchorCtr="0">
            <a:noAutofit/>
          </a:bodyPr>
          <a:lstStyle/>
          <a:p>
            <a:pPr marL="0" lvl="0" indent="0" algn="l" rtl="0">
              <a:lnSpc>
                <a:spcPct val="200000"/>
              </a:lnSpc>
              <a:spcBef>
                <a:spcPts val="0"/>
              </a:spcBef>
              <a:spcAft>
                <a:spcPts val="0"/>
              </a:spcAft>
              <a:buNone/>
            </a:pPr>
            <a:r>
              <a:rPr lang="en" sz="1800"/>
              <a:t>Tree Diagram</a:t>
            </a:r>
            <a:endParaRPr sz="1800"/>
          </a:p>
        </p:txBody>
      </p:sp>
      <p:sp>
        <p:nvSpPr>
          <p:cNvPr id="699" name="Google Shape;699;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700" name="Google Shape;700;p4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701" name="Google Shape;701;p4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pic>
        <p:nvPicPr>
          <p:cNvPr id="702" name="Google Shape;702;p44"/>
          <p:cNvPicPr preferRelativeResize="0"/>
          <p:nvPr/>
        </p:nvPicPr>
        <p:blipFill>
          <a:blip r:embed="rId3">
            <a:alphaModFix/>
          </a:blip>
          <a:stretch>
            <a:fillRect/>
          </a:stretch>
        </p:blipFill>
        <p:spPr>
          <a:xfrm>
            <a:off x="1740838" y="977200"/>
            <a:ext cx="5662326" cy="352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5"/>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04 </a:t>
            </a:r>
            <a:r>
              <a:rPr lang="en" sz="5000">
                <a:solidFill>
                  <a:schemeClr val="accent6"/>
                </a:solidFill>
              </a:rPr>
              <a:t>{</a:t>
            </a:r>
            <a:endParaRPr sz="5000">
              <a:solidFill>
                <a:schemeClr val="accent6"/>
              </a:solidFill>
            </a:endParaRPr>
          </a:p>
        </p:txBody>
      </p:sp>
      <p:sp>
        <p:nvSpPr>
          <p:cNvPr id="708" name="Google Shape;708;p45"/>
          <p:cNvSpPr txBox="1">
            <a:spLocks noGrp="1"/>
          </p:cNvSpPr>
          <p:nvPr>
            <p:ph type="title" idx="2"/>
          </p:nvPr>
        </p:nvSpPr>
        <p:spPr>
          <a:xfrm>
            <a:off x="2605800" y="1846628"/>
            <a:ext cx="5377200" cy="12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a:solidFill>
                  <a:schemeClr val="accent6"/>
                </a:solidFill>
              </a:rPr>
              <a:t>[</a:t>
            </a:r>
            <a:r>
              <a:rPr lang="en" sz="4700">
                <a:solidFill>
                  <a:schemeClr val="accent1"/>
                </a:solidFill>
                <a:latin typeface="Fira Code Medium"/>
                <a:ea typeface="Fira Code Medium"/>
                <a:cs typeface="Fira Code Medium"/>
                <a:sym typeface="Fira Code Medium"/>
              </a:rPr>
              <a:t>Results</a:t>
            </a:r>
            <a:r>
              <a:rPr lang="en" sz="4700">
                <a:solidFill>
                  <a:schemeClr val="accent6"/>
                </a:solidFill>
              </a:rPr>
              <a:t>]</a:t>
            </a:r>
            <a:r>
              <a:rPr lang="en" sz="3600">
                <a:solidFill>
                  <a:schemeClr val="accent1"/>
                </a:solidFill>
              </a:rPr>
              <a:t> </a:t>
            </a:r>
            <a:endParaRPr sz="3600">
              <a:solidFill>
                <a:schemeClr val="accent3"/>
              </a:solidFill>
            </a:endParaRPr>
          </a:p>
        </p:txBody>
      </p:sp>
      <p:sp>
        <p:nvSpPr>
          <p:cNvPr id="709" name="Google Shape;709;p45"/>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10" name="Google Shape;710;p45"/>
          <p:cNvCxnSpPr>
            <a:endCxn id="709"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711" name="Google Shape;711;p4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712" name="Google Shape;712;p45"/>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713" name="Google Shape;713;p45"/>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6"/>
          <p:cNvSpPr txBox="1">
            <a:spLocks noGrp="1"/>
          </p:cNvSpPr>
          <p:nvPr>
            <p:ph type="subTitle" idx="1"/>
          </p:nvPr>
        </p:nvSpPr>
        <p:spPr>
          <a:xfrm>
            <a:off x="1162150" y="1330675"/>
            <a:ext cx="7799400" cy="2980500"/>
          </a:xfrm>
          <a:prstGeom prst="rect">
            <a:avLst/>
          </a:prstGeom>
        </p:spPr>
        <p:txBody>
          <a:bodyPr spcFirstLastPara="1" wrap="square" lIns="91425" tIns="91425" rIns="91425" bIns="91425" anchor="ctr" anchorCtr="0">
            <a:noAutofit/>
          </a:bodyPr>
          <a:lstStyle/>
          <a:p>
            <a:pPr marL="457200" lvl="0" indent="-317500" algn="l" rtl="0">
              <a:lnSpc>
                <a:spcPct val="200000"/>
              </a:lnSpc>
              <a:spcBef>
                <a:spcPts val="0"/>
              </a:spcBef>
              <a:spcAft>
                <a:spcPts val="0"/>
              </a:spcAft>
              <a:buSzPts val="1400"/>
              <a:buChar char="●"/>
            </a:pPr>
            <a:r>
              <a:rPr lang="en" sz="1400"/>
              <a:t>Overall a good model &lt;— F-statistic:436, Adjusted R2:0.834, P-value:2e-16</a:t>
            </a:r>
            <a:endParaRPr sz="1400"/>
          </a:p>
          <a:p>
            <a:pPr marL="457200" lvl="0" indent="-317500" algn="l" rtl="0">
              <a:lnSpc>
                <a:spcPct val="200000"/>
              </a:lnSpc>
              <a:spcBef>
                <a:spcPts val="0"/>
              </a:spcBef>
              <a:spcAft>
                <a:spcPts val="0"/>
              </a:spcAft>
              <a:buSzPts val="1400"/>
              <a:buChar char="●"/>
            </a:pPr>
            <a:r>
              <a:rPr lang="en" sz="1400"/>
              <a:t>11 significant predicting variables</a:t>
            </a:r>
            <a:endParaRPr sz="1400"/>
          </a:p>
          <a:p>
            <a:pPr marL="457200" lvl="0" indent="-317500" algn="l" rtl="0">
              <a:lnSpc>
                <a:spcPct val="150000"/>
              </a:lnSpc>
              <a:spcBef>
                <a:spcPts val="0"/>
              </a:spcBef>
              <a:spcAft>
                <a:spcPts val="0"/>
              </a:spcAft>
              <a:buSzPts val="1400"/>
              <a:buChar char="●"/>
            </a:pPr>
            <a:r>
              <a:rPr lang="en" sz="1400"/>
              <a:t> Y = 5.45E+01 + X1*(-1.66E-02) + X2*（9.35E-02) + X3*(-9.14E-02) + X4*(3.67E-04) +X5*(3.38E-02) + X6*(-7.03E-02) + X7*(1.49E-02) + X8*(-4.37E-01) + X9*(9.82E+00) + X10*(8.67E-01) +X11*(-9.68E-01)</a:t>
            </a:r>
            <a:endParaRPr sz="1400"/>
          </a:p>
          <a:p>
            <a:pPr marL="0" lvl="0" indent="0" algn="l" rtl="0">
              <a:lnSpc>
                <a:spcPct val="150000"/>
              </a:lnSpc>
              <a:spcBef>
                <a:spcPts val="0"/>
              </a:spcBef>
              <a:spcAft>
                <a:spcPts val="0"/>
              </a:spcAft>
              <a:buNone/>
            </a:pPr>
            <a:endParaRPr sz="1400"/>
          </a:p>
          <a:p>
            <a:pPr marL="0" lvl="0" indent="0" algn="l" rtl="0">
              <a:lnSpc>
                <a:spcPct val="150000"/>
              </a:lnSpc>
              <a:spcBef>
                <a:spcPts val="0"/>
              </a:spcBef>
              <a:spcAft>
                <a:spcPts val="0"/>
              </a:spcAft>
              <a:buNone/>
            </a:pPr>
            <a:r>
              <a:rPr lang="en" sz="1200">
                <a:solidFill>
                  <a:schemeClr val="accent6"/>
                </a:solidFill>
                <a:latin typeface="Times New Roman"/>
                <a:ea typeface="Times New Roman"/>
                <a:cs typeface="Times New Roman"/>
                <a:sym typeface="Times New Roman"/>
              </a:rPr>
              <a:t>X1:Adult.Mortality, X2:infant.deaths, X3:Alcohol, X4:percentage.expenditure, X5:BMI, X6:under.five.deaths, X7:Diphtheria, X8:HIV.AIDS, X9:Income.composition.of.resources, X10:Schooling, X11:Status</a:t>
            </a:r>
            <a:endParaRPr sz="1400">
              <a:solidFill>
                <a:schemeClr val="accent6"/>
              </a:solidFill>
            </a:endParaRPr>
          </a:p>
        </p:txBody>
      </p:sp>
      <p:sp>
        <p:nvSpPr>
          <p:cNvPr id="719" name="Google Shape;719;p4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720" name="Google Shape;720;p46"/>
          <p:cNvSpPr txBox="1"/>
          <p:nvPr/>
        </p:nvSpPr>
        <p:spPr>
          <a:xfrm>
            <a:off x="1224300" y="505750"/>
            <a:ext cx="7919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chemeClr val="lt1"/>
                </a:solidFill>
                <a:latin typeface="Fira Code"/>
                <a:ea typeface="Fira Code"/>
                <a:cs typeface="Fira Code"/>
                <a:sym typeface="Fira Code"/>
              </a:rPr>
              <a:t>Linear </a:t>
            </a:r>
            <a:r>
              <a:rPr lang="en" sz="2800">
                <a:solidFill>
                  <a:schemeClr val="accent2"/>
                </a:solidFill>
                <a:latin typeface="Fira Code"/>
                <a:ea typeface="Fira Code"/>
                <a:cs typeface="Fira Code"/>
                <a:sym typeface="Fira Code"/>
              </a:rPr>
              <a:t>Model</a:t>
            </a:r>
            <a:r>
              <a:rPr lang="en" sz="2800">
                <a:solidFill>
                  <a:schemeClr val="lt1"/>
                </a:solidFill>
                <a:latin typeface="Fira Code"/>
                <a:ea typeface="Fira Code"/>
                <a:cs typeface="Fira Code"/>
                <a:sym typeface="Fira Code"/>
              </a:rPr>
              <a:t> </a:t>
            </a:r>
            <a:r>
              <a:rPr lang="en" sz="2800">
                <a:solidFill>
                  <a:schemeClr val="accent6"/>
                </a:solidFill>
                <a:latin typeface="Fira Code"/>
                <a:ea typeface="Fira Code"/>
                <a:cs typeface="Fira Code"/>
                <a:sym typeface="Fira Code"/>
              </a:rPr>
              <a:t>{</a:t>
            </a:r>
            <a:endParaRPr/>
          </a:p>
        </p:txBody>
      </p:sp>
      <p:sp>
        <p:nvSpPr>
          <p:cNvPr id="721" name="Google Shape;721;p46"/>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722" name="Google Shape;722;p46"/>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47"/>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05 </a:t>
            </a:r>
            <a:r>
              <a:rPr lang="en" sz="5000">
                <a:solidFill>
                  <a:schemeClr val="accent6"/>
                </a:solidFill>
              </a:rPr>
              <a:t>{</a:t>
            </a:r>
            <a:endParaRPr sz="5000">
              <a:solidFill>
                <a:schemeClr val="accent6"/>
              </a:solidFill>
            </a:endParaRPr>
          </a:p>
        </p:txBody>
      </p:sp>
      <p:sp>
        <p:nvSpPr>
          <p:cNvPr id="728" name="Google Shape;728;p47"/>
          <p:cNvSpPr txBox="1">
            <a:spLocks noGrp="1"/>
          </p:cNvSpPr>
          <p:nvPr>
            <p:ph type="title" idx="2"/>
          </p:nvPr>
        </p:nvSpPr>
        <p:spPr>
          <a:xfrm>
            <a:off x="2605800" y="1846628"/>
            <a:ext cx="5377200" cy="12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a:solidFill>
                  <a:schemeClr val="accent6"/>
                </a:solidFill>
              </a:rPr>
              <a:t>[</a:t>
            </a:r>
            <a:r>
              <a:rPr lang="en" sz="4700">
                <a:solidFill>
                  <a:schemeClr val="accent1"/>
                </a:solidFill>
                <a:latin typeface="Fira Code Medium"/>
                <a:ea typeface="Fira Code Medium"/>
                <a:cs typeface="Fira Code Medium"/>
                <a:sym typeface="Fira Code Medium"/>
              </a:rPr>
              <a:t>Conclusion</a:t>
            </a:r>
            <a:r>
              <a:rPr lang="en" sz="4700">
                <a:solidFill>
                  <a:schemeClr val="accent6"/>
                </a:solidFill>
              </a:rPr>
              <a:t>]</a:t>
            </a:r>
            <a:r>
              <a:rPr lang="en" sz="3600">
                <a:solidFill>
                  <a:schemeClr val="accent1"/>
                </a:solidFill>
              </a:rPr>
              <a:t> </a:t>
            </a:r>
            <a:endParaRPr sz="3600">
              <a:solidFill>
                <a:schemeClr val="accent3"/>
              </a:solidFill>
            </a:endParaRPr>
          </a:p>
        </p:txBody>
      </p:sp>
      <p:sp>
        <p:nvSpPr>
          <p:cNvPr id="729" name="Google Shape;729;p47"/>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30" name="Google Shape;730;p47"/>
          <p:cNvCxnSpPr>
            <a:endCxn id="729"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731" name="Google Shape;731;p47"/>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732" name="Google Shape;732;p47"/>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733" name="Google Shape;733;p47"/>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Effect of Immunization &amp; Alcohol</a:t>
            </a:r>
            <a:endParaRPr/>
          </a:p>
        </p:txBody>
      </p:sp>
      <p:sp>
        <p:nvSpPr>
          <p:cNvPr id="739" name="Google Shape;739;p48"/>
          <p:cNvSpPr txBox="1">
            <a:spLocks noGrp="1"/>
          </p:cNvSpPr>
          <p:nvPr>
            <p:ph type="body" idx="1"/>
          </p:nvPr>
        </p:nvSpPr>
        <p:spPr>
          <a:xfrm>
            <a:off x="1464250" y="1364125"/>
            <a:ext cx="6969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2200">
                <a:solidFill>
                  <a:schemeClr val="accent6"/>
                </a:solidFill>
              </a:rPr>
              <a:t>The effect of immunization is not significant except Diphtheria, but alcohol has a significantly negative effect on life expectancy</a:t>
            </a:r>
            <a:endParaRPr sz="2200">
              <a:solidFill>
                <a:schemeClr val="accent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49"/>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7"/>
          <p:cNvSpPr txBox="1">
            <a:spLocks noGrp="1"/>
          </p:cNvSpPr>
          <p:nvPr>
            <p:ph type="body" idx="1"/>
          </p:nvPr>
        </p:nvSpPr>
        <p:spPr>
          <a:xfrm>
            <a:off x="1165700" y="907100"/>
            <a:ext cx="3509700" cy="34164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Clr>
                <a:schemeClr val="accent3"/>
              </a:buClr>
              <a:buSzPts val="1400"/>
              <a:buChar char="∗"/>
            </a:pPr>
            <a:r>
              <a:rPr lang="en">
                <a:solidFill>
                  <a:schemeClr val="accent3"/>
                </a:solidFill>
              </a:rPr>
              <a:t>Culmination of various medical, education, demographic, and social data </a:t>
            </a:r>
            <a:endParaRPr>
              <a:solidFill>
                <a:schemeClr val="accent3"/>
              </a:solidFill>
            </a:endParaRPr>
          </a:p>
          <a:p>
            <a:pPr marL="457200" lvl="0" indent="-317500" algn="l" rtl="0">
              <a:spcBef>
                <a:spcPts val="0"/>
              </a:spcBef>
              <a:spcAft>
                <a:spcPts val="0"/>
              </a:spcAft>
              <a:buClr>
                <a:schemeClr val="accent3"/>
              </a:buClr>
              <a:buSzPts val="1400"/>
              <a:buChar char="∗"/>
            </a:pPr>
            <a:r>
              <a:rPr lang="en">
                <a:solidFill>
                  <a:schemeClr val="accent3"/>
                </a:solidFill>
              </a:rPr>
              <a:t>Across 193 countries </a:t>
            </a:r>
            <a:endParaRPr>
              <a:solidFill>
                <a:schemeClr val="accent3"/>
              </a:solidFill>
            </a:endParaRPr>
          </a:p>
          <a:p>
            <a:pPr marL="457200" lvl="0" indent="-317500" algn="l" rtl="0">
              <a:spcBef>
                <a:spcPts val="0"/>
              </a:spcBef>
              <a:spcAft>
                <a:spcPts val="0"/>
              </a:spcAft>
              <a:buClr>
                <a:schemeClr val="accent3"/>
              </a:buClr>
              <a:buSzPts val="1400"/>
              <a:buChar char="∗"/>
            </a:pPr>
            <a:r>
              <a:rPr lang="en">
                <a:solidFill>
                  <a:schemeClr val="accent3"/>
                </a:solidFill>
              </a:rPr>
              <a:t>Sources from the World Health Organization (WHO), Global Health Observatory, and the United Nations (UN). </a:t>
            </a:r>
            <a:endParaRPr>
              <a:solidFill>
                <a:schemeClr val="accent3"/>
              </a:solidFill>
            </a:endParaRPr>
          </a:p>
          <a:p>
            <a:pPr marL="457200" lvl="0" indent="-317500" algn="l" rtl="0">
              <a:spcBef>
                <a:spcPts val="0"/>
              </a:spcBef>
              <a:spcAft>
                <a:spcPts val="0"/>
              </a:spcAft>
              <a:buClr>
                <a:schemeClr val="accent3"/>
              </a:buClr>
              <a:buSzPts val="1400"/>
              <a:buChar char="∗"/>
            </a:pPr>
            <a:r>
              <a:rPr lang="en">
                <a:solidFill>
                  <a:schemeClr val="accent3"/>
                </a:solidFill>
              </a:rPr>
              <a:t>Note: Previous datasets did not contain immunization information </a:t>
            </a:r>
            <a:endParaRPr>
              <a:solidFill>
                <a:schemeClr val="accent3"/>
              </a:solidFill>
            </a:endParaRPr>
          </a:p>
          <a:p>
            <a:pPr marL="457200" lvl="0" indent="-317500" algn="l" rtl="0">
              <a:spcBef>
                <a:spcPts val="0"/>
              </a:spcBef>
              <a:spcAft>
                <a:spcPts val="0"/>
              </a:spcAft>
              <a:buClr>
                <a:schemeClr val="accent3"/>
              </a:buClr>
              <a:buSzPts val="1400"/>
              <a:buChar char="∗"/>
            </a:pPr>
            <a:r>
              <a:rPr lang="en">
                <a:solidFill>
                  <a:schemeClr val="accent3"/>
                </a:solidFill>
              </a:rPr>
              <a:t>What can we conclude given this repository of information about the greater population of 193 countries across the world?</a:t>
            </a:r>
            <a:endParaRPr>
              <a:solidFill>
                <a:schemeClr val="accent3"/>
              </a:solidFill>
            </a:endParaRPr>
          </a:p>
        </p:txBody>
      </p:sp>
      <p:sp>
        <p:nvSpPr>
          <p:cNvPr id="479" name="Google Shape;479;p27"/>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a:solidFill>
                <a:schemeClr val="accent3"/>
              </a:solidFill>
            </a:endParaRPr>
          </a:p>
        </p:txBody>
      </p:sp>
      <p:pic>
        <p:nvPicPr>
          <p:cNvPr id="480" name="Google Shape;480;p27"/>
          <p:cNvPicPr preferRelativeResize="0"/>
          <p:nvPr/>
        </p:nvPicPr>
        <p:blipFill>
          <a:blip r:embed="rId3">
            <a:alphaModFix/>
          </a:blip>
          <a:stretch>
            <a:fillRect/>
          </a:stretch>
        </p:blipFill>
        <p:spPr>
          <a:xfrm>
            <a:off x="4776100" y="1347625"/>
            <a:ext cx="4163799" cy="2259516"/>
          </a:xfrm>
          <a:prstGeom prst="rect">
            <a:avLst/>
          </a:prstGeom>
          <a:noFill/>
          <a:ln>
            <a:noFill/>
          </a:ln>
        </p:spPr>
      </p:pic>
      <p:sp>
        <p:nvSpPr>
          <p:cNvPr id="481" name="Google Shape;481;p27"/>
          <p:cNvSpPr txBox="1">
            <a:spLocks noGrp="1"/>
          </p:cNvSpPr>
          <p:nvPr>
            <p:ph type="title" idx="4294967295"/>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a:t>
            </a:r>
            <a:endParaRPr>
              <a:solidFill>
                <a:schemeClr val="accent6"/>
              </a:solidFill>
            </a:endParaRPr>
          </a:p>
        </p:txBody>
      </p:sp>
      <p:sp>
        <p:nvSpPr>
          <p:cNvPr id="482" name="Google Shape;482;p27"/>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483" name="Google Shape;483;p27"/>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28"/>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the factors that contribute to a lower value for life expectancy? Which variables contribute to prolonging it?</a:t>
            </a:r>
            <a:endParaRPr/>
          </a:p>
        </p:txBody>
      </p:sp>
      <p:sp>
        <p:nvSpPr>
          <p:cNvPr id="489" name="Google Shape;489;p28"/>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Immunization variables (Hepatitis.B, Measles, Polio, Diphtheria) will be significant in determining life expectancy, along with alcohol use. </a:t>
            </a:r>
            <a:endParaRPr/>
          </a:p>
        </p:txBody>
      </p:sp>
      <p:sp>
        <p:nvSpPr>
          <p:cNvPr id="490" name="Google Shape;490;p28"/>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Hypothesis</a:t>
            </a:r>
            <a:r>
              <a:rPr lang="en">
                <a:solidFill>
                  <a:schemeClr val="lt1"/>
                </a:solidFill>
              </a:rPr>
              <a:t> </a:t>
            </a:r>
            <a:r>
              <a:rPr lang="en">
                <a:solidFill>
                  <a:schemeClr val="accent6"/>
                </a:solidFill>
              </a:rPr>
              <a:t>{</a:t>
            </a:r>
            <a:endParaRPr>
              <a:solidFill>
                <a:schemeClr val="accent6"/>
              </a:solidFill>
            </a:endParaRPr>
          </a:p>
        </p:txBody>
      </p:sp>
      <p:sp>
        <p:nvSpPr>
          <p:cNvPr id="491" name="Google Shape;491;p28"/>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 </a:t>
            </a:r>
            <a:r>
              <a:rPr lang="en">
                <a:solidFill>
                  <a:schemeClr val="accent6"/>
                </a:solidFill>
              </a:rPr>
              <a:t>{</a:t>
            </a:r>
            <a:r>
              <a:rPr lang="en"/>
              <a:t> </a:t>
            </a:r>
            <a:endParaRPr/>
          </a:p>
        </p:txBody>
      </p:sp>
      <p:grpSp>
        <p:nvGrpSpPr>
          <p:cNvPr id="492" name="Google Shape;492;p28"/>
          <p:cNvGrpSpPr/>
          <p:nvPr/>
        </p:nvGrpSpPr>
        <p:grpSpPr>
          <a:xfrm>
            <a:off x="1707884" y="1417701"/>
            <a:ext cx="320076" cy="320076"/>
            <a:chOff x="1562938" y="4248450"/>
            <a:chExt cx="475950" cy="475950"/>
          </a:xfrm>
        </p:grpSpPr>
        <p:sp>
          <p:nvSpPr>
            <p:cNvPr id="493" name="Google Shape;493;p28"/>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8"/>
          <p:cNvGrpSpPr/>
          <p:nvPr/>
        </p:nvGrpSpPr>
        <p:grpSpPr>
          <a:xfrm>
            <a:off x="1707878" y="3444511"/>
            <a:ext cx="320088" cy="260682"/>
            <a:chOff x="5899913" y="4248925"/>
            <a:chExt cx="639025" cy="524300"/>
          </a:xfrm>
        </p:grpSpPr>
        <p:sp>
          <p:nvSpPr>
            <p:cNvPr id="509" name="Google Shape;509;p28"/>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28"/>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 Project Group 2</a:t>
            </a:r>
            <a:endParaRPr/>
          </a:p>
        </p:txBody>
      </p:sp>
      <p:grpSp>
        <p:nvGrpSpPr>
          <p:cNvPr id="519" name="Google Shape;519;p28"/>
          <p:cNvGrpSpPr/>
          <p:nvPr/>
        </p:nvGrpSpPr>
        <p:grpSpPr>
          <a:xfrm>
            <a:off x="1614876" y="1364434"/>
            <a:ext cx="506092" cy="426611"/>
            <a:chOff x="1665363" y="1706700"/>
            <a:chExt cx="578325" cy="487500"/>
          </a:xfrm>
        </p:grpSpPr>
        <p:sp>
          <p:nvSpPr>
            <p:cNvPr id="520" name="Google Shape;520;p28"/>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8"/>
          <p:cNvGrpSpPr/>
          <p:nvPr/>
        </p:nvGrpSpPr>
        <p:grpSpPr>
          <a:xfrm>
            <a:off x="1614876" y="3361546"/>
            <a:ext cx="506092" cy="426611"/>
            <a:chOff x="1665363" y="1706700"/>
            <a:chExt cx="578325" cy="487500"/>
          </a:xfrm>
        </p:grpSpPr>
        <p:sp>
          <p:nvSpPr>
            <p:cNvPr id="523" name="Google Shape;523;p28"/>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8"/>
          <p:cNvGrpSpPr/>
          <p:nvPr/>
        </p:nvGrpSpPr>
        <p:grpSpPr>
          <a:xfrm>
            <a:off x="1084825" y="3203163"/>
            <a:ext cx="506100" cy="1366863"/>
            <a:chOff x="1084825" y="3203163"/>
            <a:chExt cx="506100" cy="1366863"/>
          </a:xfrm>
        </p:grpSpPr>
        <p:cxnSp>
          <p:nvCxnSpPr>
            <p:cNvPr id="526" name="Google Shape;526;p28"/>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27" name="Google Shape;527;p2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28" name="Google Shape;528;p28"/>
          <p:cNvGrpSpPr/>
          <p:nvPr/>
        </p:nvGrpSpPr>
        <p:grpSpPr>
          <a:xfrm>
            <a:off x="1084825" y="1208049"/>
            <a:ext cx="506100" cy="1366863"/>
            <a:chOff x="1084825" y="3203163"/>
            <a:chExt cx="506100" cy="1366863"/>
          </a:xfrm>
        </p:grpSpPr>
        <p:cxnSp>
          <p:nvCxnSpPr>
            <p:cNvPr id="529" name="Google Shape;529;p28"/>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30" name="Google Shape;530;p2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531" name="Google Shape;531;p28"/>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532" name="Google Shape;532;p28"/>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9"/>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02 </a:t>
            </a:r>
            <a:r>
              <a:rPr lang="en" sz="5000">
                <a:solidFill>
                  <a:schemeClr val="accent6"/>
                </a:solidFill>
              </a:rPr>
              <a:t>{</a:t>
            </a:r>
            <a:endParaRPr sz="5000">
              <a:solidFill>
                <a:schemeClr val="accent6"/>
              </a:solidFill>
            </a:endParaRPr>
          </a:p>
        </p:txBody>
      </p:sp>
      <p:sp>
        <p:nvSpPr>
          <p:cNvPr id="538" name="Google Shape;538;p29"/>
          <p:cNvSpPr txBox="1">
            <a:spLocks noGrp="1"/>
          </p:cNvSpPr>
          <p:nvPr>
            <p:ph type="title" idx="2"/>
          </p:nvPr>
        </p:nvSpPr>
        <p:spPr>
          <a:xfrm>
            <a:off x="2605800" y="1846628"/>
            <a:ext cx="5377200" cy="12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a:solidFill>
                  <a:schemeClr val="accent6"/>
                </a:solidFill>
              </a:rPr>
              <a:t>[</a:t>
            </a:r>
            <a:r>
              <a:rPr lang="en" sz="4700">
                <a:solidFill>
                  <a:schemeClr val="accent1"/>
                </a:solidFill>
                <a:latin typeface="Fira Code Medium"/>
                <a:ea typeface="Fira Code Medium"/>
                <a:cs typeface="Fira Code Medium"/>
                <a:sym typeface="Fira Code Medium"/>
              </a:rPr>
              <a:t>Data Description</a:t>
            </a:r>
            <a:r>
              <a:rPr lang="en" sz="4700">
                <a:solidFill>
                  <a:schemeClr val="accent6"/>
                </a:solidFill>
              </a:rPr>
              <a:t>]</a:t>
            </a:r>
            <a:r>
              <a:rPr lang="en" sz="3600">
                <a:solidFill>
                  <a:schemeClr val="accent1"/>
                </a:solidFill>
              </a:rPr>
              <a:t> </a:t>
            </a:r>
            <a:endParaRPr sz="3600">
              <a:solidFill>
                <a:schemeClr val="accent3"/>
              </a:solidFill>
            </a:endParaRPr>
          </a:p>
        </p:txBody>
      </p:sp>
      <p:sp>
        <p:nvSpPr>
          <p:cNvPr id="539" name="Google Shape;539;p29"/>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40" name="Google Shape;540;p29"/>
          <p:cNvCxnSpPr>
            <a:endCxn id="539"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41" name="Google Shape;541;p2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a:solidFill>
                <a:schemeClr val="accent3"/>
              </a:solidFill>
            </a:endParaRPr>
          </a:p>
        </p:txBody>
      </p:sp>
      <p:sp>
        <p:nvSpPr>
          <p:cNvPr id="542" name="Google Shape;542;p29"/>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543" name="Google Shape;543;p29"/>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0"/>
          <p:cNvSpPr txBox="1">
            <a:spLocks noGrp="1"/>
          </p:cNvSpPr>
          <p:nvPr>
            <p:ph type="subTitle" idx="2"/>
          </p:nvPr>
        </p:nvSpPr>
        <p:spPr>
          <a:xfrm>
            <a:off x="2205825" y="1444661"/>
            <a:ext cx="5137500" cy="2561700"/>
          </a:xfrm>
          <a:prstGeom prst="rect">
            <a:avLst/>
          </a:prstGeom>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Char char="●"/>
            </a:pPr>
            <a:r>
              <a:rPr lang="en"/>
              <a:t>Global Health Observatory (GHO) keeps track of the health status as well as many other related factors for all countries</a:t>
            </a:r>
            <a:endParaRPr/>
          </a:p>
          <a:p>
            <a:pPr marL="457200" lvl="0" indent="-317500" algn="l" rtl="0">
              <a:lnSpc>
                <a:spcPct val="120000"/>
              </a:lnSpc>
              <a:spcBef>
                <a:spcPts val="1000"/>
              </a:spcBef>
              <a:spcAft>
                <a:spcPts val="0"/>
              </a:spcAft>
              <a:buSzPts val="1400"/>
              <a:buChar char="●"/>
            </a:pPr>
            <a:r>
              <a:rPr lang="en"/>
              <a:t>Health dataset for 193 countries from 2000 to 2015</a:t>
            </a:r>
            <a:endParaRPr/>
          </a:p>
          <a:p>
            <a:pPr marL="457200" lvl="0" indent="-317500" algn="l" rtl="0">
              <a:lnSpc>
                <a:spcPct val="120000"/>
              </a:lnSpc>
              <a:spcBef>
                <a:spcPts val="1000"/>
              </a:spcBef>
              <a:spcAft>
                <a:spcPts val="1000"/>
              </a:spcAft>
              <a:buSzPts val="1400"/>
              <a:buChar char="●"/>
            </a:pPr>
            <a:r>
              <a:rPr lang="en"/>
              <a:t>2938 rows (data points) and 22 columns (features)</a:t>
            </a:r>
            <a:endParaRPr/>
          </a:p>
        </p:txBody>
      </p:sp>
      <p:sp>
        <p:nvSpPr>
          <p:cNvPr id="549" name="Google Shape;549;p30"/>
          <p:cNvSpPr txBox="1">
            <a:spLocks noGrp="1"/>
          </p:cNvSpPr>
          <p:nvPr>
            <p:ph type="title"/>
          </p:nvPr>
        </p:nvSpPr>
        <p:spPr>
          <a:xfrm>
            <a:off x="1143250" y="621250"/>
            <a:ext cx="54804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General Description</a:t>
            </a:r>
            <a:r>
              <a:rPr lang="en"/>
              <a:t> </a:t>
            </a:r>
            <a:r>
              <a:rPr lang="en">
                <a:solidFill>
                  <a:schemeClr val="accent6"/>
                </a:solidFill>
              </a:rPr>
              <a:t>{</a:t>
            </a:r>
            <a:r>
              <a:rPr lang="en"/>
              <a:t> </a:t>
            </a:r>
            <a:endParaRPr/>
          </a:p>
        </p:txBody>
      </p:sp>
      <p:grpSp>
        <p:nvGrpSpPr>
          <p:cNvPr id="550" name="Google Shape;550;p30"/>
          <p:cNvGrpSpPr/>
          <p:nvPr/>
        </p:nvGrpSpPr>
        <p:grpSpPr>
          <a:xfrm>
            <a:off x="1707884" y="1417701"/>
            <a:ext cx="320076" cy="320076"/>
            <a:chOff x="1562938" y="4248450"/>
            <a:chExt cx="475950" cy="475950"/>
          </a:xfrm>
        </p:grpSpPr>
        <p:sp>
          <p:nvSpPr>
            <p:cNvPr id="551" name="Google Shape;551;p30"/>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30"/>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 Project Group 2</a:t>
            </a:r>
            <a:endParaRPr/>
          </a:p>
        </p:txBody>
      </p:sp>
      <p:grpSp>
        <p:nvGrpSpPr>
          <p:cNvPr id="567" name="Google Shape;567;p30"/>
          <p:cNvGrpSpPr/>
          <p:nvPr/>
        </p:nvGrpSpPr>
        <p:grpSpPr>
          <a:xfrm>
            <a:off x="1614876" y="1364434"/>
            <a:ext cx="506092" cy="426611"/>
            <a:chOff x="1665363" y="1706700"/>
            <a:chExt cx="578325" cy="487500"/>
          </a:xfrm>
        </p:grpSpPr>
        <p:sp>
          <p:nvSpPr>
            <p:cNvPr id="568" name="Google Shape;568;p30"/>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0"/>
          <p:cNvGrpSpPr/>
          <p:nvPr/>
        </p:nvGrpSpPr>
        <p:grpSpPr>
          <a:xfrm>
            <a:off x="1337875" y="1208049"/>
            <a:ext cx="1490500" cy="2948137"/>
            <a:chOff x="1337875" y="3203163"/>
            <a:chExt cx="1490500" cy="2948138"/>
          </a:xfrm>
        </p:grpSpPr>
        <p:cxnSp>
          <p:nvCxnSpPr>
            <p:cNvPr id="571" name="Google Shape;571;p30"/>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72" name="Google Shape;572;p30"/>
            <p:cNvSpPr txBox="1"/>
            <p:nvPr/>
          </p:nvSpPr>
          <p:spPr>
            <a:xfrm>
              <a:off x="2322275" y="5535700"/>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573" name="Google Shape;573;p30"/>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574" name="Google Shape;574;p30"/>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grpSp>
        <p:nvGrpSpPr>
          <p:cNvPr id="579" name="Google Shape;579;p31"/>
          <p:cNvGrpSpPr/>
          <p:nvPr/>
        </p:nvGrpSpPr>
        <p:grpSpPr>
          <a:xfrm>
            <a:off x="1084825" y="1168950"/>
            <a:ext cx="506100" cy="3431975"/>
            <a:chOff x="1084825" y="1168950"/>
            <a:chExt cx="506100" cy="3431975"/>
          </a:xfrm>
        </p:grpSpPr>
        <p:sp>
          <p:nvSpPr>
            <p:cNvPr id="580" name="Google Shape;580;p31"/>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81" name="Google Shape;581;p3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82" name="Google Shape;582;p31"/>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pic>
        <p:nvPicPr>
          <p:cNvPr id="583" name="Google Shape;583;p31"/>
          <p:cNvPicPr preferRelativeResize="0"/>
          <p:nvPr/>
        </p:nvPicPr>
        <p:blipFill>
          <a:blip r:embed="rId3">
            <a:alphaModFix/>
          </a:blip>
          <a:stretch>
            <a:fillRect/>
          </a:stretch>
        </p:blipFill>
        <p:spPr>
          <a:xfrm>
            <a:off x="1750725" y="554600"/>
            <a:ext cx="6018202" cy="4034351"/>
          </a:xfrm>
          <a:prstGeom prst="rect">
            <a:avLst/>
          </a:prstGeom>
          <a:noFill/>
          <a:ln>
            <a:noFill/>
          </a:ln>
        </p:spPr>
      </p:pic>
      <p:sp>
        <p:nvSpPr>
          <p:cNvPr id="584" name="Google Shape;584;p31"/>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585" name="Google Shape;585;p31"/>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2"/>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03 </a:t>
            </a:r>
            <a:r>
              <a:rPr lang="en" sz="5000">
                <a:solidFill>
                  <a:schemeClr val="accent6"/>
                </a:solidFill>
              </a:rPr>
              <a:t>{</a:t>
            </a:r>
            <a:endParaRPr sz="5000">
              <a:solidFill>
                <a:schemeClr val="accent6"/>
              </a:solidFill>
            </a:endParaRPr>
          </a:p>
        </p:txBody>
      </p:sp>
      <p:sp>
        <p:nvSpPr>
          <p:cNvPr id="591" name="Google Shape;591;p32"/>
          <p:cNvSpPr txBox="1">
            <a:spLocks noGrp="1"/>
          </p:cNvSpPr>
          <p:nvPr>
            <p:ph type="title" idx="2"/>
          </p:nvPr>
        </p:nvSpPr>
        <p:spPr>
          <a:xfrm>
            <a:off x="2605800" y="1846628"/>
            <a:ext cx="5377200" cy="125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a:solidFill>
                  <a:schemeClr val="accent6"/>
                </a:solidFill>
              </a:rPr>
              <a:t>[</a:t>
            </a:r>
            <a:r>
              <a:rPr lang="en" sz="4700">
                <a:solidFill>
                  <a:schemeClr val="accent1"/>
                </a:solidFill>
                <a:latin typeface="Fira Code Medium"/>
                <a:ea typeface="Fira Code Medium"/>
                <a:cs typeface="Fira Code Medium"/>
                <a:sym typeface="Fira Code Medium"/>
              </a:rPr>
              <a:t>Methodology</a:t>
            </a:r>
            <a:r>
              <a:rPr lang="en" sz="4700">
                <a:solidFill>
                  <a:schemeClr val="accent6"/>
                </a:solidFill>
              </a:rPr>
              <a:t>]</a:t>
            </a:r>
            <a:r>
              <a:rPr lang="en" sz="3600">
                <a:solidFill>
                  <a:schemeClr val="accent1"/>
                </a:solidFill>
              </a:rPr>
              <a:t> </a:t>
            </a:r>
            <a:endParaRPr sz="3600">
              <a:solidFill>
                <a:schemeClr val="accent3"/>
              </a:solidFill>
            </a:endParaRPr>
          </a:p>
        </p:txBody>
      </p:sp>
      <p:sp>
        <p:nvSpPr>
          <p:cNvPr id="592" name="Google Shape;592;p32"/>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3" name="Google Shape;593;p32"/>
          <p:cNvCxnSpPr>
            <a:endCxn id="592"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94" name="Google Shape;594;p3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595" name="Google Shape;595;p3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596" name="Google Shape;596;p3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3"/>
          <p:cNvSpPr txBox="1">
            <a:spLocks noGrp="1"/>
          </p:cNvSpPr>
          <p:nvPr>
            <p:ph type="title"/>
          </p:nvPr>
        </p:nvSpPr>
        <p:spPr>
          <a:xfrm>
            <a:off x="2673350" y="1194150"/>
            <a:ext cx="4768200"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Model </a:t>
            </a:r>
            <a:r>
              <a:rPr lang="en" sz="5000">
                <a:solidFill>
                  <a:schemeClr val="accent6"/>
                </a:solidFill>
              </a:rPr>
              <a:t>{</a:t>
            </a:r>
            <a:r>
              <a:rPr lang="en" sz="2800">
                <a:solidFill>
                  <a:schemeClr val="accent3"/>
                </a:solidFill>
              </a:rPr>
              <a:t> </a:t>
            </a:r>
            <a:r>
              <a:rPr lang="en" sz="6000">
                <a:solidFill>
                  <a:schemeClr val="accent2"/>
                </a:solidFill>
              </a:rPr>
              <a:t>Selection</a:t>
            </a:r>
            <a:r>
              <a:rPr lang="en" sz="5000">
                <a:solidFill>
                  <a:schemeClr val="accent2"/>
                </a:solidFill>
              </a:rPr>
              <a:t> </a:t>
            </a:r>
            <a:endParaRPr sz="5000">
              <a:solidFill>
                <a:schemeClr val="accent2"/>
              </a:solidFill>
            </a:endParaRPr>
          </a:p>
        </p:txBody>
      </p:sp>
      <p:sp>
        <p:nvSpPr>
          <p:cNvPr id="602" name="Google Shape;602;p3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DA Project Group 2</a:t>
            </a:r>
            <a:endParaRPr sz="1400">
              <a:solidFill>
                <a:schemeClr val="accent3"/>
              </a:solidFill>
            </a:endParaRPr>
          </a:p>
        </p:txBody>
      </p:sp>
      <p:sp>
        <p:nvSpPr>
          <p:cNvPr id="603" name="Google Shape;603;p33"/>
          <p:cNvSpPr txBox="1"/>
          <p:nvPr/>
        </p:nvSpPr>
        <p:spPr>
          <a:xfrm>
            <a:off x="2544750" y="3415438"/>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4" name="Google Shape;604;p33"/>
          <p:cNvCxnSpPr>
            <a:endCxn id="603" idx="0"/>
          </p:cNvCxnSpPr>
          <p:nvPr/>
        </p:nvCxnSpPr>
        <p:spPr>
          <a:xfrm>
            <a:off x="2797800" y="2876338"/>
            <a:ext cx="0" cy="539100"/>
          </a:xfrm>
          <a:prstGeom prst="straightConnector1">
            <a:avLst/>
          </a:prstGeom>
          <a:noFill/>
          <a:ln w="9525" cap="flat" cmpd="sng">
            <a:solidFill>
              <a:schemeClr val="accent4"/>
            </a:solidFill>
            <a:prstDash val="solid"/>
            <a:round/>
            <a:headEnd type="none" w="med" len="med"/>
            <a:tailEnd type="none" w="med" len="med"/>
          </a:ln>
        </p:spPr>
      </p:cxnSp>
      <p:sp>
        <p:nvSpPr>
          <p:cNvPr id="605" name="Google Shape;605;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LifeExpectancy</a:t>
            </a:r>
            <a:r>
              <a:rPr lang="en" sz="1400">
                <a:solidFill>
                  <a:schemeClr val="accent3"/>
                </a:solidFill>
              </a:rPr>
              <a:t>.html</a:t>
            </a:r>
            <a:endParaRPr sz="1400">
              <a:solidFill>
                <a:schemeClr val="accent3"/>
              </a:solidFill>
            </a:endParaRPr>
          </a:p>
        </p:txBody>
      </p:sp>
      <p:sp>
        <p:nvSpPr>
          <p:cNvPr id="606" name="Google Shape;606;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DataAnalytics</a:t>
            </a:r>
            <a:r>
              <a:rPr lang="en" sz="1400">
                <a:solidFill>
                  <a:schemeClr val="accent3"/>
                </a:solidFill>
              </a:rPr>
              <a:t>.css</a:t>
            </a:r>
            <a:endParaRPr sz="1400">
              <a:solidFill>
                <a:schemeClr val="accent3"/>
              </a:solidFill>
            </a:endParaRPr>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1502</Words>
  <Application>Microsoft Office PowerPoint</Application>
  <PresentationFormat>On-screen Show (16:9)</PresentationFormat>
  <Paragraphs>180</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Fira Code</vt:lpstr>
      <vt:lpstr>Roboto</vt:lpstr>
      <vt:lpstr>Times New Roman</vt:lpstr>
      <vt:lpstr>Fira Code Medium</vt:lpstr>
      <vt:lpstr>Arial</vt:lpstr>
      <vt:lpstr>Montserrat</vt:lpstr>
      <vt:lpstr>Programming Language Workshop for Beginners by Slidesgo</vt:lpstr>
      <vt:lpstr>Life Expectancy {</vt:lpstr>
      <vt:lpstr>01 {</vt:lpstr>
      <vt:lpstr>Overview </vt:lpstr>
      <vt:lpstr>Question { </vt:lpstr>
      <vt:lpstr>02 {</vt:lpstr>
      <vt:lpstr>General Description { </vt:lpstr>
      <vt:lpstr>PowerPoint Presentation</vt:lpstr>
      <vt:lpstr>03 {</vt:lpstr>
      <vt:lpstr>Model { Selection </vt:lpstr>
      <vt:lpstr>Forward Stepwise Selection </vt:lpstr>
      <vt:lpstr>Plot of number of variables and adjusted R2</vt:lpstr>
      <vt:lpstr>Plot of number of variables and BIC</vt:lpstr>
      <vt:lpstr>Plot of number of variables and Cp</vt:lpstr>
      <vt:lpstr>Linear {  Model </vt:lpstr>
      <vt:lpstr>PowerPoint Presentation</vt:lpstr>
      <vt:lpstr>Tree {  Model </vt:lpstr>
      <vt:lpstr>PowerPoint Presentation</vt:lpstr>
      <vt:lpstr>PowerPoint Presentation</vt:lpstr>
      <vt:lpstr>PowerPoint Presentation</vt:lpstr>
      <vt:lpstr>PowerPoint Presentation</vt:lpstr>
      <vt:lpstr>04 {</vt:lpstr>
      <vt:lpstr>PowerPoint Presentation</vt:lpstr>
      <vt:lpstr>05 {</vt:lpstr>
      <vt:lpstr>Effect of Immunization &amp; Alcohol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dc:title>
  <dc:creator>Kshitiz Shah</dc:creator>
  <cp:lastModifiedBy>Kshitiz Shah</cp:lastModifiedBy>
  <cp:revision>1</cp:revision>
  <dcterms:modified xsi:type="dcterms:W3CDTF">2023-02-09T19:16:30Z</dcterms:modified>
</cp:coreProperties>
</file>