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4" r:id="rId7"/>
    <p:sldId id="256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Parallelism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Concurrency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 custLinFactNeighborY="-40967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Better Garbage Collection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 custLinFactNeighborX="0" custLinFactNeighborY="-57410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Both Programmer &amp; System Efficient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 custScaleY="122253" custLinFactNeighborY="-33749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Package Declaration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Import Packages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 custLinFactNeighborY="-40967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Statements &amp; Expressions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 custLinFactNeighborX="0" custLinFactNeighborY="-57410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176B2D-F54E-4EB0-A974-5701E93B657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2D626E-AFF3-4BEF-9199-073AA04F477D}">
      <dgm:prSet phldrT="[Text]"/>
      <dgm:spPr/>
      <dgm:t>
        <a:bodyPr/>
        <a:lstStyle/>
        <a:p>
          <a:r>
            <a:rPr lang="en-IN" dirty="0"/>
            <a:t>Functions</a:t>
          </a:r>
        </a:p>
      </dgm:t>
    </dgm:pt>
    <dgm:pt modelId="{42B41A08-2FB1-4263-951C-2A3DB9BA8AD7}" type="parTrans" cxnId="{0F18DB40-E3F0-4C12-A494-6A80972B5053}">
      <dgm:prSet/>
      <dgm:spPr/>
      <dgm:t>
        <a:bodyPr/>
        <a:lstStyle/>
        <a:p>
          <a:endParaRPr lang="en-IN"/>
        </a:p>
      </dgm:t>
    </dgm:pt>
    <dgm:pt modelId="{DA6030B8-7B3E-40D2-9743-C3EE756BB2EB}" type="sibTrans" cxnId="{0F18DB40-E3F0-4C12-A494-6A80972B5053}">
      <dgm:prSet/>
      <dgm:spPr/>
      <dgm:t>
        <a:bodyPr/>
        <a:lstStyle/>
        <a:p>
          <a:endParaRPr lang="en-IN"/>
        </a:p>
      </dgm:t>
    </dgm:pt>
    <dgm:pt modelId="{94B89E50-B148-462F-B3E6-5E533BA8BF98}" type="pres">
      <dgm:prSet presAssocID="{F4176B2D-F54E-4EB0-A974-5701E93B657F}" presName="linear" presStyleCnt="0">
        <dgm:presLayoutVars>
          <dgm:animLvl val="lvl"/>
          <dgm:resizeHandles val="exact"/>
        </dgm:presLayoutVars>
      </dgm:prSet>
      <dgm:spPr/>
    </dgm:pt>
    <dgm:pt modelId="{A73714E8-28BB-4F72-A614-6812F001DE72}" type="pres">
      <dgm:prSet presAssocID="{052D626E-AFF3-4BEF-9199-073AA04F477D}" presName="parentText" presStyleLbl="node1" presStyleIdx="0" presStyleCnt="1" custLinFactNeighborY="-33749">
        <dgm:presLayoutVars>
          <dgm:chMax val="0"/>
          <dgm:bulletEnabled val="1"/>
        </dgm:presLayoutVars>
      </dgm:prSet>
      <dgm:spPr/>
    </dgm:pt>
  </dgm:ptLst>
  <dgm:cxnLst>
    <dgm:cxn modelId="{0F18DB40-E3F0-4C12-A494-6A80972B5053}" srcId="{F4176B2D-F54E-4EB0-A974-5701E93B657F}" destId="{052D626E-AFF3-4BEF-9199-073AA04F477D}" srcOrd="0" destOrd="0" parTransId="{42B41A08-2FB1-4263-951C-2A3DB9BA8AD7}" sibTransId="{DA6030B8-7B3E-40D2-9743-C3EE756BB2EB}"/>
    <dgm:cxn modelId="{89EC5869-393F-4352-9693-E94CA4556943}" type="presOf" srcId="{F4176B2D-F54E-4EB0-A974-5701E93B657F}" destId="{94B89E50-B148-462F-B3E6-5E533BA8BF98}" srcOrd="0" destOrd="0" presId="urn:microsoft.com/office/officeart/2005/8/layout/vList2"/>
    <dgm:cxn modelId="{C1E70EBB-9767-4862-BC95-D887F7E933DE}" type="presOf" srcId="{052D626E-AFF3-4BEF-9199-073AA04F477D}" destId="{A73714E8-28BB-4F72-A614-6812F001DE72}" srcOrd="0" destOrd="0" presId="urn:microsoft.com/office/officeart/2005/8/layout/vList2"/>
    <dgm:cxn modelId="{548597D9-082B-4872-8CEC-5DA6CA099E80}" type="presParOf" srcId="{94B89E50-B148-462F-B3E6-5E533BA8BF98}" destId="{A73714E8-28BB-4F72-A614-6812F001D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1416"/>
          <a:ext cx="4817230" cy="67158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Parallelism</a:t>
          </a:r>
        </a:p>
      </dsp:txBody>
      <dsp:txXfrm>
        <a:off x="32784" y="34200"/>
        <a:ext cx="475166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0"/>
          <a:ext cx="4817230" cy="67158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Concurrency</a:t>
          </a:r>
        </a:p>
      </dsp:txBody>
      <dsp:txXfrm>
        <a:off x="32784" y="32784"/>
        <a:ext cx="4751662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0"/>
          <a:ext cx="4817230" cy="67158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Better Garbage Collection</a:t>
          </a:r>
        </a:p>
      </dsp:txBody>
      <dsp:txXfrm>
        <a:off x="32784" y="32784"/>
        <a:ext cx="4751662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0"/>
          <a:ext cx="4817230" cy="1410335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Both Programmer &amp; System Efficient</a:t>
          </a:r>
        </a:p>
      </dsp:txBody>
      <dsp:txXfrm>
        <a:off x="68847" y="68847"/>
        <a:ext cx="4679536" cy="1272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1416"/>
          <a:ext cx="481723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Package Declaration</a:t>
          </a:r>
        </a:p>
      </dsp:txBody>
      <dsp:txXfrm>
        <a:off x="32784" y="34200"/>
        <a:ext cx="4751662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0"/>
          <a:ext cx="481723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Import Packages</a:t>
          </a:r>
        </a:p>
      </dsp:txBody>
      <dsp:txXfrm>
        <a:off x="32784" y="32784"/>
        <a:ext cx="4751662" cy="6060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0"/>
          <a:ext cx="481723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Statements &amp; Expressions</a:t>
          </a:r>
        </a:p>
      </dsp:txBody>
      <dsp:txXfrm>
        <a:off x="32784" y="32784"/>
        <a:ext cx="475166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14E8-28BB-4F72-A614-6812F001DE72}">
      <dsp:nvSpPr>
        <dsp:cNvPr id="0" name=""/>
        <dsp:cNvSpPr/>
      </dsp:nvSpPr>
      <dsp:spPr>
        <a:xfrm>
          <a:off x="0" y="0"/>
          <a:ext cx="481723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Functions</a:t>
          </a:r>
        </a:p>
      </dsp:txBody>
      <dsp:txXfrm>
        <a:off x="32784" y="32784"/>
        <a:ext cx="475166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8C3C1-E70B-457F-A0A5-F4B9B873099C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E4A4-3C58-43AD-8D3F-72F9B62A5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4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1E4A4-3C58-43AD-8D3F-72F9B62A5BD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5AF7-434A-4DFF-892C-4933A80C0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A39CD-75CA-45CB-97CF-E33A5C966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DD0A5-70EB-4A89-A77E-7D51A51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38E5-986B-4537-A612-43858D7B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200D-92D0-4FE1-AF8C-C0CE881E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7446-EA21-41F2-B89F-1A27C520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A095E-7539-45FC-9F7F-E969B37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14C8-2E3C-4B21-AB16-3D151497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DAD1-9406-4E0C-BF17-979833C0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A416-DFAD-4D72-B9A2-68C0AE01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0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BC882-C6C7-4161-B9B4-514DF9062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2E1A0-1481-4FC5-96EE-3FEE8730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E341-8D65-4725-AF50-AFD4CE2E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D00B-971A-4793-98F7-BD87A51D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1AF0-72FE-4782-A513-FA1F410F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8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8F5C-8986-4554-BE12-71502FD1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ACBD-B1E2-4067-A61F-37BC3EA0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C117-9E58-4DAE-9584-5BD51A7B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BBD1-DEC5-4607-862D-5EBB3E40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3728-148E-4BC7-A871-BD7677D6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9FA-9B96-49E5-AD10-49930433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486D-2C64-4D91-BF35-4A6F6106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CCE1-743C-46FB-8CC3-CBBFF3DE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A39E-83F9-400F-B3A8-D54CEC6A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FC51-6A0B-425E-955D-7805FF80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4504-45A7-4310-B5B1-13895D6E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9AC6-1A01-483C-A753-89F40F204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3797-558A-484A-B4AB-4E2C09D0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5E6B-1730-4ED6-9C54-AFDA0E5D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48E4-1AA7-4BCD-B914-56E03D3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CA347-473C-484B-9177-D34D6831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F3E9-10C0-425D-B904-236B5F12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AD40-8BB6-41C8-9CCB-7CED456C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BC96D-F819-42F2-8269-A99F7774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AF24E-46F5-4D45-AF0D-320644DD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6DE76-F517-46DD-B768-66BB1419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128D8-F014-4F6A-BFA9-5A94A2A0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8211A-AB59-4D76-8068-867D6A7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A02DC-8283-4751-83AF-6D6AB072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122E-CE4B-4FD5-8D7C-0EE3535B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E9602-20E7-4DF6-989E-6191CDBF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6D570-FF0B-4062-844C-ADC5F68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61A0-F658-48D7-90D6-0E441FC8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3290C-FA00-4C6F-8CCD-4E65EE41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5E550-EC0D-497A-A666-FFF0BC59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B2A5-A542-4657-93AB-D3C8B62D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CF83-1380-4C86-BDBC-AF44B036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0504-DA6E-47F2-9406-B3F1D3D2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2DF2-15DB-45F6-BAC2-E7E6A1D3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899D-E2F3-49C8-8BB3-F8EB8C3E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FC1B5-5087-4829-97EC-C8A8717A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9E4C-9DAD-461B-B2B2-D83D73E7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B87C-7149-498F-8B7C-76FEFCEA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93E16-F393-4D4B-B28B-4039BD029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10C45-9C51-4657-A2DB-DBD13F9F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6DAA-5A82-4EE9-A625-E91AD15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4126-BC2C-4E26-8D0B-6E762FF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6CDA5-C316-481F-A41F-5AE565E0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3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5DB6A-A02F-4092-8B3C-D3184084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D41E-04B6-4401-A1FE-F982FE29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4172-B15A-4519-AE0C-45D566A47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4A65A-3AA3-4077-912D-E3F873633BC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84DA-6C44-4BD9-BB65-A183613C3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E139-B1C1-4412-846D-51C147B41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EC39-9D32-453B-94DE-1E24DCBB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750FF6-4169-407D-8DF9-CD9B0CE5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4" y="594591"/>
            <a:ext cx="8511209" cy="319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4589D6-A5DC-4A67-A981-3FD853D2B8D8}"/>
              </a:ext>
            </a:extLst>
          </p:cNvPr>
          <p:cNvSpPr txBox="1"/>
          <p:nvPr/>
        </p:nvSpPr>
        <p:spPr>
          <a:xfrm>
            <a:off x="2520053" y="4007700"/>
            <a:ext cx="7151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GOLANG OVERVIEW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BE6C0E-0110-4578-8D6E-83A27009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1" y="6056917"/>
            <a:ext cx="2821057" cy="6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8F582-A48F-4E2E-85B7-7EBE82626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71"/>
          <a:stretch/>
        </p:blipFill>
        <p:spPr>
          <a:xfrm>
            <a:off x="486770" y="3256749"/>
            <a:ext cx="5509146" cy="3429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7DA31-777D-410F-92FD-F791B3A689B0}"/>
              </a:ext>
            </a:extLst>
          </p:cNvPr>
          <p:cNvSpPr txBox="1"/>
          <p:nvPr/>
        </p:nvSpPr>
        <p:spPr>
          <a:xfrm>
            <a:off x="486770" y="1699444"/>
            <a:ext cx="574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Open Source Programming Language That Makes It Easy To Build </a:t>
            </a:r>
            <a:r>
              <a:rPr lang="en-IN" sz="2800" b="1" dirty="0"/>
              <a:t>Simple</a:t>
            </a:r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IN" sz="2800" b="1" dirty="0"/>
              <a:t>Reliable</a:t>
            </a:r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, &amp; </a:t>
            </a:r>
            <a:r>
              <a:rPr lang="en-IN" sz="2800" b="1" dirty="0"/>
              <a:t>Efficient</a:t>
            </a:r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 Software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F98D71-6C77-490F-89E6-E1DD77A87509}"/>
              </a:ext>
            </a:extLst>
          </p:cNvPr>
          <p:cNvCxnSpPr/>
          <p:nvPr/>
        </p:nvCxnSpPr>
        <p:spPr>
          <a:xfrm>
            <a:off x="486770" y="1364776"/>
            <a:ext cx="10854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6B397E-6ED0-487B-838B-8FF1E1C6585C}"/>
              </a:ext>
            </a:extLst>
          </p:cNvPr>
          <p:cNvSpPr txBox="1"/>
          <p:nvPr/>
        </p:nvSpPr>
        <p:spPr>
          <a:xfrm>
            <a:off x="486770" y="349113"/>
            <a:ext cx="3706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Golang/Go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D8284A-A83E-4F61-AF76-679BF95BF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" t="30447" r="8165" b="27363"/>
          <a:stretch/>
        </p:blipFill>
        <p:spPr bwMode="auto">
          <a:xfrm>
            <a:off x="7697337" y="2562729"/>
            <a:ext cx="3125337" cy="104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7C4569E-94B6-4091-8284-A8B56D1CD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"/>
          <a:stretch/>
        </p:blipFill>
        <p:spPr bwMode="auto">
          <a:xfrm>
            <a:off x="6777711" y="3899226"/>
            <a:ext cx="4964588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19091B-FE88-413F-AE2C-3DE116EE0E59}"/>
              </a:ext>
            </a:extLst>
          </p:cNvPr>
          <p:cNvSpPr txBox="1"/>
          <p:nvPr/>
        </p:nvSpPr>
        <p:spPr>
          <a:xfrm>
            <a:off x="7473854" y="5096758"/>
            <a:ext cx="3572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https://golang.org/</a:t>
            </a:r>
          </a:p>
        </p:txBody>
      </p:sp>
    </p:spTree>
    <p:extLst>
      <p:ext uri="{BB962C8B-B14F-4D97-AF65-F5344CB8AC3E}">
        <p14:creationId xmlns:p14="http://schemas.microsoft.com/office/powerpoint/2010/main" val="11577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EB3D9D-EE73-449F-88E6-DF99480E6A6F}"/>
              </a:ext>
            </a:extLst>
          </p:cNvPr>
          <p:cNvCxnSpPr/>
          <p:nvPr/>
        </p:nvCxnSpPr>
        <p:spPr>
          <a:xfrm>
            <a:off x="486770" y="1364776"/>
            <a:ext cx="10854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452736-8576-4765-98E0-E9D3BA730D74}"/>
              </a:ext>
            </a:extLst>
          </p:cNvPr>
          <p:cNvSpPr txBox="1"/>
          <p:nvPr/>
        </p:nvSpPr>
        <p:spPr>
          <a:xfrm>
            <a:off x="486770" y="349113"/>
            <a:ext cx="5646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Application Areas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C7CC5C-071E-4371-B28D-865FF9FB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0" y="16401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5715BFD-8DCB-4B76-BDDD-DCAFFB221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/>
          <a:stretch/>
        </p:blipFill>
        <p:spPr bwMode="auto">
          <a:xfrm>
            <a:off x="544453" y="3880235"/>
            <a:ext cx="2744857" cy="267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A6D61AC-6408-4104-AF97-C9E384C5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52" y="2027681"/>
            <a:ext cx="2200131" cy="16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5D7D8DF-D2C5-4D92-920E-C74D82D5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29" y="4220391"/>
            <a:ext cx="3238499" cy="19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A1848-65CB-4191-864B-A31C699FA9C9}"/>
              </a:ext>
            </a:extLst>
          </p:cNvPr>
          <p:cNvSpPr txBox="1"/>
          <p:nvPr/>
        </p:nvSpPr>
        <p:spPr>
          <a:xfrm>
            <a:off x="3298929" y="2529565"/>
            <a:ext cx="173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Big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1F36F-927B-460E-9E81-7F50EF74B8E8}"/>
              </a:ext>
            </a:extLst>
          </p:cNvPr>
          <p:cNvSpPr txBox="1"/>
          <p:nvPr/>
        </p:nvSpPr>
        <p:spPr>
          <a:xfrm>
            <a:off x="3329065" y="4340686"/>
            <a:ext cx="1704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Audio &amp;</a:t>
            </a:r>
          </a:p>
          <a:p>
            <a:r>
              <a:rPr lang="en-IN" sz="3600" dirty="0"/>
              <a:t>Video</a:t>
            </a:r>
          </a:p>
          <a:p>
            <a:r>
              <a:rPr lang="en-IN" sz="3600" dirty="0"/>
              <a:t>Editing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C8F8-47A4-43BE-9A06-4D762C001424}"/>
              </a:ext>
            </a:extLst>
          </p:cNvPr>
          <p:cNvSpPr txBox="1"/>
          <p:nvPr/>
        </p:nvSpPr>
        <p:spPr>
          <a:xfrm>
            <a:off x="8597628" y="2252567"/>
            <a:ext cx="236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System &amp;</a:t>
            </a:r>
          </a:p>
          <a:p>
            <a:r>
              <a:rPr lang="en-IN" sz="3600" dirty="0"/>
              <a:t>Networking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3749C-A7F6-4824-B26B-AD8235B1C68C}"/>
              </a:ext>
            </a:extLst>
          </p:cNvPr>
          <p:cNvSpPr txBox="1"/>
          <p:nvPr/>
        </p:nvSpPr>
        <p:spPr>
          <a:xfrm>
            <a:off x="8451854" y="4894682"/>
            <a:ext cx="35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1451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4CE68B-3A91-499F-9AD0-1580DE1DA426}"/>
              </a:ext>
            </a:extLst>
          </p:cNvPr>
          <p:cNvCxnSpPr/>
          <p:nvPr/>
        </p:nvCxnSpPr>
        <p:spPr>
          <a:xfrm>
            <a:off x="486770" y="1364776"/>
            <a:ext cx="10854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0AE1E2-CF38-4105-AD5F-218E42B6120F}"/>
              </a:ext>
            </a:extLst>
          </p:cNvPr>
          <p:cNvSpPr txBox="1"/>
          <p:nvPr/>
        </p:nvSpPr>
        <p:spPr>
          <a:xfrm>
            <a:off x="486770" y="349113"/>
            <a:ext cx="4162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Key Features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9263F3-12D1-4476-AB48-D68E34486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95535"/>
              </p:ext>
            </p:extLst>
          </p:nvPr>
        </p:nvGraphicFramePr>
        <p:xfrm>
          <a:off x="505395" y="1657117"/>
          <a:ext cx="4817231" cy="67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084B24-1CB1-4AAF-B763-126A1BB6A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508829"/>
              </p:ext>
            </p:extLst>
          </p:nvPr>
        </p:nvGraphicFramePr>
        <p:xfrm>
          <a:off x="505396" y="2528330"/>
          <a:ext cx="4817231" cy="67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D819D9-4015-4EB2-B2AD-625F59C4E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566535"/>
              </p:ext>
            </p:extLst>
          </p:nvPr>
        </p:nvGraphicFramePr>
        <p:xfrm>
          <a:off x="519044" y="4252633"/>
          <a:ext cx="4817231" cy="67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C284BC-CC13-4C68-B889-D26951705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88902"/>
              </p:ext>
            </p:extLst>
          </p:nvPr>
        </p:nvGraphicFramePr>
        <p:xfrm>
          <a:off x="519044" y="5074987"/>
          <a:ext cx="4817231" cy="14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0D53D46-86F1-452E-9595-DBB6DFACCEF7}"/>
              </a:ext>
            </a:extLst>
          </p:cNvPr>
          <p:cNvGrpSpPr/>
          <p:nvPr/>
        </p:nvGrpSpPr>
        <p:grpSpPr>
          <a:xfrm>
            <a:off x="519045" y="3399543"/>
            <a:ext cx="4817230" cy="671580"/>
            <a:chOff x="0" y="0"/>
            <a:chExt cx="4817230" cy="6715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B36BB25-697C-4DD5-8B95-B7ECC06082FD}"/>
                </a:ext>
              </a:extLst>
            </p:cNvPr>
            <p:cNvSpPr/>
            <p:nvPr/>
          </p:nvSpPr>
          <p:spPr>
            <a:xfrm>
              <a:off x="0" y="0"/>
              <a:ext cx="4817230" cy="6715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0DA3DB43-2ECB-470E-B3CF-4ED148AA8426}"/>
                </a:ext>
              </a:extLst>
            </p:cNvPr>
            <p:cNvSpPr txBox="1"/>
            <p:nvPr/>
          </p:nvSpPr>
          <p:spPr>
            <a:xfrm>
              <a:off x="32784" y="32784"/>
              <a:ext cx="475166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Fast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41F1A6-5DBA-4288-BF93-15F4F4B8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04" y="2135431"/>
            <a:ext cx="6283187" cy="38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7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0CAC349-D8BE-481A-B28E-5D6A4274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13" y="2904502"/>
            <a:ext cx="8377773" cy="344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D67290-6B77-4A35-B631-58D2811D2AF3}"/>
              </a:ext>
            </a:extLst>
          </p:cNvPr>
          <p:cNvCxnSpPr/>
          <p:nvPr/>
        </p:nvCxnSpPr>
        <p:spPr>
          <a:xfrm>
            <a:off x="486770" y="1364776"/>
            <a:ext cx="10854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DC870C-00DD-4F28-B755-787DFFCCE630}"/>
              </a:ext>
            </a:extLst>
          </p:cNvPr>
          <p:cNvSpPr txBox="1"/>
          <p:nvPr/>
        </p:nvSpPr>
        <p:spPr>
          <a:xfrm>
            <a:off x="486770" y="349113"/>
            <a:ext cx="3663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Goroutines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505D3-F79D-403D-8723-780B38C4E9CB}"/>
              </a:ext>
            </a:extLst>
          </p:cNvPr>
          <p:cNvSpPr txBox="1"/>
          <p:nvPr/>
        </p:nvSpPr>
        <p:spPr>
          <a:xfrm>
            <a:off x="486770" y="1921764"/>
            <a:ext cx="6346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Light Weight &amp; Cost Efficient Threads</a:t>
            </a:r>
          </a:p>
        </p:txBody>
      </p:sp>
    </p:spTree>
    <p:extLst>
      <p:ext uri="{BB962C8B-B14F-4D97-AF65-F5344CB8AC3E}">
        <p14:creationId xmlns:p14="http://schemas.microsoft.com/office/powerpoint/2010/main" val="326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3D4184-F647-42DE-A576-BEDDE0C04CAC}"/>
              </a:ext>
            </a:extLst>
          </p:cNvPr>
          <p:cNvCxnSpPr/>
          <p:nvPr/>
        </p:nvCxnSpPr>
        <p:spPr>
          <a:xfrm>
            <a:off x="486770" y="1364776"/>
            <a:ext cx="10854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0202AE-D869-425E-A741-41EC0281C2A0}"/>
              </a:ext>
            </a:extLst>
          </p:cNvPr>
          <p:cNvSpPr txBox="1"/>
          <p:nvPr/>
        </p:nvSpPr>
        <p:spPr>
          <a:xfrm>
            <a:off x="486770" y="349113"/>
            <a:ext cx="7855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Go For 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A9EEE-7572-42B2-A976-2274F0C6BC36}"/>
              </a:ext>
            </a:extLst>
          </p:cNvPr>
          <p:cNvSpPr txBox="1"/>
          <p:nvPr/>
        </p:nvSpPr>
        <p:spPr>
          <a:xfrm>
            <a:off x="596348" y="1635807"/>
            <a:ext cx="1036320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C4043"/>
                </a:solidFill>
                <a:effectLst/>
              </a:rPr>
              <a:t>Addresses Concurrency Needs For Scaled Applications, Microservices, &amp; Cloud Development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C4043"/>
                </a:solidFill>
                <a:effectLst/>
              </a:rPr>
              <a:t>Over 75% Projects In Cloud Native Computing Foundation Are Written In Go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DB613D-D3D4-4A15-9042-DDD180AB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90"/>
          <a:stretch/>
        </p:blipFill>
        <p:spPr bwMode="auto">
          <a:xfrm>
            <a:off x="1070347" y="3790122"/>
            <a:ext cx="1262035" cy="89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4720A61-E728-40EB-ADDB-15A60B41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7" y="5145825"/>
            <a:ext cx="1152103" cy="11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91372-2FD2-46A3-BC3D-098E3B31CBB1}"/>
              </a:ext>
            </a:extLst>
          </p:cNvPr>
          <p:cNvSpPr txBox="1"/>
          <p:nvPr/>
        </p:nvSpPr>
        <p:spPr>
          <a:xfrm>
            <a:off x="2618258" y="3946962"/>
            <a:ext cx="8305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Docker</a:t>
            </a:r>
            <a:r>
              <a:rPr lang="en-IN" sz="2400" dirty="0"/>
              <a:t> - 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Roboto"/>
              </a:rPr>
              <a:t>Manages Go Codes &amp; </a:t>
            </a:r>
            <a:r>
              <a:rPr lang="en-US" sz="2400" dirty="0">
                <a:solidFill>
                  <a:srgbClr val="3C4043"/>
                </a:solidFill>
                <a:latin typeface="Roboto"/>
              </a:rPr>
              <a:t>S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Roboto"/>
              </a:rPr>
              <a:t>upport Multiple Platforms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06AF8-6334-4331-B46B-33161817C497}"/>
              </a:ext>
            </a:extLst>
          </p:cNvPr>
          <p:cNvSpPr txBox="1"/>
          <p:nvPr/>
        </p:nvSpPr>
        <p:spPr>
          <a:xfrm>
            <a:off x="2618258" y="5429488"/>
            <a:ext cx="726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Kubernetes</a:t>
            </a:r>
            <a:r>
              <a:rPr lang="en-IN" sz="2400" dirty="0"/>
              <a:t> - 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Roboto"/>
              </a:rPr>
              <a:t>Orchestration System Written In Go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697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86D1F9-937B-4679-9026-1142EB82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982700"/>
              </p:ext>
            </p:extLst>
          </p:nvPr>
        </p:nvGraphicFramePr>
        <p:xfrm>
          <a:off x="505395" y="1657117"/>
          <a:ext cx="4817231" cy="67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764474-8C4A-4EB2-8B13-5136BB028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681904"/>
              </p:ext>
            </p:extLst>
          </p:nvPr>
        </p:nvGraphicFramePr>
        <p:xfrm>
          <a:off x="505396" y="2528330"/>
          <a:ext cx="4817231" cy="67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CF31806-8F54-48C7-A639-9F1E96F4C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824201"/>
              </p:ext>
            </p:extLst>
          </p:nvPr>
        </p:nvGraphicFramePr>
        <p:xfrm>
          <a:off x="519044" y="4252633"/>
          <a:ext cx="4817231" cy="67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4234BA8-C38E-4491-B52C-630BE42DF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61949"/>
              </p:ext>
            </p:extLst>
          </p:nvPr>
        </p:nvGraphicFramePr>
        <p:xfrm>
          <a:off x="519044" y="5074987"/>
          <a:ext cx="4817231" cy="67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8E43792-16DA-47C3-B4F2-CC271725201F}"/>
              </a:ext>
            </a:extLst>
          </p:cNvPr>
          <p:cNvGrpSpPr/>
          <p:nvPr/>
        </p:nvGrpSpPr>
        <p:grpSpPr>
          <a:xfrm>
            <a:off x="505395" y="3406724"/>
            <a:ext cx="4817230" cy="671580"/>
            <a:chOff x="0" y="0"/>
            <a:chExt cx="4817230" cy="67158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C10131-5BF8-4498-8B45-8849738C3591}"/>
                </a:ext>
              </a:extLst>
            </p:cNvPr>
            <p:cNvSpPr/>
            <p:nvPr/>
          </p:nvSpPr>
          <p:spPr>
            <a:xfrm>
              <a:off x="0" y="0"/>
              <a:ext cx="4817230" cy="6715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B6AA3815-7446-495F-9133-8EFE27413510}"/>
                </a:ext>
              </a:extLst>
            </p:cNvPr>
            <p:cNvSpPr txBox="1"/>
            <p:nvPr/>
          </p:nvSpPr>
          <p:spPr>
            <a:xfrm>
              <a:off x="32784" y="32784"/>
              <a:ext cx="475166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Variables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006E85-5453-4CEC-B6F7-262523861AE4}"/>
              </a:ext>
            </a:extLst>
          </p:cNvPr>
          <p:cNvGrpSpPr/>
          <p:nvPr/>
        </p:nvGrpSpPr>
        <p:grpSpPr>
          <a:xfrm>
            <a:off x="505395" y="5892125"/>
            <a:ext cx="4817230" cy="671580"/>
            <a:chOff x="0" y="1416"/>
            <a:chExt cx="4817230" cy="6715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46B0691-706E-42D3-8D9A-47D8801493A8}"/>
                </a:ext>
              </a:extLst>
            </p:cNvPr>
            <p:cNvSpPr/>
            <p:nvPr/>
          </p:nvSpPr>
          <p:spPr>
            <a:xfrm>
              <a:off x="0" y="1416"/>
              <a:ext cx="4817230" cy="6715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C26D32F5-F475-48F9-8D60-E73A9ABAA557}"/>
                </a:ext>
              </a:extLst>
            </p:cNvPr>
            <p:cNvSpPr txBox="1"/>
            <p:nvPr/>
          </p:nvSpPr>
          <p:spPr>
            <a:xfrm>
              <a:off x="32784" y="34200"/>
              <a:ext cx="475166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Comments</a:t>
              </a:r>
            </a:p>
          </p:txBody>
        </p: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FDEFB6F-292F-4881-AB78-496EC0C1E1D2}"/>
              </a:ext>
            </a:extLst>
          </p:cNvPr>
          <p:cNvSpPr/>
          <p:nvPr/>
        </p:nvSpPr>
        <p:spPr>
          <a:xfrm>
            <a:off x="5592418" y="1534735"/>
            <a:ext cx="274142" cy="50215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7E07A4-640C-4962-96B8-2D69146E071C}"/>
              </a:ext>
            </a:extLst>
          </p:cNvPr>
          <p:cNvCxnSpPr/>
          <p:nvPr/>
        </p:nvCxnSpPr>
        <p:spPr>
          <a:xfrm>
            <a:off x="519044" y="1187355"/>
            <a:ext cx="1069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8E12CB-4E7A-42E2-8B26-A6C112C83AA0}"/>
              </a:ext>
            </a:extLst>
          </p:cNvPr>
          <p:cNvSpPr txBox="1"/>
          <p:nvPr/>
        </p:nvSpPr>
        <p:spPr>
          <a:xfrm>
            <a:off x="538179" y="288542"/>
            <a:ext cx="4553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2">
                    <a:lumMod val="50000"/>
                  </a:schemeClr>
                </a:solidFill>
              </a:rPr>
              <a:t>Basic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3FAADF-9751-4620-A5FB-2C6EA7E554D0}"/>
              </a:ext>
            </a:extLst>
          </p:cNvPr>
          <p:cNvSpPr/>
          <p:nvPr/>
        </p:nvSpPr>
        <p:spPr>
          <a:xfrm>
            <a:off x="6387548" y="1614247"/>
            <a:ext cx="5266273" cy="4879315"/>
          </a:xfrm>
          <a:prstGeom prst="roundRect">
            <a:avLst>
              <a:gd name="adj" fmla="val 3902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09FED-DDE0-485C-8C06-09422A073227}"/>
              </a:ext>
            </a:extLst>
          </p:cNvPr>
          <p:cNvSpPr txBox="1"/>
          <p:nvPr/>
        </p:nvSpPr>
        <p:spPr>
          <a:xfrm>
            <a:off x="6480313" y="1696873"/>
            <a:ext cx="35383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package main</a:t>
            </a:r>
          </a:p>
          <a:p>
            <a:endParaRPr lang="en-IN" sz="2200" dirty="0"/>
          </a:p>
          <a:p>
            <a:r>
              <a:rPr lang="en-IN" sz="2200" dirty="0"/>
              <a:t>import "fmt"</a:t>
            </a:r>
          </a:p>
          <a:p>
            <a:endParaRPr lang="en-IN" sz="2200" dirty="0"/>
          </a:p>
          <a:p>
            <a:r>
              <a:rPr lang="en-IN" sz="2200" dirty="0"/>
              <a:t>func main() {</a:t>
            </a:r>
          </a:p>
          <a:p>
            <a:r>
              <a:rPr lang="en-IN" sz="2200" dirty="0"/>
              <a:t>    var a int = 5</a:t>
            </a:r>
          </a:p>
          <a:p>
            <a:r>
              <a:rPr lang="en-IN" sz="2200" dirty="0"/>
              <a:t>    var b int = 6</a:t>
            </a:r>
          </a:p>
          <a:p>
            <a:r>
              <a:rPr lang="en-IN" sz="2200" dirty="0"/>
              <a:t>    fmt.Println(sum(a, b))</a:t>
            </a:r>
          </a:p>
          <a:p>
            <a:r>
              <a:rPr lang="en-IN" sz="2200" dirty="0"/>
              <a:t>}</a:t>
            </a:r>
          </a:p>
          <a:p>
            <a:endParaRPr lang="en-IN" sz="2200" dirty="0"/>
          </a:p>
          <a:p>
            <a:r>
              <a:rPr lang="en-IN" sz="2200" dirty="0"/>
              <a:t>func sum(a int, b int) int{</a:t>
            </a:r>
          </a:p>
          <a:p>
            <a:r>
              <a:rPr lang="en-IN" sz="2200" dirty="0"/>
              <a:t>    return a+b</a:t>
            </a:r>
          </a:p>
          <a:p>
            <a:r>
              <a:rPr lang="en-IN" sz="2200" dirty="0"/>
              <a:t>}</a:t>
            </a:r>
          </a:p>
          <a:p>
            <a:r>
              <a:rPr lang="en-IN" sz="2200" dirty="0"/>
              <a:t>// Output is 11</a:t>
            </a:r>
          </a:p>
        </p:txBody>
      </p:sp>
    </p:spTree>
    <p:extLst>
      <p:ext uri="{BB962C8B-B14F-4D97-AF65-F5344CB8AC3E}">
        <p14:creationId xmlns:p14="http://schemas.microsoft.com/office/powerpoint/2010/main" val="40235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C5F88-0843-4D44-85F1-0917BCC5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2" y="1722671"/>
            <a:ext cx="5020779" cy="336471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868004D-021A-4A8C-83C3-D44BA9832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r="6537"/>
          <a:stretch/>
        </p:blipFill>
        <p:spPr bwMode="auto">
          <a:xfrm>
            <a:off x="6413721" y="1616653"/>
            <a:ext cx="5115339" cy="24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9DEF8F-4449-40E5-A596-98A010C62051}"/>
              </a:ext>
            </a:extLst>
          </p:cNvPr>
          <p:cNvCxnSpPr/>
          <p:nvPr/>
        </p:nvCxnSpPr>
        <p:spPr>
          <a:xfrm>
            <a:off x="486770" y="1364776"/>
            <a:ext cx="10854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D289FA-5C08-4DF3-9CB1-71E5BD9D84B6}"/>
              </a:ext>
            </a:extLst>
          </p:cNvPr>
          <p:cNvSpPr txBox="1"/>
          <p:nvPr/>
        </p:nvSpPr>
        <p:spPr>
          <a:xfrm>
            <a:off x="486770" y="349113"/>
            <a:ext cx="7266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No Byte Code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BAC32-2765-4B8C-A4B3-77F9CCE2F969}"/>
              </a:ext>
            </a:extLst>
          </p:cNvPr>
          <p:cNvSpPr txBox="1"/>
          <p:nvPr/>
        </p:nvSpPr>
        <p:spPr>
          <a:xfrm flipH="1">
            <a:off x="1083369" y="5259744"/>
            <a:ext cx="4369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Languages Like Java Form Bytecode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F2825-9ED4-48DB-AE4A-DF0532FD27E6}"/>
              </a:ext>
            </a:extLst>
          </p:cNvPr>
          <p:cNvSpPr txBox="1"/>
          <p:nvPr/>
        </p:nvSpPr>
        <p:spPr>
          <a:xfrm flipH="1">
            <a:off x="7169656" y="5087381"/>
            <a:ext cx="3938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Direct Binary Conversion In Golang</a:t>
            </a:r>
          </a:p>
        </p:txBody>
      </p:sp>
    </p:spTree>
    <p:extLst>
      <p:ext uri="{BB962C8B-B14F-4D97-AF65-F5344CB8AC3E}">
        <p14:creationId xmlns:p14="http://schemas.microsoft.com/office/powerpoint/2010/main" val="7176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91DD2-8485-4B7C-92BF-C4F1FB084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5" y="0"/>
            <a:ext cx="70858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1BB4585-CD5B-40F1-B626-16EFD3FF1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2" r="18354"/>
          <a:stretch/>
        </p:blipFill>
        <p:spPr bwMode="auto">
          <a:xfrm>
            <a:off x="8541678" y="124653"/>
            <a:ext cx="2192583" cy="33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0DA2D-3811-4575-8322-1B02C8D97B38}"/>
              </a:ext>
            </a:extLst>
          </p:cNvPr>
          <p:cNvSpPr txBox="1"/>
          <p:nvPr/>
        </p:nvSpPr>
        <p:spPr>
          <a:xfrm>
            <a:off x="8717362" y="3429000"/>
            <a:ext cx="2016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GOLANG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9F89F-88BF-4FB1-ACBB-0AD86B542B34}"/>
              </a:ext>
            </a:extLst>
          </p:cNvPr>
          <p:cNvSpPr txBox="1"/>
          <p:nvPr/>
        </p:nvSpPr>
        <p:spPr>
          <a:xfrm>
            <a:off x="8295861" y="4293705"/>
            <a:ext cx="31719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  <a:r>
              <a:rPr lang="en-IN" sz="2800" baseline="30000" dirty="0"/>
              <a:t>st</a:t>
            </a:r>
            <a:r>
              <a:rPr lang="en-IN" sz="2800" dirty="0"/>
              <a:t> Preference - 65%</a:t>
            </a:r>
          </a:p>
          <a:p>
            <a:r>
              <a:rPr lang="en-IN" sz="2800" dirty="0"/>
              <a:t>2</a:t>
            </a:r>
            <a:r>
              <a:rPr lang="en-IN" sz="2800" baseline="30000" dirty="0"/>
              <a:t>nd</a:t>
            </a:r>
            <a:r>
              <a:rPr lang="en-IN" sz="2800" dirty="0"/>
              <a:t> Preference - 85%</a:t>
            </a:r>
          </a:p>
          <a:p>
            <a:r>
              <a:rPr lang="en-IN" sz="2800" dirty="0"/>
              <a:t>3</a:t>
            </a:r>
            <a:r>
              <a:rPr lang="en-IN" sz="2800" baseline="30000" dirty="0"/>
              <a:t>rd</a:t>
            </a:r>
            <a:r>
              <a:rPr lang="en-IN" sz="2800" dirty="0"/>
              <a:t> Preference - 90%</a:t>
            </a:r>
          </a:p>
          <a:p>
            <a:r>
              <a:rPr lang="en-IN" sz="2800" dirty="0"/>
              <a:t>4</a:t>
            </a:r>
            <a:r>
              <a:rPr lang="en-IN" sz="2800" baseline="30000" dirty="0"/>
              <a:t>th</a:t>
            </a:r>
            <a:r>
              <a:rPr lang="en-IN" sz="2800" dirty="0"/>
              <a:t> Preference - 92%</a:t>
            </a:r>
          </a:p>
          <a:p>
            <a:r>
              <a:rPr lang="en-IN" sz="2800" dirty="0"/>
              <a:t>5</a:t>
            </a:r>
            <a:r>
              <a:rPr lang="en-IN" sz="2800" baseline="30000" dirty="0"/>
              <a:t>th</a:t>
            </a:r>
            <a:r>
              <a:rPr lang="en-IN" sz="2800" dirty="0"/>
              <a:t> Preference - 93%</a:t>
            </a:r>
          </a:p>
        </p:txBody>
      </p:sp>
    </p:spTree>
    <p:extLst>
      <p:ext uri="{BB962C8B-B14F-4D97-AF65-F5344CB8AC3E}">
        <p14:creationId xmlns:p14="http://schemas.microsoft.com/office/powerpoint/2010/main" val="40350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214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Kshitiz Bansal</dc:creator>
  <cp:lastModifiedBy>Kshitiz Bansal</cp:lastModifiedBy>
  <cp:revision>16</cp:revision>
  <dcterms:created xsi:type="dcterms:W3CDTF">2020-11-05T07:11:16Z</dcterms:created>
  <dcterms:modified xsi:type="dcterms:W3CDTF">2020-11-06T09:43:12Z</dcterms:modified>
</cp:coreProperties>
</file>