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2" r:id="rId7"/>
    <p:sldId id="269" r:id="rId8"/>
    <p:sldId id="260" r:id="rId9"/>
    <p:sldId id="261" r:id="rId10"/>
    <p:sldId id="271" r:id="rId11"/>
    <p:sldId id="264" r:id="rId12"/>
    <p:sldId id="263" r:id="rId13"/>
    <p:sldId id="266" r:id="rId14"/>
    <p:sldId id="265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ent\Desktop\Zenartix\Dutycycle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Duty</a:t>
            </a:r>
            <a:r>
              <a:rPr lang="en-IN" baseline="0"/>
              <a:t> Cycle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Sheet1!$B$2:$B$11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98.68</c:v>
                </c:pt>
                <c:pt idx="1">
                  <c:v>95.48</c:v>
                </c:pt>
                <c:pt idx="2">
                  <c:v>94.79</c:v>
                </c:pt>
                <c:pt idx="3">
                  <c:v>91.52</c:v>
                </c:pt>
                <c:pt idx="4">
                  <c:v>89.93</c:v>
                </c:pt>
                <c:pt idx="5">
                  <c:v>87.84</c:v>
                </c:pt>
                <c:pt idx="6">
                  <c:v>85.27</c:v>
                </c:pt>
                <c:pt idx="7">
                  <c:v>83.75</c:v>
                </c:pt>
                <c:pt idx="8">
                  <c:v>78.33</c:v>
                </c:pt>
                <c:pt idx="9">
                  <c:v>77.7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79-477C-A04D-15BA1E83E8CD}"/>
            </c:ext>
          </c:extLst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Sheet1!$B$2:$B$11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97.29</c:v>
                </c:pt>
                <c:pt idx="1">
                  <c:v>96.040999999999997</c:v>
                </c:pt>
                <c:pt idx="2">
                  <c:v>91.45</c:v>
                </c:pt>
                <c:pt idx="3">
                  <c:v>91.18</c:v>
                </c:pt>
                <c:pt idx="4">
                  <c:v>89.09</c:v>
                </c:pt>
                <c:pt idx="5">
                  <c:v>87.56</c:v>
                </c:pt>
                <c:pt idx="6">
                  <c:v>86.875</c:v>
                </c:pt>
                <c:pt idx="7">
                  <c:v>82.91</c:v>
                </c:pt>
                <c:pt idx="8">
                  <c:v>81.94</c:v>
                </c:pt>
                <c:pt idx="9">
                  <c:v>79.44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79-477C-A04D-15BA1E83E8CD}"/>
            </c:ext>
          </c:extLst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Sheet1!$B$2:$B$11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91.59</c:v>
                </c:pt>
                <c:pt idx="1">
                  <c:v>80</c:v>
                </c:pt>
                <c:pt idx="2">
                  <c:v>70.27</c:v>
                </c:pt>
                <c:pt idx="3">
                  <c:v>65.760000000000005</c:v>
                </c:pt>
                <c:pt idx="4">
                  <c:v>57.91</c:v>
                </c:pt>
                <c:pt idx="5">
                  <c:v>49.375</c:v>
                </c:pt>
                <c:pt idx="6">
                  <c:v>37.569000000000003</c:v>
                </c:pt>
                <c:pt idx="7">
                  <c:v>27.01</c:v>
                </c:pt>
                <c:pt idx="8">
                  <c:v>19.98</c:v>
                </c:pt>
                <c:pt idx="9">
                  <c:v>17.36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79-477C-A04D-15BA1E83E8CD}"/>
            </c:ext>
          </c:extLst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Sheet1!$B$2:$B$11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100</c:v>
                </c:pt>
                <c:pt idx="1">
                  <c:v>98.47</c:v>
                </c:pt>
                <c:pt idx="2">
                  <c:v>98.471999999999994</c:v>
                </c:pt>
                <c:pt idx="3">
                  <c:v>97.77</c:v>
                </c:pt>
                <c:pt idx="4">
                  <c:v>97.77</c:v>
                </c:pt>
                <c:pt idx="5">
                  <c:v>97.77</c:v>
                </c:pt>
                <c:pt idx="6">
                  <c:v>97.77</c:v>
                </c:pt>
                <c:pt idx="7">
                  <c:v>97.77</c:v>
                </c:pt>
                <c:pt idx="8">
                  <c:v>97.36</c:v>
                </c:pt>
                <c:pt idx="9">
                  <c:v>96.11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979-477C-A04D-15BA1E83E8C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07851471"/>
        <c:axId val="1763905423"/>
      </c:scatterChart>
      <c:valAx>
        <c:axId val="1607851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905423"/>
        <c:crosses val="autoZero"/>
        <c:crossBetween val="midCat"/>
      </c:valAx>
      <c:valAx>
        <c:axId val="176390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8514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C92-95E0-42EA-AEF4-D80CF13F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0BB9-A930-4023-B429-595FFFEE4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E571-397A-4E27-855C-8EF26134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7CDF-DD77-43C7-9B2E-B50CF0A6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320C-7041-4379-BAEE-3A75EFBE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886B-4C5B-49A2-9A0E-66A378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6ADB4-4EEA-4E4A-A0D4-CA65E3BB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4988-EAA4-49F1-8A52-1AAACDC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4B56-66E4-4CA1-9F9C-178D80D1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AADC-9794-41E2-852D-0A147B56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5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9F09-396C-4004-AADE-C1F7C7AE1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0061-8873-4106-AA8E-02ADE029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EE3B-3400-4BAD-920E-F811C1D9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6904-047C-45AB-9A3A-EC19F1D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5181-548D-4D82-B8A6-457A4C3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B8FD-8C5E-4EA8-B1F2-D29E6B7B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6A0-29A6-43B1-A67F-FA59C67F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1827-CFD4-405B-BD8A-10A0641A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F4B3-E9B9-4169-AA2A-C41C02E6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8528-B299-4B20-9348-E2BAEE64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4F42-6B6B-4D61-B160-27BF9AD1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20A9-0106-43A8-9BA2-9AE335F5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FF8C-786F-48F2-A4F8-1B261659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4AE1-107A-442D-870D-1C0C1D86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C191-FBD5-4B95-A70E-79D0510F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70A-CC84-4221-AA58-4D215516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35AE-4809-4568-A469-3B03568F2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3E27-9C28-4BB3-A1C8-DB7692A9D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887D-0E47-4841-BF8E-443C8C4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C6B6-C666-4DBA-88B9-BE5D05C2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7A0C3-F107-47B0-AE04-F66A5FBE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2A62-616F-4E5B-B115-4B0EBB8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A195-EC92-4394-85DE-8C4D38D5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B5C73-0BEA-4856-92C3-781FE447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211CF-D46B-481B-8AFE-23B624E44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D4780-8826-4C2A-8F91-62EEAC82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2E883-0381-4551-9DE6-943B12A5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64176-18C5-4A94-A77B-07D7D8CD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1F1AD-BC70-402A-855E-9F51306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3D61-FFE6-4F5F-B777-E43627C8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1D859-DD30-4BE2-A368-0EA1FA64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15155-8047-4737-BE57-3C4C1F4F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798F4-015B-44A1-998D-C37AC10D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3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3D448-994A-4F17-A823-20F6FDFD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F366-C5AA-4A0E-B1CD-A3FAF5A7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C591C-EF50-42E0-A86F-5759ECDE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1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4EF5-0614-40AF-979B-DC7C657E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EBBA-1254-443D-90D8-B75220A8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8579-5FFD-4DED-9D16-BD5503C7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32FB1-6564-4CF4-B004-F9B4120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D5011-D5A5-4AFB-94F2-435D0B5C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9B6D-E7BC-4C36-B690-FBBD4DF9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B020-E59E-4623-82E1-531CBDB7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DCE4B-8392-42B5-8AF0-F6A47C4DE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FEDAE-7717-4EE1-909D-98CAE10B9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B6D0E-72E1-414E-BC61-51EDC4FA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56F1-17EC-48AC-8293-CB81BFA1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F417-723B-4072-820D-93295E07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B5EAA-5F41-4EEA-A04A-87A10DD3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92FE-826B-472B-8F35-63973140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6236-92B0-4A71-B850-DE5F3B1FD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09FB-33B5-496F-B1BE-09A2B241CBFB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809D-5C5B-436A-A8BA-FA1D7115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A230-E4AB-4182-9BD6-753A4C714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3772-E5C6-457D-9352-22E1D060E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1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shitizoma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0D461-53A4-4005-8CE7-4C852150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r>
              <a:rPr lang="en-IN" sz="8000"/>
              <a:t>Comparative Analysis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47577-3565-4735-ABAE-75240D727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r>
              <a:rPr lang="en-IN" sz="2000" dirty="0"/>
              <a:t>By: Kshitiz Omar | </a:t>
            </a:r>
            <a:r>
              <a:rPr lang="en-IN" sz="2000" dirty="0">
                <a:hlinkClick r:id="rId2"/>
              </a:rPr>
              <a:t>kshitizomar@gmail.com</a:t>
            </a:r>
            <a:r>
              <a:rPr lang="en-IN" sz="2000" dirty="0"/>
              <a:t> | 8009879217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86F0-0FCD-4898-A3FC-8B98A41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209-1478-45EE-91DA-694FC918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Both lower and upper threshold of set temperature range are average values of minimum and maximum temperatures respectively, over 10 days.</a:t>
            </a:r>
          </a:p>
          <a:p>
            <a:r>
              <a:rPr lang="en-IN" dirty="0">
                <a:latin typeface="+mj-lt"/>
              </a:rPr>
              <a:t>I used (mean - one std, mean + one std) as a standard metric to calculate these thresholds.</a:t>
            </a:r>
          </a:p>
        </p:txBody>
      </p:sp>
    </p:spTree>
    <p:extLst>
      <p:ext uri="{BB962C8B-B14F-4D97-AF65-F5344CB8AC3E}">
        <p14:creationId xmlns:p14="http://schemas.microsoft.com/office/powerpoint/2010/main" val="28282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601A-3E45-4134-A165-076508E11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 3: Average Daily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21799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97318-A556-4121-B6B4-F9AD401F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 dirty="0"/>
              <a:t>Table: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026C4E-ABD7-4569-9930-2A645C161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452280"/>
              </p:ext>
            </p:extLst>
          </p:nvPr>
        </p:nvGraphicFramePr>
        <p:xfrm>
          <a:off x="838200" y="2676900"/>
          <a:ext cx="10506457" cy="3113655"/>
        </p:xfrm>
        <a:graphic>
          <a:graphicData uri="http://schemas.openxmlformats.org/drawingml/2006/table">
            <a:tbl>
              <a:tblPr/>
              <a:tblGrid>
                <a:gridCol w="7327162">
                  <a:extLst>
                    <a:ext uri="{9D8B030D-6E8A-4147-A177-3AD203B41FA5}">
                      <a16:colId xmlns:a16="http://schemas.microsoft.com/office/drawing/2014/main" val="1062485116"/>
                    </a:ext>
                  </a:extLst>
                </a:gridCol>
                <a:gridCol w="3179295">
                  <a:extLst>
                    <a:ext uri="{9D8B030D-6E8A-4147-A177-3AD203B41FA5}">
                      <a16:colId xmlns:a16="http://schemas.microsoft.com/office/drawing/2014/main" val="2173084179"/>
                    </a:ext>
                  </a:extLst>
                </a:gridCol>
              </a:tblGrid>
              <a:tr h="62273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Average Energy Consumption</a:t>
                      </a:r>
                      <a:endParaRPr lang="en-IN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Value(KwH)</a:t>
                      </a:r>
                      <a:endParaRPr lang="en-IN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406221"/>
                  </a:ext>
                </a:extLst>
              </a:tr>
              <a:tr h="6227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Fridge 1</a:t>
                      </a:r>
                      <a:endParaRPr lang="en-IN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23.72</a:t>
                      </a:r>
                      <a:endParaRPr lang="en-IN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377203"/>
                  </a:ext>
                </a:extLst>
              </a:tr>
              <a:tr h="6227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Fridge 2</a:t>
                      </a:r>
                      <a:endParaRPr lang="en-IN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37.05</a:t>
                      </a:r>
                      <a:endParaRPr lang="en-IN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608972"/>
                  </a:ext>
                </a:extLst>
              </a:tr>
              <a:tr h="6227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Fridge 3</a:t>
                      </a:r>
                      <a:endParaRPr lang="en-IN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  <a:endParaRPr lang="en-IN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02175"/>
                  </a:ext>
                </a:extLst>
              </a:tr>
              <a:tr h="6227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Fridge 4</a:t>
                      </a:r>
                      <a:endParaRPr lang="en-IN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32.45</a:t>
                      </a:r>
                      <a:endParaRPr lang="en-IN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51" marR="27751" marT="27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2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DAF0-9708-4E5C-98ED-FF5C55232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 4: Percentage of temperature compliance</a:t>
            </a:r>
          </a:p>
        </p:txBody>
      </p:sp>
    </p:spTree>
    <p:extLst>
      <p:ext uri="{BB962C8B-B14F-4D97-AF65-F5344CB8AC3E}">
        <p14:creationId xmlns:p14="http://schemas.microsoft.com/office/powerpoint/2010/main" val="72447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152F-6D8B-42FF-9B86-EE1BACBB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Table:</a:t>
            </a:r>
            <a:br>
              <a:rPr lang="en-IN" dirty="0"/>
            </a:br>
            <a:r>
              <a:rPr lang="en-IN" sz="2000" dirty="0"/>
              <a:t>Ideal Range: (1-4) degree Celsius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EF379B-9812-463C-A1D2-FB72E2A8F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51842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759425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97945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0644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Upper threshold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threshold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3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8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A169-AA60-4EF1-8E65-DD63F1FD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C7DA-CA7D-448F-9199-3E8A1E78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Upper threshold means the deviation from the ideal upper threshold (4) in percentage.</a:t>
            </a:r>
          </a:p>
          <a:p>
            <a:r>
              <a:rPr lang="en-IN" dirty="0">
                <a:latin typeface="+mj-lt"/>
              </a:rPr>
              <a:t>Lower threshold means the deviation from the ideal lower threshold (1) in percentage.</a:t>
            </a:r>
          </a:p>
        </p:txBody>
      </p:sp>
    </p:spTree>
    <p:extLst>
      <p:ext uri="{BB962C8B-B14F-4D97-AF65-F5344CB8AC3E}">
        <p14:creationId xmlns:p14="http://schemas.microsoft.com/office/powerpoint/2010/main" val="202949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9F91-42FD-4FE1-B04A-ED52AC8F0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0CDC8-AA31-46C4-A22A-2E9FAB331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All analysis has been done using Python and MS-Excel.</a:t>
            </a:r>
          </a:p>
        </p:txBody>
      </p:sp>
    </p:spTree>
    <p:extLst>
      <p:ext uri="{BB962C8B-B14F-4D97-AF65-F5344CB8AC3E}">
        <p14:creationId xmlns:p14="http://schemas.microsoft.com/office/powerpoint/2010/main" val="267711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34E0E-14EB-49A1-8C8B-34CD7165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/>
              <a:t>Problem Statement: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678A-766F-46CF-AF59-956BF760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>
                <a:latin typeface="+mj-lt"/>
              </a:rPr>
              <a:t>A Quick Service Restaurant has 4 walk-in refrigeration units. There is an energy meter installed at power supply of each of the 4 refrigeration units. There is also 1 temperature sensor installed inside each of these. Attached is data for power (kW) and temperature (degree Celsius) for 4 energy meters and 4 temperature sensors for 10 days. Do a comparative analysis of following parameters and prepare a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079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2E913-B667-493A-8A4B-01413800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Statistics of the Data: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C6963-17E9-49FE-9DB7-44DFC2F69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751560"/>
            <a:ext cx="11097349" cy="28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6A846-B3CC-4DB6-BB6E-F085CB66E9D7}"/>
              </a:ext>
            </a:extLst>
          </p:cNvPr>
          <p:cNvSpPr txBox="1"/>
          <p:nvPr/>
        </p:nvSpPr>
        <p:spPr>
          <a:xfrm>
            <a:off x="494785" y="6093577"/>
            <a:ext cx="110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~Std: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73008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5D152-A073-4905-AAE9-7B764267D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IN" sz="8000"/>
              <a:t>Question 1: Duty Cycle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9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1A4D5-A605-4876-A0AE-A843BEF37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22367"/>
              </p:ext>
            </p:extLst>
          </p:nvPr>
        </p:nvGraphicFramePr>
        <p:xfrm>
          <a:off x="1751042" y="1512994"/>
          <a:ext cx="8686868" cy="453543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58973">
                  <a:extLst>
                    <a:ext uri="{9D8B030D-6E8A-4147-A177-3AD203B41FA5}">
                      <a16:colId xmlns:a16="http://schemas.microsoft.com/office/drawing/2014/main" val="3551671821"/>
                    </a:ext>
                  </a:extLst>
                </a:gridCol>
                <a:gridCol w="1398798">
                  <a:extLst>
                    <a:ext uri="{9D8B030D-6E8A-4147-A177-3AD203B41FA5}">
                      <a16:colId xmlns:a16="http://schemas.microsoft.com/office/drawing/2014/main" val="1631420968"/>
                    </a:ext>
                  </a:extLst>
                </a:gridCol>
                <a:gridCol w="1578169">
                  <a:extLst>
                    <a:ext uri="{9D8B030D-6E8A-4147-A177-3AD203B41FA5}">
                      <a16:colId xmlns:a16="http://schemas.microsoft.com/office/drawing/2014/main" val="3322996699"/>
                    </a:ext>
                  </a:extLst>
                </a:gridCol>
                <a:gridCol w="1583108">
                  <a:extLst>
                    <a:ext uri="{9D8B030D-6E8A-4147-A177-3AD203B41FA5}">
                      <a16:colId xmlns:a16="http://schemas.microsoft.com/office/drawing/2014/main" val="1813817014"/>
                    </a:ext>
                  </a:extLst>
                </a:gridCol>
                <a:gridCol w="1578169">
                  <a:extLst>
                    <a:ext uri="{9D8B030D-6E8A-4147-A177-3AD203B41FA5}">
                      <a16:colId xmlns:a16="http://schemas.microsoft.com/office/drawing/2014/main" val="1939009341"/>
                    </a:ext>
                  </a:extLst>
                </a:gridCol>
                <a:gridCol w="1689651">
                  <a:extLst>
                    <a:ext uri="{9D8B030D-6E8A-4147-A177-3AD203B41FA5}">
                      <a16:colId xmlns:a16="http://schemas.microsoft.com/office/drawing/2014/main" val="762934915"/>
                    </a:ext>
                  </a:extLst>
                </a:gridCol>
              </a:tblGrid>
              <a:tr h="432444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</a:t>
                      </a:r>
                      <a:endParaRPr lang="en-IN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Fridge 1(%)</a:t>
                      </a:r>
                      <a:endParaRPr lang="en-I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Fridge 2(%)</a:t>
                      </a:r>
                      <a:endParaRPr lang="en-I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Fridge 3(%)</a:t>
                      </a:r>
                      <a:endParaRPr lang="en-I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Fridge 4(%)</a:t>
                      </a:r>
                      <a:endParaRPr lang="en-I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04098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98.68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97.29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91.59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4226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2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95.48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96.041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98.47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824023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3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94.79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91.45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70.27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98.472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518138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4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91.52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91.18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65.76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97.77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110964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5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89.93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89.09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57.91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97.77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509842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6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87.84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87.56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49.375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97.77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771881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85.27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86.875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37.569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97.77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699713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8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83.75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82.91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27.01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97.77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538164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9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78.33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81.94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19.98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97.36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346520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10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77.7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79.44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17.36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96.11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646062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2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77.01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79.44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17.36</a:t>
                      </a:r>
                      <a:endParaRPr lang="en-IN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96.11</a:t>
                      </a:r>
                      <a:endParaRPr lang="en-I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996" marR="119247" marT="79497" marB="794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5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E369D-3482-452F-BFBF-4B8BC29D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Scatterplot: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189E49D-2030-4225-BF7A-BE14B5272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8433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4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B4AF-E54B-46AB-80E6-AA8E21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3B7E-FFBE-46EE-B357-1DA52D0A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Refrigeration Unit-3 has the lowest Duty Cycle, hence it has been the least active, while Refrigeration Unit-4 has the highest Duty Cycle, hence it has been most active.</a:t>
            </a:r>
          </a:p>
          <a:p>
            <a:r>
              <a:rPr lang="en-IN" dirty="0">
                <a:latin typeface="+mj-lt"/>
              </a:rPr>
              <a:t>The Duty Cycle of unit-3 can be seen dropping over given 10 days.</a:t>
            </a:r>
          </a:p>
          <a:p>
            <a:r>
              <a:rPr lang="en-IN" dirty="0">
                <a:latin typeface="+mj-lt"/>
              </a:rPr>
              <a:t>The Duty Cycle of unit-1 is almost constant over the given 10 days.</a:t>
            </a:r>
          </a:p>
        </p:txBody>
      </p:sp>
    </p:spTree>
    <p:extLst>
      <p:ext uri="{BB962C8B-B14F-4D97-AF65-F5344CB8AC3E}">
        <p14:creationId xmlns:p14="http://schemas.microsoft.com/office/powerpoint/2010/main" val="224252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EA5-0DB5-4E85-A394-B58DB099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 2: Set Temperature 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4284A-7F63-40FF-99FF-60D5963FF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(Lower threshold and Upper Threshold)</a:t>
            </a:r>
          </a:p>
        </p:txBody>
      </p:sp>
    </p:spTree>
    <p:extLst>
      <p:ext uri="{BB962C8B-B14F-4D97-AF65-F5344CB8AC3E}">
        <p14:creationId xmlns:p14="http://schemas.microsoft.com/office/powerpoint/2010/main" val="401090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E35F-ED7E-4E15-A6A3-5D5A3494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F91894-B30F-4630-82CC-C603DB171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168721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153321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2055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0311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Threshold (Celsius)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Upper Threshold (Celsius)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5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4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6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7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463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Comparative Analysis</vt:lpstr>
      <vt:lpstr>Problem Statement:</vt:lpstr>
      <vt:lpstr>Statistics of the Data:</vt:lpstr>
      <vt:lpstr>Question 1: Duty Cycle</vt:lpstr>
      <vt:lpstr>PowerPoint Presentation</vt:lpstr>
      <vt:lpstr>Scatterplot:</vt:lpstr>
      <vt:lpstr>Inference:</vt:lpstr>
      <vt:lpstr>Question 2: Set Temperature Range</vt:lpstr>
      <vt:lpstr>Table:</vt:lpstr>
      <vt:lpstr>Inference:</vt:lpstr>
      <vt:lpstr>Question 3: Average Daily Energy Consumption</vt:lpstr>
      <vt:lpstr>Table:</vt:lpstr>
      <vt:lpstr>Question 4: Percentage of temperature compliance</vt:lpstr>
      <vt:lpstr>Table: Ideal Range: (1-4) degree Celsius</vt:lpstr>
      <vt:lpstr>Inference: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</dc:title>
  <dc:creator>Agent 47</dc:creator>
  <cp:lastModifiedBy>Agent 47</cp:lastModifiedBy>
  <cp:revision>1</cp:revision>
  <dcterms:created xsi:type="dcterms:W3CDTF">2019-11-24T19:38:36Z</dcterms:created>
  <dcterms:modified xsi:type="dcterms:W3CDTF">2019-11-24T19:41:55Z</dcterms:modified>
</cp:coreProperties>
</file>