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3" r:id="rId2"/>
    <p:sldId id="258" r:id="rId3"/>
    <p:sldId id="256" r:id="rId4"/>
    <p:sldId id="264" r:id="rId5"/>
    <p:sldId id="265" r:id="rId6"/>
    <p:sldId id="259" r:id="rId7"/>
    <p:sldId id="262" r:id="rId8"/>
    <p:sldId id="266" r:id="rId9"/>
    <p:sldId id="267" r:id="rId10"/>
    <p:sldId id="261" r:id="rId11"/>
    <p:sldId id="260" r:id="rId12"/>
    <p:sldId id="25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9452" autoAdjust="0"/>
  </p:normalViewPr>
  <p:slideViewPr>
    <p:cSldViewPr>
      <p:cViewPr varScale="1">
        <p:scale>
          <a:sx n="79" d="100"/>
          <a:sy n="79" d="100"/>
        </p:scale>
        <p:origin x="1013"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187F17-1662-4739-A67C-3ACAF4BA8158}" type="datetimeFigureOut">
              <a:rPr lang="en-US" smtClean="0"/>
              <a:pPr/>
              <a:t>7/8/2021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07D4F-7B9E-47FB-A06E-410E411FBF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007D4F-7B9E-47FB-A06E-410E411FBFAA}" type="slidenum">
              <a:rPr lang="en-US" smtClean="0"/>
              <a:pPr/>
              <a:t>1</a:t>
            </a:fld>
            <a:endParaRPr lang="en-US"/>
          </a:p>
        </p:txBody>
      </p:sp>
    </p:spTree>
    <p:extLst>
      <p:ext uri="{BB962C8B-B14F-4D97-AF65-F5344CB8AC3E}">
        <p14:creationId xmlns:p14="http://schemas.microsoft.com/office/powerpoint/2010/main" val="410416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007D4F-7B9E-47FB-A06E-410E411FBFA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B33FA4-A031-4683-AA39-9096DF0C324E}"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B33FA4-A031-4683-AA39-9096DF0C324E}"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B33FA4-A031-4683-AA39-9096DF0C324E}"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B33FA4-A031-4683-AA39-9096DF0C324E}"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33FA4-A031-4683-AA39-9096DF0C324E}"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B33FA4-A031-4683-AA39-9096DF0C324E}"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B33FA4-A031-4683-AA39-9096DF0C324E}" type="datetimeFigureOut">
              <a:rPr lang="en-US" smtClean="0"/>
              <a:pPr/>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B33FA4-A031-4683-AA39-9096DF0C324E}" type="datetimeFigureOut">
              <a:rPr lang="en-US" smtClean="0"/>
              <a:pPr/>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33FA4-A031-4683-AA39-9096DF0C324E}" type="datetimeFigureOut">
              <a:rPr lang="en-US" smtClean="0"/>
              <a:pPr/>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33FA4-A031-4683-AA39-9096DF0C324E}"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33FA4-A031-4683-AA39-9096DF0C324E}"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05B03-530F-42D6-80A9-DB4D846B83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25000" b="-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33FA4-A031-4683-AA39-9096DF0C324E}" type="datetimeFigureOut">
              <a:rPr lang="en-US" smtClean="0"/>
              <a:pPr/>
              <a:t>7/8/2021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05B03-530F-42D6-80A9-DB4D846B83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0"/>
            <a:ext cx="7772400" cy="1470025"/>
          </a:xfrm>
        </p:spPr>
        <p:txBody>
          <a:bodyPr/>
          <a:lstStyle/>
          <a:p>
            <a:endParaRPr lang="en-US" i="1" dirty="0"/>
          </a:p>
        </p:txBody>
      </p:sp>
      <p:sp>
        <p:nvSpPr>
          <p:cNvPr id="3" name="Subtitle 2"/>
          <p:cNvSpPr>
            <a:spLocks noGrp="1"/>
          </p:cNvSpPr>
          <p:nvPr>
            <p:ph type="subTitle" idx="1"/>
          </p:nvPr>
        </p:nvSpPr>
        <p:spPr>
          <a:xfrm>
            <a:off x="539552" y="2552700"/>
            <a:ext cx="6688832" cy="1752600"/>
          </a:xfrm>
        </p:spPr>
        <p:txBody>
          <a:bodyPr>
            <a:noAutofit/>
          </a:bodyPr>
          <a:lstStyle/>
          <a:p>
            <a:pPr algn="l">
              <a:buFont typeface="Wingdings" pitchFamily="2" charset="2"/>
              <a:buChar char="v"/>
            </a:pPr>
            <a:r>
              <a:rPr lang="en-US" sz="2800" dirty="0">
                <a:solidFill>
                  <a:schemeClr val="tx2"/>
                </a:solidFill>
              </a:rPr>
              <a:t>Topic:-Cloud computing</a:t>
            </a:r>
          </a:p>
          <a:p>
            <a:pPr algn="l">
              <a:buFont typeface="Wingdings" pitchFamily="2" charset="2"/>
              <a:buChar char="v"/>
            </a:pPr>
            <a:endParaRPr lang="en-US" sz="2800" dirty="0">
              <a:solidFill>
                <a:schemeClr val="tx2"/>
              </a:solidFill>
            </a:endParaRPr>
          </a:p>
          <a:p>
            <a:pPr algn="l">
              <a:buFont typeface="Wingdings" pitchFamily="2" charset="2"/>
              <a:buChar char="v"/>
            </a:pPr>
            <a:r>
              <a:rPr lang="en-US" sz="2800" i="1" dirty="0">
                <a:solidFill>
                  <a:schemeClr val="tx2"/>
                </a:solidFill>
              </a:rPr>
              <a:t>Shivam(2000300100214)</a:t>
            </a:r>
          </a:p>
          <a:p>
            <a:pPr algn="l">
              <a:buFont typeface="Wingdings" pitchFamily="2" charset="2"/>
              <a:buChar char="v"/>
            </a:pPr>
            <a:endParaRPr lang="en-US" sz="2800" dirty="0">
              <a:solidFill>
                <a:schemeClr val="tx2"/>
              </a:solidFill>
            </a:endParaRPr>
          </a:p>
          <a:p>
            <a:pPr algn="l"/>
            <a:r>
              <a:rPr lang="en-US" sz="2800" i="1" dirty="0">
                <a:solidFill>
                  <a:schemeClr val="tx2"/>
                </a:solidFill>
              </a:rPr>
              <a:t>  </a:t>
            </a:r>
          </a:p>
          <a:p>
            <a:pPr algn="l"/>
            <a:endParaRPr lang="en-US" sz="2800" i="1" dirty="0">
              <a:solidFill>
                <a:schemeClr val="tx2"/>
              </a:solidFill>
            </a:endParaRPr>
          </a:p>
        </p:txBody>
      </p:sp>
      <p:sp>
        <p:nvSpPr>
          <p:cNvPr id="4" name="Rectangle 3">
            <a:extLst>
              <a:ext uri="{FF2B5EF4-FFF2-40B4-BE49-F238E27FC236}">
                <a16:creationId xmlns:a16="http://schemas.microsoft.com/office/drawing/2014/main" id="{41EF4676-F450-4DAB-9788-9770AB6344A1}"/>
              </a:ext>
            </a:extLst>
          </p:cNvPr>
          <p:cNvSpPr/>
          <p:nvPr/>
        </p:nvSpPr>
        <p:spPr>
          <a:xfrm>
            <a:off x="0" y="0"/>
            <a:ext cx="457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F13F124-D37E-4FD2-9741-7CA58761011D}"/>
              </a:ext>
            </a:extLst>
          </p:cNvPr>
          <p:cNvSpPr/>
          <p:nvPr/>
        </p:nvSpPr>
        <p:spPr>
          <a:xfrm>
            <a:off x="4552512" y="0"/>
            <a:ext cx="4572000"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AF987BAB-CDE5-4489-8EEC-923AFB700B9A}"/>
              </a:ext>
            </a:extLst>
          </p:cNvPr>
          <p:cNvSpPr txBox="1"/>
          <p:nvPr/>
        </p:nvSpPr>
        <p:spPr>
          <a:xfrm>
            <a:off x="2447256" y="592758"/>
            <a:ext cx="2736304" cy="923330"/>
          </a:xfrm>
          <a:prstGeom prst="rect">
            <a:avLst/>
          </a:prstGeom>
          <a:noFill/>
        </p:spPr>
        <p:txBody>
          <a:bodyPr wrap="square" rtlCol="0">
            <a:spAutoFit/>
          </a:bodyPr>
          <a:lstStyle/>
          <a:p>
            <a:r>
              <a:rPr lang="en-US" sz="5400" dirty="0">
                <a:solidFill>
                  <a:schemeClr val="accent5">
                    <a:lumMod val="60000"/>
                    <a:lumOff val="40000"/>
                  </a:schemeClr>
                </a:solidFill>
              </a:rPr>
              <a:t>TASK 6</a:t>
            </a:r>
            <a:endParaRPr lang="en-IN" sz="5400" dirty="0">
              <a:solidFill>
                <a:schemeClr val="accent5">
                  <a:lumMod val="60000"/>
                  <a:lumOff val="40000"/>
                </a:schemeClr>
              </a:solidFill>
            </a:endParaRPr>
          </a:p>
        </p:txBody>
      </p:sp>
      <p:sp>
        <p:nvSpPr>
          <p:cNvPr id="7" name="TextBox 6">
            <a:extLst>
              <a:ext uri="{FF2B5EF4-FFF2-40B4-BE49-F238E27FC236}">
                <a16:creationId xmlns:a16="http://schemas.microsoft.com/office/drawing/2014/main" id="{80AB499D-A870-4B62-9C00-856ABA798B69}"/>
              </a:ext>
            </a:extLst>
          </p:cNvPr>
          <p:cNvSpPr txBox="1"/>
          <p:nvPr/>
        </p:nvSpPr>
        <p:spPr>
          <a:xfrm>
            <a:off x="4109936" y="2738336"/>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43A95CCA-8726-484E-9C15-B314535457BE}"/>
              </a:ext>
            </a:extLst>
          </p:cNvPr>
          <p:cNvSpPr txBox="1"/>
          <p:nvPr/>
        </p:nvSpPr>
        <p:spPr>
          <a:xfrm flipH="1">
            <a:off x="5004048" y="3429000"/>
            <a:ext cx="1296144"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502B1062-1E02-4B6A-AD9E-1C60BEC8D77F}"/>
              </a:ext>
            </a:extLst>
          </p:cNvPr>
          <p:cNvSpPr txBox="1"/>
          <p:nvPr/>
        </p:nvSpPr>
        <p:spPr>
          <a:xfrm>
            <a:off x="4090481" y="2738336"/>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1673307F-769C-425B-8135-2283624D1CAC}"/>
              </a:ext>
            </a:extLst>
          </p:cNvPr>
          <p:cNvSpPr txBox="1"/>
          <p:nvPr/>
        </p:nvSpPr>
        <p:spPr>
          <a:xfrm>
            <a:off x="4547681" y="577777"/>
            <a:ext cx="2751295" cy="923330"/>
          </a:xfrm>
          <a:prstGeom prst="rect">
            <a:avLst/>
          </a:prstGeom>
          <a:noFill/>
        </p:spPr>
        <p:txBody>
          <a:bodyPr wrap="square" rtlCol="0">
            <a:spAutoFit/>
          </a:bodyPr>
          <a:lstStyle/>
          <a:p>
            <a:r>
              <a:rPr lang="en-US" sz="5400" dirty="0">
                <a:solidFill>
                  <a:schemeClr val="accent5">
                    <a:lumMod val="60000"/>
                    <a:lumOff val="40000"/>
                  </a:schemeClr>
                </a:solidFill>
              </a:rPr>
              <a:t>PART -2</a:t>
            </a:r>
            <a:endParaRPr lang="en-IN" sz="5400" dirty="0">
              <a:solidFill>
                <a:schemeClr val="accent5">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nodePh="1">
                                  <p:stCondLst>
                                    <p:cond delay="0"/>
                                  </p:stCondLst>
                                  <p:endCondLst>
                                    <p:cond evt="begin" delay="0">
                                      <p:tn val="5"/>
                                    </p:cond>
                                  </p:end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par>
                                <p:cTn id="23" presetID="35" presetClass="path" presetSubtype="0" accel="50000" decel="50000" fill="hold" grpId="0" nodeType="withEffect">
                                  <p:stCondLst>
                                    <p:cond delay="0"/>
                                  </p:stCondLst>
                                  <p:childTnLst>
                                    <p:animMotion origin="layout" path="M -0.00191 0 L -0.50191 0 " pathEditMode="relative" rAng="0" ptsTypes="AA">
                                      <p:cBhvr>
                                        <p:cTn id="24" dur="2000" fill="hold"/>
                                        <p:tgtEl>
                                          <p:spTgt spid="4"/>
                                        </p:tgtEl>
                                        <p:attrNameLst>
                                          <p:attrName>ppt_x</p:attrName>
                                          <p:attrName>ppt_y</p:attrName>
                                        </p:attrNameLst>
                                      </p:cBhvr>
                                      <p:rCtr x="-25000" y="0"/>
                                    </p:animMotion>
                                  </p:childTnLst>
                                </p:cTn>
                              </p:par>
                              <p:par>
                                <p:cTn id="25" presetID="63" presetClass="path" presetSubtype="0" accel="50000" decel="50000" fill="hold" grpId="0" nodeType="withEffect">
                                  <p:stCondLst>
                                    <p:cond delay="0"/>
                                  </p:stCondLst>
                                  <p:childTnLst>
                                    <p:animMotion origin="layout" path="M 3.33333E-6 0 L 0.5 0 " pathEditMode="relative" rAng="0" ptsTypes="AA">
                                      <p:cBhvr>
                                        <p:cTn id="26" dur="2000" fill="hold"/>
                                        <p:tgtEl>
                                          <p:spTgt spid="5"/>
                                        </p:tgtEl>
                                        <p:attrNameLst>
                                          <p:attrName>ppt_x</p:attrName>
                                          <p:attrName>ppt_y</p:attrName>
                                        </p:attrNameLst>
                                      </p:cBhvr>
                                      <p:rCtr x="250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88640"/>
            <a:ext cx="8229600" cy="6408712"/>
          </a:xfrm>
        </p:spPr>
        <p:txBody>
          <a:bodyPr>
            <a:normAutofit fontScale="55000" lnSpcReduction="20000"/>
          </a:bodyPr>
          <a:lstStyle/>
          <a:p>
            <a:pPr algn="ctr" fontAlgn="base">
              <a:buNone/>
            </a:pPr>
            <a:endParaRPr lang="en-US" sz="4000" dirty="0">
              <a:solidFill>
                <a:srgbClr val="0070C0"/>
              </a:solidFill>
            </a:endParaRPr>
          </a:p>
          <a:p>
            <a:pPr algn="ctr" fontAlgn="base">
              <a:buNone/>
            </a:pPr>
            <a:r>
              <a:rPr lang="en-US" sz="5100" dirty="0">
                <a:solidFill>
                  <a:srgbClr val="0070C0"/>
                </a:solidFill>
              </a:rPr>
              <a:t>How to Secure Data in the Cloud Cube Model?</a:t>
            </a:r>
          </a:p>
          <a:p>
            <a:pPr algn="ctr" fontAlgn="base">
              <a:buNone/>
            </a:pPr>
            <a:endParaRPr lang="en-US" sz="3800" dirty="0">
              <a:solidFill>
                <a:srgbClr val="0070C0"/>
              </a:solidFill>
            </a:endParaRPr>
          </a:p>
          <a:p>
            <a:pPr fontAlgn="base">
              <a:buNone/>
            </a:pPr>
            <a:r>
              <a:rPr lang="en-US" sz="3800" dirty="0"/>
              <a:t>     There are some steps and points to keep in mind before securing your data in a cloud cube model:</a:t>
            </a:r>
          </a:p>
          <a:p>
            <a:pPr fontAlgn="base"/>
            <a:r>
              <a:rPr lang="en-US" sz="3800" b="1" dirty="0"/>
              <a:t>1)</a:t>
            </a:r>
            <a:r>
              <a:rPr lang="en-US" sz="3800" dirty="0"/>
              <a:t>The </a:t>
            </a:r>
            <a:r>
              <a:rPr lang="en-US" sz="3800" b="1" dirty="0"/>
              <a:t>classification of the data</a:t>
            </a:r>
            <a:r>
              <a:rPr lang="en-US" sz="3800" dirty="0"/>
              <a:t>, the customer should know what rules must be applied to protect it.</a:t>
            </a:r>
          </a:p>
          <a:p>
            <a:pPr fontAlgn="base"/>
            <a:r>
              <a:rPr lang="en-US" sz="3800" b="1" dirty="0"/>
              <a:t>2)</a:t>
            </a:r>
            <a:r>
              <a:rPr lang="en-US" sz="3800" dirty="0"/>
              <a:t>It should be </a:t>
            </a:r>
            <a:r>
              <a:rPr lang="en-US" sz="3800" b="1" dirty="0"/>
              <a:t>ensured</a:t>
            </a:r>
            <a:r>
              <a:rPr lang="en-US" sz="3800" dirty="0"/>
              <a:t>, the data exist only in specific trust levels.</a:t>
            </a:r>
          </a:p>
          <a:p>
            <a:pPr fontAlgn="base"/>
            <a:r>
              <a:rPr lang="en-US" sz="3800" b="1" dirty="0"/>
              <a:t>3)</a:t>
            </a:r>
            <a:r>
              <a:rPr lang="en-US" sz="3800" dirty="0"/>
              <a:t>It should check that what </a:t>
            </a:r>
            <a:r>
              <a:rPr lang="en-US" sz="3800" b="1" dirty="0"/>
              <a:t>regulatory compliance and restrictions</a:t>
            </a:r>
            <a:r>
              <a:rPr lang="en-US" sz="3800" dirty="0"/>
              <a:t> are applicable. For example, the data should stay in a particular boundary and whether it has to stay in the safe </a:t>
            </a:r>
            <a:r>
              <a:rPr lang="en-US" sz="3800" dirty="0" err="1"/>
              <a:t>harbour</a:t>
            </a:r>
            <a:r>
              <a:rPr lang="en-US" sz="3800" dirty="0"/>
              <a:t> or not.</a:t>
            </a:r>
          </a:p>
          <a:p>
            <a:pPr marL="360000" fontAlgn="base">
              <a:buNone/>
            </a:pPr>
            <a:r>
              <a:rPr lang="en-US" sz="3800" dirty="0"/>
              <a:t>      After the data is classified and is ready to put in the required zone, the assigned person is in a position to decide the following factors-The data and processes, which are to be moved in the </a:t>
            </a:r>
            <a:r>
              <a:rPr lang="en-US" sz="3800" dirty="0" err="1"/>
              <a:t>cloud.At</a:t>
            </a:r>
            <a:r>
              <a:rPr lang="en-US" sz="3800" dirty="0"/>
              <a:t> what level the user wants to operate in the cloud. It can be infrastructure, platform, software, or </a:t>
            </a:r>
            <a:r>
              <a:rPr lang="en-US" sz="3800" b="1" dirty="0"/>
              <a:t>platform as a </a:t>
            </a:r>
            <a:r>
              <a:rPr lang="en-US" sz="3800" b="1" dirty="0" err="1"/>
              <a:t>service</a:t>
            </a:r>
            <a:r>
              <a:rPr lang="en-US" sz="3800" dirty="0" err="1"/>
              <a:t>.The</a:t>
            </a:r>
            <a:r>
              <a:rPr lang="en-US" sz="3800" dirty="0"/>
              <a:t> cloud formations, which are mostly compatible as per the </a:t>
            </a:r>
            <a:r>
              <a:rPr lang="en-US" sz="3800" dirty="0" err="1"/>
              <a:t>requirement.The</a:t>
            </a:r>
            <a:r>
              <a:rPr lang="en-US" sz="3800" dirty="0"/>
              <a:t> level of </a:t>
            </a:r>
            <a:r>
              <a:rPr lang="en-US" sz="3800" b="1" dirty="0"/>
              <a:t>operation in the cloud</a:t>
            </a:r>
            <a:r>
              <a:rPr lang="en-US" sz="3800" dirty="0"/>
              <a:t> can be different as per the </a:t>
            </a:r>
            <a:r>
              <a:rPr lang="en-US" sz="3800" dirty="0" err="1"/>
              <a:t>requirement.Below</a:t>
            </a:r>
            <a:r>
              <a:rPr lang="en-US" sz="3800" dirty="0"/>
              <a:t> is the chart which shows the Cloud layers, where the cloud operates.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470025"/>
          </a:xfrm>
        </p:spPr>
        <p:txBody>
          <a:bodyPr/>
          <a:lstStyle/>
          <a:p>
            <a:r>
              <a:rPr lang="en-US" dirty="0"/>
              <a:t>Conclusion</a:t>
            </a:r>
          </a:p>
        </p:txBody>
      </p:sp>
      <p:sp>
        <p:nvSpPr>
          <p:cNvPr id="3" name="Subtitle 2"/>
          <p:cNvSpPr>
            <a:spLocks noGrp="1"/>
          </p:cNvSpPr>
          <p:nvPr>
            <p:ph type="subTitle" idx="1"/>
          </p:nvPr>
        </p:nvSpPr>
        <p:spPr>
          <a:xfrm>
            <a:off x="899592" y="1484784"/>
            <a:ext cx="7128792" cy="1752600"/>
          </a:xfrm>
        </p:spPr>
        <p:txBody>
          <a:bodyPr>
            <a:noAutofit/>
          </a:bodyPr>
          <a:lstStyle/>
          <a:p>
            <a:pPr algn="l"/>
            <a:r>
              <a:rPr lang="en-US" sz="2300" dirty="0">
                <a:solidFill>
                  <a:schemeClr val="tx2"/>
                </a:solidFill>
              </a:rPr>
              <a:t>Hence, we can use Cloud Computing for remote processing of the application, outsourcing, and data giving quick momentum. The above Cloud Computing research topics can help a lot to provide various benefits to the customer and to make the cloud better.</a:t>
            </a:r>
          </a:p>
          <a:p>
            <a:pPr algn="l"/>
            <a:r>
              <a:rPr lang="en-US" sz="2300" dirty="0">
                <a:solidFill>
                  <a:schemeClr val="tx2"/>
                </a:solidFill>
              </a:rPr>
              <a:t>With these cloud computing research, we can make this security more advanced. There are many high-level steps towards security assessment framework. This will provide many benefits in the future to cloud computing.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1)Dataflairtraining.com</a:t>
            </a:r>
          </a:p>
          <a:p>
            <a:r>
              <a:rPr lang="en-US" dirty="0"/>
              <a:t>2)Wikipedia</a:t>
            </a:r>
          </a:p>
          <a:p>
            <a:r>
              <a:rPr lang="en-US" dirty="0"/>
              <a:t>3)Slideshare.net</a:t>
            </a:r>
          </a:p>
          <a:p>
            <a:r>
              <a:rPr lang="en-US" dirty="0"/>
              <a:t>4)Researchgate.com</a:t>
            </a:r>
          </a:p>
          <a:p>
            <a:pPr>
              <a:buNone/>
            </a:pP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844824"/>
            <a:ext cx="7772400" cy="1470025"/>
          </a:xfrm>
          <a:ln>
            <a:solidFill>
              <a:srgbClr val="FFFF00"/>
            </a:solidFill>
          </a:ln>
        </p:spPr>
        <p:txBody>
          <a:bodyPr>
            <a:normAutofit/>
          </a:bodyPr>
          <a:lstStyle/>
          <a:p>
            <a:r>
              <a:rPr lang="en-US" sz="8800" b="1" i="1" u="sng" dirty="0">
                <a:solidFill>
                  <a:srgbClr val="FFFF00"/>
                </a:solidFill>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0"/>
            <a:ext cx="7772400" cy="1470025"/>
          </a:xfrm>
        </p:spPr>
        <p:txBody>
          <a:bodyPr/>
          <a:lstStyle/>
          <a:p>
            <a:r>
              <a:rPr lang="en-US" i="1" dirty="0">
                <a:solidFill>
                  <a:schemeClr val="tx2">
                    <a:lumMod val="75000"/>
                  </a:schemeClr>
                </a:solidFill>
                <a:effectLst>
                  <a:outerShdw blurRad="215900" dist="25400" dir="4800000" algn="ctr" rotWithShape="0">
                    <a:srgbClr val="00B0F0">
                      <a:alpha val="94000"/>
                    </a:srgbClr>
                  </a:outerShdw>
                </a:effectLst>
              </a:rPr>
              <a:t>Abstract</a:t>
            </a:r>
          </a:p>
        </p:txBody>
      </p:sp>
      <p:sp>
        <p:nvSpPr>
          <p:cNvPr id="3" name="Subtitle 2"/>
          <p:cNvSpPr>
            <a:spLocks noGrp="1"/>
          </p:cNvSpPr>
          <p:nvPr>
            <p:ph type="subTitle" idx="1"/>
          </p:nvPr>
        </p:nvSpPr>
        <p:spPr>
          <a:xfrm>
            <a:off x="899592" y="1484784"/>
            <a:ext cx="7200800" cy="1752600"/>
          </a:xfrm>
        </p:spPr>
        <p:txBody>
          <a:bodyPr>
            <a:noAutofit/>
          </a:bodyPr>
          <a:lstStyle/>
          <a:p>
            <a:pPr algn="l"/>
            <a:r>
              <a:rPr lang="en-US" sz="2100" dirty="0">
                <a:solidFill>
                  <a:schemeClr val="tx1"/>
                </a:solidFill>
              </a:rPr>
              <a:t>Cloud Computing: Theory and Practice provides students and IT professionals with an in-depth analysis of the cloud from the ground up. Beginning with a discussion of parallel computing and architectures and distributed systems, the book turns to contemporary cloud infrastructures, how they are being deployed at leading companies such as Amazon, Google and Apple, and how they can be applied in fields such as healthcare, banking and science. The volume also examines how to successfully deploy a cloud application across the enterprise using virtualization, resource management and the right amount of networking support, including content delivery networks and storage area networks. Developers will find a complete introduction to application development provided on a variety of platforms.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640"/>
            <a:ext cx="7772400" cy="1470025"/>
          </a:xfrm>
        </p:spPr>
        <p:txBody>
          <a:bodyPr>
            <a:scene3d>
              <a:camera prst="orthographicFront">
                <a:rot lat="21299999" lon="0" rev="0"/>
              </a:camera>
              <a:lightRig rig="morning" dir="t"/>
            </a:scene3d>
            <a:sp3d contourW="12700">
              <a:bevelB w="82550" h="38100" prst="coolSlant"/>
              <a:contourClr>
                <a:srgbClr val="00B0F0"/>
              </a:contourClr>
            </a:sp3d>
          </a:bodyPr>
          <a:lstStyle/>
          <a:p>
            <a:r>
              <a:rPr lang="en-US" dirty="0"/>
              <a:t>Introduction</a:t>
            </a:r>
          </a:p>
        </p:txBody>
      </p:sp>
      <p:sp>
        <p:nvSpPr>
          <p:cNvPr id="6" name="Rectangle 5"/>
          <p:cNvSpPr/>
          <p:nvPr/>
        </p:nvSpPr>
        <p:spPr>
          <a:xfrm>
            <a:off x="1043608" y="1340768"/>
            <a:ext cx="6912768" cy="3970318"/>
          </a:xfrm>
          <a:prstGeom prst="rect">
            <a:avLst/>
          </a:prstGeom>
          <a:ln>
            <a:solidFill>
              <a:schemeClr val="tx1"/>
            </a:solidFill>
          </a:ln>
        </p:spPr>
        <p:txBody>
          <a:bodyPr wrap="square">
            <a:spAutoFit/>
          </a:bodyPr>
          <a:lstStyle/>
          <a:p>
            <a:pPr algn="ctr"/>
            <a:r>
              <a:rPr lang="en-US" sz="2800" dirty="0"/>
              <a:t>Cloud Computing provides us a means by which we can access the applications as utilities, over the Internet. It allows us to create, configure, and customize applications online. With Cloud Computing users can access database resources via the internet from anywhere for as long as they need without worrying about any maintenance or management of actual resources.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par>
                          <p:cTn id="7" fill="hold">
                            <p:stCondLst>
                              <p:cond delay="2000"/>
                            </p:stCondLst>
                            <p:childTnLst>
                              <p:par>
                                <p:cTn id="8" presetID="21" presetClass="exit" presetSubtype="1" fill="hold" grpId="0" nodeType="afterEffect">
                                  <p:stCondLst>
                                    <p:cond delay="0"/>
                                  </p:stCondLst>
                                  <p:childTnLst>
                                    <p:animEffect transition="out" filter="wheel(1)">
                                      <p:cBhvr>
                                        <p:cTn id="9" dur="2000"/>
                                        <p:tgtEl>
                                          <p:spTgt spid="6"/>
                                        </p:tgtEl>
                                      </p:cBhvr>
                                    </p:animEffect>
                                    <p:set>
                                      <p:cBhvr>
                                        <p:cTn id="10"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Cloud computing</a:t>
            </a:r>
          </a:p>
        </p:txBody>
      </p:sp>
      <p:sp>
        <p:nvSpPr>
          <p:cNvPr id="3" name="Content Placeholder 2"/>
          <p:cNvSpPr>
            <a:spLocks noGrp="1"/>
          </p:cNvSpPr>
          <p:nvPr>
            <p:ph idx="1"/>
          </p:nvPr>
        </p:nvSpPr>
        <p:spPr>
          <a:xfrm>
            <a:off x="457200" y="1340768"/>
            <a:ext cx="8229600" cy="4785395"/>
          </a:xfrm>
        </p:spPr>
        <p:txBody>
          <a:bodyPr>
            <a:noAutofit/>
          </a:bodyPr>
          <a:lstStyle/>
          <a:p>
            <a:pPr fontAlgn="base">
              <a:buNone/>
            </a:pPr>
            <a:r>
              <a:rPr lang="en-US" sz="1800" dirty="0"/>
              <a:t>       </a:t>
            </a:r>
            <a:endParaRPr lang="en-US" sz="1800" b="1" i="1" dirty="0"/>
          </a:p>
          <a:p>
            <a:pPr fontAlgn="base"/>
            <a:r>
              <a:rPr lang="en-US" sz="1800" dirty="0"/>
              <a:t>Cloud computing is a service, which offers customers to work over the internet. It simply states that </a:t>
            </a:r>
            <a:r>
              <a:rPr lang="en-US" sz="1800" i="1" dirty="0"/>
              <a:t>cloud computing means storing and accessing the data and programs over the internet rather than the computer’s hard disk</a:t>
            </a:r>
            <a:r>
              <a:rPr lang="en-US" sz="1800" dirty="0"/>
              <a:t>.</a:t>
            </a:r>
          </a:p>
          <a:p>
            <a:pPr fontAlgn="base"/>
            <a:r>
              <a:rPr lang="en-US" sz="1800" dirty="0"/>
              <a:t>The data can be anything such as music, files, images, documents, and many more.</a:t>
            </a:r>
          </a:p>
          <a:p>
            <a:pPr fontAlgn="base"/>
            <a:r>
              <a:rPr lang="en-US" sz="1800" dirty="0"/>
              <a:t>The user can access the data from anywhere just with the help of an internet connection. To access cloud computing, the user should register and provide with ID and password for security reasons.</a:t>
            </a:r>
          </a:p>
          <a:p>
            <a:pPr fontAlgn="base"/>
            <a:r>
              <a:rPr lang="en-US" sz="1800" dirty="0"/>
              <a:t>The speed of transfer depends on various factors such as internet speed, the capacity of the server, and many more.</a:t>
            </a:r>
          </a:p>
          <a:p>
            <a:pPr fontAlgn="base"/>
            <a:r>
              <a:rPr lang="en-US" sz="1800" dirty="0"/>
              <a:t>The management of Cloud Computing is done by the host itself as they come up with new modifications, which continuously improves the service.</a:t>
            </a:r>
          </a:p>
          <a:p>
            <a:pPr fontAlgn="base"/>
            <a:r>
              <a:rPr lang="en-US" sz="1800" dirty="0"/>
              <a:t>The host has an ample amount of storage and fast processing servers, through which the data gets accessed very quickly. Cloud Computing major advantage is that the user can only concentrate on the job while leaving the problems behind.</a:t>
            </a:r>
          </a:p>
          <a:p>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3">
                                            <p:txEl>
                                              <p:pRg st="2" end="2"/>
                                            </p:txEl>
                                          </p:spTgt>
                                        </p:tgtEl>
                                      </p:cBhvr>
                                    </p:animEffect>
                                    <p:set>
                                      <p:cBhvr>
                                        <p:cTn id="2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3">
                                            <p:txEl>
                                              <p:pRg st="3" end="3"/>
                                            </p:txEl>
                                          </p:spTgt>
                                        </p:tgtEl>
                                      </p:cBhvr>
                                    </p:animEffect>
                                    <p:set>
                                      <p:cBhvr>
                                        <p:cTn id="27"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3">
                                            <p:txEl>
                                              <p:pRg st="4" end="4"/>
                                            </p:txEl>
                                          </p:spTgt>
                                        </p:tgtEl>
                                      </p:cBhvr>
                                    </p:animEffect>
                                    <p:set>
                                      <p:cBhvr>
                                        <p:cTn id="3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3">
                                            <p:txEl>
                                              <p:pRg st="5" end="5"/>
                                            </p:txEl>
                                          </p:spTgt>
                                        </p:tgtEl>
                                      </p:cBhvr>
                                    </p:animEffect>
                                    <p:set>
                                      <p:cBhvr>
                                        <p:cTn id="37"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3">
                                            <p:txEl>
                                              <p:pRg st="6" end="6"/>
                                            </p:txEl>
                                          </p:spTgt>
                                        </p:tgtEl>
                                      </p:cBhvr>
                                    </p:animEffect>
                                    <p:set>
                                      <p:cBhvr>
                                        <p:cTn id="42"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5865515"/>
          </a:xfrm>
        </p:spPr>
        <p:txBody>
          <a:bodyPr>
            <a:normAutofit fontScale="70000" lnSpcReduction="20000"/>
          </a:bodyPr>
          <a:lstStyle/>
          <a:p>
            <a:endParaRPr lang="en-US" i="1" u="sng" dirty="0"/>
          </a:p>
          <a:p>
            <a:r>
              <a:rPr lang="en-US" sz="4600" i="1" u="sng" dirty="0"/>
              <a:t>Application</a:t>
            </a:r>
          </a:p>
          <a:p>
            <a:pPr>
              <a:buNone/>
            </a:pPr>
            <a:endParaRPr lang="en-US" i="1" u="sng" dirty="0"/>
          </a:p>
          <a:p>
            <a:pPr>
              <a:buNone/>
            </a:pPr>
            <a:r>
              <a:rPr lang="en-US" dirty="0"/>
              <a:t>     Windows Azure is usually misinterpreted as just a hosting solution, but there is a lot more that can be done using Windows Azure. It provides a platform to develop applications using a range of available technologies and programming languages. It offers to create and deploy applications using </a:t>
            </a:r>
            <a:r>
              <a:rPr lang="en-US" dirty="0" err="1"/>
              <a:t>.net</a:t>
            </a:r>
            <a:r>
              <a:rPr lang="en-US" dirty="0"/>
              <a:t> platform, which is Microsoft's own application development technology. In addition to </a:t>
            </a:r>
            <a:r>
              <a:rPr lang="en-US" dirty="0" err="1"/>
              <a:t>.net</a:t>
            </a:r>
            <a:r>
              <a:rPr lang="en-US" dirty="0"/>
              <a:t>, there are many more technologies and languages supported. For example, Java, PHP, Ruby, Oracle, Linux, </a:t>
            </a:r>
            <a:r>
              <a:rPr lang="en-US" dirty="0" err="1"/>
              <a:t>MySQL</a:t>
            </a:r>
            <a:r>
              <a:rPr lang="en-US" dirty="0"/>
              <a:t>, </a:t>
            </a:r>
            <a:r>
              <a:rPr lang="en-US" dirty="0" err="1"/>
              <a:t>Python.Windows</a:t>
            </a:r>
            <a:r>
              <a:rPr lang="en-US" dirty="0"/>
              <a:t> Azure applications are scaled by creating multiple instances of the application. The number of instances needed by the application is specified by while the developer while hosting the applications. If traffic is increased or decreased on the website or web application it can be managed easily by logging in to Windows Azure management portal and specifying the instances. Load balancing can also be automated which would allow Azure to make the decision itself as when to assign more resources to application.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3" end="3"/>
                                            </p:txEl>
                                          </p:spTgt>
                                        </p:tgtEl>
                                      </p:cBhvr>
                                    </p:animEffect>
                                    <p:set>
                                      <p:cBhvr>
                                        <p:cTn id="1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t="-25000" b="-25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1376" y="1556792"/>
            <a:ext cx="7056784" cy="5040560"/>
          </a:xfrm>
        </p:spPr>
        <p:txBody>
          <a:bodyPr>
            <a:noAutofit/>
          </a:bodyPr>
          <a:lstStyle/>
          <a:p>
            <a:pPr fontAlgn="base"/>
            <a:r>
              <a:rPr lang="en-US" b="1" i="1" dirty="0">
                <a:solidFill>
                  <a:schemeClr val="tx2">
                    <a:lumMod val="75000"/>
                  </a:schemeClr>
                </a:solidFill>
              </a:rPr>
              <a:t>Cloud Cube model</a:t>
            </a:r>
            <a:r>
              <a:rPr lang="en-US" sz="2100" dirty="0">
                <a:solidFill>
                  <a:schemeClr val="tx2">
                    <a:lumMod val="75000"/>
                  </a:schemeClr>
                </a:solidFill>
              </a:rPr>
              <a:t>, helps to categorize the cloud network based on the four-dimensional factor. Their main focus is to protect and secure the cloud network. This cloud cube model helps to select cloud formation for secure collaboration.</a:t>
            </a:r>
          </a:p>
          <a:p>
            <a:pPr fontAlgn="base"/>
            <a:r>
              <a:rPr lang="en-US" sz="2100" dirty="0">
                <a:solidFill>
                  <a:schemeClr val="tx2">
                    <a:lumMod val="75000"/>
                  </a:schemeClr>
                </a:solidFill>
              </a:rPr>
              <a:t>This model helps IT managers, organizations, and business leaders by providing the secure and protected network.</a:t>
            </a:r>
          </a:p>
          <a:p>
            <a:pPr fontAlgn="base"/>
            <a:r>
              <a:rPr lang="en-US" sz="2100" dirty="0">
                <a:solidFill>
                  <a:schemeClr val="tx2">
                    <a:lumMod val="75000"/>
                  </a:schemeClr>
                </a:solidFill>
              </a:rPr>
              <a:t>Security is an important concern for cloud customers and most of the </a:t>
            </a:r>
            <a:r>
              <a:rPr lang="en-US" sz="2100" b="1" dirty="0">
                <a:solidFill>
                  <a:schemeClr val="tx2">
                    <a:lumMod val="75000"/>
                  </a:schemeClr>
                </a:solidFill>
              </a:rPr>
              <a:t>cloud providers</a:t>
            </a:r>
            <a:r>
              <a:rPr lang="en-US" sz="2100" dirty="0">
                <a:solidFill>
                  <a:schemeClr val="tx2">
                    <a:lumMod val="75000"/>
                  </a:schemeClr>
                </a:solidFill>
              </a:rPr>
              <a:t> understand it. The customer should also keep in mind, the selected cloud formation meets the regulatory and location requirements.</a:t>
            </a:r>
          </a:p>
          <a:p>
            <a:endParaRPr lang="en-US" sz="2100" dirty="0">
              <a:solidFill>
                <a:schemeClr val="tx2">
                  <a:lumMod val="75000"/>
                </a:schemeClr>
              </a:solidFill>
            </a:endParaRPr>
          </a:p>
        </p:txBody>
      </p:sp>
      <p:sp>
        <p:nvSpPr>
          <p:cNvPr id="5" name="Title 4"/>
          <p:cNvSpPr>
            <a:spLocks noGrp="1"/>
          </p:cNvSpPr>
          <p:nvPr>
            <p:ph type="ctrTitle"/>
          </p:nvPr>
        </p:nvSpPr>
        <p:spPr>
          <a:xfrm>
            <a:off x="683568" y="0"/>
            <a:ext cx="7772400" cy="1470025"/>
          </a:xfrm>
        </p:spPr>
        <p:txBody>
          <a:bodyPr/>
          <a:lstStyle/>
          <a:p>
            <a:r>
              <a:rPr lang="en-US" dirty="0"/>
              <a:t>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2000" fill="hold"/>
                                        <p:tgtEl>
                                          <p:spTgt spid="3">
                                            <p:txEl>
                                              <p:pRg st="0" end="0"/>
                                            </p:txEl>
                                          </p:spTgt>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grpId="0" nodeType="clickEffect">
                                  <p:stCondLst>
                                    <p:cond delay="0"/>
                                  </p:stCondLst>
                                  <p:childTnLst>
                                    <p:animScale>
                                      <p:cBhvr>
                                        <p:cTn id="17" dur="2000" fill="hold"/>
                                        <p:tgtEl>
                                          <p:spTgt spid="3">
                                            <p:txEl>
                                              <p:pRg st="1" end="1"/>
                                            </p:txEl>
                                          </p:spTgt>
                                        </p:tgtEl>
                                      </p:cBhvr>
                                      <p:by x="150000" y="150000"/>
                                    </p:animScale>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grpId="0" nodeType="clickEffect">
                                  <p:stCondLst>
                                    <p:cond delay="0"/>
                                  </p:stCondLst>
                                  <p:childTnLst>
                                    <p:animScale>
                                      <p:cBhvr>
                                        <p:cTn id="21"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oud-Layers-01.jpg"/>
          <p:cNvPicPr>
            <a:picLocks noGrp="1" noChangeAspect="1"/>
          </p:cNvPicPr>
          <p:nvPr>
            <p:ph idx="1"/>
          </p:nvPr>
        </p:nvPicPr>
        <p:blipFill>
          <a:blip r:embed="rId2" cstate="print"/>
          <a:stretch>
            <a:fillRect/>
          </a:stretch>
        </p:blipFill>
        <p:spPr>
          <a:xfrm>
            <a:off x="971600" y="476672"/>
            <a:ext cx="6912768" cy="3096344"/>
          </a:xfrm>
        </p:spPr>
      </p:pic>
      <p:sp>
        <p:nvSpPr>
          <p:cNvPr id="5" name="Rectangle 4"/>
          <p:cNvSpPr/>
          <p:nvPr/>
        </p:nvSpPr>
        <p:spPr>
          <a:xfrm>
            <a:off x="827584" y="3717032"/>
            <a:ext cx="7416824" cy="2462213"/>
          </a:xfrm>
          <a:prstGeom prst="rect">
            <a:avLst/>
          </a:prstGeom>
        </p:spPr>
        <p:txBody>
          <a:bodyPr wrap="square">
            <a:spAutoFit/>
          </a:bodyPr>
          <a:lstStyle/>
          <a:p>
            <a:pPr algn="ctr" fontAlgn="base"/>
            <a:r>
              <a:rPr lang="en-US" sz="2200" dirty="0">
                <a:solidFill>
                  <a:schemeClr val="tx2"/>
                </a:solidFill>
              </a:rPr>
              <a:t>Dimensions of Cloud Cube Model</a:t>
            </a:r>
          </a:p>
          <a:p>
            <a:pPr fontAlgn="base">
              <a:buFont typeface="Wingdings" pitchFamily="2" charset="2"/>
              <a:buChar char="v"/>
            </a:pPr>
            <a:r>
              <a:rPr lang="en-US" sz="2200" dirty="0"/>
              <a:t>Cloud Cube model has four dimensions to  categorized cloud  formations:</a:t>
            </a:r>
          </a:p>
          <a:p>
            <a:pPr fontAlgn="base"/>
            <a:r>
              <a:rPr lang="en-US" sz="2200" dirty="0"/>
              <a:t>1)Internal/External</a:t>
            </a:r>
          </a:p>
          <a:p>
            <a:pPr fontAlgn="base"/>
            <a:r>
              <a:rPr lang="en-US" sz="2200" dirty="0"/>
              <a:t>2)Proprietary/Open</a:t>
            </a:r>
          </a:p>
          <a:p>
            <a:pPr fontAlgn="base"/>
            <a:r>
              <a:rPr lang="en-US" sz="2200" dirty="0"/>
              <a:t>3)De-</a:t>
            </a:r>
            <a:r>
              <a:rPr lang="en-US" sz="2200" dirty="0" err="1"/>
              <a:t>Perimeterized</a:t>
            </a:r>
            <a:r>
              <a:rPr lang="en-US" sz="2200" dirty="0"/>
              <a:t>/</a:t>
            </a:r>
            <a:r>
              <a:rPr lang="en-US" sz="2200" dirty="0" err="1"/>
              <a:t>Perimeterized</a:t>
            </a:r>
            <a:endParaRPr lang="en-US" sz="2200" dirty="0"/>
          </a:p>
          <a:p>
            <a:pPr fontAlgn="base"/>
            <a:r>
              <a:rPr lang="en-US" sz="2200" dirty="0"/>
              <a:t>4)</a:t>
            </a:r>
            <a:r>
              <a:rPr lang="en-US" sz="2200" dirty="0" err="1"/>
              <a:t>Insourced</a:t>
            </a:r>
            <a:r>
              <a:rPr lang="en-US" sz="2200" dirty="0"/>
              <a:t>/Outsourced Dimension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36912"/>
            <a:ext cx="8229600" cy="1143000"/>
          </a:xfrm>
        </p:spPr>
        <p:txBody>
          <a:bodyPr>
            <a:normAutofit fontScale="90000"/>
          </a:bodyPr>
          <a:lstStyle/>
          <a:p>
            <a:pPr algn="l" fontAlgn="base"/>
            <a:r>
              <a:rPr lang="en-US" sz="2000" b="1" i="1" dirty="0" err="1"/>
              <a:t>i</a:t>
            </a:r>
            <a:r>
              <a:rPr lang="en-US" sz="2000" b="1" i="1" dirty="0"/>
              <a:t>. Internal/External</a:t>
            </a:r>
            <a:br>
              <a:rPr lang="en-US" sz="2000" dirty="0"/>
            </a:br>
            <a:r>
              <a:rPr lang="en-US" sz="2000" dirty="0"/>
              <a:t>   *The most basic cloud form is the </a:t>
            </a:r>
            <a:r>
              <a:rPr lang="en-US" sz="2000" b="1" dirty="0"/>
              <a:t>external and internal cloud form</a:t>
            </a:r>
            <a:r>
              <a:rPr lang="en-US" sz="2000" dirty="0"/>
              <a:t>. The external or internal dimension defines the physical location of the data. It acknowledges us whether the data exists inside or outside of your organization’s boundary.    </a:t>
            </a:r>
            <a:br>
              <a:rPr lang="en-US" sz="2000" dirty="0"/>
            </a:br>
            <a:br>
              <a:rPr lang="en-US" sz="2000" dirty="0"/>
            </a:br>
            <a:br>
              <a:rPr lang="en-US" sz="2000" dirty="0"/>
            </a:br>
            <a:br>
              <a:rPr lang="en-US" sz="2000" dirty="0"/>
            </a:br>
            <a:br>
              <a:rPr lang="en-US" sz="2000" dirty="0"/>
            </a:br>
            <a:br>
              <a:rPr lang="en-US" sz="2000" dirty="0"/>
            </a:br>
            <a:r>
              <a:rPr lang="en-US" sz="2000" dirty="0"/>
              <a:t> </a:t>
            </a:r>
            <a:r>
              <a:rPr lang="en-US" sz="2000" b="1" i="1" dirty="0"/>
              <a:t>ii. Proprietary/Open</a:t>
            </a:r>
            <a:br>
              <a:rPr lang="en-US" sz="2000" dirty="0"/>
            </a:br>
            <a:r>
              <a:rPr lang="en-US" sz="2000" dirty="0"/>
              <a:t>The second type of cloud formation is </a:t>
            </a:r>
            <a:r>
              <a:rPr lang="en-US" sz="2000" b="1" dirty="0"/>
              <a:t>proprietary and open</a:t>
            </a:r>
            <a:r>
              <a:rPr lang="en-US" sz="2000" dirty="0"/>
              <a:t>. The proprietary or open dimension states about the state of ownership of the </a:t>
            </a:r>
            <a:r>
              <a:rPr lang="en-US" sz="2000" b="1" dirty="0"/>
              <a:t>cloud technology</a:t>
            </a:r>
            <a:r>
              <a:rPr lang="en-US" sz="2000" dirty="0"/>
              <a:t> and interfaces. It also tells the degree of interoperability, while enabling data transportability between the system and other cloud forms</a:t>
            </a:r>
            <a:r>
              <a:rPr lang="en-US" sz="1800" dirty="0"/>
              <a:t>. </a:t>
            </a:r>
            <a:br>
              <a:rPr lang="en-US" sz="2000" dirty="0"/>
            </a:br>
            <a:br>
              <a:rPr lang="en-US" dirty="0"/>
            </a:br>
            <a:br>
              <a:rPr lang="en-US" dirty="0"/>
            </a:br>
            <a:endParaRPr lang="en-US" dirty="0"/>
          </a:p>
        </p:txBody>
      </p:sp>
      <p:pic>
        <p:nvPicPr>
          <p:cNvPr id="4" name="Content Placeholder 3" descr="External-internal.jpg"/>
          <p:cNvPicPr>
            <a:picLocks noGrp="1" noChangeAspect="1"/>
          </p:cNvPicPr>
          <p:nvPr>
            <p:ph idx="1"/>
          </p:nvPr>
        </p:nvPicPr>
        <p:blipFill>
          <a:blip r:embed="rId2" cstate="print"/>
          <a:stretch>
            <a:fillRect/>
          </a:stretch>
        </p:blipFill>
        <p:spPr>
          <a:xfrm>
            <a:off x="5652120" y="1700808"/>
            <a:ext cx="1872208" cy="1296144"/>
          </a:xfrm>
        </p:spPr>
      </p:pic>
      <p:pic>
        <p:nvPicPr>
          <p:cNvPr id="5" name="Picture 4" descr="Proprietary-Open.jpg"/>
          <p:cNvPicPr>
            <a:picLocks noChangeAspect="1"/>
          </p:cNvPicPr>
          <p:nvPr/>
        </p:nvPicPr>
        <p:blipFill>
          <a:blip r:embed="rId3" cstate="print"/>
          <a:stretch>
            <a:fillRect/>
          </a:stretch>
        </p:blipFill>
        <p:spPr>
          <a:xfrm>
            <a:off x="4644008" y="4437112"/>
            <a:ext cx="2304256" cy="15841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484784"/>
            <a:ext cx="8229600" cy="1143000"/>
          </a:xfrm>
        </p:spPr>
        <p:txBody>
          <a:bodyPr>
            <a:noAutofit/>
          </a:bodyPr>
          <a:lstStyle/>
          <a:p>
            <a:pPr algn="l" fontAlgn="base"/>
            <a:r>
              <a:rPr lang="en-US" sz="1800" b="1" i="1" dirty="0"/>
              <a:t>iii. De-</a:t>
            </a:r>
            <a:r>
              <a:rPr lang="en-US" sz="1800" b="1" i="1" dirty="0" err="1"/>
              <a:t>Perimeterized</a:t>
            </a:r>
            <a:r>
              <a:rPr lang="en-US" sz="1800" b="1" i="1" dirty="0"/>
              <a:t>/</a:t>
            </a:r>
            <a:r>
              <a:rPr lang="en-US" sz="1800" b="1" i="1" dirty="0" err="1"/>
              <a:t>Perimeterized</a:t>
            </a:r>
            <a:br>
              <a:rPr lang="en-US" sz="1800" dirty="0"/>
            </a:br>
            <a:r>
              <a:rPr lang="en-US" sz="1800" dirty="0"/>
              <a:t>*</a:t>
            </a:r>
            <a:r>
              <a:rPr lang="en-US" sz="1800" b="1" dirty="0" err="1"/>
              <a:t>Perimeterized</a:t>
            </a:r>
            <a:r>
              <a:rPr lang="en-US" sz="1800" b="1" dirty="0"/>
              <a:t> dimension</a:t>
            </a:r>
            <a:r>
              <a:rPr lang="en-US" sz="1800" dirty="0"/>
              <a:t> means, continuing to operate within the traditional it boundary, orphan signaled by network firewalls.</a:t>
            </a:r>
            <a:br>
              <a:rPr lang="en-US" sz="1800" dirty="0"/>
            </a:br>
            <a:r>
              <a:rPr lang="en-US" sz="1800" dirty="0"/>
              <a:t>With the help of VPN and operation of the virtual server in your own IP domain, the user can extend the organizations perimeter into external Cloud Computing domain. This means that the user is making use of the own services to control access.</a:t>
            </a:r>
            <a:br>
              <a:rPr lang="en-US" sz="1800" dirty="0"/>
            </a:br>
            <a:r>
              <a:rPr lang="en-US" sz="1800" b="1" dirty="0"/>
              <a:t>De-</a:t>
            </a:r>
            <a:r>
              <a:rPr lang="en-US" sz="1800" b="1" dirty="0" err="1"/>
              <a:t>perimeterized</a:t>
            </a:r>
            <a:r>
              <a:rPr lang="en-US" sz="1800" b="1" dirty="0"/>
              <a:t> dimension</a:t>
            </a:r>
            <a:r>
              <a:rPr lang="en-US" sz="1800" dirty="0"/>
              <a:t> means the system perimeter is architected on the principles outlined in the Jericho forums commandments. In De-</a:t>
            </a:r>
            <a:r>
              <a:rPr lang="en-US" sz="1800" dirty="0" err="1"/>
              <a:t>perimeterized</a:t>
            </a:r>
            <a:r>
              <a:rPr lang="en-US" sz="1800" dirty="0"/>
              <a:t> dimension, the data will be encapsulated with metadata and mechanisms, which will further help to protect the data and limit the inappropriate usage.</a:t>
            </a:r>
            <a:br>
              <a:rPr lang="en-US" sz="1800" dirty="0"/>
            </a:br>
            <a:br>
              <a:rPr lang="en-US" sz="1800" dirty="0"/>
            </a:br>
            <a:br>
              <a:rPr lang="en-US" sz="1800" dirty="0"/>
            </a:br>
            <a:endParaRPr lang="en-US" sz="1800" dirty="0"/>
          </a:p>
        </p:txBody>
      </p:sp>
      <p:sp>
        <p:nvSpPr>
          <p:cNvPr id="6" name="Rectangle 5"/>
          <p:cNvSpPr/>
          <p:nvPr/>
        </p:nvSpPr>
        <p:spPr>
          <a:xfrm>
            <a:off x="683568" y="3068960"/>
            <a:ext cx="7776864" cy="2462213"/>
          </a:xfrm>
          <a:prstGeom prst="rect">
            <a:avLst/>
          </a:prstGeom>
        </p:spPr>
        <p:txBody>
          <a:bodyPr wrap="square">
            <a:spAutoFit/>
          </a:bodyPr>
          <a:lstStyle/>
          <a:p>
            <a:pPr fontAlgn="base"/>
            <a:r>
              <a:rPr lang="en-US" sz="2000" b="1" i="1" dirty="0"/>
              <a:t>iv. </a:t>
            </a:r>
            <a:r>
              <a:rPr lang="en-US" sz="2000" b="1" i="1" dirty="0" err="1"/>
              <a:t>Insourced</a:t>
            </a:r>
            <a:r>
              <a:rPr lang="en-US" sz="2000" b="1" i="1" dirty="0"/>
              <a:t>/Outsourced</a:t>
            </a:r>
          </a:p>
          <a:p>
            <a:pPr fontAlgn="base"/>
            <a:r>
              <a:rPr lang="en-US" sz="2000" dirty="0"/>
              <a:t>*The</a:t>
            </a:r>
            <a:r>
              <a:rPr lang="en-US" sz="2000" b="1" dirty="0"/>
              <a:t> </a:t>
            </a:r>
            <a:r>
              <a:rPr lang="en-US" b="1" dirty="0" err="1"/>
              <a:t>Insourced</a:t>
            </a:r>
            <a:r>
              <a:rPr lang="en-US" sz="2000" b="1" dirty="0"/>
              <a:t> and outsourced dimensions</a:t>
            </a:r>
            <a:r>
              <a:rPr lang="en-US" sz="2000" dirty="0"/>
              <a:t> have two states in each of the eight cloud forms. In the</a:t>
            </a:r>
            <a:r>
              <a:rPr lang="en-US" sz="2000" i="1" dirty="0"/>
              <a:t> outsourced dimension</a:t>
            </a:r>
            <a:r>
              <a:rPr lang="en-US" sz="2000" dirty="0"/>
              <a:t> the services provided by the third party, whereas in the </a:t>
            </a:r>
            <a:r>
              <a:rPr lang="en-US" sz="2000" i="1" dirty="0" err="1"/>
              <a:t>insourced</a:t>
            </a:r>
            <a:r>
              <a:rPr lang="en-US" sz="2000" i="1" dirty="0"/>
              <a:t> dimension</a:t>
            </a:r>
            <a:r>
              <a:rPr lang="en-US" sz="2000" dirty="0"/>
              <a:t> the services provided by the own staff under the control</a:t>
            </a:r>
            <a:r>
              <a:rPr lang="en-US" dirty="0"/>
              <a:t>.</a:t>
            </a:r>
          </a:p>
          <a:p>
            <a:pPr fontAlgn="base"/>
            <a:endParaRPr lang="en-US" dirty="0"/>
          </a:p>
          <a:p>
            <a:pPr fontAlgn="base"/>
            <a:endParaRPr lang="en-US" dirty="0"/>
          </a:p>
          <a:p>
            <a:pPr fontAlgn="base"/>
            <a:r>
              <a:rPr lang="en-US" dirty="0"/>
              <a:t>iii-&gt;&gt;                                                                      iv-&gt;&gt;                                                     </a:t>
            </a:r>
          </a:p>
        </p:txBody>
      </p:sp>
      <p:pic>
        <p:nvPicPr>
          <p:cNvPr id="7" name="Picture 6" descr="De-Perimeterized-Perimeterized.jpg"/>
          <p:cNvPicPr>
            <a:picLocks noChangeAspect="1"/>
          </p:cNvPicPr>
          <p:nvPr/>
        </p:nvPicPr>
        <p:blipFill>
          <a:blip r:embed="rId3" cstate="print"/>
          <a:stretch>
            <a:fillRect/>
          </a:stretch>
        </p:blipFill>
        <p:spPr>
          <a:xfrm>
            <a:off x="1331640" y="4869160"/>
            <a:ext cx="2592288" cy="1728192"/>
          </a:xfrm>
          <a:prstGeom prst="rect">
            <a:avLst/>
          </a:prstGeom>
        </p:spPr>
      </p:pic>
      <p:pic>
        <p:nvPicPr>
          <p:cNvPr id="8" name="Picture 7" descr="Cloud-Cube-model-1.jpg"/>
          <p:cNvPicPr>
            <a:picLocks noChangeAspect="1"/>
          </p:cNvPicPr>
          <p:nvPr/>
        </p:nvPicPr>
        <p:blipFill>
          <a:blip r:embed="rId4" cstate="print"/>
          <a:stretch>
            <a:fillRect/>
          </a:stretch>
        </p:blipFill>
        <p:spPr>
          <a:xfrm>
            <a:off x="5436096" y="4797152"/>
            <a:ext cx="2736304" cy="172819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1327</Words>
  <Application>Microsoft Office PowerPoint</Application>
  <PresentationFormat>On-screen Show (4:3)</PresentationFormat>
  <Paragraphs>59</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PowerPoint Presentation</vt:lpstr>
      <vt:lpstr>Abstract</vt:lpstr>
      <vt:lpstr>Introduction</vt:lpstr>
      <vt:lpstr>Theory of Cloud computing</vt:lpstr>
      <vt:lpstr>PowerPoint Presentation</vt:lpstr>
      <vt:lpstr>Research</vt:lpstr>
      <vt:lpstr>PowerPoint Presentation</vt:lpstr>
      <vt:lpstr>i. Internal/External    *The most basic cloud form is the external and internal cloud form. The external or internal dimension defines the physical location of the data. It acknowledges us whether the data exists inside or outside of your organization’s boundary.           ii. Proprietary/Open The second type of cloud formation is proprietary and open. The proprietary or open dimension states about the state of ownership of the cloud technology and interfaces. It also tells the degree of interoperability, while enabling data transportability between the system and other cloud forms.    </vt:lpstr>
      <vt:lpstr>iii. De-Perimeterized/Perimeterized *Perimeterized dimension means, continuing to operate within the traditional it boundary, orphan signaled by network firewalls. With the help of VPN and operation of the virtual server in your own IP domain, the user can extend the organizations perimeter into external Cloud Computing domain. This means that the user is making use of the own services to control access. De-perimeterized dimension means the system perimeter is architected on the principles outlined in the Jericho forums commandments. In De-perimeterized dimension, the data will be encapsulated with metadata and mechanisms, which will further help to protect the data and limit the inappropriate usage.   </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shivam</dc:creator>
  <cp:lastModifiedBy>shivam baghel</cp:lastModifiedBy>
  <cp:revision>30</cp:revision>
  <dcterms:created xsi:type="dcterms:W3CDTF">2021-04-18T13:23:17Z</dcterms:created>
  <dcterms:modified xsi:type="dcterms:W3CDTF">2021-07-08T04:36:16Z</dcterms:modified>
</cp:coreProperties>
</file>