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9"/>
  </p:notesMasterIdLst>
  <p:sldIdLst>
    <p:sldId id="256" r:id="rId2"/>
    <p:sldId id="258" r:id="rId3"/>
    <p:sldId id="259" r:id="rId4"/>
    <p:sldId id="282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78" r:id="rId13"/>
    <p:sldId id="266" r:id="rId14"/>
    <p:sldId id="268" r:id="rId15"/>
    <p:sldId id="276" r:id="rId16"/>
    <p:sldId id="279" r:id="rId17"/>
    <p:sldId id="269" r:id="rId18"/>
    <p:sldId id="270" r:id="rId19"/>
    <p:sldId id="277" r:id="rId20"/>
    <p:sldId id="271" r:id="rId21"/>
    <p:sldId id="272" r:id="rId22"/>
    <p:sldId id="281" r:id="rId23"/>
    <p:sldId id="273" r:id="rId24"/>
    <p:sldId id="274" r:id="rId25"/>
    <p:sldId id="280" r:id="rId26"/>
    <p:sldId id="28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C1F2E9-A39C-C1A6-86DB-623F60FE2B90}" name="Kshma Kshma" initials="KK" userId="a1a029013e0ebf8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2FDA5-7AC8-468B-B852-9D652A173ADB}" v="176" dt="2024-07-15T11:38:4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5" autoAdjust="0"/>
    <p:restoredTop sz="91721" autoAdjust="0"/>
  </p:normalViewPr>
  <p:slideViewPr>
    <p:cSldViewPr snapToGrid="0">
      <p:cViewPr varScale="1">
        <p:scale>
          <a:sx n="64" d="100"/>
          <a:sy n="64" d="100"/>
        </p:scale>
        <p:origin x="7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25B86-3FBB-4B50-9DC3-7CE39FEF7C7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2FDD-8573-4F69-876F-35DAE014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1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2FDD-8573-4F69-876F-35DAE01417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0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2FDD-8573-4F69-876F-35DAE01417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6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8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0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4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5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5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92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6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1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30048F2-E18B-48F7-BB85-C2A4BED29BF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3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rive.google.com/drive/folders/1vq7WyUJQd5DK9zbQv-2q95gbh5yzJEXr?usp=drive_lin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hyperlink" Target="https://github.com/KshmaKshma/Credit_Card_Financial_Analysi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shmaKshma/Credit_Card_Financial_Analysis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drive.google.com/drive/folders/1vq7WyUJQd5DK9zbQv-2q95gbh5yzJEXr?usp=drive_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5322-E2FF-BD30-DC73-3E55482F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826" y="2011171"/>
            <a:ext cx="9891252" cy="1833241"/>
          </a:xfrm>
        </p:spPr>
        <p:txBody>
          <a:bodyPr>
            <a:noAutofit/>
          </a:bodyPr>
          <a:lstStyle/>
          <a:p>
            <a:pPr algn="ctr"/>
            <a:br>
              <a:rPr lang="en-IN" sz="8800" b="1" dirty="0">
                <a:latin typeface="Arial Black" panose="020B0A04020102020204" pitchFamily="34" charset="0"/>
              </a:rPr>
            </a:br>
            <a:r>
              <a:rPr lang="en-IN" sz="8800" b="1" dirty="0">
                <a:latin typeface="Arial Black" panose="020B0A04020102020204" pitchFamily="34" charset="0"/>
              </a:rPr>
              <a:t>Credit Card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F6E7E-8214-4D68-DFF9-D3AE0FB5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934" y="3930744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latin typeface="Arial Black" panose="020B0A04020102020204" pitchFamily="34" charset="0"/>
              </a:rPr>
              <a:t>Weekly Status Report</a:t>
            </a:r>
          </a:p>
          <a:p>
            <a:pPr algn="ctr"/>
            <a:endParaRPr lang="en-IN" sz="60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450B1-B578-F0C1-DB1F-09160C22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1999" cy="26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1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7FE09-A8BF-8604-26B4-379DDA28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" y="198782"/>
            <a:ext cx="4862862" cy="647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568C58-F23B-1D4F-FBB0-8AB922AE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78" y="1537567"/>
            <a:ext cx="6762540" cy="2092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1FC42-E501-1C45-8DD3-05733FD9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78" y="4137645"/>
            <a:ext cx="6762540" cy="2223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83589-9BF0-131B-A8D7-6C79D11EB41D}"/>
              </a:ext>
            </a:extLst>
          </p:cNvPr>
          <p:cNvSpPr txBox="1"/>
          <p:nvPr/>
        </p:nvSpPr>
        <p:spPr>
          <a:xfrm>
            <a:off x="6796518" y="81672"/>
            <a:ext cx="4146698" cy="8309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 Columns Added in </a:t>
            </a:r>
            <a:r>
              <a:rPr lang="en-US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cust_detail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table</a:t>
            </a:r>
            <a:endParaRPr lang="en-IN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8A4A8D-AFC2-DD55-0399-0974E29C3CE1}"/>
              </a:ext>
            </a:extLst>
          </p:cNvPr>
          <p:cNvCxnSpPr/>
          <p:nvPr/>
        </p:nvCxnSpPr>
        <p:spPr>
          <a:xfrm flipH="1">
            <a:off x="5348178" y="536713"/>
            <a:ext cx="1171892" cy="4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735253-92D7-EDBB-CD16-012BF3A48016}"/>
              </a:ext>
            </a:extLst>
          </p:cNvPr>
          <p:cNvCxnSpPr/>
          <p:nvPr/>
        </p:nvCxnSpPr>
        <p:spPr>
          <a:xfrm flipH="1">
            <a:off x="8040757" y="1123122"/>
            <a:ext cx="337930" cy="7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4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C719CB-B1C8-63C5-BE85-92633B485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1" y="1060704"/>
            <a:ext cx="5700539" cy="5573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991BA-9F62-31E7-F36F-CEF1668F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68" y="1060704"/>
            <a:ext cx="5533071" cy="54975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C29D6A-EE60-63F3-D771-A6E5A38F028D}"/>
              </a:ext>
            </a:extLst>
          </p:cNvPr>
          <p:cNvSpPr txBox="1"/>
          <p:nvPr/>
        </p:nvSpPr>
        <p:spPr>
          <a:xfrm>
            <a:off x="2902901" y="310720"/>
            <a:ext cx="6102874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  Key Performance Indicator</a:t>
            </a:r>
            <a:endParaRPr lang="en-IN" sz="2800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67770-5AD6-4893-BEBE-33AD4204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8" y="1152939"/>
            <a:ext cx="6020511" cy="5595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B3C89-CB2F-E2EC-B8B9-205A3AE09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20" y="1152939"/>
            <a:ext cx="5556919" cy="1480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C5EBB-7157-694D-D69D-6CAF990B271E}"/>
              </a:ext>
            </a:extLst>
          </p:cNvPr>
          <p:cNvSpPr txBox="1"/>
          <p:nvPr/>
        </p:nvSpPr>
        <p:spPr>
          <a:xfrm>
            <a:off x="4381500" y="109332"/>
            <a:ext cx="2884004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Week On Week Revenue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1DA8CFDF-ACB7-BD70-9790-903B04DA017E}"/>
              </a:ext>
            </a:extLst>
          </p:cNvPr>
          <p:cNvSpPr/>
          <p:nvPr/>
        </p:nvSpPr>
        <p:spPr>
          <a:xfrm>
            <a:off x="1371600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AD8B8CEE-17A6-8C28-E527-6A00FA2314D2}"/>
              </a:ext>
            </a:extLst>
          </p:cNvPr>
          <p:cNvSpPr/>
          <p:nvPr/>
        </p:nvSpPr>
        <p:spPr>
          <a:xfrm>
            <a:off x="8457727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POWER BI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2EB8E5-D346-5989-0CF8-AA683A4AA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20" y="2902907"/>
            <a:ext cx="5556919" cy="1480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2AB48E-2E08-CD11-ECB8-198E44B79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220" y="4652874"/>
            <a:ext cx="5690152" cy="9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13320-1036-282D-9F3D-6FD8D57A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1" y="148293"/>
            <a:ext cx="3641641" cy="3002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F0E3D-CA8E-1908-9E76-8E283C4F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52" y="148293"/>
            <a:ext cx="3906078" cy="3002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551A3-C050-E96B-F945-F61147078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989" y="148293"/>
            <a:ext cx="3996270" cy="3002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367E8B-7DB9-9D3A-E107-20AB40876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317" y="3280708"/>
            <a:ext cx="4541817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63323-A012-DA60-E807-B7A5F3C90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076" y="3280708"/>
            <a:ext cx="4422912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7C015D-47D9-EBCE-B737-565A7DA84506}"/>
              </a:ext>
            </a:extLst>
          </p:cNvPr>
          <p:cNvSpPr txBox="1"/>
          <p:nvPr/>
        </p:nvSpPr>
        <p:spPr>
          <a:xfrm>
            <a:off x="214741" y="3886200"/>
            <a:ext cx="1559576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288465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B28692-E2DF-2EBB-A81D-7C4E599B351E}"/>
              </a:ext>
            </a:extLst>
          </p:cNvPr>
          <p:cNvSpPr txBox="1"/>
          <p:nvPr/>
        </p:nvSpPr>
        <p:spPr>
          <a:xfrm>
            <a:off x="4508205" y="182031"/>
            <a:ext cx="2445488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REPORT- 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1</a:t>
            </a:r>
            <a:endParaRPr lang="en-IN" sz="3600" b="1" dirty="0">
              <a:solidFill>
                <a:schemeClr val="accent4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3628B-634F-B0C8-00E0-DB9C3B43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" y="944217"/>
            <a:ext cx="11996531" cy="58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9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9469C0C-F590-6056-3414-E7DC19970E2A}"/>
              </a:ext>
            </a:extLst>
          </p:cNvPr>
          <p:cNvSpPr/>
          <p:nvPr/>
        </p:nvSpPr>
        <p:spPr>
          <a:xfrm>
            <a:off x="417444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2B12A-976E-79C1-EA48-9163744BA56D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CAD48D-A822-ED42-77B5-8122FD6735F9}"/>
              </a:ext>
            </a:extLst>
          </p:cNvPr>
          <p:cNvSpPr/>
          <p:nvPr/>
        </p:nvSpPr>
        <p:spPr>
          <a:xfrm>
            <a:off x="324682" y="1540565"/>
            <a:ext cx="1063486" cy="504907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4B77B-1414-6E97-3AF8-DBC8797AE22E}"/>
              </a:ext>
            </a:extLst>
          </p:cNvPr>
          <p:cNvSpPr txBox="1"/>
          <p:nvPr/>
        </p:nvSpPr>
        <p:spPr>
          <a:xfrm>
            <a:off x="1169507" y="1802946"/>
            <a:ext cx="10568606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Revenue and Transactions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111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Transaction Count</a:t>
            </a:r>
            <a:r>
              <a:rPr lang="en-IN" dirty="0">
                <a:solidFill>
                  <a:schemeClr val="bg2"/>
                </a:solidFill>
              </a:rPr>
              <a:t>: 1M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Transaction Amount</a:t>
            </a:r>
            <a:r>
              <a:rPr lang="en-IN" dirty="0">
                <a:solidFill>
                  <a:schemeClr val="bg2"/>
                </a:solidFill>
              </a:rPr>
              <a:t>: 89M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Interest</a:t>
            </a:r>
            <a:r>
              <a:rPr lang="en-IN" dirty="0">
                <a:solidFill>
                  <a:schemeClr val="bg2"/>
                </a:solidFill>
              </a:rPr>
              <a:t>: 16M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Current Week (Week 52)</a:t>
            </a:r>
            <a:r>
              <a:rPr lang="en-US" dirty="0">
                <a:solidFill>
                  <a:schemeClr val="bg2"/>
                </a:solidFill>
              </a:rPr>
              <a:t>: 18.66M, a decrease from the previous week's 21.40M (12.83% WoW revenue).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 The </a:t>
            </a:r>
            <a:r>
              <a:rPr lang="en-US" b="1" dirty="0">
                <a:solidFill>
                  <a:schemeClr val="bg2"/>
                </a:solidFill>
              </a:rPr>
              <a:t>Blue Card </a:t>
            </a:r>
            <a:r>
              <a:rPr lang="en-US" dirty="0">
                <a:solidFill>
                  <a:schemeClr val="bg2"/>
                </a:solidFill>
              </a:rPr>
              <a:t>dominates revenue generation.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Bills</a:t>
            </a:r>
            <a:r>
              <a:rPr lang="en-US" dirty="0">
                <a:solidFill>
                  <a:schemeClr val="bg2"/>
                </a:solidFill>
              </a:rPr>
              <a:t> are the </a:t>
            </a:r>
            <a:r>
              <a:rPr lang="en-US" b="1" dirty="0">
                <a:solidFill>
                  <a:schemeClr val="bg2"/>
                </a:solidFill>
              </a:rPr>
              <a:t>largest</a:t>
            </a:r>
            <a:r>
              <a:rPr lang="en-US" dirty="0">
                <a:solidFill>
                  <a:schemeClr val="bg2"/>
                </a:solidFill>
              </a:rPr>
              <a:t> revenue source, followed by </a:t>
            </a:r>
            <a:r>
              <a:rPr lang="en-US" b="1" dirty="0">
                <a:solidFill>
                  <a:schemeClr val="bg2"/>
                </a:solidFill>
              </a:rPr>
              <a:t>entertainment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fuel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Businessmen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high-income</a:t>
            </a:r>
            <a:r>
              <a:rPr lang="en-US" dirty="0">
                <a:solidFill>
                  <a:schemeClr val="bg2"/>
                </a:solidFill>
              </a:rPr>
              <a:t> groups contribute significantly to revenue.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Revenue is </a:t>
            </a:r>
            <a:r>
              <a:rPr lang="en-US" b="1" dirty="0">
                <a:solidFill>
                  <a:schemeClr val="bg2"/>
                </a:solidFill>
              </a:rPr>
              <a:t>relatively stable </a:t>
            </a:r>
            <a:r>
              <a:rPr lang="en-US" dirty="0">
                <a:solidFill>
                  <a:schemeClr val="bg2"/>
                </a:solidFill>
              </a:rPr>
              <a:t>across </a:t>
            </a:r>
            <a:r>
              <a:rPr lang="en-US" b="1" dirty="0">
                <a:solidFill>
                  <a:schemeClr val="bg2"/>
                </a:solidFill>
              </a:rPr>
              <a:t>quarters</a:t>
            </a:r>
            <a:r>
              <a:rPr lang="en-US" dirty="0">
                <a:solidFill>
                  <a:schemeClr val="bg2"/>
                </a:solidFill>
              </a:rPr>
              <a:t>, with </a:t>
            </a:r>
            <a:r>
              <a:rPr lang="en-US" b="1" dirty="0">
                <a:solidFill>
                  <a:schemeClr val="bg2"/>
                </a:solidFill>
              </a:rPr>
              <a:t>Q1</a:t>
            </a:r>
            <a:r>
              <a:rPr lang="en-US" dirty="0">
                <a:solidFill>
                  <a:schemeClr val="bg2"/>
                </a:solidFill>
              </a:rPr>
              <a:t> slightly </a:t>
            </a:r>
            <a:r>
              <a:rPr lang="en-US" b="1" dirty="0">
                <a:solidFill>
                  <a:schemeClr val="bg2"/>
                </a:solidFill>
              </a:rPr>
              <a:t>leading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Q3</a:t>
            </a:r>
            <a:r>
              <a:rPr lang="en-US" dirty="0">
                <a:solidFill>
                  <a:schemeClr val="bg2"/>
                </a:solidFill>
              </a:rPr>
              <a:t> having the </a:t>
            </a:r>
            <a:r>
              <a:rPr lang="en-US" b="1" dirty="0">
                <a:solidFill>
                  <a:schemeClr val="bg2"/>
                </a:solidFill>
              </a:rPr>
              <a:t>highest</a:t>
            </a:r>
            <a:r>
              <a:rPr lang="en-US" dirty="0">
                <a:solidFill>
                  <a:schemeClr val="bg2"/>
                </a:solidFill>
              </a:rPr>
              <a:t> transaction count.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77CF3B-DC1F-338D-7570-B5421321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0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5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D482C-F2F3-8481-B917-7F363C5A27EC}"/>
              </a:ext>
            </a:extLst>
          </p:cNvPr>
          <p:cNvSpPr txBox="1"/>
          <p:nvPr/>
        </p:nvSpPr>
        <p:spPr>
          <a:xfrm>
            <a:off x="4678844" y="109332"/>
            <a:ext cx="2049117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Percent Total</a:t>
            </a: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B6874025-ED5F-1AF2-D1AE-715AD84B882C}"/>
              </a:ext>
            </a:extLst>
          </p:cNvPr>
          <p:cNvSpPr/>
          <p:nvPr/>
        </p:nvSpPr>
        <p:spPr>
          <a:xfrm>
            <a:off x="1371600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91F333FE-C02D-8E73-51D7-EDEDCAC87D4C}"/>
              </a:ext>
            </a:extLst>
          </p:cNvPr>
          <p:cNvSpPr/>
          <p:nvPr/>
        </p:nvSpPr>
        <p:spPr>
          <a:xfrm>
            <a:off x="8457727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B4193-3563-3D94-2356-ED7C7F07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" y="1103242"/>
            <a:ext cx="5836024" cy="564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AF11D0-5E5E-37EE-E712-44DDAACB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7" y="1098272"/>
            <a:ext cx="5907155" cy="898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4AE845-59B5-862A-89A3-C6C497744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67" y="2381568"/>
            <a:ext cx="5907155" cy="898345"/>
          </a:xfrm>
          <a:prstGeom prst="rect">
            <a:avLst/>
          </a:prstGeom>
        </p:spPr>
      </p:pic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11AB65DF-C32A-7253-0901-9D8525BB7A04}"/>
              </a:ext>
            </a:extLst>
          </p:cNvPr>
          <p:cNvSpPr/>
          <p:nvPr/>
        </p:nvSpPr>
        <p:spPr>
          <a:xfrm>
            <a:off x="7115944" y="3679774"/>
            <a:ext cx="4005470" cy="2454965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This can help to 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calculate the overall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contribution of the 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card category in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total revenue.</a:t>
            </a:r>
          </a:p>
        </p:txBody>
      </p:sp>
    </p:spTree>
    <p:extLst>
      <p:ext uri="{BB962C8B-B14F-4D97-AF65-F5344CB8AC3E}">
        <p14:creationId xmlns:p14="http://schemas.microsoft.com/office/powerpoint/2010/main" val="293724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8FFDDE-606F-E5BE-3BF3-9955907F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17" y="3428998"/>
            <a:ext cx="4202401" cy="3210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EA951-B48C-C649-9B2C-BDC890F9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35" y="109329"/>
            <a:ext cx="3745317" cy="3130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9B535-AEDD-C544-00A5-D6BB86D94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8997"/>
            <a:ext cx="4467445" cy="3210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DA042C-266E-0C54-42BD-A6AF21288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48" y="109329"/>
            <a:ext cx="3869635" cy="3130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9EE89-1869-79A0-B4BB-639DB1D3A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203" y="104359"/>
            <a:ext cx="3779911" cy="31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3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FC4CB-79E8-419A-C693-27AE28D7607D}"/>
              </a:ext>
            </a:extLst>
          </p:cNvPr>
          <p:cNvSpPr txBox="1"/>
          <p:nvPr/>
        </p:nvSpPr>
        <p:spPr>
          <a:xfrm>
            <a:off x="4810538" y="168965"/>
            <a:ext cx="249472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REPORT - </a:t>
            </a:r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99FCE-23E5-4432-ECAC-3AC20FCD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874642"/>
            <a:ext cx="11984122" cy="59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6325210D-4756-579C-05DC-477E4A43628C}"/>
              </a:ext>
            </a:extLst>
          </p:cNvPr>
          <p:cNvSpPr/>
          <p:nvPr/>
        </p:nvSpPr>
        <p:spPr>
          <a:xfrm>
            <a:off x="705679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37C78-9552-0B6E-F358-F9869D9BAC56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6E46F6A-A341-56FB-74A0-023AA8B8B946}"/>
              </a:ext>
            </a:extLst>
          </p:cNvPr>
          <p:cNvSpPr/>
          <p:nvPr/>
        </p:nvSpPr>
        <p:spPr>
          <a:xfrm>
            <a:off x="324682" y="1381539"/>
            <a:ext cx="1063486" cy="518822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FD0C-C699-8019-1643-07282AF54892}"/>
              </a:ext>
            </a:extLst>
          </p:cNvPr>
          <p:cNvSpPr txBox="1"/>
          <p:nvPr/>
        </p:nvSpPr>
        <p:spPr>
          <a:xfrm>
            <a:off x="1169507" y="1570024"/>
            <a:ext cx="10697811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Metrics</a:t>
            </a:r>
            <a:r>
              <a:rPr lang="en-IN" dirty="0">
                <a:solidFill>
                  <a:schemeClr val="bg2"/>
                </a:solidFill>
              </a:rPr>
              <a:t>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111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Annual Fee Revenue</a:t>
            </a:r>
            <a:r>
              <a:rPr lang="en-IN" dirty="0">
                <a:solidFill>
                  <a:schemeClr val="bg2"/>
                </a:solidFill>
              </a:rPr>
              <a:t>: 6M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Acquisition Cost</a:t>
            </a:r>
            <a:r>
              <a:rPr lang="en-IN" dirty="0">
                <a:solidFill>
                  <a:schemeClr val="bg2"/>
                </a:solidFill>
              </a:rPr>
              <a:t>: 2M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Profit</a:t>
            </a:r>
            <a:r>
              <a:rPr lang="en-IN" dirty="0">
                <a:solidFill>
                  <a:schemeClr val="bg2"/>
                </a:solidFill>
              </a:rPr>
              <a:t>: 20M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Blue Card</a:t>
            </a:r>
            <a:r>
              <a:rPr lang="en-US" dirty="0">
                <a:solidFill>
                  <a:schemeClr val="bg2"/>
                </a:solidFill>
              </a:rPr>
              <a:t>: Dominates with </a:t>
            </a:r>
            <a:r>
              <a:rPr lang="en-US" b="1" dirty="0">
                <a:solidFill>
                  <a:schemeClr val="bg2"/>
                </a:solidFill>
              </a:rPr>
              <a:t>92.28M</a:t>
            </a:r>
            <a:r>
              <a:rPr lang="en-US" dirty="0">
                <a:solidFill>
                  <a:schemeClr val="bg2"/>
                </a:solidFill>
              </a:rPr>
              <a:t> revenue </a:t>
            </a:r>
            <a:r>
              <a:rPr lang="en-US" b="1" dirty="0">
                <a:solidFill>
                  <a:schemeClr val="bg2"/>
                </a:solidFill>
              </a:rPr>
              <a:t>(83.41% </a:t>
            </a:r>
            <a:r>
              <a:rPr lang="en-US" dirty="0">
                <a:solidFill>
                  <a:schemeClr val="bg2"/>
                </a:solidFill>
              </a:rPr>
              <a:t>of total).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 The </a:t>
            </a:r>
            <a:r>
              <a:rPr lang="en-US" b="1" dirty="0">
                <a:solidFill>
                  <a:schemeClr val="bg2"/>
                </a:solidFill>
              </a:rPr>
              <a:t>Blue Card </a:t>
            </a:r>
            <a:r>
              <a:rPr lang="en-US" dirty="0">
                <a:solidFill>
                  <a:schemeClr val="bg2"/>
                </a:solidFill>
              </a:rPr>
              <a:t>is the </a:t>
            </a:r>
            <a:r>
              <a:rPr lang="en-US" b="1" dirty="0">
                <a:solidFill>
                  <a:schemeClr val="bg2"/>
                </a:solidFill>
              </a:rPr>
              <a:t>most significant </a:t>
            </a:r>
            <a:r>
              <a:rPr lang="en-US" dirty="0">
                <a:solidFill>
                  <a:schemeClr val="bg2"/>
                </a:solidFill>
              </a:rPr>
              <a:t>revenue generator in terms of </a:t>
            </a:r>
            <a:r>
              <a:rPr lang="en-US" b="1" dirty="0">
                <a:solidFill>
                  <a:schemeClr val="bg2"/>
                </a:solidFill>
              </a:rPr>
              <a:t>transaction amounts </a:t>
            </a:r>
            <a:r>
              <a:rPr lang="en-US" dirty="0">
                <a:solidFill>
                  <a:schemeClr val="bg2"/>
                </a:solidFill>
              </a:rPr>
              <a:t>and </a:t>
            </a:r>
            <a:r>
              <a:rPr lang="en-US" b="1" dirty="0">
                <a:solidFill>
                  <a:schemeClr val="bg2"/>
                </a:solidFill>
              </a:rPr>
              <a:t>annual fees.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Swipe</a:t>
            </a:r>
            <a:r>
              <a:rPr lang="en-US" dirty="0">
                <a:solidFill>
                  <a:schemeClr val="bg2"/>
                </a:solidFill>
              </a:rPr>
              <a:t> transactions dominate, followed by </a:t>
            </a:r>
            <a:r>
              <a:rPr lang="en-US" b="1" dirty="0">
                <a:solidFill>
                  <a:schemeClr val="bg2"/>
                </a:solidFill>
              </a:rPr>
              <a:t>chip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online</a:t>
            </a:r>
            <a:r>
              <a:rPr lang="en-US" dirty="0">
                <a:solidFill>
                  <a:schemeClr val="bg2"/>
                </a:solidFill>
              </a:rPr>
              <a:t> transactions.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Females</a:t>
            </a:r>
            <a:r>
              <a:rPr lang="en-US" dirty="0">
                <a:solidFill>
                  <a:schemeClr val="bg2"/>
                </a:solidFill>
              </a:rPr>
              <a:t> tend to have </a:t>
            </a:r>
            <a:r>
              <a:rPr lang="en-US" b="1" dirty="0">
                <a:solidFill>
                  <a:schemeClr val="bg2"/>
                </a:solidFill>
              </a:rPr>
              <a:t>higher transaction counts</a:t>
            </a:r>
            <a:r>
              <a:rPr lang="en-US" dirty="0">
                <a:solidFill>
                  <a:schemeClr val="bg2"/>
                </a:solidFill>
              </a:rPr>
              <a:t> and contribute significantly to revenue, especially among </a:t>
            </a:r>
            <a:r>
              <a:rPr lang="en-US" b="1" dirty="0">
                <a:solidFill>
                  <a:schemeClr val="bg2"/>
                </a:solidFill>
              </a:rPr>
              <a:t>married</a:t>
            </a:r>
            <a:r>
              <a:rPr lang="en-US" dirty="0">
                <a:solidFill>
                  <a:schemeClr val="bg2"/>
                </a:solidFill>
              </a:rPr>
              <a:t> individuals.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The </a:t>
            </a:r>
            <a:r>
              <a:rPr lang="en-US" b="1" dirty="0">
                <a:solidFill>
                  <a:schemeClr val="bg2"/>
                </a:solidFill>
              </a:rPr>
              <a:t>40-50 age group </a:t>
            </a:r>
            <a:r>
              <a:rPr lang="en-US" dirty="0">
                <a:solidFill>
                  <a:schemeClr val="bg2"/>
                </a:solidFill>
              </a:rPr>
              <a:t>is the </a:t>
            </a:r>
            <a:r>
              <a:rPr lang="en-US" b="1" dirty="0">
                <a:solidFill>
                  <a:schemeClr val="bg2"/>
                </a:solidFill>
              </a:rPr>
              <a:t>largest</a:t>
            </a:r>
            <a:r>
              <a:rPr lang="en-US" dirty="0">
                <a:solidFill>
                  <a:schemeClr val="bg2"/>
                </a:solidFill>
              </a:rPr>
              <a:t> contributor to revenue, followed by the </a:t>
            </a:r>
            <a:r>
              <a:rPr lang="en-US" b="1" dirty="0">
                <a:solidFill>
                  <a:schemeClr val="bg2"/>
                </a:solidFill>
              </a:rPr>
              <a:t>50-60 age group</a:t>
            </a:r>
            <a:r>
              <a:rPr lang="en-US" dirty="0">
                <a:solidFill>
                  <a:schemeClr val="bg2"/>
                </a:solidFill>
              </a:rPr>
              <a:t>. </a:t>
            </a:r>
            <a:r>
              <a:rPr lang="en-US" b="1" dirty="0">
                <a:solidFill>
                  <a:schemeClr val="bg2"/>
                </a:solidFill>
              </a:rPr>
              <a:t>Younger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older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age</a:t>
            </a:r>
            <a:r>
              <a:rPr lang="en-US" dirty="0">
                <a:solidFill>
                  <a:schemeClr val="bg2"/>
                </a:solidFill>
              </a:rPr>
              <a:t> groups contribute </a:t>
            </a:r>
            <a:r>
              <a:rPr lang="en-US" b="1" dirty="0">
                <a:solidFill>
                  <a:schemeClr val="bg2"/>
                </a:solidFill>
              </a:rPr>
              <a:t>less</a:t>
            </a:r>
            <a:r>
              <a:rPr lang="en-US" dirty="0">
                <a:solidFill>
                  <a:schemeClr val="bg2"/>
                </a:solidFill>
              </a:rPr>
              <a:t> to revenue and transactions.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F0EA93-DC07-8FFF-8A72-BBB6DAF39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9938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ACC6-BDD0-356A-9FF1-27F72BA9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00514"/>
            <a:ext cx="10878447" cy="1298789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2D32-65AE-945E-1D7A-57B43ABB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90" y="2191693"/>
            <a:ext cx="10368831" cy="39726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Project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Basic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SQL and Python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SQL and Power BI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SQL Queries and DAX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Dashboard and 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D19990-E5E3-480F-B29D-CABCF3B02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9" y="1881352"/>
            <a:ext cx="5259551" cy="38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BED95-61D0-B368-E5A2-FE40A330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211" y="3428999"/>
            <a:ext cx="3937443" cy="3200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4C4D9-C675-86D9-57D5-06E236810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2" y="3428999"/>
            <a:ext cx="3815426" cy="3200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98353-3EED-A1DA-C389-085AAED5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65" y="109330"/>
            <a:ext cx="3855182" cy="3120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6B2AB-7042-DBD4-138D-067E9A453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211" y="109331"/>
            <a:ext cx="3937444" cy="3120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3E957E-84A5-C422-4A6E-D4D04151B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473" y="109331"/>
            <a:ext cx="3672362" cy="3120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78A843-289E-938F-BF96-DF26C1BD9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9473" y="3428999"/>
            <a:ext cx="3672362" cy="32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8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E896E-90BC-BBCF-3A18-B68A57F336CC}"/>
              </a:ext>
            </a:extLst>
          </p:cNvPr>
          <p:cNvSpPr txBox="1"/>
          <p:nvPr/>
        </p:nvSpPr>
        <p:spPr>
          <a:xfrm>
            <a:off x="4591877" y="61443"/>
            <a:ext cx="249472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REPORT - </a:t>
            </a:r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C5DDE-0E18-1996-1174-0B11F20D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834887"/>
            <a:ext cx="11965070" cy="59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DEE179A-5987-CD1B-E06A-BF045E431037}"/>
              </a:ext>
            </a:extLst>
          </p:cNvPr>
          <p:cNvSpPr/>
          <p:nvPr/>
        </p:nvSpPr>
        <p:spPr>
          <a:xfrm>
            <a:off x="705679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2E8FE8-D03B-4A61-4563-FC7C2CD0EB2F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78FE9A9-CC2B-AFE4-443C-FD0841FFBECC}"/>
              </a:ext>
            </a:extLst>
          </p:cNvPr>
          <p:cNvSpPr/>
          <p:nvPr/>
        </p:nvSpPr>
        <p:spPr>
          <a:xfrm>
            <a:off x="324682" y="1381538"/>
            <a:ext cx="1063486" cy="540688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EDA28-3F1A-7171-7D7D-EF5FE42E820A}"/>
              </a:ext>
            </a:extLst>
          </p:cNvPr>
          <p:cNvSpPr txBox="1"/>
          <p:nvPr/>
        </p:nvSpPr>
        <p:spPr>
          <a:xfrm>
            <a:off x="1169507" y="1545824"/>
            <a:ext cx="10697811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Metrics</a:t>
            </a:r>
            <a:r>
              <a:rPr lang="en-IN" dirty="0">
                <a:solidFill>
                  <a:schemeClr val="bg2"/>
                </a:solidFill>
              </a:rPr>
              <a:t>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111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Satisfaction Score</a:t>
            </a:r>
            <a:r>
              <a:rPr lang="en-IN" dirty="0">
                <a:solidFill>
                  <a:schemeClr val="bg2"/>
                </a:solidFill>
              </a:rPr>
              <a:t>: 3.19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Credit Limit</a:t>
            </a:r>
            <a:r>
              <a:rPr lang="en-IN" dirty="0">
                <a:solidFill>
                  <a:schemeClr val="bg2"/>
                </a:solidFill>
              </a:rPr>
              <a:t>: 8.64K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Age</a:t>
            </a:r>
            <a:r>
              <a:rPr lang="en-IN" dirty="0">
                <a:solidFill>
                  <a:schemeClr val="bg2"/>
                </a:solidFill>
              </a:rPr>
              <a:t>: 46.27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Businessmen </a:t>
            </a:r>
            <a:r>
              <a:rPr lang="en-US" dirty="0">
                <a:solidFill>
                  <a:schemeClr val="bg2"/>
                </a:solidFill>
              </a:rPr>
              <a:t>Prefer using </a:t>
            </a:r>
            <a:r>
              <a:rPr lang="en-US" b="1" dirty="0">
                <a:solidFill>
                  <a:schemeClr val="bg2"/>
                </a:solidFill>
              </a:rPr>
              <a:t>chips</a:t>
            </a:r>
            <a:r>
              <a:rPr lang="en-US" dirty="0">
                <a:solidFill>
                  <a:schemeClr val="bg2"/>
                </a:solidFill>
              </a:rPr>
              <a:t> with a </a:t>
            </a:r>
            <a:r>
              <a:rPr lang="en-US" b="1" dirty="0">
                <a:solidFill>
                  <a:schemeClr val="bg2"/>
                </a:solidFill>
              </a:rPr>
              <a:t>total transaction amount of 14M</a:t>
            </a:r>
            <a:r>
              <a:rPr lang="en-US" dirty="0">
                <a:solidFill>
                  <a:schemeClr val="bg2"/>
                </a:solidFill>
              </a:rPr>
              <a:t>, followed </a:t>
            </a:r>
            <a:r>
              <a:rPr lang="en-US" b="1" dirty="0">
                <a:solidFill>
                  <a:schemeClr val="bg2"/>
                </a:solidFill>
              </a:rPr>
              <a:t>by swipe (12M)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online (2M).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b="1" dirty="0">
                <a:solidFill>
                  <a:schemeClr val="bg2"/>
                </a:solidFill>
              </a:rPr>
              <a:t>Very Low-Income </a:t>
            </a:r>
            <a:r>
              <a:rPr lang="en-US" dirty="0">
                <a:solidFill>
                  <a:schemeClr val="bg2"/>
                </a:solidFill>
              </a:rPr>
              <a:t>group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has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the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Highest average </a:t>
            </a:r>
            <a:r>
              <a:rPr lang="en-US" b="1" dirty="0">
                <a:solidFill>
                  <a:schemeClr val="bg2"/>
                </a:solidFill>
              </a:rPr>
              <a:t>satisfaction score of 3.21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40-50  </a:t>
            </a:r>
            <a:r>
              <a:rPr lang="en-US" dirty="0">
                <a:solidFill>
                  <a:schemeClr val="bg2"/>
                </a:solidFill>
              </a:rPr>
              <a:t>group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has the highest </a:t>
            </a:r>
            <a:r>
              <a:rPr lang="en-US" b="1" dirty="0">
                <a:solidFill>
                  <a:schemeClr val="bg2"/>
                </a:solidFill>
              </a:rPr>
              <a:t>average credit limit of 8.7K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Low-Income </a:t>
            </a:r>
            <a:r>
              <a:rPr lang="en-US" dirty="0">
                <a:solidFill>
                  <a:schemeClr val="bg2"/>
                </a:solidFill>
              </a:rPr>
              <a:t>group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has</a:t>
            </a:r>
            <a:r>
              <a:rPr lang="en-US" b="1" dirty="0">
                <a:solidFill>
                  <a:schemeClr val="bg2"/>
                </a:solidFill>
              </a:rPr>
              <a:t> 3.4K clients </a:t>
            </a:r>
            <a:r>
              <a:rPr lang="en-US" dirty="0">
                <a:solidFill>
                  <a:schemeClr val="bg2"/>
                </a:solidFill>
              </a:rPr>
              <a:t>with </a:t>
            </a:r>
            <a:r>
              <a:rPr lang="en-US" b="1" dirty="0">
                <a:solidFill>
                  <a:schemeClr val="bg2"/>
                </a:solidFill>
              </a:rPr>
              <a:t>0.2K delinquent accounts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</a:t>
            </a:r>
            <a:r>
              <a:rPr lang="en-US" b="1" dirty="0">
                <a:solidFill>
                  <a:schemeClr val="bg2"/>
                </a:solidFill>
              </a:rPr>
              <a:t>High Income</a:t>
            </a:r>
            <a:r>
              <a:rPr lang="en-US" dirty="0">
                <a:solidFill>
                  <a:schemeClr val="bg2"/>
                </a:solidFill>
              </a:rPr>
              <a:t> has the highest </a:t>
            </a:r>
            <a:r>
              <a:rPr lang="en-US" b="1" dirty="0">
                <a:solidFill>
                  <a:schemeClr val="bg2"/>
                </a:solidFill>
              </a:rPr>
              <a:t>average credit limit of 9.7K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7. </a:t>
            </a:r>
            <a:r>
              <a:rPr lang="en-US" b="1" dirty="0">
                <a:solidFill>
                  <a:schemeClr val="bg2"/>
                </a:solidFill>
              </a:rPr>
              <a:t>50-60 </a:t>
            </a:r>
            <a:r>
              <a:rPr lang="en-US" dirty="0">
                <a:solidFill>
                  <a:schemeClr val="bg2"/>
                </a:solidFill>
              </a:rPr>
              <a:t>group Highest </a:t>
            </a:r>
            <a:r>
              <a:rPr lang="en-US" b="1" dirty="0">
                <a:solidFill>
                  <a:schemeClr val="bg2"/>
                </a:solidFill>
              </a:rPr>
              <a:t>average income of 63K</a:t>
            </a:r>
            <a:r>
              <a:rPr lang="en-US" dirty="0">
                <a:solidFill>
                  <a:schemeClr val="bg2"/>
                </a:solidFill>
              </a:rPr>
              <a:t>..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701CF-B9BC-36D2-255F-8F5E9CAD6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9938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07454-AE7D-65D4-43B4-EAE0DF56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4" y="69574"/>
            <a:ext cx="4018564" cy="3170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C9E46-8384-95C7-F457-FC8875E2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976" y="69574"/>
            <a:ext cx="4018564" cy="3170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C173C-8D57-B638-7185-DAF97B177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19" y="3359426"/>
            <a:ext cx="4570586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4EC694-1240-8D7C-63D0-C1441DE31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295" y="3359426"/>
            <a:ext cx="4750905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AD2BC7-CF98-7611-24FE-E25F53AE5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747" y="69574"/>
            <a:ext cx="3687259" cy="31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03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1B5B1E-B97E-93E6-4140-8C6071EABE53}"/>
              </a:ext>
            </a:extLst>
          </p:cNvPr>
          <p:cNvSpPr txBox="1"/>
          <p:nvPr/>
        </p:nvSpPr>
        <p:spPr>
          <a:xfrm>
            <a:off x="4591877" y="61443"/>
            <a:ext cx="249472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REPORT - </a:t>
            </a:r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34639-4C32-3B0C-04E3-7E5A85BA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" y="745436"/>
            <a:ext cx="11956775" cy="60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3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B27DD9C-E8D0-2C56-43A8-CBDDA41C78CF}"/>
              </a:ext>
            </a:extLst>
          </p:cNvPr>
          <p:cNvSpPr/>
          <p:nvPr/>
        </p:nvSpPr>
        <p:spPr>
          <a:xfrm>
            <a:off x="705679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990C0-2285-6FB2-48E4-BCC2F2F9029A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3529111-43D1-9DAB-86EA-C431B62CEEB1}"/>
              </a:ext>
            </a:extLst>
          </p:cNvPr>
          <p:cNvSpPr/>
          <p:nvPr/>
        </p:nvSpPr>
        <p:spPr>
          <a:xfrm>
            <a:off x="324682" y="1381539"/>
            <a:ext cx="1063486" cy="518822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6A3A0-B938-2A98-1C61-0EE777D58635}"/>
              </a:ext>
            </a:extLst>
          </p:cNvPr>
          <p:cNvSpPr txBox="1"/>
          <p:nvPr/>
        </p:nvSpPr>
        <p:spPr>
          <a:xfrm>
            <a:off x="1169507" y="1570024"/>
            <a:ext cx="10697811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Metrics</a:t>
            </a:r>
            <a:r>
              <a:rPr lang="en-IN" dirty="0">
                <a:solidFill>
                  <a:schemeClr val="bg2"/>
                </a:solidFill>
              </a:rPr>
              <a:t>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111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Customer Count</a:t>
            </a:r>
            <a:r>
              <a:rPr lang="en-IN" dirty="0">
                <a:solidFill>
                  <a:schemeClr val="bg2"/>
                </a:solidFill>
              </a:rPr>
              <a:t>: 10.11K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Income</a:t>
            </a:r>
            <a:r>
              <a:rPr lang="en-IN" dirty="0">
                <a:solidFill>
                  <a:schemeClr val="bg2"/>
                </a:solidFill>
              </a:rPr>
              <a:t>: 56.98K.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Age Group 40-50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Non-house owners </a:t>
            </a:r>
            <a:r>
              <a:rPr lang="en-US" dirty="0">
                <a:solidFill>
                  <a:schemeClr val="bg2"/>
                </a:solidFill>
              </a:rPr>
              <a:t>have higher </a:t>
            </a:r>
            <a:r>
              <a:rPr lang="en-US" b="1" dirty="0">
                <a:solidFill>
                  <a:schemeClr val="bg2"/>
                </a:solidFill>
              </a:rPr>
              <a:t>transaction amounts (0.31M) </a:t>
            </a:r>
            <a:r>
              <a:rPr lang="en-US" dirty="0">
                <a:solidFill>
                  <a:schemeClr val="bg2"/>
                </a:solidFill>
              </a:rPr>
              <a:t>compared to </a:t>
            </a:r>
            <a:r>
              <a:rPr lang="en-US" b="1" dirty="0">
                <a:solidFill>
                  <a:schemeClr val="bg2"/>
                </a:solidFill>
              </a:rPr>
              <a:t>house owners (0.28M).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</a:t>
            </a:r>
            <a:r>
              <a:rPr lang="en-US" b="1" dirty="0">
                <a:solidFill>
                  <a:schemeClr val="bg2"/>
                </a:solidFill>
              </a:rPr>
              <a:t> Age Group 40-50 </a:t>
            </a:r>
            <a:r>
              <a:rPr lang="en-US" dirty="0">
                <a:solidFill>
                  <a:schemeClr val="bg2"/>
                </a:solidFill>
              </a:rPr>
              <a:t>Customers </a:t>
            </a:r>
            <a:r>
              <a:rPr lang="en-US" b="1" dirty="0">
                <a:solidFill>
                  <a:schemeClr val="bg2"/>
                </a:solidFill>
              </a:rPr>
              <a:t>without personal loans </a:t>
            </a:r>
            <a:r>
              <a:rPr lang="en-US" dirty="0">
                <a:solidFill>
                  <a:schemeClr val="bg2"/>
                </a:solidFill>
              </a:rPr>
              <a:t>have significantly higher </a:t>
            </a:r>
            <a:r>
              <a:rPr lang="en-US" b="1" dirty="0">
                <a:solidFill>
                  <a:schemeClr val="bg2"/>
                </a:solidFill>
              </a:rPr>
              <a:t>transaction counts (0.51M) </a:t>
            </a:r>
            <a:r>
              <a:rPr lang="en-US" dirty="0">
                <a:solidFill>
                  <a:schemeClr val="bg2"/>
                </a:solidFill>
              </a:rPr>
              <a:t>compared to those </a:t>
            </a:r>
            <a:r>
              <a:rPr lang="en-US" b="1" dirty="0">
                <a:solidFill>
                  <a:schemeClr val="bg2"/>
                </a:solidFill>
              </a:rPr>
              <a:t>with personal loans (0.07M).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Delinquent Accounts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0.61K (6.1%) </a:t>
            </a:r>
            <a:r>
              <a:rPr lang="en-US" dirty="0">
                <a:solidFill>
                  <a:schemeClr val="bg2"/>
                </a:solidFill>
              </a:rPr>
              <a:t>of clients have </a:t>
            </a:r>
            <a:r>
              <a:rPr lang="en-US" b="1" dirty="0">
                <a:solidFill>
                  <a:schemeClr val="bg2"/>
                </a:solidFill>
              </a:rPr>
              <a:t>delinquent accounts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Age Group 60+ </a:t>
            </a:r>
            <a:r>
              <a:rPr lang="en-US" dirty="0">
                <a:solidFill>
                  <a:schemeClr val="bg2"/>
                </a:solidFill>
              </a:rPr>
              <a:t> Highest average </a:t>
            </a:r>
            <a:r>
              <a:rPr lang="en-US" b="1" dirty="0">
                <a:solidFill>
                  <a:schemeClr val="bg2"/>
                </a:solidFill>
              </a:rPr>
              <a:t>customer satisfaction score of 3.27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</a:t>
            </a:r>
            <a:r>
              <a:rPr lang="en-US" b="1" dirty="0">
                <a:solidFill>
                  <a:schemeClr val="bg2"/>
                </a:solidFill>
              </a:rPr>
              <a:t>Age Group 40-50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Car owners </a:t>
            </a:r>
            <a:r>
              <a:rPr lang="en-US" dirty="0">
                <a:solidFill>
                  <a:schemeClr val="bg2"/>
                </a:solidFill>
              </a:rPr>
              <a:t>have </a:t>
            </a:r>
            <a:r>
              <a:rPr lang="en-US" b="1" dirty="0">
                <a:solidFill>
                  <a:schemeClr val="bg2"/>
                </a:solidFill>
              </a:rPr>
              <a:t>higher transaction counts (0.35M) </a:t>
            </a:r>
            <a:r>
              <a:rPr lang="en-US" dirty="0">
                <a:solidFill>
                  <a:schemeClr val="bg2"/>
                </a:solidFill>
              </a:rPr>
              <a:t>compared to </a:t>
            </a:r>
            <a:r>
              <a:rPr lang="en-US" b="1" dirty="0">
                <a:solidFill>
                  <a:schemeClr val="bg2"/>
                </a:solidFill>
              </a:rPr>
              <a:t>non-car owners (0.24M).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C7E5B-7538-CC0F-EB91-8D9CE588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9938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F3513-25AE-D2A3-FE4D-C6CF04205DC1}"/>
              </a:ext>
            </a:extLst>
          </p:cNvPr>
          <p:cNvSpPr txBox="1"/>
          <p:nvPr/>
        </p:nvSpPr>
        <p:spPr>
          <a:xfrm>
            <a:off x="3399183" y="397565"/>
            <a:ext cx="4810539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FINAL PROJECT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8A589-2509-D96D-A38F-20DC274D772F}"/>
              </a:ext>
            </a:extLst>
          </p:cNvPr>
          <p:cNvSpPr txBox="1"/>
          <p:nvPr/>
        </p:nvSpPr>
        <p:spPr>
          <a:xfrm>
            <a:off x="457200" y="1759224"/>
            <a:ext cx="108932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DRIVE LINK : </a:t>
            </a:r>
            <a:r>
              <a:rPr lang="en-IN" sz="2000" b="1" dirty="0">
                <a:hlinkClick r:id="rId2"/>
              </a:rPr>
              <a:t>https://drive.google.com/drive/folders/1vq7WyUJQd5DK9zbQv-2q95gbh5yzJEXr?usp=drive_link</a:t>
            </a:r>
            <a:endParaRPr lang="en-IN" sz="2000" b="1" dirty="0"/>
          </a:p>
          <a:p>
            <a:endParaRPr lang="en-IN" sz="2400" b="1" dirty="0"/>
          </a:p>
        </p:txBody>
      </p:sp>
      <p:pic>
        <p:nvPicPr>
          <p:cNvPr id="4" name="Picture 3">
            <a:hlinkClick r:id="rId2" highlightClick="1"/>
            <a:hlinkHover r:id="rId2" highlightClick="1"/>
            <a:extLst>
              <a:ext uri="{FF2B5EF4-FFF2-40B4-BE49-F238E27FC236}">
                <a16:creationId xmlns:a16="http://schemas.microsoft.com/office/drawing/2014/main" id="{11F32DDE-702C-869B-C269-4DA10ED22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216" y="2251840"/>
            <a:ext cx="756616" cy="610347"/>
          </a:xfrm>
          <a:prstGeom prst="rect">
            <a:avLst/>
          </a:prstGeom>
        </p:spPr>
      </p:pic>
      <p:pic>
        <p:nvPicPr>
          <p:cNvPr id="5" name="Picture 4">
            <a:hlinkClick r:id="rId4"/>
            <a:hlinkHover r:id="rId4"/>
            <a:extLst>
              <a:ext uri="{FF2B5EF4-FFF2-40B4-BE49-F238E27FC236}">
                <a16:creationId xmlns:a16="http://schemas.microsoft.com/office/drawing/2014/main" id="{EB73CB2E-91B1-4E84-E76B-63F4425A8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599" y="4351493"/>
            <a:ext cx="718931" cy="610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366BA-AD01-BC6F-64AD-932B25955E41}"/>
              </a:ext>
            </a:extLst>
          </p:cNvPr>
          <p:cNvSpPr txBox="1"/>
          <p:nvPr/>
        </p:nvSpPr>
        <p:spPr>
          <a:xfrm>
            <a:off x="129207" y="3761511"/>
            <a:ext cx="10893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    GITHUB LINK: </a:t>
            </a:r>
            <a:r>
              <a:rPr lang="en-IN" sz="2000" b="1" dirty="0">
                <a:hlinkClick r:id="rId4"/>
              </a:rPr>
              <a:t>https://github.com/KshmaKshma/Credit_Card_Financial_Analysis</a:t>
            </a:r>
            <a:endParaRPr lang="en-IN" sz="20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66651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8ACB2-F39B-A243-62DC-E834346CF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3" y="0"/>
            <a:ext cx="7525407" cy="6856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41223-65D2-A131-8AF9-80A4C4FBF82F}"/>
              </a:ext>
            </a:extLst>
          </p:cNvPr>
          <p:cNvSpPr txBox="1"/>
          <p:nvPr/>
        </p:nvSpPr>
        <p:spPr>
          <a:xfrm>
            <a:off x="-2086033" y="2151209"/>
            <a:ext cx="8807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THANK</a:t>
            </a:r>
          </a:p>
          <a:p>
            <a:pPr algn="ctr"/>
            <a:r>
              <a:rPr lang="en-IN" sz="8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6454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4161-446E-73F7-FCC1-6BEA55F5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19" y="284175"/>
            <a:ext cx="9944780" cy="1717880"/>
          </a:xfrm>
        </p:spPr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5D97-AE2C-BB3A-12E5-1802DCA2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1186"/>
            <a:ext cx="9784080" cy="44276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To develop a comprehensive credit</a:t>
            </a:r>
          </a:p>
          <a:p>
            <a:pPr marL="0" indent="0" algn="just">
              <a:buNone/>
            </a:pPr>
            <a:r>
              <a:rPr lang="en-US" sz="3200" dirty="0"/>
              <a:t>card weekly dashboard that</a:t>
            </a:r>
          </a:p>
          <a:p>
            <a:pPr marL="0" indent="0" algn="just">
              <a:buNone/>
            </a:pPr>
            <a:r>
              <a:rPr lang="en-US" sz="3200" dirty="0"/>
              <a:t>provides real-time insights into key</a:t>
            </a:r>
          </a:p>
          <a:p>
            <a:pPr marL="0" indent="0" algn="just">
              <a:buNone/>
            </a:pPr>
            <a:r>
              <a:rPr lang="en-US" sz="3200" dirty="0"/>
              <a:t>performance metrics and trends,</a:t>
            </a:r>
          </a:p>
          <a:p>
            <a:pPr marL="0" indent="0" algn="just">
              <a:buNone/>
            </a:pPr>
            <a:r>
              <a:rPr lang="en-US" sz="3200" dirty="0"/>
              <a:t>enabling stakeholders to monitor</a:t>
            </a:r>
          </a:p>
          <a:p>
            <a:pPr marL="0" indent="0" algn="just">
              <a:buNone/>
            </a:pPr>
            <a:r>
              <a:rPr lang="en-US" sz="3200" dirty="0"/>
              <a:t>and analyze credit card operations </a:t>
            </a:r>
          </a:p>
          <a:p>
            <a:pPr marL="0" indent="0" algn="just">
              <a:buNone/>
            </a:pPr>
            <a:r>
              <a:rPr lang="en-US" sz="3200" dirty="0"/>
              <a:t>effectively.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72FD0-DC2A-5565-F5C3-34B1CB94F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97" y="1868129"/>
            <a:ext cx="4542503" cy="4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CA6-2E65-F6FA-8A84-59CC1E16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2AD3-7202-CF0D-4448-D468C955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66122"/>
            <a:ext cx="4790377" cy="20772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dirty="0"/>
              <a:t>Download Dataset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Create tables in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import CSV file into SQL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392AD-9DC4-CB9B-6A69-AB794042BBB1}"/>
              </a:ext>
            </a:extLst>
          </p:cNvPr>
          <p:cNvSpPr txBox="1"/>
          <p:nvPr/>
        </p:nvSpPr>
        <p:spPr>
          <a:xfrm>
            <a:off x="278297" y="6112159"/>
            <a:ext cx="33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Download The Dataset :</a:t>
            </a:r>
          </a:p>
        </p:txBody>
      </p:sp>
      <p:pic>
        <p:nvPicPr>
          <p:cNvPr id="11" name="Picture 10" descr="Magnifying glass showing decling performance">
            <a:extLst>
              <a:ext uri="{FF2B5EF4-FFF2-40B4-BE49-F238E27FC236}">
                <a16:creationId xmlns:a16="http://schemas.microsoft.com/office/drawing/2014/main" id="{AC3F97E8-0F0D-D444-13F3-70467A9B5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35" y="1792936"/>
            <a:ext cx="4131364" cy="5065064"/>
          </a:xfrm>
          <a:prstGeom prst="rect">
            <a:avLst/>
          </a:prstGeom>
        </p:spPr>
      </p:pic>
      <p:pic>
        <p:nvPicPr>
          <p:cNvPr id="4" name="Picture 3">
            <a:hlinkClick r:id="rId4" highlightClick="1"/>
            <a:hlinkHover r:id="rId4" highlightClick="1"/>
            <a:extLst>
              <a:ext uri="{FF2B5EF4-FFF2-40B4-BE49-F238E27FC236}">
                <a16:creationId xmlns:a16="http://schemas.microsoft.com/office/drawing/2014/main" id="{109D6A9A-E9BA-6AE4-6D0C-846E9ABAC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90" y="5963475"/>
            <a:ext cx="756616" cy="610347"/>
          </a:xfrm>
          <a:prstGeom prst="rect">
            <a:avLst/>
          </a:prstGeom>
        </p:spPr>
      </p:pic>
      <p:pic>
        <p:nvPicPr>
          <p:cNvPr id="6" name="Picture 5">
            <a:hlinkClick r:id="rId6"/>
            <a:hlinkHover r:id="rId6"/>
            <a:extLst>
              <a:ext uri="{FF2B5EF4-FFF2-40B4-BE49-F238E27FC236}">
                <a16:creationId xmlns:a16="http://schemas.microsoft.com/office/drawing/2014/main" id="{DA3B545B-A0A5-B7FE-E983-9818F42DF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8" y="5963474"/>
            <a:ext cx="718931" cy="61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F46D-6BA5-00BC-C3D4-DB9FC588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284176"/>
            <a:ext cx="10190586" cy="150876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SQL and Python Connection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EDAFB-D69A-88D5-6D4D-A09636DF92EE}"/>
              </a:ext>
            </a:extLst>
          </p:cNvPr>
          <p:cNvSpPr txBox="1"/>
          <p:nvPr/>
        </p:nvSpPr>
        <p:spPr>
          <a:xfrm>
            <a:off x="9542601" y="3675784"/>
            <a:ext cx="1376516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316E9-0BFD-8B12-A639-799726E4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83" y="2027001"/>
            <a:ext cx="8135485" cy="43440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AD8BBB-F425-016A-35FC-ECB0416AB851}"/>
              </a:ext>
            </a:extLst>
          </p:cNvPr>
          <p:cNvCxnSpPr/>
          <p:nvPr/>
        </p:nvCxnSpPr>
        <p:spPr>
          <a:xfrm flipH="1">
            <a:off x="6096000" y="4389197"/>
            <a:ext cx="3863009" cy="178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0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DCF65-4327-4B41-A8FD-CE6E3E7A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69" y="1203079"/>
            <a:ext cx="7769392" cy="5122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40EC34-3CDC-5E8B-EE3E-139B33276AC7}"/>
              </a:ext>
            </a:extLst>
          </p:cNvPr>
          <p:cNvSpPr txBox="1"/>
          <p:nvPr/>
        </p:nvSpPr>
        <p:spPr>
          <a:xfrm>
            <a:off x="8133908" y="212651"/>
            <a:ext cx="3455582" cy="1569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IN" sz="2400" dirty="0"/>
          </a:p>
          <a:p>
            <a:pPr algn="ctr"/>
            <a:r>
              <a:rPr lang="en-IN" sz="2400" b="1" dirty="0"/>
              <a:t>This function will help to execute all SQL queries</a:t>
            </a:r>
          </a:p>
          <a:p>
            <a:pPr algn="ctr"/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0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4704-4BC7-95AA-E0E4-87094340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4" y="284176"/>
            <a:ext cx="11151705" cy="150876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SQL and Power BI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1DC1A-07FE-8D9B-36D4-99A477BF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" y="2537603"/>
            <a:ext cx="3463717" cy="3381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B16A1-7892-72F5-A646-117F7CDB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47" y="2537604"/>
            <a:ext cx="3747045" cy="3381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1B973-683D-63D4-5A43-AE1904E8C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116" y="2537603"/>
            <a:ext cx="3294217" cy="338141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6BA4E0-A5DC-10C7-B091-302C25E49768}"/>
              </a:ext>
            </a:extLst>
          </p:cNvPr>
          <p:cNvSpPr/>
          <p:nvPr/>
        </p:nvSpPr>
        <p:spPr>
          <a:xfrm>
            <a:off x="3848987" y="4104166"/>
            <a:ext cx="318976" cy="4997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B7853AB-8315-B119-BAA0-23734AC9BCEE}"/>
              </a:ext>
            </a:extLst>
          </p:cNvPr>
          <p:cNvSpPr/>
          <p:nvPr/>
        </p:nvSpPr>
        <p:spPr>
          <a:xfrm>
            <a:off x="8219246" y="3978445"/>
            <a:ext cx="318976" cy="4997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1967D-4B29-210E-1556-29B03970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0" y="218973"/>
            <a:ext cx="4417996" cy="30608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01943-B33B-36B9-4CA0-AF47A949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80" y="218973"/>
            <a:ext cx="4417996" cy="3060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D55E9-E4D1-0687-95D3-0DFDEEC2D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980" y="3588021"/>
            <a:ext cx="4417996" cy="3060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A5867-F053-C623-4305-CE804D7DF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80" y="3619098"/>
            <a:ext cx="4417996" cy="301992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6ADE18E-DA65-8445-5A47-F34976773A17}"/>
              </a:ext>
            </a:extLst>
          </p:cNvPr>
          <p:cNvSpPr/>
          <p:nvPr/>
        </p:nvSpPr>
        <p:spPr>
          <a:xfrm>
            <a:off x="8258593" y="4104168"/>
            <a:ext cx="155221" cy="1488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36D162B-3A18-EBFA-9890-77DDF634ACA9}"/>
              </a:ext>
            </a:extLst>
          </p:cNvPr>
          <p:cNvSpPr/>
          <p:nvPr/>
        </p:nvSpPr>
        <p:spPr>
          <a:xfrm>
            <a:off x="152665" y="1561905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E75F4EC-6D2F-BA40-C6E2-A4170A52CC33}"/>
              </a:ext>
            </a:extLst>
          </p:cNvPr>
          <p:cNvSpPr/>
          <p:nvPr/>
        </p:nvSpPr>
        <p:spPr>
          <a:xfrm>
            <a:off x="5863341" y="1561904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555D77-B6EA-D970-0C9C-A8842BFF7349}"/>
              </a:ext>
            </a:extLst>
          </p:cNvPr>
          <p:cNvSpPr/>
          <p:nvPr/>
        </p:nvSpPr>
        <p:spPr>
          <a:xfrm>
            <a:off x="5863341" y="4627282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D559A3-1C5A-6E89-E9BE-6826B6F9F335}"/>
              </a:ext>
            </a:extLst>
          </p:cNvPr>
          <p:cNvSpPr/>
          <p:nvPr/>
        </p:nvSpPr>
        <p:spPr>
          <a:xfrm>
            <a:off x="152665" y="4627281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568D7-51E9-F495-B1B0-CC121760928C}"/>
              </a:ext>
            </a:extLst>
          </p:cNvPr>
          <p:cNvSpPr txBox="1"/>
          <p:nvPr/>
        </p:nvSpPr>
        <p:spPr>
          <a:xfrm>
            <a:off x="3267778" y="648585"/>
            <a:ext cx="1616149" cy="4616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Enter  the name </a:t>
            </a:r>
          </a:p>
          <a:p>
            <a:pPr algn="ctr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of  the DB and server</a:t>
            </a:r>
            <a:endParaRPr lang="en-IN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6E1F76-AE7D-84B4-BB6C-FB959A5C086F}"/>
              </a:ext>
            </a:extLst>
          </p:cNvPr>
          <p:cNvSpPr txBox="1"/>
          <p:nvPr/>
        </p:nvSpPr>
        <p:spPr>
          <a:xfrm>
            <a:off x="9739424" y="1110250"/>
            <a:ext cx="1658679" cy="4616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Enter  username and password</a:t>
            </a:r>
            <a:endParaRPr lang="en-IN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6A3F94-CEF2-DDC0-D9A5-1EED97B9D5CB}"/>
              </a:ext>
            </a:extLst>
          </p:cNvPr>
          <p:cNvSpPr txBox="1"/>
          <p:nvPr/>
        </p:nvSpPr>
        <p:spPr>
          <a:xfrm>
            <a:off x="9300952" y="3899601"/>
            <a:ext cx="1629318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Data Loaded Successfully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EF65A0-9A18-AC7F-4E38-49371F5C0E11}"/>
              </a:ext>
            </a:extLst>
          </p:cNvPr>
          <p:cNvCxnSpPr/>
          <p:nvPr/>
        </p:nvCxnSpPr>
        <p:spPr>
          <a:xfrm flipH="1">
            <a:off x="2934586" y="925033"/>
            <a:ext cx="233916" cy="18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4F2503-516C-201E-A9B0-7557E4B1AC7D}"/>
              </a:ext>
            </a:extLst>
          </p:cNvPr>
          <p:cNvCxnSpPr>
            <a:cxnSpLocks/>
          </p:cNvCxnSpPr>
          <p:nvPr/>
        </p:nvCxnSpPr>
        <p:spPr>
          <a:xfrm flipH="1">
            <a:off x="9471035" y="1491900"/>
            <a:ext cx="180792" cy="18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1835D0-13D2-4E55-DDD9-A48D5FDBE28D}"/>
              </a:ext>
            </a:extLst>
          </p:cNvPr>
          <p:cNvCxnSpPr/>
          <p:nvPr/>
        </p:nvCxnSpPr>
        <p:spPr>
          <a:xfrm flipH="1">
            <a:off x="9417911" y="4610480"/>
            <a:ext cx="233916" cy="18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4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9AD1-D3DA-E645-B466-34ED0809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176"/>
            <a:ext cx="7603435" cy="150876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 SQL Queries and DAX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9235-3B70-5341-0ECB-BE8C2C04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0" y="2015613"/>
            <a:ext cx="5663380" cy="4633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1E67A-3711-1F23-49A2-48B4F955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99" y="2015614"/>
            <a:ext cx="5239481" cy="1612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45C3E-24B2-F206-8079-CBE9BA4D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900" y="3893959"/>
            <a:ext cx="5327972" cy="124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E77C4-BFB3-154E-FA6E-CADA8DD87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899" y="5408127"/>
            <a:ext cx="5327973" cy="855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A1D177-FE70-7A05-8841-B393A665F987}"/>
              </a:ext>
            </a:extLst>
          </p:cNvPr>
          <p:cNvSpPr txBox="1"/>
          <p:nvPr/>
        </p:nvSpPr>
        <p:spPr>
          <a:xfrm>
            <a:off x="8066568" y="648549"/>
            <a:ext cx="4125432" cy="954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 columns added in </a:t>
            </a:r>
            <a:r>
              <a:rPr lang="en-US" sz="28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cc_detail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table</a:t>
            </a:r>
            <a:endParaRPr lang="en-IN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E69D6C-5F8C-8B2E-AA60-0CDFF45B4E06}"/>
              </a:ext>
            </a:extLst>
          </p:cNvPr>
          <p:cNvCxnSpPr>
            <a:cxnSpLocks/>
          </p:cNvCxnSpPr>
          <p:nvPr/>
        </p:nvCxnSpPr>
        <p:spPr>
          <a:xfrm flipH="1">
            <a:off x="4288236" y="1634804"/>
            <a:ext cx="2231663" cy="748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240C2-3D02-5CCA-B767-2D7BBF714C4B}"/>
              </a:ext>
            </a:extLst>
          </p:cNvPr>
          <p:cNvCxnSpPr>
            <a:cxnSpLocks/>
          </p:cNvCxnSpPr>
          <p:nvPr/>
        </p:nvCxnSpPr>
        <p:spPr>
          <a:xfrm flipH="1">
            <a:off x="7432158" y="1887391"/>
            <a:ext cx="952569" cy="6333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55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1082</TotalTime>
  <Words>707</Words>
  <Application>Microsoft Office PowerPoint</Application>
  <PresentationFormat>Widescreen</PresentationFormat>
  <Paragraphs>130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Arial Narrow</vt:lpstr>
      <vt:lpstr>Calibri</vt:lpstr>
      <vt:lpstr>Corbel</vt:lpstr>
      <vt:lpstr>Wingdings</vt:lpstr>
      <vt:lpstr>Banded</vt:lpstr>
      <vt:lpstr> Credit Card </vt:lpstr>
      <vt:lpstr>Content</vt:lpstr>
      <vt:lpstr>Objective</vt:lpstr>
      <vt:lpstr>BASIC REQUIREMENTs</vt:lpstr>
      <vt:lpstr>SQL and Python Connection</vt:lpstr>
      <vt:lpstr>PowerPoint Presentation</vt:lpstr>
      <vt:lpstr>SQL and Power BI Connection</vt:lpstr>
      <vt:lpstr>PowerPoint Presentation</vt:lpstr>
      <vt:lpstr> SQL Queries and DAX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Kshma Kshma</dc:creator>
  <cp:lastModifiedBy>Kshma Kshma</cp:lastModifiedBy>
  <cp:revision>7</cp:revision>
  <dcterms:created xsi:type="dcterms:W3CDTF">2024-07-13T07:39:34Z</dcterms:created>
  <dcterms:modified xsi:type="dcterms:W3CDTF">2024-07-16T17:19:47Z</dcterms:modified>
</cp:coreProperties>
</file>