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00" r:id="rId4"/>
  </p:sldMasterIdLst>
  <p:sldIdLst>
    <p:sldId id="257" r:id="rId5"/>
    <p:sldId id="260" r:id="rId6"/>
    <p:sldId id="259" r:id="rId7"/>
    <p:sldId id="261" r:id="rId8"/>
    <p:sldId id="263" r:id="rId9"/>
    <p:sldId id="264" r:id="rId10"/>
    <p:sldId id="266" r:id="rId11"/>
    <p:sldId id="271" r:id="rId12"/>
    <p:sldId id="272" r:id="rId13"/>
    <p:sldId id="265" r:id="rId14"/>
    <p:sldId id="267" r:id="rId15"/>
    <p:sldId id="268" r:id="rId16"/>
    <p:sldId id="269" r:id="rId17"/>
    <p:sldId id="270" r:id="rId18"/>
    <p:sldId id="273" r:id="rId19"/>
    <p:sldId id="275" r:id="rId20"/>
    <p:sldId id="276" r:id="rId21"/>
    <p:sldId id="277" r:id="rId22"/>
    <p:sldId id="278" r:id="rId23"/>
    <p:sldId id="258"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71" d="100"/>
          <a:sy n="71" d="100"/>
        </p:scale>
        <p:origin x="484" y="-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184DA70-C731-4C70-880D-CCD4705E623C}" type="datetime1">
              <a:rPr lang="en-US" smtClean="0"/>
              <a:t>8/7/2024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262346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2A279-0833-481D-8C56-F67FD0AC6C50}" type="datetime1">
              <a:rPr lang="en-US" smtClean="0"/>
              <a:t>8/7/2024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666124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587DA83-5663-4C9C-B9AA-0B40A3DAFF81}" type="datetime1">
              <a:rPr lang="en-US" smtClean="0"/>
              <a:t>8/7/2024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53240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E1D723-8F53-4F53-90B0-1982A396982E}" type="datetime1">
              <a:rPr lang="en-US" smtClean="0"/>
              <a:t>8/7/2024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2545740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669AF7-7BEB-44E4-9852-375E34362B5B}" type="datetime1">
              <a:rPr lang="en-US" smtClean="0"/>
              <a:t>8/7/2024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797275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AAAC38D-0552-4C82-B593-E6124DFADBE2}" type="datetime1">
              <a:rPr lang="en-US" smtClean="0"/>
              <a:t>8/7/2024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063277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lumMod val="9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lumMod val="9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9DF0F1C-5577-4ACB-BB62-DF8F3C494C7E}" type="datetime1">
              <a:rPr lang="en-US" smtClean="0"/>
              <a:t>8/7/2024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999191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775B394-D9F9-4F0C-B15D-605F45CB9E9F}" type="datetime1">
              <a:rPr lang="en-US" smtClean="0"/>
              <a:t>8/7/2024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645420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39667345-2558-425A-8533-9BFDBCE15005}" type="datetime1">
              <a:rPr lang="en-US" smtClean="0"/>
              <a:t>8/7/2024</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9312249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4050791"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92BEA474-078D-4E9B-9B14-09A87B19DC46}" type="datetime1">
              <a:rPr lang="en-US" smtClean="0"/>
              <a:t>8/7/2024</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4139359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chemeClr val="tx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1">
              <a:lumMod val="50000"/>
              <a:lumOff val="5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tx2"/>
                </a:solidFill>
              </a:defRPr>
            </a:lvl1pPr>
          </a:lstStyle>
          <a:p>
            <a:fld id="{4907D986-8816-4272-A432-0437A28A9828}" type="datetime1">
              <a:rPr lang="en-US" smtClean="0"/>
              <a:t>8/7/2024</a:t>
            </a:fld>
            <a:endParaRPr lang="en-US" dirty="0"/>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27112316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75000"/>
            <a:lumOff val="25000"/>
          </a:schemeClr>
        </a:solidFill>
        <a:effectLst/>
      </p:bgPr>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62D6E202-B606-4609-B914-27C9371A1F6D}" type="datetime1">
              <a:rPr lang="en-US" smtClean="0"/>
              <a:t>8/7/2024</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3A98EE3D-8CD1-4C3F-BD1C-C98C9596463C}" type="slidenum">
              <a:rPr lang="en-US" smtClean="0"/>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29695478"/>
      </p:ext>
    </p:extLst>
  </p:cSld>
  <p:clrMap bg1="dk1" tx1="lt1" bg2="dk2" tx2="lt2" accent1="accent1" accent2="accent2" accent3="accent3" accent4="accent4" accent5="accent5" accent6="accent6" hlink="hlink" folHlink="folHlink"/>
  <p:sldLayoutIdLst>
    <p:sldLayoutId id="2147484001" r:id="rId1"/>
    <p:sldLayoutId id="2147484002" r:id="rId2"/>
    <p:sldLayoutId id="2147484003" r:id="rId3"/>
    <p:sldLayoutId id="2147484004" r:id="rId4"/>
    <p:sldLayoutId id="2147484005" r:id="rId5"/>
    <p:sldLayoutId id="2147484006" r:id="rId6"/>
    <p:sldLayoutId id="2147484007" r:id="rId7"/>
    <p:sldLayoutId id="2147484008" r:id="rId8"/>
    <p:sldLayoutId id="2147484009" r:id="rId9"/>
    <p:sldLayoutId id="2147484010" r:id="rId10"/>
    <p:sldLayoutId id="2147484011"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3"/>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3"/>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7.xml"/><Relationship Id="rId4" Type="http://schemas.openxmlformats.org/officeDocument/2006/relationships/image" Target="../media/image33.png"/></Relationships>
</file>

<file path=ppt/slides/_rels/slide1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7.xml"/><Relationship Id="rId4" Type="http://schemas.openxmlformats.org/officeDocument/2006/relationships/image" Target="../media/image40.png"/></Relationships>
</file>

<file path=ppt/slides/_rels/slide15.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png"/><Relationship Id="rId1"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8.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image" Target="../media/image21.png"/><Relationship Id="rId1" Type="http://schemas.openxmlformats.org/officeDocument/2006/relationships/slideLayout" Target="../slideLayouts/slideLayout7.xml"/><Relationship Id="rId6" Type="http://schemas.openxmlformats.org/officeDocument/2006/relationships/image" Target="../media/image25.png"/><Relationship Id="rId5" Type="http://schemas.openxmlformats.org/officeDocument/2006/relationships/image" Target="../media/image24.png"/><Relationship Id="rId10" Type="http://schemas.openxmlformats.org/officeDocument/2006/relationships/image" Target="../media/image29.png"/><Relationship Id="rId4" Type="http://schemas.openxmlformats.org/officeDocument/2006/relationships/image" Target="../media/image23.png"/><Relationship Id="rId9" Type="http://schemas.openxmlformats.org/officeDocument/2006/relationships/image" Target="../media/image28.png"/></Relationships>
</file>

<file path=ppt/slides/_rels/slide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1133856" y="2743200"/>
            <a:ext cx="6254495" cy="2596896"/>
          </a:xfrm>
        </p:spPr>
        <p:txBody>
          <a:bodyPr>
            <a:normAutofit/>
          </a:bodyPr>
          <a:lstStyle/>
          <a:p>
            <a:r>
              <a:rPr lang="en-US" sz="8000" b="1" dirty="0">
                <a:latin typeface="+mn-lt"/>
              </a:rPr>
              <a:t>Loan Approval</a:t>
            </a:r>
            <a:br>
              <a:rPr lang="en-IN" sz="8000" dirty="0"/>
            </a:br>
            <a:endParaRPr lang="en-US" b="1" dirty="0">
              <a:latin typeface="+mn-lt"/>
            </a:endParaRPr>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1216152" y="4416552"/>
            <a:ext cx="5806439" cy="658368"/>
          </a:xfrm>
        </p:spPr>
        <p:txBody>
          <a:bodyPr>
            <a:noAutofit/>
          </a:bodyPr>
          <a:lstStyle/>
          <a:p>
            <a:r>
              <a:rPr lang="en-US" sz="4000" b="1" dirty="0">
                <a:solidFill>
                  <a:schemeClr val="tx1">
                    <a:lumMod val="85000"/>
                    <a:lumOff val="15000"/>
                  </a:schemeClr>
                </a:solidFill>
                <a:latin typeface="+mn-lt"/>
              </a:rPr>
              <a:t>Prediction</a:t>
            </a:r>
          </a:p>
        </p:txBody>
      </p:sp>
      <p:pic>
        <p:nvPicPr>
          <p:cNvPr id="14" name="Picture 13">
            <a:extLst>
              <a:ext uri="{FF2B5EF4-FFF2-40B4-BE49-F238E27FC236}">
                <a16:creationId xmlns:a16="http://schemas.microsoft.com/office/drawing/2014/main" id="{A82314F2-A63F-3006-5EF3-29E107DE26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62610" y="65720"/>
            <a:ext cx="4662715" cy="6243639"/>
          </a:xfrm>
          <a:prstGeom prst="rect">
            <a:avLst/>
          </a:prstGeom>
        </p:spPr>
      </p:pic>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58F3221-C93F-0281-9673-3A4F32382531}"/>
              </a:ext>
            </a:extLst>
          </p:cNvPr>
          <p:cNvSpPr txBox="1"/>
          <p:nvPr/>
        </p:nvSpPr>
        <p:spPr>
          <a:xfrm>
            <a:off x="468630" y="159895"/>
            <a:ext cx="13137642" cy="2062103"/>
          </a:xfrm>
          <a:prstGeom prst="rect">
            <a:avLst/>
          </a:prstGeom>
          <a:noFill/>
        </p:spPr>
        <p:txBody>
          <a:bodyPr wrap="square">
            <a:spAutoFit/>
          </a:bodyPr>
          <a:lstStyle/>
          <a:p>
            <a:r>
              <a:rPr lang="en-US" sz="3200" b="1" dirty="0"/>
              <a:t>5. Feature Engineering</a:t>
            </a:r>
          </a:p>
          <a:p>
            <a:pPr marL="285750" indent="-285750">
              <a:buFont typeface="Wingdings" panose="05000000000000000000" pitchFamily="2" charset="2"/>
              <a:buChar char="q"/>
            </a:pPr>
            <a:r>
              <a:rPr lang="en-US" sz="2400" b="1" dirty="0"/>
              <a:t> Objective</a:t>
            </a:r>
            <a:r>
              <a:rPr lang="en-US" sz="2400" dirty="0"/>
              <a:t>: Modify features to improve model performance.</a:t>
            </a:r>
          </a:p>
          <a:p>
            <a:pPr marL="285750" indent="-285750">
              <a:buFont typeface="Wingdings" panose="05000000000000000000" pitchFamily="2" charset="2"/>
              <a:buChar char="q"/>
            </a:pPr>
            <a:r>
              <a:rPr lang="en-US" sz="2400" b="1" dirty="0"/>
              <a:t> Actions</a:t>
            </a:r>
            <a:r>
              <a:rPr lang="en-US" sz="2400" dirty="0"/>
              <a:t>:</a:t>
            </a:r>
          </a:p>
          <a:p>
            <a:pPr marL="742950" lvl="1" indent="-285750">
              <a:buFont typeface="Wingdings" panose="05000000000000000000" pitchFamily="2" charset="2"/>
              <a:buChar char="q"/>
            </a:pPr>
            <a:r>
              <a:rPr lang="en-US" sz="2400" dirty="0"/>
              <a:t> Standardize numerical features to ensure they are on the same scale.</a:t>
            </a:r>
          </a:p>
          <a:p>
            <a:pPr marL="742950" lvl="1" indent="-285750">
              <a:buFont typeface="Wingdings" panose="05000000000000000000" pitchFamily="2" charset="2"/>
              <a:buChar char="q"/>
            </a:pPr>
            <a:r>
              <a:rPr lang="en-US" sz="2400" dirty="0"/>
              <a:t> Perform feature selection to retain only the most relevant features for the model.</a:t>
            </a:r>
          </a:p>
        </p:txBody>
      </p:sp>
      <p:pic>
        <p:nvPicPr>
          <p:cNvPr id="5" name="Picture 4">
            <a:extLst>
              <a:ext uri="{FF2B5EF4-FFF2-40B4-BE49-F238E27FC236}">
                <a16:creationId xmlns:a16="http://schemas.microsoft.com/office/drawing/2014/main" id="{2BCA9587-6C5E-C682-DC23-C4F2B22D7338}"/>
              </a:ext>
            </a:extLst>
          </p:cNvPr>
          <p:cNvPicPr>
            <a:picLocks noChangeAspect="1"/>
          </p:cNvPicPr>
          <p:nvPr/>
        </p:nvPicPr>
        <p:blipFill>
          <a:blip r:embed="rId2"/>
          <a:stretch>
            <a:fillRect/>
          </a:stretch>
        </p:blipFill>
        <p:spPr>
          <a:xfrm>
            <a:off x="112777" y="2221998"/>
            <a:ext cx="3663695" cy="4014210"/>
          </a:xfrm>
          <a:prstGeom prst="rect">
            <a:avLst/>
          </a:prstGeom>
        </p:spPr>
      </p:pic>
      <p:pic>
        <p:nvPicPr>
          <p:cNvPr id="7" name="Picture 6">
            <a:extLst>
              <a:ext uri="{FF2B5EF4-FFF2-40B4-BE49-F238E27FC236}">
                <a16:creationId xmlns:a16="http://schemas.microsoft.com/office/drawing/2014/main" id="{9D387B2D-5C69-4EBD-0EE7-86C05A17C760}"/>
              </a:ext>
            </a:extLst>
          </p:cNvPr>
          <p:cNvPicPr>
            <a:picLocks noChangeAspect="1"/>
          </p:cNvPicPr>
          <p:nvPr/>
        </p:nvPicPr>
        <p:blipFill>
          <a:blip r:embed="rId3"/>
          <a:stretch>
            <a:fillRect/>
          </a:stretch>
        </p:blipFill>
        <p:spPr>
          <a:xfrm>
            <a:off x="3848989" y="2221998"/>
            <a:ext cx="4782947" cy="4014210"/>
          </a:xfrm>
          <a:prstGeom prst="rect">
            <a:avLst/>
          </a:prstGeom>
        </p:spPr>
      </p:pic>
      <p:pic>
        <p:nvPicPr>
          <p:cNvPr id="11" name="Picture 10">
            <a:extLst>
              <a:ext uri="{FF2B5EF4-FFF2-40B4-BE49-F238E27FC236}">
                <a16:creationId xmlns:a16="http://schemas.microsoft.com/office/drawing/2014/main" id="{7C6DFCC0-FC73-0874-0B6C-6F39306CE324}"/>
              </a:ext>
            </a:extLst>
          </p:cNvPr>
          <p:cNvPicPr>
            <a:picLocks noChangeAspect="1"/>
          </p:cNvPicPr>
          <p:nvPr/>
        </p:nvPicPr>
        <p:blipFill>
          <a:blip r:embed="rId4"/>
          <a:stretch>
            <a:fillRect/>
          </a:stretch>
        </p:blipFill>
        <p:spPr>
          <a:xfrm>
            <a:off x="8704454" y="2221998"/>
            <a:ext cx="3374770" cy="4014210"/>
          </a:xfrm>
          <a:prstGeom prst="rect">
            <a:avLst/>
          </a:prstGeom>
        </p:spPr>
      </p:pic>
    </p:spTree>
    <p:extLst>
      <p:ext uri="{BB962C8B-B14F-4D97-AF65-F5344CB8AC3E}">
        <p14:creationId xmlns:p14="http://schemas.microsoft.com/office/powerpoint/2010/main" val="22977883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E308874-18D5-7EBC-3675-5B289B2AC8B5}"/>
              </a:ext>
            </a:extLst>
          </p:cNvPr>
          <p:cNvSpPr txBox="1"/>
          <p:nvPr/>
        </p:nvSpPr>
        <p:spPr>
          <a:xfrm>
            <a:off x="448056" y="88083"/>
            <a:ext cx="11631168" cy="2431435"/>
          </a:xfrm>
          <a:prstGeom prst="rect">
            <a:avLst/>
          </a:prstGeom>
          <a:noFill/>
        </p:spPr>
        <p:txBody>
          <a:bodyPr wrap="square">
            <a:spAutoFit/>
          </a:bodyPr>
          <a:lstStyle/>
          <a:p>
            <a:r>
              <a:rPr lang="en-US" sz="3200" b="1" dirty="0"/>
              <a:t>6. Model Selection</a:t>
            </a:r>
          </a:p>
          <a:p>
            <a:pPr marL="342900" indent="-342900">
              <a:buFont typeface="Wingdings" panose="05000000000000000000" pitchFamily="2" charset="2"/>
              <a:buChar char="q"/>
            </a:pPr>
            <a:r>
              <a:rPr lang="en-US" sz="2400" b="1" dirty="0"/>
              <a:t>Objective</a:t>
            </a:r>
            <a:r>
              <a:rPr lang="en-US" sz="2400" dirty="0"/>
              <a:t>: Choose appropriate machine learning algorithms for the task.</a:t>
            </a:r>
          </a:p>
          <a:p>
            <a:pPr marL="342900" indent="-342900">
              <a:buFont typeface="Wingdings" panose="05000000000000000000" pitchFamily="2" charset="2"/>
              <a:buChar char="q"/>
            </a:pPr>
            <a:r>
              <a:rPr lang="en-US" sz="2400" b="1" dirty="0"/>
              <a:t>Actions</a:t>
            </a:r>
            <a:r>
              <a:rPr lang="en-US" sz="2400" dirty="0"/>
              <a:t>:</a:t>
            </a:r>
          </a:p>
          <a:p>
            <a:pPr marL="800100" lvl="1" indent="-342900">
              <a:buFont typeface="Wingdings" panose="05000000000000000000" pitchFamily="2" charset="2"/>
              <a:buChar char="q"/>
            </a:pPr>
            <a:r>
              <a:rPr lang="en-US" sz="2400" dirty="0"/>
              <a:t>Split the dataset into training and testing sets to evaluate model performance.</a:t>
            </a:r>
          </a:p>
          <a:p>
            <a:pPr marL="800100" lvl="1" indent="-342900">
              <a:buFont typeface="Wingdings" panose="05000000000000000000" pitchFamily="2" charset="2"/>
              <a:buChar char="q"/>
            </a:pPr>
            <a:r>
              <a:rPr lang="en-US" sz="2400" dirty="0"/>
              <a:t>Consider various classification algorithms such as KNN, Logistic Regression, Decision Trees, Random Forest, Gradient Boosting, and </a:t>
            </a:r>
            <a:r>
              <a:rPr lang="en-US" sz="2400" dirty="0" err="1"/>
              <a:t>XGBoost</a:t>
            </a:r>
            <a:r>
              <a:rPr lang="en-US" sz="2400" dirty="0"/>
              <a:t>.</a:t>
            </a:r>
          </a:p>
        </p:txBody>
      </p:sp>
      <p:pic>
        <p:nvPicPr>
          <p:cNvPr id="5" name="Picture 4">
            <a:extLst>
              <a:ext uri="{FF2B5EF4-FFF2-40B4-BE49-F238E27FC236}">
                <a16:creationId xmlns:a16="http://schemas.microsoft.com/office/drawing/2014/main" id="{3DA11E30-E222-7FC8-0065-C68B8DF4FEE7}"/>
              </a:ext>
            </a:extLst>
          </p:cNvPr>
          <p:cNvPicPr>
            <a:picLocks noChangeAspect="1"/>
          </p:cNvPicPr>
          <p:nvPr/>
        </p:nvPicPr>
        <p:blipFill>
          <a:blip r:embed="rId2"/>
          <a:stretch>
            <a:fillRect/>
          </a:stretch>
        </p:blipFill>
        <p:spPr>
          <a:xfrm>
            <a:off x="270077" y="2653119"/>
            <a:ext cx="5825923" cy="3578172"/>
          </a:xfrm>
          <a:prstGeom prst="rect">
            <a:avLst/>
          </a:prstGeom>
        </p:spPr>
      </p:pic>
      <p:pic>
        <p:nvPicPr>
          <p:cNvPr id="7" name="Picture 6">
            <a:extLst>
              <a:ext uri="{FF2B5EF4-FFF2-40B4-BE49-F238E27FC236}">
                <a16:creationId xmlns:a16="http://schemas.microsoft.com/office/drawing/2014/main" id="{0CA2483D-F583-239E-1283-64F9C7A2A2B2}"/>
              </a:ext>
            </a:extLst>
          </p:cNvPr>
          <p:cNvPicPr>
            <a:picLocks noChangeAspect="1"/>
          </p:cNvPicPr>
          <p:nvPr/>
        </p:nvPicPr>
        <p:blipFill>
          <a:blip r:embed="rId3"/>
          <a:stretch>
            <a:fillRect/>
          </a:stretch>
        </p:blipFill>
        <p:spPr>
          <a:xfrm>
            <a:off x="6200610" y="2653119"/>
            <a:ext cx="5721314" cy="3578172"/>
          </a:xfrm>
          <a:prstGeom prst="rect">
            <a:avLst/>
          </a:prstGeom>
        </p:spPr>
      </p:pic>
    </p:spTree>
    <p:extLst>
      <p:ext uri="{BB962C8B-B14F-4D97-AF65-F5344CB8AC3E}">
        <p14:creationId xmlns:p14="http://schemas.microsoft.com/office/powerpoint/2010/main" val="12768672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11AA378-C809-EE0F-7D28-7D4CD7BE89E2}"/>
              </a:ext>
            </a:extLst>
          </p:cNvPr>
          <p:cNvSpPr txBox="1"/>
          <p:nvPr/>
        </p:nvSpPr>
        <p:spPr>
          <a:xfrm>
            <a:off x="576072" y="205615"/>
            <a:ext cx="11274552" cy="2800767"/>
          </a:xfrm>
          <a:prstGeom prst="rect">
            <a:avLst/>
          </a:prstGeom>
          <a:noFill/>
        </p:spPr>
        <p:txBody>
          <a:bodyPr wrap="square">
            <a:spAutoFit/>
          </a:bodyPr>
          <a:lstStyle/>
          <a:p>
            <a:r>
              <a:rPr lang="en-US" sz="3200" b="1" dirty="0"/>
              <a:t>7. Cross-Validation</a:t>
            </a:r>
          </a:p>
          <a:p>
            <a:pPr marL="342900" indent="-342900">
              <a:buFont typeface="Wingdings" panose="05000000000000000000" pitchFamily="2" charset="2"/>
              <a:buChar char="q"/>
            </a:pPr>
            <a:r>
              <a:rPr lang="en-US" sz="2400" b="1" dirty="0"/>
              <a:t>Objective</a:t>
            </a:r>
            <a:r>
              <a:rPr lang="en-US" sz="2400" dirty="0"/>
              <a:t>: Validate the model's performance to ensure it generalizes well.</a:t>
            </a:r>
          </a:p>
          <a:p>
            <a:pPr marL="342900" indent="-342900">
              <a:buFont typeface="Wingdings" panose="05000000000000000000" pitchFamily="2" charset="2"/>
              <a:buChar char="q"/>
            </a:pPr>
            <a:r>
              <a:rPr lang="en-US" sz="2400" b="1" dirty="0"/>
              <a:t>Actions</a:t>
            </a:r>
            <a:r>
              <a:rPr lang="en-US" sz="2400" dirty="0"/>
              <a:t>:</a:t>
            </a:r>
          </a:p>
          <a:p>
            <a:pPr marL="800100" lvl="1" indent="-342900">
              <a:buFont typeface="Wingdings" panose="05000000000000000000" pitchFamily="2" charset="2"/>
              <a:buChar char="q"/>
            </a:pPr>
            <a:r>
              <a:rPr lang="en-US" sz="2400" dirty="0"/>
              <a:t>Use k-fold cross-validation to split the training data into k subsets (folds).</a:t>
            </a:r>
          </a:p>
          <a:p>
            <a:pPr marL="800100" lvl="1" indent="-342900">
              <a:buFont typeface="Wingdings" panose="05000000000000000000" pitchFamily="2" charset="2"/>
              <a:buChar char="q"/>
            </a:pPr>
            <a:r>
              <a:rPr lang="en-US" sz="2400" dirty="0"/>
              <a:t>Train the model on k-5 folds and validate it.</a:t>
            </a:r>
          </a:p>
          <a:p>
            <a:pPr marL="800100" lvl="1" indent="-342900">
              <a:buFont typeface="Wingdings" panose="05000000000000000000" pitchFamily="2" charset="2"/>
              <a:buChar char="q"/>
            </a:pPr>
            <a:r>
              <a:rPr lang="en-US" sz="2400" dirty="0"/>
              <a:t>Average the performance metrics from the k folds to obtain a robust estimate of model performance.</a:t>
            </a:r>
          </a:p>
        </p:txBody>
      </p:sp>
      <p:pic>
        <p:nvPicPr>
          <p:cNvPr id="5" name="Picture 4">
            <a:extLst>
              <a:ext uri="{FF2B5EF4-FFF2-40B4-BE49-F238E27FC236}">
                <a16:creationId xmlns:a16="http://schemas.microsoft.com/office/drawing/2014/main" id="{4EE11D00-9511-7669-60BA-C3A904597727}"/>
              </a:ext>
            </a:extLst>
          </p:cNvPr>
          <p:cNvPicPr>
            <a:picLocks noChangeAspect="1"/>
          </p:cNvPicPr>
          <p:nvPr/>
        </p:nvPicPr>
        <p:blipFill>
          <a:blip r:embed="rId2"/>
          <a:stretch>
            <a:fillRect/>
          </a:stretch>
        </p:blipFill>
        <p:spPr>
          <a:xfrm>
            <a:off x="701134" y="3006382"/>
            <a:ext cx="10683146" cy="3167697"/>
          </a:xfrm>
          <a:prstGeom prst="rect">
            <a:avLst/>
          </a:prstGeom>
        </p:spPr>
      </p:pic>
    </p:spTree>
    <p:extLst>
      <p:ext uri="{BB962C8B-B14F-4D97-AF65-F5344CB8AC3E}">
        <p14:creationId xmlns:p14="http://schemas.microsoft.com/office/powerpoint/2010/main" val="35270351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4ECBD1B-16C3-DCCC-529A-50AB44EED9CA}"/>
              </a:ext>
            </a:extLst>
          </p:cNvPr>
          <p:cNvSpPr txBox="1"/>
          <p:nvPr/>
        </p:nvSpPr>
        <p:spPr>
          <a:xfrm>
            <a:off x="365760" y="129784"/>
            <a:ext cx="11402568" cy="3170099"/>
          </a:xfrm>
          <a:prstGeom prst="rect">
            <a:avLst/>
          </a:prstGeom>
          <a:noFill/>
        </p:spPr>
        <p:txBody>
          <a:bodyPr wrap="square">
            <a:spAutoFit/>
          </a:bodyPr>
          <a:lstStyle/>
          <a:p>
            <a:r>
              <a:rPr lang="en-US" sz="3200" b="1" dirty="0"/>
              <a:t>8. Hyperparameter Tuning</a:t>
            </a:r>
          </a:p>
          <a:p>
            <a:pPr marL="342900" indent="-342900">
              <a:buFont typeface="Wingdings" panose="05000000000000000000" pitchFamily="2" charset="2"/>
              <a:buChar char="q"/>
            </a:pPr>
            <a:r>
              <a:rPr lang="en-US" sz="2400" b="1" dirty="0"/>
              <a:t>Objective</a:t>
            </a:r>
            <a:r>
              <a:rPr lang="en-US" sz="2400" dirty="0"/>
              <a:t>: Optimize the performance of the models by tuning their hyperparameters.</a:t>
            </a:r>
          </a:p>
          <a:p>
            <a:pPr marL="342900" indent="-342900">
              <a:buFont typeface="Wingdings" panose="05000000000000000000" pitchFamily="2" charset="2"/>
              <a:buChar char="q"/>
            </a:pPr>
            <a:r>
              <a:rPr lang="en-US" sz="2400" b="1" dirty="0"/>
              <a:t>Actions</a:t>
            </a:r>
            <a:r>
              <a:rPr lang="en-US" sz="2400" dirty="0"/>
              <a:t>:</a:t>
            </a:r>
          </a:p>
          <a:p>
            <a:pPr marL="800100" lvl="1" indent="-342900">
              <a:buFont typeface="Wingdings" panose="05000000000000000000" pitchFamily="2" charset="2"/>
              <a:buChar char="q"/>
            </a:pPr>
            <a:r>
              <a:rPr lang="en-US" sz="2400" dirty="0"/>
              <a:t>Used Grid Search to find the best hyperparameters.</a:t>
            </a:r>
          </a:p>
          <a:p>
            <a:pPr marL="800100" lvl="1" indent="-342900">
              <a:buFont typeface="Wingdings" panose="05000000000000000000" pitchFamily="2" charset="2"/>
              <a:buChar char="q"/>
            </a:pPr>
            <a:r>
              <a:rPr lang="en-US" sz="2400" dirty="0"/>
              <a:t>Implement cross-validation during hyperparameter tuning to ensure the model's robustness and avoid overfitting.</a:t>
            </a:r>
          </a:p>
          <a:p>
            <a:pPr marL="800100" lvl="1" indent="-342900">
              <a:buFont typeface="Wingdings" panose="05000000000000000000" pitchFamily="2" charset="2"/>
              <a:buChar char="q"/>
            </a:pPr>
            <a:r>
              <a:rPr lang="en-US" sz="2400" dirty="0"/>
              <a:t>Evaluate different combinations of hyperparameters to select the optimal configuration for each model.</a:t>
            </a:r>
          </a:p>
        </p:txBody>
      </p:sp>
      <p:pic>
        <p:nvPicPr>
          <p:cNvPr id="7" name="Picture 6">
            <a:extLst>
              <a:ext uri="{FF2B5EF4-FFF2-40B4-BE49-F238E27FC236}">
                <a16:creationId xmlns:a16="http://schemas.microsoft.com/office/drawing/2014/main" id="{EF885B2C-1A36-B45E-ADDA-DDAA602C85F0}"/>
              </a:ext>
            </a:extLst>
          </p:cNvPr>
          <p:cNvPicPr>
            <a:picLocks noChangeAspect="1"/>
          </p:cNvPicPr>
          <p:nvPr/>
        </p:nvPicPr>
        <p:blipFill>
          <a:blip r:embed="rId2"/>
          <a:stretch>
            <a:fillRect/>
          </a:stretch>
        </p:blipFill>
        <p:spPr>
          <a:xfrm>
            <a:off x="1060704" y="3200400"/>
            <a:ext cx="10058400" cy="3074894"/>
          </a:xfrm>
          <a:prstGeom prst="rect">
            <a:avLst/>
          </a:prstGeom>
        </p:spPr>
      </p:pic>
    </p:spTree>
    <p:extLst>
      <p:ext uri="{BB962C8B-B14F-4D97-AF65-F5344CB8AC3E}">
        <p14:creationId xmlns:p14="http://schemas.microsoft.com/office/powerpoint/2010/main" val="35056842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27F9A0F-9015-896B-8DBE-EB30940582C3}"/>
              </a:ext>
            </a:extLst>
          </p:cNvPr>
          <p:cNvSpPr txBox="1"/>
          <p:nvPr/>
        </p:nvSpPr>
        <p:spPr>
          <a:xfrm>
            <a:off x="484094" y="172162"/>
            <a:ext cx="11322424" cy="2431435"/>
          </a:xfrm>
          <a:prstGeom prst="rect">
            <a:avLst/>
          </a:prstGeom>
          <a:noFill/>
        </p:spPr>
        <p:txBody>
          <a:bodyPr wrap="square">
            <a:spAutoFit/>
          </a:bodyPr>
          <a:lstStyle/>
          <a:p>
            <a:r>
              <a:rPr lang="en-US" sz="3200" b="1" dirty="0"/>
              <a:t>11. Model Deployment</a:t>
            </a:r>
          </a:p>
          <a:p>
            <a:pPr marL="285750" indent="-285750">
              <a:buFont typeface="Wingdings" panose="05000000000000000000" pitchFamily="2" charset="2"/>
              <a:buChar char="q"/>
            </a:pPr>
            <a:r>
              <a:rPr lang="en-US" sz="2400" b="1" dirty="0"/>
              <a:t> Objective</a:t>
            </a:r>
            <a:r>
              <a:rPr lang="en-US" sz="2400" dirty="0"/>
              <a:t>: Deploy the best-performing model for practical use.</a:t>
            </a:r>
          </a:p>
          <a:p>
            <a:pPr marL="285750" indent="-285750">
              <a:buFont typeface="Wingdings" panose="05000000000000000000" pitchFamily="2" charset="2"/>
              <a:buChar char="q"/>
            </a:pPr>
            <a:r>
              <a:rPr lang="en-US" sz="2400" b="1" dirty="0"/>
              <a:t> Actions</a:t>
            </a:r>
            <a:r>
              <a:rPr lang="en-US" sz="2400" dirty="0"/>
              <a:t>:</a:t>
            </a:r>
          </a:p>
          <a:p>
            <a:pPr marL="742950" lvl="1" indent="-285750">
              <a:buFont typeface="Wingdings" panose="05000000000000000000" pitchFamily="2" charset="2"/>
              <a:buChar char="q"/>
            </a:pPr>
            <a:r>
              <a:rPr lang="en-US" sz="2400" dirty="0"/>
              <a:t> Save the trained model using serialization techniques (e.g., pickle, </a:t>
            </a:r>
            <a:r>
              <a:rPr lang="en-US" sz="2400" dirty="0" err="1"/>
              <a:t>joblib</a:t>
            </a:r>
            <a:r>
              <a:rPr lang="en-US" sz="2400" dirty="0"/>
              <a:t>).</a:t>
            </a:r>
          </a:p>
          <a:p>
            <a:pPr marL="742950" lvl="1" indent="-285750">
              <a:buFont typeface="Wingdings" panose="05000000000000000000" pitchFamily="2" charset="2"/>
              <a:buChar char="q"/>
            </a:pPr>
            <a:r>
              <a:rPr lang="en-US" sz="2400" dirty="0"/>
              <a:t> Develop an API or integrate the model into an existing system for real-time predictions.</a:t>
            </a:r>
          </a:p>
        </p:txBody>
      </p:sp>
      <p:pic>
        <p:nvPicPr>
          <p:cNvPr id="5" name="Picture 4">
            <a:extLst>
              <a:ext uri="{FF2B5EF4-FFF2-40B4-BE49-F238E27FC236}">
                <a16:creationId xmlns:a16="http://schemas.microsoft.com/office/drawing/2014/main" id="{D6370946-99CB-2B86-19AA-ADE4487DD011}"/>
              </a:ext>
            </a:extLst>
          </p:cNvPr>
          <p:cNvPicPr>
            <a:picLocks noChangeAspect="1"/>
          </p:cNvPicPr>
          <p:nvPr/>
        </p:nvPicPr>
        <p:blipFill>
          <a:blip r:embed="rId2"/>
          <a:stretch>
            <a:fillRect/>
          </a:stretch>
        </p:blipFill>
        <p:spPr>
          <a:xfrm>
            <a:off x="145147" y="3814484"/>
            <a:ext cx="3781394" cy="2431435"/>
          </a:xfrm>
          <a:prstGeom prst="rect">
            <a:avLst/>
          </a:prstGeom>
        </p:spPr>
      </p:pic>
      <p:pic>
        <p:nvPicPr>
          <p:cNvPr id="7" name="Picture 6">
            <a:extLst>
              <a:ext uri="{FF2B5EF4-FFF2-40B4-BE49-F238E27FC236}">
                <a16:creationId xmlns:a16="http://schemas.microsoft.com/office/drawing/2014/main" id="{3401512C-1F76-0D17-3A7C-BC76A8F4EFCB}"/>
              </a:ext>
            </a:extLst>
          </p:cNvPr>
          <p:cNvPicPr>
            <a:picLocks noChangeAspect="1"/>
          </p:cNvPicPr>
          <p:nvPr/>
        </p:nvPicPr>
        <p:blipFill>
          <a:blip r:embed="rId3"/>
          <a:stretch>
            <a:fillRect/>
          </a:stretch>
        </p:blipFill>
        <p:spPr>
          <a:xfrm>
            <a:off x="4061864" y="3571786"/>
            <a:ext cx="4024301" cy="2693978"/>
          </a:xfrm>
          <a:prstGeom prst="rect">
            <a:avLst/>
          </a:prstGeom>
        </p:spPr>
      </p:pic>
      <p:pic>
        <p:nvPicPr>
          <p:cNvPr id="9" name="Picture 8">
            <a:extLst>
              <a:ext uri="{FF2B5EF4-FFF2-40B4-BE49-F238E27FC236}">
                <a16:creationId xmlns:a16="http://schemas.microsoft.com/office/drawing/2014/main" id="{E65E131E-FA47-CA36-7ED8-C51D039FBDEA}"/>
              </a:ext>
            </a:extLst>
          </p:cNvPr>
          <p:cNvPicPr>
            <a:picLocks noChangeAspect="1"/>
          </p:cNvPicPr>
          <p:nvPr/>
        </p:nvPicPr>
        <p:blipFill>
          <a:blip r:embed="rId4"/>
          <a:stretch>
            <a:fillRect/>
          </a:stretch>
        </p:blipFill>
        <p:spPr>
          <a:xfrm>
            <a:off x="8184776" y="3173506"/>
            <a:ext cx="3884492" cy="3072414"/>
          </a:xfrm>
          <a:prstGeom prst="rect">
            <a:avLst/>
          </a:prstGeom>
        </p:spPr>
      </p:pic>
      <p:sp>
        <p:nvSpPr>
          <p:cNvPr id="10" name="Callout: Down Arrow 9">
            <a:extLst>
              <a:ext uri="{FF2B5EF4-FFF2-40B4-BE49-F238E27FC236}">
                <a16:creationId xmlns:a16="http://schemas.microsoft.com/office/drawing/2014/main" id="{D4F96AF0-1703-A805-B38C-EFC1B82AC2A0}"/>
              </a:ext>
            </a:extLst>
          </p:cNvPr>
          <p:cNvSpPr/>
          <p:nvPr/>
        </p:nvSpPr>
        <p:spPr>
          <a:xfrm>
            <a:off x="1166267" y="2967318"/>
            <a:ext cx="1739153" cy="604468"/>
          </a:xfrm>
          <a:prstGeom prst="downArrowCallou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IN" dirty="0"/>
              <a:t>Saving  Model</a:t>
            </a:r>
          </a:p>
        </p:txBody>
      </p:sp>
      <p:sp>
        <p:nvSpPr>
          <p:cNvPr id="11" name="Callout: Down Arrow 10">
            <a:extLst>
              <a:ext uri="{FF2B5EF4-FFF2-40B4-BE49-F238E27FC236}">
                <a16:creationId xmlns:a16="http://schemas.microsoft.com/office/drawing/2014/main" id="{C6A0F1EB-60B8-1470-6408-2BB2757874C0}"/>
              </a:ext>
            </a:extLst>
          </p:cNvPr>
          <p:cNvSpPr/>
          <p:nvPr/>
        </p:nvSpPr>
        <p:spPr>
          <a:xfrm>
            <a:off x="5147982" y="2626009"/>
            <a:ext cx="1994648" cy="682617"/>
          </a:xfrm>
          <a:prstGeom prst="downArrowCallou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IN" dirty="0"/>
              <a:t>Flask Code</a:t>
            </a:r>
          </a:p>
        </p:txBody>
      </p:sp>
      <p:sp>
        <p:nvSpPr>
          <p:cNvPr id="12" name="Callout: Down Arrow 11">
            <a:extLst>
              <a:ext uri="{FF2B5EF4-FFF2-40B4-BE49-F238E27FC236}">
                <a16:creationId xmlns:a16="http://schemas.microsoft.com/office/drawing/2014/main" id="{E7C722F1-02B2-582E-A9C1-D6E815544804}"/>
              </a:ext>
            </a:extLst>
          </p:cNvPr>
          <p:cNvSpPr/>
          <p:nvPr/>
        </p:nvSpPr>
        <p:spPr>
          <a:xfrm>
            <a:off x="9001951" y="2234745"/>
            <a:ext cx="2625270" cy="682617"/>
          </a:xfrm>
          <a:prstGeom prst="downArrowCallou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IN" dirty="0"/>
              <a:t>HTML &amp; CSS Code</a:t>
            </a:r>
          </a:p>
        </p:txBody>
      </p:sp>
    </p:spTree>
    <p:extLst>
      <p:ext uri="{BB962C8B-B14F-4D97-AF65-F5344CB8AC3E}">
        <p14:creationId xmlns:p14="http://schemas.microsoft.com/office/powerpoint/2010/main" val="1627528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EDB94-9800-4834-2F64-A70EE67C756F}"/>
              </a:ext>
            </a:extLst>
          </p:cNvPr>
          <p:cNvSpPr>
            <a:spLocks noGrp="1"/>
          </p:cNvSpPr>
          <p:nvPr>
            <p:ph type="title"/>
          </p:nvPr>
        </p:nvSpPr>
        <p:spPr>
          <a:xfrm>
            <a:off x="1097280" y="286604"/>
            <a:ext cx="10058400" cy="1228432"/>
          </a:xfrm>
        </p:spPr>
        <p:txBody>
          <a:bodyPr>
            <a:normAutofit/>
          </a:bodyPr>
          <a:lstStyle/>
          <a:p>
            <a:r>
              <a:rPr lang="en-IN" sz="6600" b="1" dirty="0">
                <a:latin typeface="+mn-lt"/>
              </a:rPr>
              <a:t> Tableau Dashboard:</a:t>
            </a:r>
            <a:endParaRPr lang="en-IN" sz="6600" dirty="0"/>
          </a:p>
        </p:txBody>
      </p:sp>
      <p:pic>
        <p:nvPicPr>
          <p:cNvPr id="4" name="Picture 3">
            <a:extLst>
              <a:ext uri="{FF2B5EF4-FFF2-40B4-BE49-F238E27FC236}">
                <a16:creationId xmlns:a16="http://schemas.microsoft.com/office/drawing/2014/main" id="{32B26943-0E27-9166-FAA7-64CFD0F12B56}"/>
              </a:ext>
            </a:extLst>
          </p:cNvPr>
          <p:cNvPicPr>
            <a:picLocks noChangeAspect="1"/>
          </p:cNvPicPr>
          <p:nvPr/>
        </p:nvPicPr>
        <p:blipFill>
          <a:blip r:embed="rId2"/>
          <a:stretch>
            <a:fillRect/>
          </a:stretch>
        </p:blipFill>
        <p:spPr>
          <a:xfrm>
            <a:off x="215153" y="1783976"/>
            <a:ext cx="11385176" cy="4482353"/>
          </a:xfrm>
          <a:prstGeom prst="rect">
            <a:avLst/>
          </a:prstGeom>
        </p:spPr>
      </p:pic>
    </p:spTree>
    <p:extLst>
      <p:ext uri="{BB962C8B-B14F-4D97-AF65-F5344CB8AC3E}">
        <p14:creationId xmlns:p14="http://schemas.microsoft.com/office/powerpoint/2010/main" val="6972310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C4B4FE-8D72-52FF-17C9-5CB5750FE3B4}"/>
              </a:ext>
            </a:extLst>
          </p:cNvPr>
          <p:cNvSpPr>
            <a:spLocks noGrp="1"/>
          </p:cNvSpPr>
          <p:nvPr>
            <p:ph type="title"/>
          </p:nvPr>
        </p:nvSpPr>
        <p:spPr/>
        <p:txBody>
          <a:bodyPr>
            <a:normAutofit/>
          </a:bodyPr>
          <a:lstStyle/>
          <a:p>
            <a:r>
              <a:rPr lang="en-IN" sz="6600" b="1" dirty="0">
                <a:latin typeface="+mn-lt"/>
              </a:rPr>
              <a:t>Key insights:</a:t>
            </a:r>
          </a:p>
        </p:txBody>
      </p:sp>
      <p:sp>
        <p:nvSpPr>
          <p:cNvPr id="3" name="Content Placeholder 2">
            <a:extLst>
              <a:ext uri="{FF2B5EF4-FFF2-40B4-BE49-F238E27FC236}">
                <a16:creationId xmlns:a16="http://schemas.microsoft.com/office/drawing/2014/main" id="{59B8C212-4A6E-4D2E-BE44-9D941231E4EF}"/>
              </a:ext>
            </a:extLst>
          </p:cNvPr>
          <p:cNvSpPr>
            <a:spLocks noGrp="1"/>
          </p:cNvSpPr>
          <p:nvPr>
            <p:ph idx="1"/>
          </p:nvPr>
        </p:nvSpPr>
        <p:spPr>
          <a:xfrm>
            <a:off x="1097280" y="1873624"/>
            <a:ext cx="10058400" cy="4356846"/>
          </a:xfrm>
        </p:spPr>
        <p:txBody>
          <a:bodyPr>
            <a:normAutofit lnSpcReduction="10000"/>
          </a:bodyPr>
          <a:lstStyle/>
          <a:p>
            <a:pPr marL="457200" indent="-457200">
              <a:buFont typeface="+mj-lt"/>
              <a:buAutoNum type="arabicPeriod"/>
            </a:pPr>
            <a:r>
              <a:rPr lang="en-US" b="1" dirty="0"/>
              <a:t>CIBIL Score Impact</a:t>
            </a:r>
            <a:r>
              <a:rPr lang="en-US" dirty="0"/>
              <a:t>: Approved applicants have significantly higher CIBIL scores compared to rejected ones, regardless of self-employment status.</a:t>
            </a:r>
          </a:p>
          <a:p>
            <a:pPr marL="457200" indent="-457200">
              <a:buFont typeface="+mj-lt"/>
              <a:buAutoNum type="arabicPeriod"/>
            </a:pPr>
            <a:r>
              <a:rPr lang="en-US" b="1" dirty="0"/>
              <a:t>Commercial Asset Value</a:t>
            </a:r>
            <a:r>
              <a:rPr lang="en-US" dirty="0"/>
              <a:t>: Higher commercial asset values are associated with approved loans, indicating a correlation between asset value and loan approval.</a:t>
            </a:r>
          </a:p>
          <a:p>
            <a:pPr marL="457200" indent="-457200">
              <a:buFont typeface="+mj-lt"/>
              <a:buAutoNum type="arabicPeriod"/>
            </a:pPr>
            <a:r>
              <a:rPr lang="en-US" b="1" dirty="0"/>
              <a:t>Loan Term</a:t>
            </a:r>
            <a:r>
              <a:rPr lang="en-US" dirty="0"/>
              <a:t>: Rejected applicants have slightly longer average loan terms compared to approved applicants, suggesting longer terms may be seen as higher risk.</a:t>
            </a:r>
          </a:p>
          <a:p>
            <a:pPr marL="457200" indent="-457200">
              <a:buFont typeface="+mj-lt"/>
              <a:buAutoNum type="arabicPeriod"/>
            </a:pPr>
            <a:r>
              <a:rPr lang="en-US" b="1" dirty="0"/>
              <a:t>Income Levels</a:t>
            </a:r>
            <a:r>
              <a:rPr lang="en-US" dirty="0"/>
              <a:t>: Average income levels are similar between approved and rejected applicants, indicating income alone is not a major determinant of loan approval.</a:t>
            </a:r>
          </a:p>
          <a:p>
            <a:pPr marL="457200" indent="-457200">
              <a:buFont typeface="+mj-lt"/>
              <a:buAutoNum type="arabicPeriod"/>
            </a:pPr>
            <a:r>
              <a:rPr lang="en-US" b="1" dirty="0"/>
              <a:t>Education and Bank Assets</a:t>
            </a:r>
            <a:r>
              <a:rPr lang="en-US" dirty="0"/>
              <a:t>: Graduates with approved loans have higher average bank asset values compared to graduates with rejected loans, highlighting the importance of bank assets in the approval process.</a:t>
            </a:r>
          </a:p>
          <a:p>
            <a:pPr marL="457200" indent="-457200">
              <a:buFont typeface="+mj-lt"/>
              <a:buAutoNum type="arabicPeriod"/>
            </a:pPr>
            <a:r>
              <a:rPr lang="en-US" b="1" dirty="0"/>
              <a:t>Loan Amount</a:t>
            </a:r>
            <a:r>
              <a:rPr lang="en-US" dirty="0"/>
              <a:t>: Approved loans have slightly higher average amounts than rejected loans, suggesting loan size is less critical if other factors are favorable.</a:t>
            </a:r>
          </a:p>
          <a:p>
            <a:endParaRPr lang="en-US" dirty="0"/>
          </a:p>
          <a:p>
            <a:endParaRPr lang="en-US" dirty="0"/>
          </a:p>
          <a:p>
            <a:endParaRPr lang="en-US" dirty="0"/>
          </a:p>
          <a:p>
            <a:endParaRPr lang="en-US" dirty="0"/>
          </a:p>
          <a:p>
            <a:endParaRPr lang="en-US" dirty="0"/>
          </a:p>
          <a:p>
            <a:endParaRPr lang="en-IN" dirty="0"/>
          </a:p>
        </p:txBody>
      </p:sp>
    </p:spTree>
    <p:extLst>
      <p:ext uri="{BB962C8B-B14F-4D97-AF65-F5344CB8AC3E}">
        <p14:creationId xmlns:p14="http://schemas.microsoft.com/office/powerpoint/2010/main" val="5124869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6CEFC5-24BC-3985-8EB6-EB9479BB6AA1}"/>
              </a:ext>
            </a:extLst>
          </p:cNvPr>
          <p:cNvSpPr>
            <a:spLocks noGrp="1"/>
          </p:cNvSpPr>
          <p:nvPr>
            <p:ph type="title"/>
          </p:nvPr>
        </p:nvSpPr>
        <p:spPr/>
        <p:txBody>
          <a:bodyPr>
            <a:normAutofit/>
          </a:bodyPr>
          <a:lstStyle/>
          <a:p>
            <a:r>
              <a:rPr lang="en-IN" sz="6600" b="1" dirty="0">
                <a:latin typeface="+mn-lt"/>
              </a:rPr>
              <a:t>Web App: </a:t>
            </a:r>
          </a:p>
        </p:txBody>
      </p:sp>
      <p:pic>
        <p:nvPicPr>
          <p:cNvPr id="5" name="Content Placeholder 4">
            <a:extLst>
              <a:ext uri="{FF2B5EF4-FFF2-40B4-BE49-F238E27FC236}">
                <a16:creationId xmlns:a16="http://schemas.microsoft.com/office/drawing/2014/main" id="{4C32679E-CD62-3643-2DE2-B6CBCC542687}"/>
              </a:ext>
            </a:extLst>
          </p:cNvPr>
          <p:cNvPicPr>
            <a:picLocks noGrp="1" noChangeAspect="1"/>
          </p:cNvPicPr>
          <p:nvPr>
            <p:ph idx="1"/>
          </p:nvPr>
        </p:nvPicPr>
        <p:blipFill>
          <a:blip r:embed="rId2"/>
          <a:stretch>
            <a:fillRect/>
          </a:stretch>
        </p:blipFill>
        <p:spPr>
          <a:xfrm>
            <a:off x="1255059" y="1846263"/>
            <a:ext cx="9699812" cy="4384208"/>
          </a:xfrm>
        </p:spPr>
      </p:pic>
    </p:spTree>
    <p:extLst>
      <p:ext uri="{BB962C8B-B14F-4D97-AF65-F5344CB8AC3E}">
        <p14:creationId xmlns:p14="http://schemas.microsoft.com/office/powerpoint/2010/main" val="24701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0171FF-1EEF-70C3-6435-E75418870188}"/>
              </a:ext>
            </a:extLst>
          </p:cNvPr>
          <p:cNvSpPr>
            <a:spLocks noGrp="1"/>
          </p:cNvSpPr>
          <p:nvPr>
            <p:ph type="title"/>
          </p:nvPr>
        </p:nvSpPr>
        <p:spPr/>
        <p:txBody>
          <a:bodyPr>
            <a:normAutofit/>
          </a:bodyPr>
          <a:lstStyle/>
          <a:p>
            <a:r>
              <a:rPr lang="en-IN" sz="6600" b="1" dirty="0">
                <a:latin typeface="+mn-lt"/>
              </a:rPr>
              <a:t>Conclusion:</a:t>
            </a:r>
          </a:p>
        </p:txBody>
      </p:sp>
      <p:sp>
        <p:nvSpPr>
          <p:cNvPr id="3" name="Content Placeholder 2">
            <a:extLst>
              <a:ext uri="{FF2B5EF4-FFF2-40B4-BE49-F238E27FC236}">
                <a16:creationId xmlns:a16="http://schemas.microsoft.com/office/drawing/2014/main" id="{8FAC1897-A07C-764A-697D-F6621B7D4124}"/>
              </a:ext>
            </a:extLst>
          </p:cNvPr>
          <p:cNvSpPr>
            <a:spLocks noGrp="1"/>
          </p:cNvSpPr>
          <p:nvPr>
            <p:ph idx="1"/>
          </p:nvPr>
        </p:nvSpPr>
        <p:spPr>
          <a:xfrm>
            <a:off x="1097280" y="2106706"/>
            <a:ext cx="10058400" cy="3762388"/>
          </a:xfrm>
        </p:spPr>
        <p:txBody>
          <a:bodyPr>
            <a:noAutofit/>
          </a:bodyPr>
          <a:lstStyle/>
          <a:p>
            <a:r>
              <a:rPr lang="en-US" sz="3600" dirty="0"/>
              <a:t>The development and evaluation of the loan approval prediction model have provided valuable insights into the factors influencing loan approval decisions. The model leverages key applicant and loan attributes such as CIBIL scores, income, asset values, employment status, and loan amounts to predict the likelihood of loan approval.</a:t>
            </a:r>
            <a:endParaRPr lang="en-IN" sz="3600" dirty="0"/>
          </a:p>
        </p:txBody>
      </p:sp>
    </p:spTree>
    <p:extLst>
      <p:ext uri="{BB962C8B-B14F-4D97-AF65-F5344CB8AC3E}">
        <p14:creationId xmlns:p14="http://schemas.microsoft.com/office/powerpoint/2010/main" val="12828046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16652C-9116-76E7-8656-2EC7E7C75854}"/>
              </a:ext>
            </a:extLst>
          </p:cNvPr>
          <p:cNvSpPr>
            <a:spLocks noGrp="1"/>
          </p:cNvSpPr>
          <p:nvPr>
            <p:ph type="title"/>
          </p:nvPr>
        </p:nvSpPr>
        <p:spPr/>
        <p:txBody>
          <a:bodyPr>
            <a:normAutofit/>
          </a:bodyPr>
          <a:lstStyle/>
          <a:p>
            <a:r>
              <a:rPr lang="en-IN" sz="6600" b="1" dirty="0">
                <a:latin typeface="+mn-lt"/>
              </a:rPr>
              <a:t>Project Links:</a:t>
            </a:r>
          </a:p>
        </p:txBody>
      </p:sp>
      <p:sp>
        <p:nvSpPr>
          <p:cNvPr id="3" name="Content Placeholder 2">
            <a:extLst>
              <a:ext uri="{FF2B5EF4-FFF2-40B4-BE49-F238E27FC236}">
                <a16:creationId xmlns:a16="http://schemas.microsoft.com/office/drawing/2014/main" id="{5E40DD5C-A8AE-C14E-F593-0E53ED813385}"/>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21949480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59F528-75CC-BDF6-CD4D-316AFEE31206}"/>
              </a:ext>
            </a:extLst>
          </p:cNvPr>
          <p:cNvSpPr>
            <a:spLocks noGrp="1"/>
          </p:cNvSpPr>
          <p:nvPr>
            <p:ph type="title"/>
          </p:nvPr>
        </p:nvSpPr>
        <p:spPr>
          <a:xfrm>
            <a:off x="1097280" y="286603"/>
            <a:ext cx="10058400" cy="1450757"/>
          </a:xfrm>
        </p:spPr>
        <p:txBody>
          <a:bodyPr>
            <a:normAutofit/>
          </a:bodyPr>
          <a:lstStyle/>
          <a:p>
            <a:r>
              <a:rPr lang="en-IN" sz="6600" b="1" dirty="0">
                <a:latin typeface="+mn-lt"/>
              </a:rPr>
              <a:t>Content: </a:t>
            </a:r>
          </a:p>
        </p:txBody>
      </p:sp>
      <p:sp>
        <p:nvSpPr>
          <p:cNvPr id="3" name="Content Placeholder 2">
            <a:extLst>
              <a:ext uri="{FF2B5EF4-FFF2-40B4-BE49-F238E27FC236}">
                <a16:creationId xmlns:a16="http://schemas.microsoft.com/office/drawing/2014/main" id="{490A3EAE-8D82-5AC9-C67E-603F380E04D3}"/>
              </a:ext>
            </a:extLst>
          </p:cNvPr>
          <p:cNvSpPr>
            <a:spLocks noGrp="1"/>
          </p:cNvSpPr>
          <p:nvPr>
            <p:ph idx="1"/>
          </p:nvPr>
        </p:nvSpPr>
        <p:spPr>
          <a:xfrm>
            <a:off x="1280160" y="1645920"/>
            <a:ext cx="5751576" cy="4443984"/>
          </a:xfrm>
        </p:spPr>
        <p:txBody>
          <a:bodyPr>
            <a:normAutofit/>
          </a:bodyPr>
          <a:lstStyle/>
          <a:p>
            <a:endParaRPr lang="en-IN" b="1" dirty="0"/>
          </a:p>
          <a:p>
            <a:pPr>
              <a:buFont typeface="Wingdings" panose="05000000000000000000" pitchFamily="2" charset="2"/>
              <a:buChar char="q"/>
            </a:pPr>
            <a:r>
              <a:rPr lang="en-IN" sz="2800" b="1" dirty="0"/>
              <a:t>   Objective</a:t>
            </a:r>
          </a:p>
          <a:p>
            <a:pPr>
              <a:buFont typeface="Wingdings" panose="05000000000000000000" pitchFamily="2" charset="2"/>
              <a:buChar char="q"/>
            </a:pPr>
            <a:r>
              <a:rPr lang="en-IN" sz="2800" b="1" dirty="0"/>
              <a:t>   </a:t>
            </a:r>
            <a:r>
              <a:rPr lang="en-US" sz="2800" b="1" dirty="0"/>
              <a:t>Steps for Developing the Model</a:t>
            </a:r>
            <a:endParaRPr lang="en-IN" sz="2800" b="1" dirty="0"/>
          </a:p>
          <a:p>
            <a:pPr>
              <a:buFont typeface="Wingdings" panose="05000000000000000000" pitchFamily="2" charset="2"/>
              <a:buChar char="q"/>
            </a:pPr>
            <a:r>
              <a:rPr lang="en-IN" sz="2800" b="1" dirty="0"/>
              <a:t>   Tableau Dashboard</a:t>
            </a:r>
          </a:p>
          <a:p>
            <a:pPr>
              <a:buFont typeface="Wingdings" panose="05000000000000000000" pitchFamily="2" charset="2"/>
              <a:buChar char="q"/>
            </a:pPr>
            <a:r>
              <a:rPr lang="en-IN" sz="2800" b="1" dirty="0"/>
              <a:t>   Key Insights</a:t>
            </a:r>
          </a:p>
          <a:p>
            <a:pPr>
              <a:buFont typeface="Wingdings" panose="05000000000000000000" pitchFamily="2" charset="2"/>
              <a:buChar char="q"/>
            </a:pPr>
            <a:r>
              <a:rPr lang="en-IN" sz="2800" b="1" dirty="0"/>
              <a:t>   Web App</a:t>
            </a:r>
          </a:p>
          <a:p>
            <a:pPr>
              <a:buFont typeface="Wingdings" panose="05000000000000000000" pitchFamily="2" charset="2"/>
              <a:buChar char="q"/>
            </a:pPr>
            <a:r>
              <a:rPr lang="en-IN" sz="2800" b="1" dirty="0"/>
              <a:t>   Conclusion</a:t>
            </a:r>
          </a:p>
          <a:p>
            <a:pPr>
              <a:buFont typeface="Wingdings" panose="05000000000000000000" pitchFamily="2" charset="2"/>
              <a:buChar char="q"/>
            </a:pPr>
            <a:r>
              <a:rPr lang="en-IN" sz="2800" b="1" dirty="0"/>
              <a:t>   Project Git/Drive Link</a:t>
            </a:r>
            <a:endParaRPr lang="en-IN" sz="2800" dirty="0"/>
          </a:p>
          <a:p>
            <a:endParaRPr lang="en-IN" dirty="0"/>
          </a:p>
        </p:txBody>
      </p:sp>
      <p:pic>
        <p:nvPicPr>
          <p:cNvPr id="5" name="Picture 4">
            <a:extLst>
              <a:ext uri="{FF2B5EF4-FFF2-40B4-BE49-F238E27FC236}">
                <a16:creationId xmlns:a16="http://schemas.microsoft.com/office/drawing/2014/main" id="{9530839B-7076-4061-20CD-D6C724FFBF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4576" y="1737360"/>
            <a:ext cx="5212080" cy="4590288"/>
          </a:xfrm>
          <a:prstGeom prst="rect">
            <a:avLst/>
          </a:prstGeom>
        </p:spPr>
      </p:pic>
    </p:spTree>
    <p:extLst>
      <p:ext uri="{BB962C8B-B14F-4D97-AF65-F5344CB8AC3E}">
        <p14:creationId xmlns:p14="http://schemas.microsoft.com/office/powerpoint/2010/main" val="6527929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097280" y="1497106"/>
            <a:ext cx="10058400" cy="4724400"/>
          </a:xfrm>
        </p:spPr>
        <p:txBody>
          <a:bodyPr anchor="ctr">
            <a:normAutofit/>
          </a:bodyPr>
          <a:lstStyle/>
          <a:p>
            <a:pPr lvl="0"/>
            <a:r>
              <a:rPr lang="en-US" i="1" dirty="0">
                <a:solidFill>
                  <a:srgbClr val="FFFFFF"/>
                </a:solidFill>
              </a:rPr>
              <a:t>THANK YOU</a:t>
            </a: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40"/>
            <a:ext cx="10058400" cy="1143000"/>
          </a:xfrm>
        </p:spPr>
        <p:txBody>
          <a:bodyPr>
            <a:normAutofit/>
          </a:bodyPr>
          <a:lstStyle/>
          <a:p>
            <a:r>
              <a:rPr lang="en-US" dirty="0">
                <a:solidFill>
                  <a:srgbClr val="FFFFFF"/>
                </a:solidFill>
              </a:rPr>
              <a:t>- Kshma</a:t>
            </a:r>
          </a:p>
        </p:txBody>
      </p:sp>
    </p:spTree>
    <p:extLst>
      <p:ext uri="{BB962C8B-B14F-4D97-AF65-F5344CB8AC3E}">
        <p14:creationId xmlns:p14="http://schemas.microsoft.com/office/powerpoint/2010/main" val="1917146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78D962-1334-32DD-BE8A-57F26283959A}"/>
              </a:ext>
            </a:extLst>
          </p:cNvPr>
          <p:cNvSpPr>
            <a:spLocks noGrp="1"/>
          </p:cNvSpPr>
          <p:nvPr>
            <p:ph type="title"/>
          </p:nvPr>
        </p:nvSpPr>
        <p:spPr>
          <a:xfrm>
            <a:off x="1097280" y="411480"/>
            <a:ext cx="10058400" cy="1271016"/>
          </a:xfrm>
        </p:spPr>
        <p:txBody>
          <a:bodyPr>
            <a:normAutofit/>
          </a:bodyPr>
          <a:lstStyle/>
          <a:p>
            <a:r>
              <a:rPr lang="en-IN" sz="6600" b="1" dirty="0">
                <a:latin typeface="+mn-lt"/>
              </a:rPr>
              <a:t>Objective: </a:t>
            </a:r>
          </a:p>
        </p:txBody>
      </p:sp>
      <p:sp>
        <p:nvSpPr>
          <p:cNvPr id="3" name="Content Placeholder 2">
            <a:extLst>
              <a:ext uri="{FF2B5EF4-FFF2-40B4-BE49-F238E27FC236}">
                <a16:creationId xmlns:a16="http://schemas.microsoft.com/office/drawing/2014/main" id="{AFC7FE4A-06CB-4BC3-8F63-A482409EBAE1}"/>
              </a:ext>
            </a:extLst>
          </p:cNvPr>
          <p:cNvSpPr>
            <a:spLocks noGrp="1"/>
          </p:cNvSpPr>
          <p:nvPr>
            <p:ph idx="1"/>
          </p:nvPr>
        </p:nvSpPr>
        <p:spPr>
          <a:xfrm>
            <a:off x="1097280" y="2253996"/>
            <a:ext cx="10158984" cy="3433572"/>
          </a:xfrm>
        </p:spPr>
        <p:txBody>
          <a:bodyPr>
            <a:normAutofit lnSpcReduction="10000"/>
          </a:bodyPr>
          <a:lstStyle/>
          <a:p>
            <a:pPr marL="0" indent="0">
              <a:buNone/>
            </a:pPr>
            <a:r>
              <a:rPr lang="en-US" sz="3600" dirty="0"/>
              <a:t>This project aims to develop a machine-learning model to predict </a:t>
            </a:r>
            <a:r>
              <a:rPr lang="en-US" sz="3500" dirty="0"/>
              <a:t>the</a:t>
            </a:r>
            <a:r>
              <a:rPr lang="en-US" sz="3600" dirty="0"/>
              <a:t> approval status of loan applications. The model aims to assist financial institutions in making informed decisions by evaluating various factors influencing loan approval. By analyzing historical data, the model will identify key attributes and patterns that correlate with approving or rejecting loan applications.</a:t>
            </a:r>
            <a:endParaRPr lang="en-IN" sz="3600" dirty="0"/>
          </a:p>
        </p:txBody>
      </p:sp>
      <p:pic>
        <p:nvPicPr>
          <p:cNvPr id="11" name="Picture 10">
            <a:extLst>
              <a:ext uri="{FF2B5EF4-FFF2-40B4-BE49-F238E27FC236}">
                <a16:creationId xmlns:a16="http://schemas.microsoft.com/office/drawing/2014/main" id="{B7C533CD-F643-A6AD-17FE-8573EE2AFC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90319" y="96012"/>
            <a:ext cx="4198049" cy="2061972"/>
          </a:xfrm>
          <a:prstGeom prst="rect">
            <a:avLst/>
          </a:prstGeom>
        </p:spPr>
      </p:pic>
    </p:spTree>
    <p:extLst>
      <p:ext uri="{BB962C8B-B14F-4D97-AF65-F5344CB8AC3E}">
        <p14:creationId xmlns:p14="http://schemas.microsoft.com/office/powerpoint/2010/main" val="30148832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49A8FF-9658-1401-1CB0-339075EA1114}"/>
              </a:ext>
            </a:extLst>
          </p:cNvPr>
          <p:cNvSpPr>
            <a:spLocks noGrp="1"/>
          </p:cNvSpPr>
          <p:nvPr>
            <p:ph type="title"/>
          </p:nvPr>
        </p:nvSpPr>
        <p:spPr>
          <a:xfrm>
            <a:off x="1097280" y="502920"/>
            <a:ext cx="10058400" cy="1883664"/>
          </a:xfrm>
        </p:spPr>
        <p:txBody>
          <a:bodyPr>
            <a:normAutofit fontScale="90000"/>
          </a:bodyPr>
          <a:lstStyle/>
          <a:p>
            <a:r>
              <a:rPr lang="en-US" sz="6600" b="1" dirty="0">
                <a:latin typeface="+mn-lt"/>
              </a:rPr>
              <a:t>Steps for Developing the Model:</a:t>
            </a:r>
            <a:br>
              <a:rPr lang="en-US" sz="2800" b="1" dirty="0"/>
            </a:br>
            <a:endParaRPr lang="en-IN" sz="6600" b="1" dirty="0">
              <a:latin typeface="+mn-lt"/>
            </a:endParaRPr>
          </a:p>
        </p:txBody>
      </p:sp>
      <p:pic>
        <p:nvPicPr>
          <p:cNvPr id="7" name="Picture 6">
            <a:extLst>
              <a:ext uri="{FF2B5EF4-FFF2-40B4-BE49-F238E27FC236}">
                <a16:creationId xmlns:a16="http://schemas.microsoft.com/office/drawing/2014/main" id="{94190ED3-F3F8-25E2-D4E6-67C4323F900F}"/>
              </a:ext>
            </a:extLst>
          </p:cNvPr>
          <p:cNvPicPr>
            <a:picLocks noChangeAspect="1"/>
          </p:cNvPicPr>
          <p:nvPr/>
        </p:nvPicPr>
        <p:blipFill>
          <a:blip r:embed="rId2"/>
          <a:stretch>
            <a:fillRect/>
          </a:stretch>
        </p:blipFill>
        <p:spPr>
          <a:xfrm>
            <a:off x="1207008" y="3841938"/>
            <a:ext cx="10122408" cy="2430846"/>
          </a:xfrm>
          <a:prstGeom prst="rect">
            <a:avLst/>
          </a:prstGeom>
        </p:spPr>
      </p:pic>
      <p:sp>
        <p:nvSpPr>
          <p:cNvPr id="9" name="TextBox 8">
            <a:extLst>
              <a:ext uri="{FF2B5EF4-FFF2-40B4-BE49-F238E27FC236}">
                <a16:creationId xmlns:a16="http://schemas.microsoft.com/office/drawing/2014/main" id="{50349790-89DD-F4A9-05F5-B6C345E29878}"/>
              </a:ext>
            </a:extLst>
          </p:cNvPr>
          <p:cNvSpPr txBox="1"/>
          <p:nvPr/>
        </p:nvSpPr>
        <p:spPr>
          <a:xfrm>
            <a:off x="1152144" y="1779835"/>
            <a:ext cx="10122408" cy="2062103"/>
          </a:xfrm>
          <a:prstGeom prst="rect">
            <a:avLst/>
          </a:prstGeom>
          <a:noFill/>
        </p:spPr>
        <p:txBody>
          <a:bodyPr wrap="square">
            <a:spAutoFit/>
          </a:bodyPr>
          <a:lstStyle/>
          <a:p>
            <a:r>
              <a:rPr lang="en-US" sz="3200" b="1" dirty="0"/>
              <a:t>1. Data Collection</a:t>
            </a:r>
          </a:p>
          <a:p>
            <a:pPr marL="285750" indent="-285750">
              <a:buFont typeface="Wingdings" panose="05000000000000000000" pitchFamily="2" charset="2"/>
              <a:buChar char="q"/>
            </a:pPr>
            <a:r>
              <a:rPr lang="en-US" sz="2400" b="1" dirty="0"/>
              <a:t> Objective</a:t>
            </a:r>
            <a:r>
              <a:rPr lang="en-US" sz="2400" dirty="0"/>
              <a:t>: Gather relevant data on loan applications, including applicant details, financial attributes, and loan status.</a:t>
            </a:r>
          </a:p>
          <a:p>
            <a:pPr marL="285750" indent="-285750">
              <a:buFont typeface="Wingdings" panose="05000000000000000000" pitchFamily="2" charset="2"/>
              <a:buChar char="q"/>
            </a:pPr>
            <a:r>
              <a:rPr lang="en-US" sz="2400" b="1" dirty="0"/>
              <a:t> Actions</a:t>
            </a:r>
            <a:r>
              <a:rPr lang="en-US" sz="2400" dirty="0"/>
              <a:t>: Obtain historical loan application data from financial institutions or public datasets.</a:t>
            </a:r>
          </a:p>
        </p:txBody>
      </p:sp>
    </p:spTree>
    <p:extLst>
      <p:ext uri="{BB962C8B-B14F-4D97-AF65-F5344CB8AC3E}">
        <p14:creationId xmlns:p14="http://schemas.microsoft.com/office/powerpoint/2010/main" val="33915234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ABE334A-2848-6DF5-2486-91124950DBAC}"/>
              </a:ext>
            </a:extLst>
          </p:cNvPr>
          <p:cNvSpPr txBox="1"/>
          <p:nvPr/>
        </p:nvSpPr>
        <p:spPr>
          <a:xfrm>
            <a:off x="521208" y="398979"/>
            <a:ext cx="10972800" cy="1692771"/>
          </a:xfrm>
          <a:prstGeom prst="rect">
            <a:avLst/>
          </a:prstGeom>
          <a:noFill/>
        </p:spPr>
        <p:txBody>
          <a:bodyPr wrap="square">
            <a:spAutoFit/>
          </a:bodyPr>
          <a:lstStyle/>
          <a:p>
            <a:r>
              <a:rPr lang="en-US" sz="3200" b="1" dirty="0"/>
              <a:t>2.  Data Understanding</a:t>
            </a:r>
          </a:p>
          <a:p>
            <a:pPr marL="285750" indent="-285750">
              <a:buFont typeface="Wingdings" panose="05000000000000000000" pitchFamily="2" charset="2"/>
              <a:buChar char="q"/>
            </a:pPr>
            <a:r>
              <a:rPr lang="en-US" sz="2400" b="1" dirty="0"/>
              <a:t> Objective</a:t>
            </a:r>
            <a:r>
              <a:rPr lang="en-US" sz="2400" dirty="0"/>
              <a:t>: Gain a thorough understanding of the dataset to identify key attributes and potential issues.</a:t>
            </a:r>
          </a:p>
          <a:p>
            <a:pPr marL="285750" indent="-285750">
              <a:buFont typeface="Wingdings" panose="05000000000000000000" pitchFamily="2" charset="2"/>
              <a:buChar char="q"/>
            </a:pPr>
            <a:r>
              <a:rPr lang="en-US" sz="2400" b="1" dirty="0"/>
              <a:t> Actions</a:t>
            </a:r>
            <a:r>
              <a:rPr lang="en-US" sz="2400" dirty="0"/>
              <a:t>: Load the dataset and examine the structure and types of features</a:t>
            </a:r>
          </a:p>
        </p:txBody>
      </p:sp>
      <p:pic>
        <p:nvPicPr>
          <p:cNvPr id="5" name="Picture 4">
            <a:extLst>
              <a:ext uri="{FF2B5EF4-FFF2-40B4-BE49-F238E27FC236}">
                <a16:creationId xmlns:a16="http://schemas.microsoft.com/office/drawing/2014/main" id="{6DF5A1AB-24E4-7430-181D-A3465B11797E}"/>
              </a:ext>
            </a:extLst>
          </p:cNvPr>
          <p:cNvPicPr>
            <a:picLocks noChangeAspect="1"/>
          </p:cNvPicPr>
          <p:nvPr/>
        </p:nvPicPr>
        <p:blipFill>
          <a:blip r:embed="rId2"/>
          <a:stretch>
            <a:fillRect/>
          </a:stretch>
        </p:blipFill>
        <p:spPr>
          <a:xfrm>
            <a:off x="98235" y="2967858"/>
            <a:ext cx="1803715" cy="1942467"/>
          </a:xfrm>
          <a:prstGeom prst="rect">
            <a:avLst/>
          </a:prstGeom>
        </p:spPr>
      </p:pic>
      <p:pic>
        <p:nvPicPr>
          <p:cNvPr id="7" name="Picture 6">
            <a:extLst>
              <a:ext uri="{FF2B5EF4-FFF2-40B4-BE49-F238E27FC236}">
                <a16:creationId xmlns:a16="http://schemas.microsoft.com/office/drawing/2014/main" id="{10901167-BBCE-2EE1-73F1-88024EBB3085}"/>
              </a:ext>
            </a:extLst>
          </p:cNvPr>
          <p:cNvPicPr>
            <a:picLocks noChangeAspect="1"/>
          </p:cNvPicPr>
          <p:nvPr/>
        </p:nvPicPr>
        <p:blipFill>
          <a:blip r:embed="rId3"/>
          <a:stretch>
            <a:fillRect/>
          </a:stretch>
        </p:blipFill>
        <p:spPr>
          <a:xfrm>
            <a:off x="1965960" y="2967860"/>
            <a:ext cx="4343399" cy="1942468"/>
          </a:xfrm>
          <a:prstGeom prst="rect">
            <a:avLst/>
          </a:prstGeom>
        </p:spPr>
      </p:pic>
      <p:pic>
        <p:nvPicPr>
          <p:cNvPr id="9" name="Picture 8">
            <a:extLst>
              <a:ext uri="{FF2B5EF4-FFF2-40B4-BE49-F238E27FC236}">
                <a16:creationId xmlns:a16="http://schemas.microsoft.com/office/drawing/2014/main" id="{D5142991-354A-90EE-CA09-6A5B2E24154D}"/>
              </a:ext>
            </a:extLst>
          </p:cNvPr>
          <p:cNvPicPr>
            <a:picLocks noChangeAspect="1"/>
          </p:cNvPicPr>
          <p:nvPr/>
        </p:nvPicPr>
        <p:blipFill>
          <a:blip r:embed="rId4"/>
          <a:stretch>
            <a:fillRect/>
          </a:stretch>
        </p:blipFill>
        <p:spPr>
          <a:xfrm>
            <a:off x="6373368" y="2160962"/>
            <a:ext cx="5733287" cy="2749365"/>
          </a:xfrm>
          <a:prstGeom prst="rect">
            <a:avLst/>
          </a:prstGeom>
        </p:spPr>
      </p:pic>
      <p:pic>
        <p:nvPicPr>
          <p:cNvPr id="11" name="Picture 10">
            <a:extLst>
              <a:ext uri="{FF2B5EF4-FFF2-40B4-BE49-F238E27FC236}">
                <a16:creationId xmlns:a16="http://schemas.microsoft.com/office/drawing/2014/main" id="{8014AF38-3CC8-3E7E-E7A5-4100A21DC3D3}"/>
              </a:ext>
            </a:extLst>
          </p:cNvPr>
          <p:cNvPicPr>
            <a:picLocks noChangeAspect="1"/>
          </p:cNvPicPr>
          <p:nvPr/>
        </p:nvPicPr>
        <p:blipFill>
          <a:blip r:embed="rId5"/>
          <a:stretch>
            <a:fillRect/>
          </a:stretch>
        </p:blipFill>
        <p:spPr>
          <a:xfrm>
            <a:off x="6940297" y="5001974"/>
            <a:ext cx="5166357" cy="1323078"/>
          </a:xfrm>
          <a:prstGeom prst="rect">
            <a:avLst/>
          </a:prstGeom>
        </p:spPr>
      </p:pic>
      <p:pic>
        <p:nvPicPr>
          <p:cNvPr id="13" name="Picture 12">
            <a:extLst>
              <a:ext uri="{FF2B5EF4-FFF2-40B4-BE49-F238E27FC236}">
                <a16:creationId xmlns:a16="http://schemas.microsoft.com/office/drawing/2014/main" id="{E9420F29-8BC2-4E8D-908D-5CD38A1DB2C5}"/>
              </a:ext>
            </a:extLst>
          </p:cNvPr>
          <p:cNvPicPr>
            <a:picLocks noChangeAspect="1"/>
          </p:cNvPicPr>
          <p:nvPr/>
        </p:nvPicPr>
        <p:blipFill>
          <a:blip r:embed="rId6"/>
          <a:stretch>
            <a:fillRect/>
          </a:stretch>
        </p:blipFill>
        <p:spPr>
          <a:xfrm>
            <a:off x="98236" y="2160962"/>
            <a:ext cx="6211123" cy="737685"/>
          </a:xfrm>
          <a:prstGeom prst="rect">
            <a:avLst/>
          </a:prstGeom>
        </p:spPr>
      </p:pic>
      <p:pic>
        <p:nvPicPr>
          <p:cNvPr id="15" name="Picture 14">
            <a:extLst>
              <a:ext uri="{FF2B5EF4-FFF2-40B4-BE49-F238E27FC236}">
                <a16:creationId xmlns:a16="http://schemas.microsoft.com/office/drawing/2014/main" id="{66DA9E31-1EF2-E181-292F-7FB4A3C1F2F6}"/>
              </a:ext>
            </a:extLst>
          </p:cNvPr>
          <p:cNvPicPr>
            <a:picLocks noChangeAspect="1"/>
          </p:cNvPicPr>
          <p:nvPr/>
        </p:nvPicPr>
        <p:blipFill>
          <a:blip r:embed="rId7"/>
          <a:stretch>
            <a:fillRect/>
          </a:stretch>
        </p:blipFill>
        <p:spPr>
          <a:xfrm>
            <a:off x="85346" y="5001975"/>
            <a:ext cx="6790944" cy="1323077"/>
          </a:xfrm>
          <a:prstGeom prst="rect">
            <a:avLst/>
          </a:prstGeom>
        </p:spPr>
      </p:pic>
    </p:spTree>
    <p:extLst>
      <p:ext uri="{BB962C8B-B14F-4D97-AF65-F5344CB8AC3E}">
        <p14:creationId xmlns:p14="http://schemas.microsoft.com/office/powerpoint/2010/main" val="36950693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49B5D08-C93E-F53E-B8EB-58985EC7AC70}"/>
              </a:ext>
            </a:extLst>
          </p:cNvPr>
          <p:cNvSpPr txBox="1"/>
          <p:nvPr/>
        </p:nvSpPr>
        <p:spPr>
          <a:xfrm>
            <a:off x="481584" y="107710"/>
            <a:ext cx="11228832" cy="2431435"/>
          </a:xfrm>
          <a:prstGeom prst="rect">
            <a:avLst/>
          </a:prstGeom>
          <a:noFill/>
        </p:spPr>
        <p:txBody>
          <a:bodyPr wrap="square">
            <a:spAutoFit/>
          </a:bodyPr>
          <a:lstStyle/>
          <a:p>
            <a:r>
              <a:rPr lang="en-US" sz="3200" b="1" dirty="0"/>
              <a:t>3. Data Cleaning</a:t>
            </a:r>
          </a:p>
          <a:p>
            <a:pPr marL="285750" indent="-285750">
              <a:buFont typeface="Wingdings" panose="05000000000000000000" pitchFamily="2" charset="2"/>
              <a:buChar char="q"/>
            </a:pPr>
            <a:r>
              <a:rPr lang="en-US" sz="2400" b="1" dirty="0"/>
              <a:t> Objective</a:t>
            </a:r>
            <a:r>
              <a:rPr lang="en-US" sz="2400" dirty="0"/>
              <a:t>: Clean the dataset to ensure data quality and consistency.</a:t>
            </a:r>
          </a:p>
          <a:p>
            <a:pPr marL="285750" indent="-285750">
              <a:buFont typeface="Wingdings" panose="05000000000000000000" pitchFamily="2" charset="2"/>
              <a:buChar char="q"/>
            </a:pPr>
            <a:r>
              <a:rPr lang="en-US" sz="2400" b="1" dirty="0"/>
              <a:t> Actions</a:t>
            </a:r>
            <a:r>
              <a:rPr lang="en-US" sz="2400" dirty="0"/>
              <a:t>:</a:t>
            </a:r>
          </a:p>
          <a:p>
            <a:pPr marL="742950" lvl="1" indent="-285750">
              <a:buFont typeface="Wingdings" panose="05000000000000000000" pitchFamily="2" charset="2"/>
              <a:buChar char="q"/>
            </a:pPr>
            <a:r>
              <a:rPr lang="en-US" sz="2400" dirty="0"/>
              <a:t> Missing Values and Duplicates Treatment.</a:t>
            </a:r>
          </a:p>
          <a:p>
            <a:pPr marL="742950" lvl="1" indent="-285750">
              <a:buFont typeface="Wingdings" panose="05000000000000000000" pitchFamily="2" charset="2"/>
              <a:buChar char="q"/>
            </a:pPr>
            <a:r>
              <a:rPr lang="en-US" sz="2400" dirty="0"/>
              <a:t> Correct any inconsistencies or errors in the data.</a:t>
            </a:r>
          </a:p>
          <a:p>
            <a:pPr marL="742950" lvl="1" indent="-285750">
              <a:buFont typeface="Wingdings" panose="05000000000000000000" pitchFamily="2" charset="2"/>
              <a:buChar char="q"/>
            </a:pPr>
            <a:r>
              <a:rPr lang="en-US" sz="2400" dirty="0"/>
              <a:t> Encode categorical variables into numerical format if necessary.</a:t>
            </a:r>
          </a:p>
        </p:txBody>
      </p:sp>
      <p:pic>
        <p:nvPicPr>
          <p:cNvPr id="7" name="Picture 6">
            <a:extLst>
              <a:ext uri="{FF2B5EF4-FFF2-40B4-BE49-F238E27FC236}">
                <a16:creationId xmlns:a16="http://schemas.microsoft.com/office/drawing/2014/main" id="{C625AADB-04D4-85FE-8BD4-1C14F47D3D48}"/>
              </a:ext>
            </a:extLst>
          </p:cNvPr>
          <p:cNvPicPr>
            <a:picLocks noChangeAspect="1"/>
          </p:cNvPicPr>
          <p:nvPr/>
        </p:nvPicPr>
        <p:blipFill>
          <a:blip r:embed="rId2"/>
          <a:stretch>
            <a:fillRect/>
          </a:stretch>
        </p:blipFill>
        <p:spPr>
          <a:xfrm>
            <a:off x="106807" y="2539144"/>
            <a:ext cx="2993009" cy="2192516"/>
          </a:xfrm>
          <a:prstGeom prst="rect">
            <a:avLst/>
          </a:prstGeom>
        </p:spPr>
      </p:pic>
      <p:pic>
        <p:nvPicPr>
          <p:cNvPr id="9" name="Picture 8">
            <a:extLst>
              <a:ext uri="{FF2B5EF4-FFF2-40B4-BE49-F238E27FC236}">
                <a16:creationId xmlns:a16="http://schemas.microsoft.com/office/drawing/2014/main" id="{9681F782-8559-99C1-412E-DEDE8537FAB3}"/>
              </a:ext>
            </a:extLst>
          </p:cNvPr>
          <p:cNvPicPr>
            <a:picLocks noChangeAspect="1"/>
          </p:cNvPicPr>
          <p:nvPr/>
        </p:nvPicPr>
        <p:blipFill>
          <a:blip r:embed="rId3"/>
          <a:stretch>
            <a:fillRect/>
          </a:stretch>
        </p:blipFill>
        <p:spPr>
          <a:xfrm>
            <a:off x="106807" y="4787951"/>
            <a:ext cx="2380361" cy="724001"/>
          </a:xfrm>
          <a:prstGeom prst="rect">
            <a:avLst/>
          </a:prstGeom>
        </p:spPr>
      </p:pic>
      <p:pic>
        <p:nvPicPr>
          <p:cNvPr id="11" name="Picture 10">
            <a:extLst>
              <a:ext uri="{FF2B5EF4-FFF2-40B4-BE49-F238E27FC236}">
                <a16:creationId xmlns:a16="http://schemas.microsoft.com/office/drawing/2014/main" id="{27DA20C6-B9F6-F4A4-B50B-B8A152085235}"/>
              </a:ext>
            </a:extLst>
          </p:cNvPr>
          <p:cNvPicPr>
            <a:picLocks noChangeAspect="1"/>
          </p:cNvPicPr>
          <p:nvPr/>
        </p:nvPicPr>
        <p:blipFill>
          <a:blip r:embed="rId4"/>
          <a:stretch>
            <a:fillRect/>
          </a:stretch>
        </p:blipFill>
        <p:spPr>
          <a:xfrm>
            <a:off x="106807" y="5574335"/>
            <a:ext cx="2380361" cy="724001"/>
          </a:xfrm>
          <a:prstGeom prst="rect">
            <a:avLst/>
          </a:prstGeom>
        </p:spPr>
      </p:pic>
      <p:pic>
        <p:nvPicPr>
          <p:cNvPr id="13" name="Picture 12">
            <a:extLst>
              <a:ext uri="{FF2B5EF4-FFF2-40B4-BE49-F238E27FC236}">
                <a16:creationId xmlns:a16="http://schemas.microsoft.com/office/drawing/2014/main" id="{EDD85162-B920-F00E-3D49-0FEDEB77A325}"/>
              </a:ext>
            </a:extLst>
          </p:cNvPr>
          <p:cNvPicPr>
            <a:picLocks noChangeAspect="1"/>
          </p:cNvPicPr>
          <p:nvPr/>
        </p:nvPicPr>
        <p:blipFill>
          <a:blip r:embed="rId5"/>
          <a:stretch>
            <a:fillRect/>
          </a:stretch>
        </p:blipFill>
        <p:spPr>
          <a:xfrm>
            <a:off x="3178117" y="2539144"/>
            <a:ext cx="4137083" cy="1351269"/>
          </a:xfrm>
          <a:prstGeom prst="rect">
            <a:avLst/>
          </a:prstGeom>
        </p:spPr>
      </p:pic>
      <p:pic>
        <p:nvPicPr>
          <p:cNvPr id="15" name="Picture 14">
            <a:extLst>
              <a:ext uri="{FF2B5EF4-FFF2-40B4-BE49-F238E27FC236}">
                <a16:creationId xmlns:a16="http://schemas.microsoft.com/office/drawing/2014/main" id="{4D554CD8-DA0B-0586-F88D-4ED59DDED9CF}"/>
              </a:ext>
            </a:extLst>
          </p:cNvPr>
          <p:cNvPicPr>
            <a:picLocks noChangeAspect="1"/>
          </p:cNvPicPr>
          <p:nvPr/>
        </p:nvPicPr>
        <p:blipFill>
          <a:blip r:embed="rId6"/>
          <a:stretch>
            <a:fillRect/>
          </a:stretch>
        </p:blipFill>
        <p:spPr>
          <a:xfrm>
            <a:off x="3178117" y="3940346"/>
            <a:ext cx="4124890" cy="791314"/>
          </a:xfrm>
          <a:prstGeom prst="rect">
            <a:avLst/>
          </a:prstGeom>
        </p:spPr>
      </p:pic>
      <p:pic>
        <p:nvPicPr>
          <p:cNvPr id="19" name="Picture 18">
            <a:extLst>
              <a:ext uri="{FF2B5EF4-FFF2-40B4-BE49-F238E27FC236}">
                <a16:creationId xmlns:a16="http://schemas.microsoft.com/office/drawing/2014/main" id="{51492FC7-AE44-59C1-1FDE-270A02349B42}"/>
              </a:ext>
            </a:extLst>
          </p:cNvPr>
          <p:cNvPicPr>
            <a:picLocks noChangeAspect="1"/>
          </p:cNvPicPr>
          <p:nvPr/>
        </p:nvPicPr>
        <p:blipFill>
          <a:blip r:embed="rId7"/>
          <a:stretch>
            <a:fillRect/>
          </a:stretch>
        </p:blipFill>
        <p:spPr>
          <a:xfrm>
            <a:off x="2551176" y="4781593"/>
            <a:ext cx="9534017" cy="1516744"/>
          </a:xfrm>
          <a:prstGeom prst="rect">
            <a:avLst/>
          </a:prstGeom>
        </p:spPr>
      </p:pic>
      <p:pic>
        <p:nvPicPr>
          <p:cNvPr id="21" name="Picture 20">
            <a:extLst>
              <a:ext uri="{FF2B5EF4-FFF2-40B4-BE49-F238E27FC236}">
                <a16:creationId xmlns:a16="http://schemas.microsoft.com/office/drawing/2014/main" id="{E1447749-3EF8-23C2-D6E0-05E25B4606D2}"/>
              </a:ext>
            </a:extLst>
          </p:cNvPr>
          <p:cNvPicPr>
            <a:picLocks noChangeAspect="1"/>
          </p:cNvPicPr>
          <p:nvPr/>
        </p:nvPicPr>
        <p:blipFill>
          <a:blip r:embed="rId8"/>
          <a:stretch>
            <a:fillRect/>
          </a:stretch>
        </p:blipFill>
        <p:spPr>
          <a:xfrm>
            <a:off x="7385232" y="2524484"/>
            <a:ext cx="4699961" cy="2207176"/>
          </a:xfrm>
          <a:prstGeom prst="rect">
            <a:avLst/>
          </a:prstGeom>
        </p:spPr>
      </p:pic>
    </p:spTree>
    <p:extLst>
      <p:ext uri="{BB962C8B-B14F-4D97-AF65-F5344CB8AC3E}">
        <p14:creationId xmlns:p14="http://schemas.microsoft.com/office/powerpoint/2010/main" val="42920480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583D7A3-2AA6-7F50-CC3C-78A2B164CC63}"/>
              </a:ext>
            </a:extLst>
          </p:cNvPr>
          <p:cNvSpPr txBox="1"/>
          <p:nvPr/>
        </p:nvSpPr>
        <p:spPr>
          <a:xfrm>
            <a:off x="429768" y="214759"/>
            <a:ext cx="13213080" cy="2062103"/>
          </a:xfrm>
          <a:prstGeom prst="rect">
            <a:avLst/>
          </a:prstGeom>
          <a:noFill/>
        </p:spPr>
        <p:txBody>
          <a:bodyPr wrap="square">
            <a:spAutoFit/>
          </a:bodyPr>
          <a:lstStyle/>
          <a:p>
            <a:r>
              <a:rPr lang="en-US" sz="3200" b="1" dirty="0"/>
              <a:t>4. Exploratory Data Analysis (EDA)</a:t>
            </a:r>
          </a:p>
          <a:p>
            <a:pPr marL="342900" indent="-342900">
              <a:buFont typeface="Wingdings" panose="05000000000000000000" pitchFamily="2" charset="2"/>
              <a:buChar char="q"/>
            </a:pPr>
            <a:r>
              <a:rPr lang="en-US" sz="2400" b="1" dirty="0"/>
              <a:t>Objective</a:t>
            </a:r>
            <a:r>
              <a:rPr lang="en-US" sz="2400" dirty="0"/>
              <a:t>: Perform EDA to uncover patterns and insights in the data.</a:t>
            </a:r>
          </a:p>
          <a:p>
            <a:pPr marL="342900" indent="-342900">
              <a:buFont typeface="Wingdings" panose="05000000000000000000" pitchFamily="2" charset="2"/>
              <a:buChar char="q"/>
            </a:pPr>
            <a:r>
              <a:rPr lang="en-US" sz="2400" b="1" dirty="0"/>
              <a:t>Actions</a:t>
            </a:r>
            <a:r>
              <a:rPr lang="en-US" sz="2400" dirty="0"/>
              <a:t>:</a:t>
            </a:r>
          </a:p>
          <a:p>
            <a:pPr marL="800100" lvl="1" indent="-342900">
              <a:buFont typeface="Wingdings" panose="05000000000000000000" pitchFamily="2" charset="2"/>
              <a:buChar char="q"/>
            </a:pPr>
            <a:r>
              <a:rPr lang="en-US" sz="2400" dirty="0"/>
              <a:t>Visualize the distribution of key features using histograms, and box plots.</a:t>
            </a:r>
          </a:p>
          <a:p>
            <a:pPr marL="800100" lvl="1" indent="-342900">
              <a:buFont typeface="Wingdings" panose="05000000000000000000" pitchFamily="2" charset="2"/>
              <a:buChar char="q"/>
            </a:pPr>
            <a:r>
              <a:rPr lang="en-US" sz="2400" dirty="0"/>
              <a:t>Visualize the categorical features using Count plots.</a:t>
            </a:r>
          </a:p>
        </p:txBody>
      </p:sp>
      <p:pic>
        <p:nvPicPr>
          <p:cNvPr id="5" name="Picture 4">
            <a:extLst>
              <a:ext uri="{FF2B5EF4-FFF2-40B4-BE49-F238E27FC236}">
                <a16:creationId xmlns:a16="http://schemas.microsoft.com/office/drawing/2014/main" id="{AE3153EE-5365-6936-6726-DE01C177CDDF}"/>
              </a:ext>
            </a:extLst>
          </p:cNvPr>
          <p:cNvPicPr>
            <a:picLocks noChangeAspect="1"/>
          </p:cNvPicPr>
          <p:nvPr/>
        </p:nvPicPr>
        <p:blipFill>
          <a:blip r:embed="rId2"/>
          <a:stretch>
            <a:fillRect/>
          </a:stretch>
        </p:blipFill>
        <p:spPr>
          <a:xfrm>
            <a:off x="95109" y="2744806"/>
            <a:ext cx="3979901" cy="3413947"/>
          </a:xfrm>
          <a:prstGeom prst="rect">
            <a:avLst/>
          </a:prstGeom>
        </p:spPr>
      </p:pic>
      <p:pic>
        <p:nvPicPr>
          <p:cNvPr id="7" name="Picture 6">
            <a:extLst>
              <a:ext uri="{FF2B5EF4-FFF2-40B4-BE49-F238E27FC236}">
                <a16:creationId xmlns:a16="http://schemas.microsoft.com/office/drawing/2014/main" id="{C39C415C-BBEA-72C0-FCDD-5297BDB8F74B}"/>
              </a:ext>
            </a:extLst>
          </p:cNvPr>
          <p:cNvPicPr>
            <a:picLocks noChangeAspect="1"/>
          </p:cNvPicPr>
          <p:nvPr/>
        </p:nvPicPr>
        <p:blipFill>
          <a:blip r:embed="rId3"/>
          <a:stretch>
            <a:fillRect/>
          </a:stretch>
        </p:blipFill>
        <p:spPr>
          <a:xfrm>
            <a:off x="4137091" y="2744805"/>
            <a:ext cx="3979901" cy="3413948"/>
          </a:xfrm>
          <a:prstGeom prst="rect">
            <a:avLst/>
          </a:prstGeom>
        </p:spPr>
      </p:pic>
      <p:pic>
        <p:nvPicPr>
          <p:cNvPr id="9" name="Picture 8">
            <a:extLst>
              <a:ext uri="{FF2B5EF4-FFF2-40B4-BE49-F238E27FC236}">
                <a16:creationId xmlns:a16="http://schemas.microsoft.com/office/drawing/2014/main" id="{C4D86ECC-7408-91A4-56AD-C52B2C5842E3}"/>
              </a:ext>
            </a:extLst>
          </p:cNvPr>
          <p:cNvPicPr>
            <a:picLocks noChangeAspect="1"/>
          </p:cNvPicPr>
          <p:nvPr/>
        </p:nvPicPr>
        <p:blipFill>
          <a:blip r:embed="rId4"/>
          <a:stretch>
            <a:fillRect/>
          </a:stretch>
        </p:blipFill>
        <p:spPr>
          <a:xfrm>
            <a:off x="8179074" y="2744805"/>
            <a:ext cx="3917818" cy="3413948"/>
          </a:xfrm>
          <a:prstGeom prst="rect">
            <a:avLst/>
          </a:prstGeom>
        </p:spPr>
      </p:pic>
    </p:spTree>
    <p:extLst>
      <p:ext uri="{BB962C8B-B14F-4D97-AF65-F5344CB8AC3E}">
        <p14:creationId xmlns:p14="http://schemas.microsoft.com/office/powerpoint/2010/main" val="39244901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408D243-3088-5785-1247-8D8EFB0F8F8A}"/>
              </a:ext>
            </a:extLst>
          </p:cNvPr>
          <p:cNvPicPr>
            <a:picLocks noChangeAspect="1"/>
          </p:cNvPicPr>
          <p:nvPr/>
        </p:nvPicPr>
        <p:blipFill>
          <a:blip r:embed="rId2"/>
          <a:stretch>
            <a:fillRect/>
          </a:stretch>
        </p:blipFill>
        <p:spPr>
          <a:xfrm>
            <a:off x="129035" y="170331"/>
            <a:ext cx="4066448" cy="1891551"/>
          </a:xfrm>
          <a:prstGeom prst="rect">
            <a:avLst/>
          </a:prstGeom>
        </p:spPr>
      </p:pic>
      <p:pic>
        <p:nvPicPr>
          <p:cNvPr id="5" name="Picture 4">
            <a:extLst>
              <a:ext uri="{FF2B5EF4-FFF2-40B4-BE49-F238E27FC236}">
                <a16:creationId xmlns:a16="http://schemas.microsoft.com/office/drawing/2014/main" id="{488CDDA6-2AAC-8FF1-A82C-5C77278CEA72}"/>
              </a:ext>
            </a:extLst>
          </p:cNvPr>
          <p:cNvPicPr>
            <a:picLocks noChangeAspect="1"/>
          </p:cNvPicPr>
          <p:nvPr/>
        </p:nvPicPr>
        <p:blipFill>
          <a:blip r:embed="rId3"/>
          <a:stretch>
            <a:fillRect/>
          </a:stretch>
        </p:blipFill>
        <p:spPr>
          <a:xfrm>
            <a:off x="4299868" y="170331"/>
            <a:ext cx="3938698" cy="1891551"/>
          </a:xfrm>
          <a:prstGeom prst="rect">
            <a:avLst/>
          </a:prstGeom>
        </p:spPr>
      </p:pic>
      <p:pic>
        <p:nvPicPr>
          <p:cNvPr id="7" name="Picture 6">
            <a:extLst>
              <a:ext uri="{FF2B5EF4-FFF2-40B4-BE49-F238E27FC236}">
                <a16:creationId xmlns:a16="http://schemas.microsoft.com/office/drawing/2014/main" id="{BC249D2F-EA87-A917-E541-373D16AB089B}"/>
              </a:ext>
            </a:extLst>
          </p:cNvPr>
          <p:cNvPicPr>
            <a:picLocks noChangeAspect="1"/>
          </p:cNvPicPr>
          <p:nvPr/>
        </p:nvPicPr>
        <p:blipFill>
          <a:blip r:embed="rId4"/>
          <a:stretch>
            <a:fillRect/>
          </a:stretch>
        </p:blipFill>
        <p:spPr>
          <a:xfrm>
            <a:off x="8342952" y="170331"/>
            <a:ext cx="3720014" cy="1891551"/>
          </a:xfrm>
          <a:prstGeom prst="rect">
            <a:avLst/>
          </a:prstGeom>
        </p:spPr>
      </p:pic>
      <p:pic>
        <p:nvPicPr>
          <p:cNvPr id="9" name="Picture 8">
            <a:extLst>
              <a:ext uri="{FF2B5EF4-FFF2-40B4-BE49-F238E27FC236}">
                <a16:creationId xmlns:a16="http://schemas.microsoft.com/office/drawing/2014/main" id="{D7B6A4D4-B855-7202-3C8F-90635B653FB7}"/>
              </a:ext>
            </a:extLst>
          </p:cNvPr>
          <p:cNvPicPr>
            <a:picLocks noChangeAspect="1"/>
          </p:cNvPicPr>
          <p:nvPr/>
        </p:nvPicPr>
        <p:blipFill>
          <a:blip r:embed="rId5"/>
          <a:stretch>
            <a:fillRect/>
          </a:stretch>
        </p:blipFill>
        <p:spPr>
          <a:xfrm>
            <a:off x="129035" y="2208564"/>
            <a:ext cx="4066448" cy="1968989"/>
          </a:xfrm>
          <a:prstGeom prst="rect">
            <a:avLst/>
          </a:prstGeom>
        </p:spPr>
      </p:pic>
      <p:pic>
        <p:nvPicPr>
          <p:cNvPr id="11" name="Picture 10">
            <a:extLst>
              <a:ext uri="{FF2B5EF4-FFF2-40B4-BE49-F238E27FC236}">
                <a16:creationId xmlns:a16="http://schemas.microsoft.com/office/drawing/2014/main" id="{C92F0B30-8448-6A6E-F376-61937BE53BC2}"/>
              </a:ext>
            </a:extLst>
          </p:cNvPr>
          <p:cNvPicPr>
            <a:picLocks noChangeAspect="1"/>
          </p:cNvPicPr>
          <p:nvPr/>
        </p:nvPicPr>
        <p:blipFill>
          <a:blip r:embed="rId6"/>
          <a:stretch>
            <a:fillRect/>
          </a:stretch>
        </p:blipFill>
        <p:spPr>
          <a:xfrm>
            <a:off x="4299868" y="2199601"/>
            <a:ext cx="3938698" cy="1968989"/>
          </a:xfrm>
          <a:prstGeom prst="rect">
            <a:avLst/>
          </a:prstGeom>
        </p:spPr>
      </p:pic>
      <p:pic>
        <p:nvPicPr>
          <p:cNvPr id="13" name="Picture 12">
            <a:extLst>
              <a:ext uri="{FF2B5EF4-FFF2-40B4-BE49-F238E27FC236}">
                <a16:creationId xmlns:a16="http://schemas.microsoft.com/office/drawing/2014/main" id="{28F8FB4C-CED3-F2C3-9151-E2466F08E3A6}"/>
              </a:ext>
            </a:extLst>
          </p:cNvPr>
          <p:cNvPicPr>
            <a:picLocks noChangeAspect="1"/>
          </p:cNvPicPr>
          <p:nvPr/>
        </p:nvPicPr>
        <p:blipFill>
          <a:blip r:embed="rId7"/>
          <a:stretch>
            <a:fillRect/>
          </a:stretch>
        </p:blipFill>
        <p:spPr>
          <a:xfrm>
            <a:off x="8342951" y="2199601"/>
            <a:ext cx="3720014" cy="1968989"/>
          </a:xfrm>
          <a:prstGeom prst="rect">
            <a:avLst/>
          </a:prstGeom>
        </p:spPr>
      </p:pic>
      <p:pic>
        <p:nvPicPr>
          <p:cNvPr id="15" name="Picture 14">
            <a:extLst>
              <a:ext uri="{FF2B5EF4-FFF2-40B4-BE49-F238E27FC236}">
                <a16:creationId xmlns:a16="http://schemas.microsoft.com/office/drawing/2014/main" id="{E7F39474-430F-00DF-0E7C-BF812CCB1AA3}"/>
              </a:ext>
            </a:extLst>
          </p:cNvPr>
          <p:cNvPicPr>
            <a:picLocks noChangeAspect="1"/>
          </p:cNvPicPr>
          <p:nvPr/>
        </p:nvPicPr>
        <p:blipFill>
          <a:blip r:embed="rId8"/>
          <a:stretch>
            <a:fillRect/>
          </a:stretch>
        </p:blipFill>
        <p:spPr>
          <a:xfrm>
            <a:off x="129035" y="4306309"/>
            <a:ext cx="4066448" cy="1968989"/>
          </a:xfrm>
          <a:prstGeom prst="rect">
            <a:avLst/>
          </a:prstGeom>
        </p:spPr>
      </p:pic>
      <p:pic>
        <p:nvPicPr>
          <p:cNvPr id="17" name="Picture 16">
            <a:extLst>
              <a:ext uri="{FF2B5EF4-FFF2-40B4-BE49-F238E27FC236}">
                <a16:creationId xmlns:a16="http://schemas.microsoft.com/office/drawing/2014/main" id="{1DC67DA8-DCEE-1915-A603-042426633684}"/>
              </a:ext>
            </a:extLst>
          </p:cNvPr>
          <p:cNvPicPr>
            <a:picLocks noChangeAspect="1"/>
          </p:cNvPicPr>
          <p:nvPr/>
        </p:nvPicPr>
        <p:blipFill>
          <a:blip r:embed="rId9"/>
          <a:stretch>
            <a:fillRect/>
          </a:stretch>
        </p:blipFill>
        <p:spPr>
          <a:xfrm>
            <a:off x="4299869" y="4306309"/>
            <a:ext cx="3938698" cy="1962100"/>
          </a:xfrm>
          <a:prstGeom prst="rect">
            <a:avLst/>
          </a:prstGeom>
        </p:spPr>
      </p:pic>
      <p:pic>
        <p:nvPicPr>
          <p:cNvPr id="19" name="Picture 18">
            <a:extLst>
              <a:ext uri="{FF2B5EF4-FFF2-40B4-BE49-F238E27FC236}">
                <a16:creationId xmlns:a16="http://schemas.microsoft.com/office/drawing/2014/main" id="{8DCEAC06-F7CD-C986-C5D8-03FAEE439C63}"/>
              </a:ext>
            </a:extLst>
          </p:cNvPr>
          <p:cNvPicPr>
            <a:picLocks noChangeAspect="1"/>
          </p:cNvPicPr>
          <p:nvPr/>
        </p:nvPicPr>
        <p:blipFill>
          <a:blip r:embed="rId10"/>
          <a:stretch>
            <a:fillRect/>
          </a:stretch>
        </p:blipFill>
        <p:spPr>
          <a:xfrm>
            <a:off x="8342951" y="4306309"/>
            <a:ext cx="3720014" cy="1962100"/>
          </a:xfrm>
          <a:prstGeom prst="rect">
            <a:avLst/>
          </a:prstGeom>
        </p:spPr>
      </p:pic>
    </p:spTree>
    <p:extLst>
      <p:ext uri="{BB962C8B-B14F-4D97-AF65-F5344CB8AC3E}">
        <p14:creationId xmlns:p14="http://schemas.microsoft.com/office/powerpoint/2010/main" val="40751778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83A7186-4779-FB52-4A5E-A4B187007F3B}"/>
              </a:ext>
            </a:extLst>
          </p:cNvPr>
          <p:cNvPicPr>
            <a:picLocks noChangeAspect="1"/>
          </p:cNvPicPr>
          <p:nvPr/>
        </p:nvPicPr>
        <p:blipFill>
          <a:blip r:embed="rId2"/>
          <a:stretch>
            <a:fillRect/>
          </a:stretch>
        </p:blipFill>
        <p:spPr>
          <a:xfrm>
            <a:off x="197224" y="340659"/>
            <a:ext cx="11815482" cy="5762483"/>
          </a:xfrm>
          <a:prstGeom prst="rect">
            <a:avLst/>
          </a:prstGeom>
        </p:spPr>
      </p:pic>
    </p:spTree>
    <p:extLst>
      <p:ext uri="{BB962C8B-B14F-4D97-AF65-F5344CB8AC3E}">
        <p14:creationId xmlns:p14="http://schemas.microsoft.com/office/powerpoint/2010/main" val="1279241900"/>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564B3C"/>
      </a:dk2>
      <a:lt2>
        <a:srgbClr val="ECEDD1"/>
      </a:lt2>
      <a:accent1>
        <a:srgbClr val="93A299"/>
      </a:accent1>
      <a:accent2>
        <a:srgbClr val="CF543F"/>
      </a:accent2>
      <a:accent3>
        <a:srgbClr val="B5AE53"/>
      </a:accent3>
      <a:accent4>
        <a:srgbClr val="848058"/>
      </a:accent4>
      <a:accent5>
        <a:srgbClr val="E8B54D"/>
      </a:accent5>
      <a:accent6>
        <a:srgbClr val="786C71"/>
      </a:accent6>
      <a:hlink>
        <a:srgbClr val="CCCC00"/>
      </a:hlink>
      <a:folHlink>
        <a:srgbClr val="B2B2B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E3DA18C2-75F1-4980-A5F0-165F6F71DE6D}"/>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5A59D56-2157-4202-9D02-F44E447A241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F4F4D41-822D-40F2-A7AC-E4E6CB36CA7A}">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19DAD249-BF80-48EF-9AFB-36A11BCDC2C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Retrospect</Template>
  <TotalTime>422</TotalTime>
  <Words>765</Words>
  <Application>Microsoft Office PowerPoint</Application>
  <PresentationFormat>Widescreen</PresentationFormat>
  <Paragraphs>79</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Calibri Light</vt:lpstr>
      <vt:lpstr>Wingdings</vt:lpstr>
      <vt:lpstr>Retrospect</vt:lpstr>
      <vt:lpstr>Loan Approval </vt:lpstr>
      <vt:lpstr>Content: </vt:lpstr>
      <vt:lpstr>Objective: </vt:lpstr>
      <vt:lpstr>Steps for Developing the Model: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Tableau Dashboard:</vt:lpstr>
      <vt:lpstr>Key insights:</vt:lpstr>
      <vt:lpstr>Web App: </vt:lpstr>
      <vt:lpstr>Conclusion:</vt:lpstr>
      <vt:lpstr>Project Links: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Kshma Kshma</dc:creator>
  <cp:lastModifiedBy>Kshma Kshma</cp:lastModifiedBy>
  <cp:revision>2</cp:revision>
  <dcterms:created xsi:type="dcterms:W3CDTF">2024-08-07T07:10:59Z</dcterms:created>
  <dcterms:modified xsi:type="dcterms:W3CDTF">2024-08-07T14:13:00Z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