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drawings/drawing1.xml" ContentType="application/vnd.openxmlformats-officedocument.drawingml.chartshap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5" r:id="rId11"/>
    <p:sldId id="264" r:id="rId12"/>
    <p:sldId id="267"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Solaris\MY%20COURSES\DATA%20ANALYTICS\CASE%20STUDY\Bike%20Share\Bike%20Share%20data%20Set\Bike%20Share%20Analytics%20complete\ANALYTICS\ANALYTICS\CLEANED_BIKE_SHARE_XL_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Solaris\MY%20COURSES\DATA%20ANALYTICS\CASE%20STUDY\Bike%20Share\Bike%20Share%20data%20Set\Bike%20Share%20Analytics%20complete\ANALYTICS\ANALYTICS\CLEANED_BIKE_SHARE_XL_0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Solaris\MY%20COURSES\DATA%20ANALYTICS\CASE%20STUDY\Bike%20Share\Bike%20Share%20data%20Set\Bike%20Share%20Analytics%20complete\ANALYTICS\ANALYTICS\CLEANED_BIKE_SHARE_XL_01.xlsx" TargetMode="External"/></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chartUserShapes" Target="../drawings/drawing1.xml"/><Relationship Id="rId1" Type="http://schemas.openxmlformats.org/officeDocument/2006/relationships/oleObject" Target="file:///C:\Solaris\MY%20COURSES\DATA%20ANALYTICS\CASE%20STUDY\Bike%20Share\Bike%20Share%20data%20Set\Bike%20Share%20Analytics%20complete\ANALYTICS\ANALYTICS\CLEANED_BIKE_SHARE_XL_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2130" b="1" i="0" u="none" strike="noStrike" kern="1200" baseline="0">
              <a:solidFill>
                <a:schemeClr val="tx2"/>
              </a:solidFill>
              <a:latin typeface="+mn-lt"/>
              <a:ea typeface="+mn-ea"/>
              <a:cs typeface="+mn-cs"/>
            </a:defRPr>
          </a:pPr>
        </a:p>
      </c:txPr>
    </c:title>
    <c:autoTitleDeleted val="0"/>
    <c:plotArea>
      <c:layout/>
      <c:pieChart>
        <c:varyColors val="1"/>
        <c:ser>
          <c:idx val="0"/>
          <c:order val="0"/>
          <c:tx>
            <c:strRef>
              <c:f>'COMPARATIVE STUDY DURATION'!$B$4</c:f>
              <c:strCache>
                <c:ptCount val="1"/>
                <c:pt idx="0">
                  <c:v>MINUTES</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dLbl>
              <c:idx val="0"/>
              <c:layout>
                <c:manualLayout>
                  <c:x val="-0.22411230240518"/>
                  <c:y val="-0.197522732584741"/>
                </c:manualLayout>
              </c:layout>
              <c:tx>
                <c:rich>
                  <a:bodyPr rot="0" spcFirstLastPara="1" vertOverflow="ellipsis" vert="horz" wrap="square" lIns="38100" tIns="19050" rIns="38100" bIns="19050" anchor="ctr" anchorCtr="1"/>
                  <a:lstStyle/>
                  <a:p>
                    <a:fld id="{2ccafd47-b816-4844-aef7-fbc96ab8f521}"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dLblPos val="bestFit"/>
              <c:showLegendKey val="0"/>
              <c:showVal val="1"/>
              <c:showCatName val="0"/>
              <c:showSerName val="0"/>
              <c:showPercent val="1"/>
              <c:showBubbleSize val="0"/>
              <c:extLst>
                <c:ext xmlns:c15="http://schemas.microsoft.com/office/drawing/2012/chart" uri="{CE6537A1-D6FC-4f65-9D91-7224C49458BB}">
                  <c15:layout>
                    <c:manualLayout>
                      <c:w val="0.231067984301971"/>
                      <c:h val="0.150975888864127"/>
                    </c:manualLayout>
                  </c15:layout>
                </c:ext>
              </c:extLst>
            </c:dLbl>
            <c:dLbl>
              <c:idx val="1"/>
              <c:layout/>
              <c:tx>
                <c:rich>
                  <a:bodyPr rot="0" spcFirstLastPara="1" vertOverflow="ellipsis" vert="horz" wrap="square" lIns="38100" tIns="19050" rIns="38100" bIns="19050" anchor="ctr" anchorCtr="1"/>
                  <a:lstStyle/>
                  <a:p>
                    <a:fld id="{82e89409-426b-41a6-8e16-104eaa7738c2}"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dLblPos val="inEnd"/>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2"/>
                    </a:solidFill>
                    <a:latin typeface="+mn-lt"/>
                    <a:ea typeface="+mn-ea"/>
                    <a:cs typeface="+mn-cs"/>
                  </a:defRPr>
                </a:pPr>
              </a:p>
            </c:txPr>
            <c:dLblPos val="inEnd"/>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'COMPARATIVE STUDY DURATION'!$C$3:$D$3</c:f>
              <c:strCache>
                <c:ptCount val="2"/>
                <c:pt idx="0">
                  <c:v>MEMBER</c:v>
                </c:pt>
                <c:pt idx="1">
                  <c:v>CASUAL</c:v>
                </c:pt>
              </c:strCache>
            </c:strRef>
          </c:cat>
          <c:val>
            <c:numRef>
              <c:f>'COMPARATIVE STUDY DURATION'!$C$4:$D$4</c:f>
              <c:numCache>
                <c:formatCode>General</c:formatCode>
                <c:ptCount val="2"/>
                <c:pt idx="0">
                  <c:v>59798</c:v>
                </c:pt>
                <c:pt idx="1">
                  <c:v>19719</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2"/>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'COMPARATIVE STUDY DURATION'!$B$7</c:f>
              <c:strCache>
                <c:ptCount val="1"/>
                <c:pt idx="0">
                  <c:v>HOURS</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Lbl>
              <c:idx val="0"/>
              <c:layout/>
              <c:tx>
                <c:rich>
                  <a:bodyPr rot="0" spcFirstLastPara="1" vertOverflow="ellipsis" vert="horz" wrap="square" lIns="38100" tIns="19050" rIns="38100" bIns="19050" anchor="ctr" anchorCtr="1"/>
                  <a:lstStyle/>
                  <a:p>
                    <a:fld id="{a95f72da-fab9-4830-a3f8-95f11bbd4eb3}"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dLblPos val="inEnd"/>
              <c:showLegendKey val="0"/>
              <c:showVal val="1"/>
              <c:showCatName val="0"/>
              <c:showSerName val="0"/>
              <c:showPercent val="1"/>
              <c:showBubbleSize val="0"/>
              <c:extLst>
                <c:ext xmlns:c15="http://schemas.microsoft.com/office/drawing/2012/chart" uri="{CE6537A1-D6FC-4f65-9D91-7224C49458BB}"/>
              </c:extLst>
            </c:dLbl>
            <c:dLbl>
              <c:idx val="1"/>
              <c:layout>
                <c:manualLayout>
                  <c:x val="0.169010069672321"/>
                  <c:y val="-0.184897253194435"/>
                </c:manualLayout>
              </c:layout>
              <c:tx>
                <c:rich>
                  <a:bodyPr rot="0" spcFirstLastPara="1" vertOverflow="ellipsis" vert="horz" wrap="square" lIns="38100" tIns="19050" rIns="38100" bIns="19050" anchor="ctr" anchorCtr="1"/>
                  <a:lstStyle/>
                  <a:p>
                    <a:fld id="{9f5704ab-3afc-414b-aafc-00206310e974}"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dLblPos val="bestFi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'COMPARATIVE STUDY DURATION'!$C$6:$D$6</c:f>
              <c:strCache>
                <c:ptCount val="2"/>
                <c:pt idx="0">
                  <c:v>MEMBER</c:v>
                </c:pt>
                <c:pt idx="1">
                  <c:v>CASUAL</c:v>
                </c:pt>
              </c:strCache>
            </c:strRef>
          </c:cat>
          <c:val>
            <c:numRef>
              <c:f>'COMPARATIVE STUDY DURATION'!$C$7:$D$7</c:f>
              <c:numCache>
                <c:formatCode>General</c:formatCode>
                <c:ptCount val="2"/>
                <c:pt idx="0">
                  <c:v>716</c:v>
                </c:pt>
                <c:pt idx="1">
                  <c:v>3681</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'COMPARATIVE STUDY DURATION'!$B$11</c:f>
              <c:strCache>
                <c:ptCount val="1"/>
                <c:pt idx="0">
                  <c:v>DAYS</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Lbl>
              <c:idx val="0"/>
              <c:layout>
                <c:manualLayout>
                  <c:x val="-0.146087508634142"/>
                  <c:y val="0.131846042625737"/>
                </c:manualLayout>
              </c:layout>
              <c:tx>
                <c:rich>
                  <a:bodyPr rot="0" spcFirstLastPara="1" vertOverflow="ellipsis" vert="horz" wrap="square" lIns="38100" tIns="19050" rIns="38100" bIns="19050" anchor="ctr" anchorCtr="1"/>
                  <a:lstStyle/>
                  <a:p>
                    <a:fld id="{127e320c-65e1-4c93-a1dd-744ac0ca7144}"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dLblPos val="bestFit"/>
              <c:showLegendKey val="0"/>
              <c:showVal val="1"/>
              <c:showCatName val="0"/>
              <c:showSerName val="0"/>
              <c:showPercent val="1"/>
              <c:showBubbleSize val="0"/>
              <c:extLst>
                <c:ext xmlns:c15="http://schemas.microsoft.com/office/drawing/2012/chart" uri="{CE6537A1-D6FC-4f65-9D91-7224C49458BB}">
                  <c15:layout/>
                </c:ext>
              </c:extLst>
            </c:dLbl>
            <c:dLbl>
              <c:idx val="1"/>
              <c:layout>
                <c:manualLayout>
                  <c:x val="0.266735633785754"/>
                  <c:y val="-0.218580195705945"/>
                </c:manualLayout>
              </c:layout>
              <c:tx>
                <c:rich>
                  <a:bodyPr rot="0" spcFirstLastPara="1" vertOverflow="ellipsis" vert="horz" wrap="square" lIns="38100" tIns="19050" rIns="38100" bIns="19050" anchor="ctr" anchorCtr="1">
                    <a:noAutofit/>
                  </a:bodyPr>
                  <a:lstStyle/>
                  <a:p>
                    <a:fld id="{56907306-e3db-4d75-8e40-169b4927a932}" type="VALUE">
                      <a:t>[VALUE]</a:t>
                    </a:fld>
                    <a:endParaRPr lang="en-US" sz="1400" b="1" i="0" u="none" strike="noStrike" baseline="0">
                      <a:solidFill>
                        <a:schemeClr val="bg1"/>
                      </a:solidFill>
                      <a:latin typeface="Arial" panose="020B0604020202020204" pitchFamily="34" charset="0"/>
                      <a:ea typeface="Arial" panose="020B0604020202020204" pitchFamily="34" charset="0"/>
                      <a:cs typeface="+mn-ea"/>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1"/>
              <c:showBubbleSize val="0"/>
              <c:extLst>
                <c:ext xmlns:c15="http://schemas.microsoft.com/office/drawing/2012/chart" uri="{CE6537A1-D6FC-4f65-9D91-7224C49458BB}">
                  <c15:layout>
                    <c:manualLayout>
                      <c:w val="0.317642157221323"/>
                      <c:h val="0.127400863330175"/>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'COMPARATIVE STUDY DURATION'!$C$10:$D$10</c:f>
              <c:strCache>
                <c:ptCount val="2"/>
                <c:pt idx="0">
                  <c:v>MEMBER</c:v>
                </c:pt>
                <c:pt idx="1">
                  <c:v>CASUAL</c:v>
                </c:pt>
              </c:strCache>
            </c:strRef>
          </c:cat>
          <c:val>
            <c:numRef>
              <c:f>'COMPARATIVE STUDY DURATION'!$C$11:$D$11</c:f>
              <c:numCache>
                <c:formatCode>General</c:formatCode>
                <c:ptCount val="2"/>
                <c:pt idx="0">
                  <c:v>17</c:v>
                </c:pt>
                <c:pt idx="1">
                  <c:v>94</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6743921589863"/>
          <c:y val="0.0714139766148854"/>
          <c:w val="0.951625560350013"/>
          <c:h val="0.857809349079029"/>
        </c:manualLayout>
      </c:layout>
      <c:barChart>
        <c:barDir val="col"/>
        <c:grouping val="clustered"/>
        <c:varyColors val="0"/>
        <c:ser>
          <c:idx val="0"/>
          <c:order val="0"/>
          <c:tx>
            <c:strRef>
              <c:f>'COMPARATIVE STUDY DURATION'!$E$21</c:f>
              <c:strCache>
                <c:ptCount val="1"/>
                <c:pt idx="0">
                  <c:v>MAX</c:v>
                </c:pt>
              </c:strCache>
            </c:strRef>
          </c:tx>
          <c:spPr>
            <a:solidFill>
              <a:schemeClr val="accent6">
                <a:lumMod val="50000"/>
              </a:schemeClr>
            </a:solidFill>
            <a:ln w="25400" cap="flat" cmpd="sng" algn="ctr">
              <a:solidFill>
                <a:schemeClr val="accent1"/>
              </a:solidFill>
              <a:miter lim="800000"/>
            </a:ln>
            <a:effectLst>
              <a:outerShdw blurRad="50800" dist="50800" dir="5400000" algn="ctr" rotWithShape="0">
                <a:schemeClr val="accent6"/>
              </a:outerShdw>
            </a:effectLst>
          </c:spPr>
          <c:invertIfNegative val="0"/>
          <c:dPt>
            <c:idx val="6"/>
            <c:invertIfNegative val="0"/>
            <c:bubble3D val="0"/>
          </c:dPt>
          <c:dPt>
            <c:idx val="8"/>
            <c:invertIfNegative val="0"/>
            <c:bubble3D val="0"/>
          </c:dPt>
          <c:dPt>
            <c:idx val="9"/>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65000"/>
                        <a:lumOff val="3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'COMPARATIVE STUDY DURATION'!$B$22:$D$32</c:f>
              <c:strCache>
                <c:ptCount val="11"/>
                <c:pt idx="0">
                  <c:v>POPULATION</c:v>
                </c:pt>
                <c:pt idx="1">
                  <c:v>MEMBER</c:v>
                </c:pt>
                <c:pt idx="2">
                  <c:v>CASUAL</c:v>
                </c:pt>
                <c:pt idx="4">
                  <c:v>POPULATION</c:v>
                </c:pt>
                <c:pt idx="5">
                  <c:v>MEMBER</c:v>
                </c:pt>
                <c:pt idx="6">
                  <c:v>CASUAL</c:v>
                </c:pt>
                <c:pt idx="8">
                  <c:v>POPULATION</c:v>
                </c:pt>
                <c:pt idx="9">
                  <c:v>MEMBER</c:v>
                </c:pt>
                <c:pt idx="10">
                  <c:v>CASUAL</c:v>
                </c:pt>
              </c:strCache>
            </c:strRef>
          </c:cat>
          <c:val>
            <c:numRef>
              <c:f>'COMPARATIVE STUDY DURATION'!$E$22:$E$32</c:f>
              <c:numCache>
                <c:formatCode>General</c:formatCode>
                <c:ptCount val="11"/>
                <c:pt idx="0">
                  <c:v>59</c:v>
                </c:pt>
                <c:pt idx="1">
                  <c:v>59</c:v>
                </c:pt>
                <c:pt idx="2">
                  <c:v>59</c:v>
                </c:pt>
                <c:pt idx="4">
                  <c:v>23</c:v>
                </c:pt>
                <c:pt idx="5">
                  <c:v>23</c:v>
                </c:pt>
                <c:pt idx="6">
                  <c:v>23</c:v>
                </c:pt>
                <c:pt idx="8">
                  <c:v>40</c:v>
                </c:pt>
                <c:pt idx="9">
                  <c:v>40</c:v>
                </c:pt>
                <c:pt idx="10">
                  <c:v>38</c:v>
                </c:pt>
              </c:numCache>
            </c:numRef>
          </c:val>
        </c:ser>
        <c:ser>
          <c:idx val="1"/>
          <c:order val="1"/>
          <c:tx>
            <c:strRef>
              <c:f>'COMPARATIVE STUDY DURATION'!$F$21</c:f>
              <c:strCache>
                <c:ptCount val="1"/>
                <c:pt idx="0">
                  <c:v>MIN</c:v>
                </c:pt>
              </c:strCache>
            </c:strRef>
          </c:tx>
          <c:spPr>
            <a:solidFill>
              <a:srgbClr val="FF0000"/>
            </a:solidFill>
            <a:ln w="25400" cap="flat" cmpd="sng" algn="ctr">
              <a:solidFill>
                <a:schemeClr val="accent2"/>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65000"/>
                        <a:lumOff val="3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'COMPARATIVE STUDY DURATION'!$B$22:$D$32</c:f>
              <c:strCache>
                <c:ptCount val="11"/>
                <c:pt idx="0">
                  <c:v>POPULATION</c:v>
                </c:pt>
                <c:pt idx="1">
                  <c:v>MEMBER</c:v>
                </c:pt>
                <c:pt idx="2">
                  <c:v>CASUAL</c:v>
                </c:pt>
                <c:pt idx="4">
                  <c:v>POPULATION</c:v>
                </c:pt>
                <c:pt idx="5">
                  <c:v>MEMBER</c:v>
                </c:pt>
                <c:pt idx="6">
                  <c:v>CASUAL</c:v>
                </c:pt>
                <c:pt idx="8">
                  <c:v>POPULATION</c:v>
                </c:pt>
                <c:pt idx="9">
                  <c:v>MEMBER</c:v>
                </c:pt>
                <c:pt idx="10">
                  <c:v>CASUAL</c:v>
                </c:pt>
              </c:strCache>
            </c:strRef>
          </c:cat>
          <c:val>
            <c:numRef>
              <c:f>'COMPARATIVE STUDY DURATION'!$F$22:$F$32</c:f>
              <c:numCache>
                <c:formatCode>General</c:formatCode>
                <c:ptCount val="11"/>
                <c:pt idx="0">
                  <c:v>1</c:v>
                </c:pt>
                <c:pt idx="1">
                  <c:v>1</c:v>
                </c:pt>
                <c:pt idx="2">
                  <c:v>1</c:v>
                </c:pt>
                <c:pt idx="4">
                  <c:v>1</c:v>
                </c:pt>
                <c:pt idx="5">
                  <c:v>1</c:v>
                </c:pt>
                <c:pt idx="6">
                  <c:v>1</c:v>
                </c:pt>
                <c:pt idx="8">
                  <c:v>1</c:v>
                </c:pt>
                <c:pt idx="9">
                  <c:v>1</c:v>
                </c:pt>
                <c:pt idx="10">
                  <c:v>1</c:v>
                </c:pt>
              </c:numCache>
            </c:numRef>
          </c:val>
        </c:ser>
        <c:ser>
          <c:idx val="2"/>
          <c:order val="2"/>
          <c:tx>
            <c:strRef>
              <c:f>'COMPARATIVE STUDY DURATION'!$G$21</c:f>
              <c:strCache>
                <c:ptCount val="1"/>
                <c:pt idx="0">
                  <c:v>AVERAGE</c:v>
                </c:pt>
              </c:strCache>
            </c:strRef>
          </c:tx>
          <c:spPr>
            <a:solidFill>
              <a:schemeClr val="accent6">
                <a:lumMod val="60000"/>
                <a:lumOff val="40000"/>
              </a:schemeClr>
            </a:solidFill>
            <a:ln w="25400" cap="flat" cmpd="sng" algn="ctr">
              <a:solidFill>
                <a:schemeClr val="accent3"/>
              </a:solidFill>
              <a:miter lim="800000"/>
            </a:ln>
            <a:effectLst/>
          </c:spPr>
          <c:invertIfNegative val="0"/>
          <c:dPt>
            <c:idx val="2"/>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65000"/>
                        <a:lumOff val="3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'COMPARATIVE STUDY DURATION'!$B$22:$D$32</c:f>
              <c:strCache>
                <c:ptCount val="11"/>
                <c:pt idx="0">
                  <c:v>POPULATION</c:v>
                </c:pt>
                <c:pt idx="1">
                  <c:v>MEMBER</c:v>
                </c:pt>
                <c:pt idx="2">
                  <c:v>CASUAL</c:v>
                </c:pt>
                <c:pt idx="4">
                  <c:v>POPULATION</c:v>
                </c:pt>
                <c:pt idx="5">
                  <c:v>MEMBER</c:v>
                </c:pt>
                <c:pt idx="6">
                  <c:v>CASUAL</c:v>
                </c:pt>
                <c:pt idx="8">
                  <c:v>POPULATION</c:v>
                </c:pt>
                <c:pt idx="9">
                  <c:v>MEMBER</c:v>
                </c:pt>
                <c:pt idx="10">
                  <c:v>CASUAL</c:v>
                </c:pt>
              </c:strCache>
            </c:strRef>
          </c:cat>
          <c:val>
            <c:numRef>
              <c:f>'COMPARATIVE STUDY DURATION'!$G$22:$G$32</c:f>
              <c:numCache>
                <c:formatCode>General</c:formatCode>
                <c:ptCount val="11"/>
                <c:pt idx="0">
                  <c:v>18</c:v>
                </c:pt>
                <c:pt idx="1">
                  <c:v>18</c:v>
                </c:pt>
                <c:pt idx="2">
                  <c:v>24</c:v>
                </c:pt>
                <c:pt idx="4">
                  <c:v>1.75</c:v>
                </c:pt>
                <c:pt idx="5">
                  <c:v>2.12</c:v>
                </c:pt>
                <c:pt idx="6">
                  <c:v>1.68</c:v>
                </c:pt>
                <c:pt idx="8">
                  <c:v>6</c:v>
                </c:pt>
                <c:pt idx="9">
                  <c:v>8</c:v>
                </c:pt>
                <c:pt idx="10">
                  <c:v>5</c:v>
                </c:pt>
              </c:numCache>
            </c:numRef>
          </c:val>
        </c:ser>
        <c:ser>
          <c:idx val="3"/>
          <c:order val="3"/>
          <c:tx>
            <c:strRef>
              <c:f>'COMPARATIVE STUDY DURATION'!$H$21</c:f>
              <c:strCache>
                <c:ptCount val="1"/>
                <c:pt idx="0">
                  <c:v/>
                </c:pt>
              </c:strCache>
            </c:strRef>
          </c:tx>
          <c:spPr>
            <a:noFill/>
            <a:ln w="25400" cap="flat" cmpd="sng" algn="ctr">
              <a:solidFill>
                <a:schemeClr val="accent4"/>
              </a:solidFill>
              <a:miter lim="800000"/>
            </a:ln>
            <a:effectLst/>
          </c:spPr>
          <c:invertIfNegative val="0"/>
          <c:dLbls>
            <c:delete val="1"/>
          </c:dLbls>
          <c:cat>
            <c:strRef>
              <c:f>'COMPARATIVE STUDY DURATION'!$B$22:$D$32</c:f>
              <c:strCache>
                <c:ptCount val="11"/>
                <c:pt idx="0">
                  <c:v>POPULATION</c:v>
                </c:pt>
                <c:pt idx="1">
                  <c:v>MEMBER</c:v>
                </c:pt>
                <c:pt idx="2">
                  <c:v>CASUAL</c:v>
                </c:pt>
                <c:pt idx="4">
                  <c:v>POPULATION</c:v>
                </c:pt>
                <c:pt idx="5">
                  <c:v>MEMBER</c:v>
                </c:pt>
                <c:pt idx="6">
                  <c:v>CASUAL</c:v>
                </c:pt>
                <c:pt idx="8">
                  <c:v>POPULATION</c:v>
                </c:pt>
                <c:pt idx="9">
                  <c:v>MEMBER</c:v>
                </c:pt>
                <c:pt idx="10">
                  <c:v>CASUAL</c:v>
                </c:pt>
              </c:strCache>
            </c:strRef>
          </c:cat>
          <c:val>
            <c:numRef>
              <c:f>'COMPARATIVE STUDY DURATION'!$H$22:$H$32</c:f>
              <c:numCache>
                <c:formatCode>General</c:formatCode>
                <c:ptCount val="11"/>
                <c:pt idx="0">
                  <c:v>0</c:v>
                </c:pt>
                <c:pt idx="4">
                  <c:v>0</c:v>
                </c:pt>
                <c:pt idx="8">
                  <c:v>0</c:v>
                </c:pt>
              </c:numCache>
            </c:numRef>
          </c:val>
        </c:ser>
        <c:dLbls>
          <c:showLegendKey val="0"/>
          <c:showVal val="1"/>
          <c:showCatName val="0"/>
          <c:showSerName val="0"/>
          <c:showPercent val="0"/>
          <c:showBubbleSize val="0"/>
        </c:dLbls>
        <c:gapWidth val="164"/>
        <c:overlap val="-35"/>
        <c:axId val="945130437"/>
        <c:axId val="16702406"/>
      </c:barChart>
      <c:catAx>
        <c:axId val="945130437"/>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crossAx val="16702406"/>
        <c:crosses val="autoZero"/>
        <c:auto val="1"/>
        <c:lblAlgn val="ctr"/>
        <c:lblOffset val="100"/>
        <c:noMultiLvlLbl val="0"/>
      </c:catAx>
      <c:valAx>
        <c:axId val="1670240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crossAx val="945130437"/>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legendEntry>
      <c:legendEntry>
        <c:idx val="1"/>
        <c:txPr>
          <a:bodyPr rot="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legendEntry>
      <c:legendEntry>
        <c:idx val="2"/>
        <c:txPr>
          <a:bodyPr rot="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legendEntry>
      <c:legendEntry>
        <c:idx val="3"/>
        <c:delete val="1"/>
      </c:legendEntry>
      <c:layout>
        <c:manualLayout>
          <c:xMode val="edge"/>
          <c:yMode val="edge"/>
          <c:x val="0.805465631807373"/>
          <c:y val="0.00423489553924337"/>
        </c:manualLayou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50000"/>
                  <a:lumOff val="50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5" kern="1200"/>
  </cs:axisTitle>
  <cs:categoryAxis>
    <cs:lnRef idx="0"/>
    <cs:fillRef idx="0"/>
    <cs:effectRef idx="0"/>
    <cs:fontRef idx="minor">
      <a:schemeClr val="tx1">
        <a:lumMod val="50000"/>
        <a:lumOff val="50000"/>
      </a:schemeClr>
    </cs:fontRef>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bg1"/>
    </cs:fontRef>
    <cs:spPr>
      <a:solidFill>
        <a:schemeClr val="tx1">
          <a:lumMod val="35000"/>
          <a:lumOff val="65000"/>
        </a:schemeClr>
      </a:solidFill>
    </cs:spPr>
    <cs:defRPr sz="1195"/>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5"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5"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5"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0.03775</cdr:x>
      <cdr:y>0.09385</cdr:y>
    </cdr:from>
    <cdr:to>
      <cdr:x>0.28763</cdr:x>
      <cdr:y>0.14081</cdr:y>
    </cdr:to>
    <cdr:sp>
      <cdr:nvSpPr>
        <cdr:cNvPr id="2" name="Rectangles 1"/>
        <cdr:cNvSpPr/>
      </cdr:nvSpPr>
      <cdr:spPr xmlns:a="http://schemas.openxmlformats.org/drawingml/2006/main">
        <a:xfrm xmlns:a="http://schemas.openxmlformats.org/drawingml/2006/main">
          <a:off x="442698" y="454687"/>
          <a:ext cx="2930309" cy="227480"/>
        </a:xfrm>
        <a:prstGeom xmlns:a="http://schemas.openxmlformats.org/drawingml/2006/main" prst="rect">
          <a:avLst/>
        </a:prstGeom>
        <a:noFill/>
      </cdr:spPr>
      <cdr:txBody xmlns:a="http://schemas.openxmlformats.org/drawingml/2006/main">
        <a:bodyPr vertOverflow="clip" horzOverflow="clip" vert="horz" wrap="square" lIns="45720" tIns="45720" rIns="45720" bIns="45720" rtlCol="0" anchor="t" anchorCtr="0">
          <a:normAutofit/>
        </a:bodyPr>
        <a:lstStyle/>
        <a:p>
          <a:r>
            <a:rPr lang="en-US" sz="1600" b="1" dirty="0">
              <a:solidFill>
                <a:schemeClr val="tx1"/>
              </a:solidFill>
            </a:rPr>
            <a:t>DURATION</a:t>
          </a:r>
          <a:r>
            <a:rPr lang="en-US" sz="1600" b="1" dirty="0">
              <a:solidFill>
                <a:schemeClr val="bg1"/>
              </a:solidFill>
            </a:rPr>
            <a:t> </a:t>
          </a:r>
          <a:r>
            <a:rPr lang="en-US" sz="1600" b="1" dirty="0">
              <a:solidFill>
                <a:schemeClr val="tx1"/>
              </a:solidFill>
            </a:rPr>
            <a:t>MINUTES</a:t>
          </a:r>
          <a:endParaRPr lang="en-US" sz="1600" b="1" dirty="0">
            <a:solidFill>
              <a:schemeClr val="tx1"/>
            </a:solidFill>
          </a:endParaRPr>
        </a:p>
      </cdr:txBody>
    </cdr:sp>
  </cdr:relSizeAnchor>
  <cdr:relSizeAnchor xmlns:cdr="http://schemas.openxmlformats.org/drawingml/2006/chartDrawing">
    <cdr:from>
      <cdr:x>0.4053</cdr:x>
      <cdr:y>0.48882</cdr:y>
    </cdr:from>
    <cdr:to>
      <cdr:x>0.62616</cdr:x>
      <cdr:y>0.54708</cdr:y>
    </cdr:to>
    <cdr:sp>
      <cdr:nvSpPr>
        <cdr:cNvPr id="3" name="Rectangles 2"/>
        <cdr:cNvSpPr/>
      </cdr:nvSpPr>
      <cdr:spPr xmlns:a="http://schemas.openxmlformats.org/drawingml/2006/main">
        <a:xfrm xmlns:a="http://schemas.openxmlformats.org/drawingml/2006/main">
          <a:off x="4752851" y="2368204"/>
          <a:ext cx="2590043" cy="282219"/>
        </a:xfrm>
        <a:prstGeom xmlns:a="http://schemas.openxmlformats.org/drawingml/2006/main" prst="rect">
          <a:avLst/>
        </a:prstGeom>
        <a:noFill/>
      </cdr:spPr>
      <cdr:txBody xmlns:a="http://schemas.openxmlformats.org/drawingml/2006/main">
        <a:bodyPr vertOverflow="clip" horzOverflow="clip" vert="horz" wrap="square" lIns="45720" tIns="45720" rIns="45720" bIns="45720" rtlCol="0" anchor="t" anchorCtr="0">
          <a:normAutofit/>
        </a:bodyPr>
        <a:lstStyle/>
        <a:p>
          <a:r>
            <a:rPr lang="en-US" sz="1600" b="1" dirty="0">
              <a:solidFill>
                <a:schemeClr val="tx1"/>
              </a:solidFill>
            </a:rPr>
            <a:t>DURATION HOURS</a:t>
          </a:r>
          <a:endParaRPr lang="en-US" sz="1600" b="1" dirty="0">
            <a:solidFill>
              <a:schemeClr val="tx1"/>
            </a:solidFill>
          </a:endParaRPr>
        </a:p>
      </cdr:txBody>
    </cdr:sp>
  </cdr:relSizeAnchor>
  <cdr:relSizeAnchor xmlns:cdr="http://schemas.openxmlformats.org/drawingml/2006/chartDrawing">
    <cdr:from>
      <cdr:x>0.75027</cdr:x>
      <cdr:y>0.30058</cdr:y>
    </cdr:from>
    <cdr:to>
      <cdr:x>0.97113</cdr:x>
      <cdr:y>0.35883</cdr:y>
    </cdr:to>
    <cdr:sp>
      <cdr:nvSpPr>
        <cdr:cNvPr id="4" name="Rectangles 3"/>
        <cdr:cNvSpPr/>
      </cdr:nvSpPr>
      <cdr:spPr xmlns:a="http://schemas.openxmlformats.org/drawingml/2006/main">
        <a:xfrm xmlns:a="http://schemas.openxmlformats.org/drawingml/2006/main">
          <a:off x="8798197" y="1456230"/>
          <a:ext cx="2590043" cy="282220"/>
        </a:xfrm>
        <a:prstGeom xmlns:a="http://schemas.openxmlformats.org/drawingml/2006/main" prst="rect">
          <a:avLst/>
        </a:prstGeom>
        <a:noFill/>
      </cdr:spPr>
      <cdr:txBody xmlns:a="http://schemas.openxmlformats.org/drawingml/2006/main">
        <a:bodyPr vert="horz" wrap="square" lIns="45720" tIns="45720" rIns="45720" bIns="45720" rtlCol="0" anchor="t"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b="1" dirty="0">
              <a:solidFill>
                <a:schemeClr val="tx1"/>
              </a:solidFill>
            </a:rPr>
            <a:t>DURATION </a:t>
          </a:r>
          <a:r>
            <a:rPr lang="en-US" sz="1600" b="1" dirty="0" smtClean="0">
              <a:solidFill>
                <a:schemeClr val="tx1"/>
              </a:solidFill>
            </a:rPr>
            <a:t>DAYS</a:t>
          </a:r>
          <a:endParaRPr lang="en-US" sz="1600" b="1" dirty="0">
            <a:solidFill>
              <a:schemeClr val="tx1"/>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4EF5E1-D9B1-41C2-82C3-1711DF354B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4EF5E1-D9B1-41C2-82C3-1711DF354B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4EF5E1-D9B1-41C2-82C3-1711DF354B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4EF5E1-D9B1-41C2-82C3-1711DF354B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24EF5E1-D9B1-41C2-82C3-1711DF354B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24EF5E1-D9B1-41C2-82C3-1711DF354B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24EF5E1-D9B1-41C2-82C3-1711DF354B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4EF5E1-D9B1-41C2-82C3-1711DF354B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EF5E1-D9B1-41C2-82C3-1711DF354B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4EF5E1-D9B1-41C2-82C3-1711DF354B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4EF5E1-D9B1-41C2-82C3-1711DF354B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0317-6D3A-4B58-8B0C-67887F90735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EF5E1-D9B1-41C2-82C3-1711DF354B6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30317-6D3A-4B58-8B0C-67887F90735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0042" y="2758658"/>
            <a:ext cx="9144000" cy="2387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r>
              <a:rPr lang="en-US" b="1" dirty="0" smtClean="0">
                <a:solidFill>
                  <a:schemeClr val="accent4"/>
                </a:solidFill>
                <a:latin typeface="+mn-lt"/>
              </a:rPr>
              <a:t>BIKE – SHARE ANALYTICS</a:t>
            </a:r>
            <a:br>
              <a:rPr lang="en-US" dirty="0" smtClean="0">
                <a:solidFill>
                  <a:schemeClr val="accent4"/>
                </a:solidFill>
              </a:rPr>
            </a:br>
            <a:r>
              <a:rPr lang="en-US" sz="4400" b="1" dirty="0" smtClean="0">
                <a:solidFill>
                  <a:schemeClr val="accent4"/>
                </a:solidFill>
              </a:rPr>
              <a:t>A CASE STUDY</a:t>
            </a:r>
            <a:br>
              <a:rPr lang="en-US" sz="4400" dirty="0" smtClean="0">
                <a:solidFill>
                  <a:schemeClr val="accent4"/>
                </a:solidFill>
              </a:rPr>
            </a:br>
            <a:endParaRPr lang="en-US" sz="4400"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ARATIVE STUDY CYCKE DISTANCE SHEET 2"/>
          <p:cNvPicPr>
            <a:picLocks noChangeAspect="1"/>
          </p:cNvPicPr>
          <p:nvPr/>
        </p:nvPicPr>
        <p:blipFill>
          <a:blip r:embed="rId1"/>
          <a:stretch>
            <a:fillRect/>
          </a:stretch>
        </p:blipFill>
        <p:spPr>
          <a:xfrm>
            <a:off x="225136" y="320842"/>
            <a:ext cx="11741728" cy="6192253"/>
          </a:xfrm>
          <a:prstGeom prst="rect">
            <a:avLst/>
          </a:prstGeom>
        </p:spPr>
      </p:pic>
      <p:sp>
        <p:nvSpPr>
          <p:cNvPr id="3" name="TextBox 2"/>
          <p:cNvSpPr txBox="1"/>
          <p:nvPr/>
        </p:nvSpPr>
        <p:spPr>
          <a:xfrm>
            <a:off x="2440020" y="585719"/>
            <a:ext cx="1427748" cy="369332"/>
          </a:xfrm>
          <a:prstGeom prst="rect">
            <a:avLst/>
          </a:prstGeom>
          <a:solidFill>
            <a:schemeClr val="tx1"/>
          </a:solidFill>
        </p:spPr>
        <p:txBody>
          <a:bodyPr wrap="square" rtlCol="0">
            <a:spAutoFit/>
          </a:bodyPr>
          <a:lstStyle/>
          <a:p>
            <a:r>
              <a:rPr lang="en-US" dirty="0" smtClean="0">
                <a:solidFill>
                  <a:schemeClr val="bg1"/>
                </a:solidFill>
              </a:rPr>
              <a:t>CASUAL</a:t>
            </a:r>
            <a:endParaRPr lang="en-US" dirty="0">
              <a:solidFill>
                <a:schemeClr val="bg1"/>
              </a:solidFill>
            </a:endParaRPr>
          </a:p>
        </p:txBody>
      </p:sp>
      <p:sp>
        <p:nvSpPr>
          <p:cNvPr id="4" name="TextBox 3"/>
          <p:cNvSpPr txBox="1"/>
          <p:nvPr/>
        </p:nvSpPr>
        <p:spPr>
          <a:xfrm>
            <a:off x="7510399" y="585719"/>
            <a:ext cx="1427748" cy="369332"/>
          </a:xfrm>
          <a:prstGeom prst="rect">
            <a:avLst/>
          </a:prstGeom>
          <a:solidFill>
            <a:schemeClr val="tx1"/>
          </a:solidFill>
        </p:spPr>
        <p:txBody>
          <a:bodyPr wrap="square" rtlCol="0">
            <a:spAutoFit/>
          </a:bodyPr>
          <a:lstStyle/>
          <a:p>
            <a:r>
              <a:rPr lang="en-US" dirty="0" smtClean="0">
                <a:solidFill>
                  <a:schemeClr val="bg1"/>
                </a:solidFill>
              </a:rPr>
              <a:t>MEMBER</a:t>
            </a:r>
            <a:endParaRPr lang="en-US" dirty="0">
              <a:solidFill>
                <a:schemeClr val="bg1"/>
              </a:solidFill>
            </a:endParaRPr>
          </a:p>
        </p:txBody>
      </p:sp>
      <p:sp>
        <p:nvSpPr>
          <p:cNvPr id="5" name="TextBox 4"/>
          <p:cNvSpPr txBox="1"/>
          <p:nvPr/>
        </p:nvSpPr>
        <p:spPr>
          <a:xfrm>
            <a:off x="4886168" y="585719"/>
            <a:ext cx="1196483" cy="216386"/>
          </a:xfrm>
          <a:prstGeom prst="rect">
            <a:avLst/>
          </a:prstGeom>
          <a:solidFill>
            <a:schemeClr val="tx1"/>
          </a:solidFill>
        </p:spPr>
        <p:txBody>
          <a:bodyPr wrap="square"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769" y="240632"/>
            <a:ext cx="10876547" cy="6032421"/>
          </a:xfrm>
          <a:prstGeom prst="rect">
            <a:avLst/>
          </a:prstGeom>
        </p:spPr>
        <p:txBody>
          <a:bodyPr wrap="square">
            <a:spAutoFit/>
          </a:bodyPr>
          <a:lstStyle/>
          <a:p>
            <a:pPr algn="ctr"/>
            <a:r>
              <a:rPr lang="en-US" sz="3200" b="1" u="sng" dirty="0">
                <a:solidFill>
                  <a:schemeClr val="accent4"/>
                </a:solidFill>
              </a:rPr>
              <a:t>Distance vs Population(DIFF)</a:t>
            </a:r>
            <a:endParaRPr lang="en-US" sz="3200" u="sng" dirty="0">
              <a:solidFill>
                <a:schemeClr val="accent4"/>
              </a:solidFill>
            </a:endParaRPr>
          </a:p>
          <a:p>
            <a:endParaRPr lang="en-US" dirty="0"/>
          </a:p>
          <a:p>
            <a:endParaRPr lang="en-US" sz="2400" dirty="0" smtClean="0"/>
          </a:p>
          <a:p>
            <a:r>
              <a:rPr lang="en-US" sz="2400" dirty="0" smtClean="0"/>
              <a:t>1</a:t>
            </a:r>
            <a:r>
              <a:rPr lang="en-US" sz="2400" dirty="0"/>
              <a:t>. The graph is plotted between Distance and the difference in the number of Casual users and Members.</a:t>
            </a:r>
            <a:endParaRPr lang="en-US" sz="2400" dirty="0"/>
          </a:p>
          <a:p>
            <a:endParaRPr lang="en-US" sz="2400" dirty="0"/>
          </a:p>
          <a:p>
            <a:r>
              <a:rPr lang="en-US" sz="2400" dirty="0"/>
              <a:t>2. We observe that this difference decreases as the lower limit of the distance approaches the upper limit, indicating that the number of casual </a:t>
            </a:r>
            <a:r>
              <a:rPr lang="en-US" sz="2400" dirty="0" smtClean="0"/>
              <a:t>riders and </a:t>
            </a:r>
            <a:r>
              <a:rPr lang="en-US" sz="2400" dirty="0"/>
              <a:t>members riding for longer distances are close to each other.</a:t>
            </a:r>
            <a:endParaRPr lang="en-US" sz="2400" dirty="0"/>
          </a:p>
          <a:p>
            <a:endParaRPr lang="en-US" sz="2400" dirty="0"/>
          </a:p>
          <a:p>
            <a:r>
              <a:rPr lang="en-US" sz="2400" dirty="0"/>
              <a:t>3. The difference becomes negative towards the end  depicting that casual members travelling </a:t>
            </a:r>
            <a:r>
              <a:rPr lang="en-US" sz="2400" dirty="0" smtClean="0"/>
              <a:t> </a:t>
            </a:r>
            <a:r>
              <a:rPr lang="en-US" sz="2400" dirty="0"/>
              <a:t>larger distances are more than the members. </a:t>
            </a:r>
            <a:endParaRPr lang="en-US" sz="2400" dirty="0"/>
          </a:p>
          <a:p>
            <a:endParaRPr lang="en-US" sz="2400" dirty="0"/>
          </a:p>
          <a:p>
            <a:endParaRPr lang="en-US" sz="2400" dirty="0" smtClean="0"/>
          </a:p>
          <a:p>
            <a:r>
              <a:rPr lang="en-US" sz="2400" b="1" dirty="0" smtClean="0">
                <a:solidFill>
                  <a:schemeClr val="accent4"/>
                </a:solidFill>
              </a:rPr>
              <a:t>The </a:t>
            </a:r>
            <a:r>
              <a:rPr lang="en-US" sz="2400" b="1" dirty="0">
                <a:solidFill>
                  <a:schemeClr val="accent4"/>
                </a:solidFill>
              </a:rPr>
              <a:t>number of casual members travelling 10Km upwards is more than annual members.</a:t>
            </a:r>
            <a:endParaRPr lang="en-US" sz="2400" b="1" dirty="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STANCE AND POPULATION"/>
          <p:cNvPicPr>
            <a:picLocks noChangeAspect="1"/>
          </p:cNvPicPr>
          <p:nvPr/>
        </p:nvPicPr>
        <p:blipFill>
          <a:blip r:embed="rId1"/>
          <a:stretch>
            <a:fillRect/>
          </a:stretch>
        </p:blipFill>
        <p:spPr>
          <a:xfrm>
            <a:off x="128337" y="481265"/>
            <a:ext cx="11935326" cy="60478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925" y="253365"/>
            <a:ext cx="11597640" cy="8001000"/>
          </a:xfrm>
          <a:prstGeom prst="rect">
            <a:avLst/>
          </a:prstGeom>
          <a:ln>
            <a:noFill/>
          </a:ln>
        </p:spPr>
        <p:txBody>
          <a:bodyPr wrap="square">
            <a:spAutoFit/>
          </a:bodyPr>
          <a:lstStyle/>
          <a:p>
            <a:pPr algn="ctr"/>
            <a:r>
              <a:rPr lang="en-US" sz="3200" b="1" dirty="0" smtClean="0">
                <a:solidFill>
                  <a:schemeClr val="accent4"/>
                </a:solidFill>
              </a:rPr>
              <a:t>ANALYSIS SUMMARY AND RECOMMENDATIONS</a:t>
            </a:r>
            <a:endParaRPr lang="en-US" sz="3200" b="1" dirty="0" smtClean="0">
              <a:solidFill>
                <a:schemeClr val="accent4"/>
              </a:solidFill>
            </a:endParaRPr>
          </a:p>
          <a:p>
            <a:pPr algn="ctr"/>
            <a:endParaRPr lang="en-US" sz="3200" b="1" dirty="0" smtClean="0">
              <a:solidFill>
                <a:schemeClr val="accent4"/>
              </a:solidFill>
            </a:endParaRPr>
          </a:p>
          <a:p>
            <a:pPr algn="l"/>
            <a:endParaRPr lang="en-US" b="1" dirty="0" smtClean="0">
              <a:solidFill>
                <a:schemeClr val="accent4"/>
              </a:solidFill>
            </a:endParaRPr>
          </a:p>
          <a:p>
            <a:pPr algn="l"/>
            <a:r>
              <a:rPr lang="en-US" b="1" dirty="0" smtClean="0">
                <a:solidFill>
                  <a:schemeClr val="accent4"/>
                </a:solidFill>
              </a:rPr>
              <a:t>Answering questions related to business task</a:t>
            </a:r>
            <a:endParaRPr lang="en-US" b="1" dirty="0" smtClean="0">
              <a:solidFill>
                <a:schemeClr val="accent4"/>
              </a:solidFill>
            </a:endParaRPr>
          </a:p>
          <a:p>
            <a:pPr algn="l"/>
            <a:endParaRPr lang="en-US" b="1" dirty="0" smtClean="0">
              <a:solidFill>
                <a:schemeClr val="accent4"/>
              </a:solidFill>
            </a:endParaRPr>
          </a:p>
          <a:p>
            <a:pPr indent="0" algn="l">
              <a:buNone/>
            </a:pPr>
            <a:r>
              <a:rPr lang="en-US" dirty="0" smtClean="0">
                <a:solidFill>
                  <a:schemeClr val="accent4"/>
                </a:solidFill>
                <a:sym typeface="+mn-ea"/>
              </a:rPr>
              <a:t>How differently casual riders and annual members use their bikes?</a:t>
            </a:r>
            <a:endParaRPr lang="en-US" dirty="0" smtClean="0">
              <a:solidFill>
                <a:schemeClr val="accent4"/>
              </a:solidFill>
              <a:sym typeface="+mn-ea"/>
            </a:endParaRPr>
          </a:p>
          <a:p>
            <a:pPr indent="0" algn="l">
              <a:buNone/>
            </a:pPr>
            <a:r>
              <a:rPr lang="en-US" dirty="0">
                <a:sym typeface="+mn-ea"/>
              </a:rPr>
              <a:t>A significant similarity can be seen in the usage of casual riders and annual members. </a:t>
            </a:r>
            <a:endParaRPr lang="en-US" dirty="0">
              <a:sym typeface="+mn-ea"/>
            </a:endParaRPr>
          </a:p>
          <a:p>
            <a:pPr indent="0" algn="l">
              <a:buNone/>
            </a:pPr>
            <a:r>
              <a:rPr lang="en-US" dirty="0">
                <a:sym typeface="+mn-ea"/>
              </a:rPr>
              <a:t>C</a:t>
            </a:r>
            <a:r>
              <a:rPr lang="en-US">
                <a:sym typeface="+mn-ea"/>
              </a:rPr>
              <a:t>asual members travelling to larger distances are more than the members. </a:t>
            </a:r>
            <a:r>
              <a:rPr lang="en-US" dirty="0">
                <a:sym typeface="+mn-ea"/>
              </a:rPr>
              <a:t> </a:t>
            </a:r>
            <a:endParaRPr lang="en-US" dirty="0">
              <a:sym typeface="+mn-ea"/>
            </a:endParaRPr>
          </a:p>
          <a:p>
            <a:pPr indent="0" algn="just">
              <a:buNone/>
            </a:pPr>
            <a:r>
              <a:rPr lang="en-US">
                <a:sym typeface="+mn-ea"/>
              </a:rPr>
              <a:t>In comparison to “members”, the number of  “casual” users is significantly more when the duration for which bikes                 are utilized is in days</a:t>
            </a:r>
            <a:r>
              <a:rPr lang="en-US" dirty="0">
                <a:sym typeface="+mn-ea"/>
              </a:rPr>
              <a:t> .</a:t>
            </a:r>
            <a:endParaRPr lang="en-US" dirty="0">
              <a:sym typeface="+mn-ea"/>
            </a:endParaRPr>
          </a:p>
          <a:p>
            <a:pPr indent="0" algn="l">
              <a:buNone/>
            </a:pPr>
            <a:endParaRPr lang="en-US" dirty="0" smtClean="0">
              <a:solidFill>
                <a:schemeClr val="accent4"/>
              </a:solidFill>
              <a:sym typeface="+mn-ea"/>
            </a:endParaRPr>
          </a:p>
          <a:p>
            <a:pPr indent="0" algn="l">
              <a:buNone/>
            </a:pPr>
            <a:r>
              <a:rPr lang="en-US" dirty="0" smtClean="0">
                <a:solidFill>
                  <a:schemeClr val="accent4"/>
                </a:solidFill>
                <a:sym typeface="+mn-ea"/>
              </a:rPr>
              <a:t>Why casual members would buy annual memberships?</a:t>
            </a:r>
            <a:r>
              <a:rPr lang="en-US" dirty="0" smtClean="0">
                <a:sym typeface="+mn-ea"/>
              </a:rPr>
              <a:t> </a:t>
            </a:r>
            <a:endParaRPr lang="en-US" dirty="0" smtClean="0">
              <a:solidFill>
                <a:schemeClr val="accent4"/>
              </a:solidFill>
              <a:sym typeface="+mn-ea"/>
            </a:endParaRPr>
          </a:p>
          <a:p>
            <a:pPr indent="0" algn="l">
              <a:buNone/>
            </a:pPr>
            <a:r>
              <a:rPr lang="en-US" dirty="0" smtClean="0">
                <a:solidFill>
                  <a:schemeClr val="tx1"/>
                </a:solidFill>
                <a:sym typeface="+mn-ea"/>
              </a:rPr>
              <a:t>Being an annual member will make them eligible for plans and offers that can streamline their usage. </a:t>
            </a:r>
            <a:endParaRPr lang="en-US" dirty="0" smtClean="0">
              <a:solidFill>
                <a:schemeClr val="tx1"/>
              </a:solidFill>
              <a:sym typeface="+mn-ea"/>
            </a:endParaRPr>
          </a:p>
          <a:p>
            <a:pPr indent="0" algn="l">
              <a:buNone/>
            </a:pPr>
            <a:r>
              <a:rPr lang="en-US" dirty="0">
                <a:sym typeface="+mn-ea"/>
              </a:rPr>
              <a:t>The sales team can even call them informing of their usage similarity to annual members. They can elucidate to them the various ways the members are benefiting from their annual memberships and how these plans will enrich their experience as well.</a:t>
            </a:r>
            <a:endParaRPr lang="en-US" dirty="0">
              <a:sym typeface="+mn-ea"/>
            </a:endParaRPr>
          </a:p>
          <a:p>
            <a:pPr indent="0" algn="l">
              <a:buNone/>
            </a:pPr>
            <a:r>
              <a:rPr lang="en-US" dirty="0">
                <a:sym typeface="+mn-ea"/>
              </a:rPr>
              <a:t>The casual members can be approached digitally on the app/website via notifications  or email. These will support the previous point with interesting visuals and data visualizations.</a:t>
            </a:r>
            <a:endParaRPr lang="en-US" dirty="0">
              <a:sym typeface="+mn-ea"/>
            </a:endParaRPr>
          </a:p>
          <a:p>
            <a:pPr indent="0" algn="l">
              <a:buNone/>
            </a:pPr>
            <a:endParaRPr lang="en-US" dirty="0" smtClean="0">
              <a:solidFill>
                <a:schemeClr val="accent4"/>
              </a:solidFill>
            </a:endParaRPr>
          </a:p>
          <a:p>
            <a:pPr indent="0" algn="l">
              <a:buNone/>
            </a:pPr>
            <a:endParaRPr lang="en-US" dirty="0" smtClean="0">
              <a:solidFill>
                <a:schemeClr val="accent4"/>
              </a:solidFill>
            </a:endParaRPr>
          </a:p>
          <a:p>
            <a:pPr marL="285750" indent="-285750">
              <a:buFont typeface="Arial" panose="020B0604020202020204" pitchFamily="34" charset="0"/>
              <a:buChar char="•"/>
            </a:pPr>
            <a:endParaRPr lang="en-US" dirty="0" smtClean="0">
              <a:solidFill>
                <a:schemeClr val="accent4"/>
              </a:solidFill>
              <a:sym typeface="+mn-ea"/>
            </a:endParaRPr>
          </a:p>
          <a:p>
            <a:pPr marL="285750" indent="-285750">
              <a:buFont typeface="Arial" panose="020B0604020202020204" pitchFamily="34" charset="0"/>
              <a:buChar char="•"/>
            </a:pPr>
            <a:endParaRPr lang="en-US" dirty="0" smtClean="0">
              <a:solidFill>
                <a:schemeClr val="accent4"/>
              </a:solidFill>
              <a:sym typeface="+mn-ea"/>
            </a:endParaRPr>
          </a:p>
          <a:p>
            <a:pPr marL="285750" indent="-285750">
              <a:buFont typeface="Arial" panose="020B0604020202020204" pitchFamily="34" charset="0"/>
              <a:buChar char="•"/>
            </a:pPr>
            <a:endParaRPr lang="en-US" dirty="0" smtClean="0">
              <a:solidFill>
                <a:schemeClr val="accent4"/>
              </a:solidFill>
              <a:sym typeface="+mn-ea"/>
            </a:endParaRPr>
          </a:p>
          <a:p>
            <a:pPr marL="285750" indent="-285750" algn="ctr">
              <a:buNone/>
            </a:pPr>
            <a:endParaRPr lang="en-US" b="1" dirty="0">
              <a:solidFill>
                <a:schemeClr val="accent4"/>
              </a:solidFill>
            </a:endParaRPr>
          </a:p>
          <a:p>
            <a:r>
              <a:rPr lang="en-US" dirty="0"/>
              <a:t>.</a:t>
            </a: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6260" y="685800"/>
            <a:ext cx="11079480" cy="4246245"/>
          </a:xfrm>
          <a:prstGeom prst="rect">
            <a:avLst/>
          </a:prstGeom>
          <a:noFill/>
        </p:spPr>
        <p:txBody>
          <a:bodyPr wrap="square" rtlCol="0" anchor="t">
            <a:spAutoFit/>
          </a:bodyPr>
          <a:p>
            <a:r>
              <a:rPr lang="en-US" dirty="0" smtClean="0">
                <a:solidFill>
                  <a:schemeClr val="accent4"/>
                </a:solidFill>
                <a:sym typeface="+mn-ea"/>
              </a:rPr>
              <a:t>How digital media can affect marketing tactics?</a:t>
            </a:r>
            <a:endParaRPr lang="en-US" dirty="0" smtClean="0">
              <a:solidFill>
                <a:schemeClr val="accent4"/>
              </a:solidFill>
              <a:sym typeface="+mn-ea"/>
            </a:endParaRPr>
          </a:p>
          <a:p>
            <a:endParaRPr lang="en-US"/>
          </a:p>
          <a:p>
            <a:r>
              <a:rPr lang="en-US"/>
              <a:t>Digital media is a prominent means of reaching out to a larger population.  The bike share program is meant for a;; kinds of people. Thus the marketing should be done separately for different groups of people.</a:t>
            </a:r>
            <a:endParaRPr lang="en-US"/>
          </a:p>
          <a:p>
            <a:pPr marL="285750" indent="-285750">
              <a:buFont typeface="Arial" panose="020B0604020202020204" pitchFamily="34" charset="0"/>
              <a:buChar char="•"/>
            </a:pPr>
            <a:r>
              <a:rPr lang="en-US"/>
              <a:t> A social media page can help attract theattention of teenagers and a younger audience</a:t>
            </a:r>
            <a:endParaRPr lang="en-US"/>
          </a:p>
          <a:p>
            <a:pPr marL="285750" indent="-285750">
              <a:buFont typeface="Arial" panose="020B0604020202020204" pitchFamily="34" charset="0"/>
              <a:buChar char="•"/>
            </a:pPr>
            <a:r>
              <a:rPr lang="en-US"/>
              <a:t> The older generation can be reached via newspapers.</a:t>
            </a:r>
            <a:endParaRPr lang="en-US"/>
          </a:p>
          <a:p>
            <a:pPr marL="285750" indent="-285750">
              <a:buFont typeface="Arial" panose="020B0604020202020204" pitchFamily="34" charset="0"/>
              <a:buChar char="•"/>
            </a:pPr>
            <a:r>
              <a:rPr lang="en-US"/>
              <a:t> A further analysis on the most popular podcasts and television shows categorized by age groups can help the company  to create specific ads for target audience.</a:t>
            </a:r>
            <a:endParaRPr lang="en-US"/>
          </a:p>
          <a:p>
            <a:pPr marL="285750" indent="-285750">
              <a:buFont typeface="Arial" panose="020B0604020202020204" pitchFamily="34" charset="0"/>
              <a:buChar char="•"/>
            </a:pPr>
            <a:endParaRPr lang="en-US"/>
          </a:p>
          <a:p>
            <a:pPr indent="0">
              <a:buFont typeface="Arial" panose="020B0604020202020204" pitchFamily="34" charset="0"/>
              <a:buNone/>
            </a:pPr>
            <a:r>
              <a:rPr lang="en-US"/>
              <a:t>These ads can highlight the benefits of cycling like good health, environment-friendly to name a few.</a:t>
            </a:r>
            <a:endParaRPr lang="en-US"/>
          </a:p>
          <a:p>
            <a:pPr marL="285750" indent="-285750">
              <a:buFont typeface="Arial" panose="020B0604020202020204" pitchFamily="34" charset="0"/>
              <a:buChar char="•"/>
            </a:pPr>
            <a:endParaRPr lang="en-US"/>
          </a:p>
          <a:p>
            <a:pPr indent="0">
              <a:buFont typeface="Arial" panose="020B0604020202020204" pitchFamily="34" charset="0"/>
              <a:buNone/>
            </a:pPr>
            <a:endParaRPr lang="en-US">
              <a:solidFill>
                <a:schemeClr val="accent4"/>
              </a:solidFill>
            </a:endParaRPr>
          </a:p>
          <a:p>
            <a:pPr indent="0">
              <a:buFont typeface="Arial" panose="020B0604020202020204" pitchFamily="34" charset="0"/>
              <a:buNone/>
            </a:pPr>
            <a:r>
              <a:rPr lang="en-US">
                <a:solidFill>
                  <a:schemeClr val="accent4"/>
                </a:solidFill>
              </a:rPr>
              <a:t>For further analysis:</a:t>
            </a:r>
            <a:endParaRPr lang="en-US">
              <a:solidFill>
                <a:schemeClr val="accent4"/>
              </a:solidFill>
            </a:endParaRPr>
          </a:p>
          <a:p>
            <a:pPr indent="0">
              <a:buFont typeface="Arial" panose="020B0604020202020204" pitchFamily="34" charset="0"/>
              <a:buNone/>
            </a:pPr>
            <a:endParaRPr lang="en-US">
              <a:solidFill>
                <a:schemeClr val="accent4"/>
              </a:solidFill>
            </a:endParaRPr>
          </a:p>
          <a:p>
            <a:pPr indent="0">
              <a:buFont typeface="Arial" panose="020B0604020202020204" pitchFamily="34" charset="0"/>
              <a:buNone/>
            </a:pPr>
            <a:r>
              <a:rPr lang="en-US">
                <a:solidFill>
                  <a:schemeClr val="tx1"/>
                </a:solidFill>
              </a:rPr>
              <a:t>The data set should include the rider’s gender and age.</a:t>
            </a:r>
            <a:r>
              <a:rPr lang="en-US">
                <a:solidFill>
                  <a:schemeClr val="accent4"/>
                </a:solidFill>
              </a:rPr>
              <a:t> </a:t>
            </a:r>
            <a:endParaRPr lang="en-US">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158" y="513347"/>
            <a:ext cx="5727031" cy="861774"/>
          </a:xfrm>
          <a:prstGeom prst="rect">
            <a:avLst/>
          </a:prstGeom>
          <a:noFill/>
        </p:spPr>
        <p:txBody>
          <a:bodyPr wrap="square" rtlCol="0">
            <a:spAutoFit/>
          </a:bodyPr>
          <a:lstStyle/>
          <a:p>
            <a:pPr algn="ctr"/>
            <a:r>
              <a:rPr lang="en-US" sz="3200" b="1" dirty="0" smtClean="0">
                <a:solidFill>
                  <a:schemeClr val="accent4"/>
                </a:solidFill>
              </a:rPr>
              <a:t>BIKE SHARE CASE STUDY</a:t>
            </a:r>
            <a:endParaRPr lang="en-US" sz="3200" b="1" dirty="0" smtClean="0">
              <a:solidFill>
                <a:schemeClr val="accent4"/>
              </a:solidFill>
            </a:endParaRPr>
          </a:p>
          <a:p>
            <a:pPr algn="ctr"/>
            <a:r>
              <a:rPr lang="en-US" dirty="0" smtClean="0"/>
              <a:t> </a:t>
            </a:r>
            <a:endParaRPr lang="en-US" dirty="0"/>
          </a:p>
        </p:txBody>
      </p:sp>
      <p:sp>
        <p:nvSpPr>
          <p:cNvPr id="3" name="TextBox 2"/>
          <p:cNvSpPr txBox="1"/>
          <p:nvPr/>
        </p:nvSpPr>
        <p:spPr>
          <a:xfrm>
            <a:off x="1171074" y="1636295"/>
            <a:ext cx="9673389" cy="3693319"/>
          </a:xfrm>
          <a:prstGeom prst="rect">
            <a:avLst/>
          </a:prstGeom>
          <a:noFill/>
        </p:spPr>
        <p:txBody>
          <a:bodyPr wrap="square" rtlCol="0">
            <a:spAutoFit/>
          </a:bodyPr>
          <a:lstStyle/>
          <a:p>
            <a:r>
              <a:rPr lang="en-US" dirty="0"/>
              <a:t>You are a junior data analyst working in the marketing analyst team at </a:t>
            </a:r>
            <a:r>
              <a:rPr lang="en-US" dirty="0" err="1"/>
              <a:t>Cyclistic</a:t>
            </a:r>
            <a:r>
              <a:rPr lang="en-US" dirty="0"/>
              <a:t>, a bike-share company in Chicago. The director of marketing </a:t>
            </a:r>
            <a:r>
              <a:rPr lang="en-US" dirty="0" smtClean="0"/>
              <a:t>“Moreno” believes </a:t>
            </a:r>
            <a:r>
              <a:rPr lang="en-US" dirty="0"/>
              <a:t>the company’s future success depends on maximizing the number of annual memberships. Therefore, your team wants to understand how casual riders and annual members use </a:t>
            </a:r>
            <a:r>
              <a:rPr lang="en-US" dirty="0" err="1"/>
              <a:t>Cyclistic</a:t>
            </a:r>
            <a:r>
              <a:rPr lang="en-US" dirty="0"/>
              <a:t> bikes differently. From these insights, your team will design a new marketing strategy to convert casual riders into annual members. But first, </a:t>
            </a:r>
            <a:r>
              <a:rPr lang="en-US" dirty="0" err="1"/>
              <a:t>Cyclistic</a:t>
            </a:r>
            <a:r>
              <a:rPr lang="en-US" dirty="0"/>
              <a:t> executives must approve your recommendations, so they must be backed up with compelling data insights and professional data visualizations. </a:t>
            </a:r>
            <a:endParaRPr lang="en-US" dirty="0" smtClean="0"/>
          </a:p>
          <a:p>
            <a:endParaRPr lang="en-US" dirty="0"/>
          </a:p>
          <a:p>
            <a:r>
              <a:rPr lang="en-US" dirty="0"/>
              <a:t>Moreno has set a clear goal: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Moreno and her team are interested in analyzing the </a:t>
            </a:r>
            <a:r>
              <a:rPr lang="en-US" dirty="0" err="1"/>
              <a:t>Cyclistic</a:t>
            </a:r>
            <a:r>
              <a:rPr lang="en-US" dirty="0"/>
              <a:t> historical bike trip data to identify trends.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85169" y="533218"/>
            <a:ext cx="2772490" cy="584775"/>
          </a:xfrm>
          <a:prstGeom prst="rect">
            <a:avLst/>
          </a:prstGeom>
        </p:spPr>
        <p:txBody>
          <a:bodyPr wrap="none">
            <a:spAutoFit/>
          </a:bodyPr>
          <a:lstStyle/>
          <a:p>
            <a:pPr algn="ctr"/>
            <a:r>
              <a:rPr lang="en-US" sz="3200" b="1" dirty="0" smtClean="0">
                <a:solidFill>
                  <a:schemeClr val="accent4"/>
                </a:solidFill>
              </a:rPr>
              <a:t>BUSINESS TASK</a:t>
            </a:r>
            <a:endParaRPr lang="en-US" sz="3200" b="1" dirty="0">
              <a:solidFill>
                <a:schemeClr val="accent4"/>
              </a:solidFill>
            </a:endParaRPr>
          </a:p>
        </p:txBody>
      </p:sp>
      <p:sp>
        <p:nvSpPr>
          <p:cNvPr id="4" name="Rectangle 3"/>
          <p:cNvSpPr/>
          <p:nvPr/>
        </p:nvSpPr>
        <p:spPr>
          <a:xfrm>
            <a:off x="609599" y="1859340"/>
            <a:ext cx="11165305" cy="4154984"/>
          </a:xfrm>
          <a:prstGeom prst="rect">
            <a:avLst/>
          </a:prstGeom>
        </p:spPr>
        <p:txBody>
          <a:bodyPr wrap="square">
            <a:spAutoFit/>
          </a:bodyPr>
          <a:lstStyle/>
          <a:p>
            <a:pPr marL="342900" indent="-342900">
              <a:buFont typeface="Wingdings" panose="05000000000000000000" pitchFamily="2" charset="2"/>
              <a:buChar char="q"/>
            </a:pPr>
            <a:r>
              <a:rPr lang="en-US" sz="2400" dirty="0" smtClean="0">
                <a:solidFill>
                  <a:schemeClr val="accent4"/>
                </a:solidFill>
              </a:rPr>
              <a:t>How to convert casual riders to annual members ?</a:t>
            </a:r>
            <a:endParaRPr lang="en-US" sz="2400" dirty="0" smtClean="0">
              <a:solidFill>
                <a:schemeClr val="accent4"/>
              </a:solidFill>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To answer this understand how differently casual riders and annual members use their bikes.</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Why casual members would buy annual memberships?</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How digital media can affect marketing tactics? </a:t>
            </a:r>
            <a:endParaRPr lang="en-US" sz="2400" dirty="0" smtClean="0"/>
          </a:p>
          <a:p>
            <a:endParaRPr lang="en-US" sz="2400" dirty="0"/>
          </a:p>
          <a:p>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478" y="533218"/>
            <a:ext cx="4003788" cy="584775"/>
          </a:xfrm>
          <a:prstGeom prst="rect">
            <a:avLst/>
          </a:prstGeom>
        </p:spPr>
        <p:txBody>
          <a:bodyPr wrap="none">
            <a:spAutoFit/>
          </a:bodyPr>
          <a:lstStyle/>
          <a:p>
            <a:pPr algn="ctr"/>
            <a:r>
              <a:rPr lang="en-US" sz="3200" b="1" dirty="0" smtClean="0">
                <a:solidFill>
                  <a:schemeClr val="accent4"/>
                </a:solidFill>
              </a:rPr>
              <a:t>EXECUTIVE SUMMARY</a:t>
            </a:r>
            <a:endParaRPr lang="en-US" sz="3200" b="1" dirty="0">
              <a:solidFill>
                <a:schemeClr val="accent4"/>
              </a:solidFill>
            </a:endParaRPr>
          </a:p>
        </p:txBody>
      </p:sp>
      <p:sp>
        <p:nvSpPr>
          <p:cNvPr id="4" name="TextBox 3"/>
          <p:cNvSpPr txBox="1"/>
          <p:nvPr/>
        </p:nvSpPr>
        <p:spPr>
          <a:xfrm>
            <a:off x="401055" y="1524000"/>
            <a:ext cx="11309681" cy="4338320"/>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After cleaning the data :</a:t>
            </a:r>
            <a:endParaRPr lang="en-US" sz="2000" dirty="0" smtClean="0"/>
          </a:p>
          <a:p>
            <a:r>
              <a:rPr lang="en-US" sz="2000" dirty="0" smtClean="0"/>
              <a:t>	Total Population   =  84027.</a:t>
            </a:r>
            <a:endParaRPr lang="en-US" sz="2000" dirty="0" smtClean="0"/>
          </a:p>
          <a:p>
            <a:r>
              <a:rPr lang="en-US" sz="2000" b="1" dirty="0" smtClean="0">
                <a:solidFill>
                  <a:schemeClr val="accent4"/>
                </a:solidFill>
              </a:rPr>
              <a:t>	CASUAL</a:t>
            </a:r>
            <a:r>
              <a:rPr lang="en-US" sz="2000" dirty="0" smtClean="0"/>
              <a:t>                  =  </a:t>
            </a:r>
            <a:r>
              <a:rPr lang="en-US" sz="2000" b="1" dirty="0" smtClean="0">
                <a:solidFill>
                  <a:schemeClr val="accent4"/>
                </a:solidFill>
              </a:rPr>
              <a:t>23495</a:t>
            </a:r>
            <a:r>
              <a:rPr lang="en-US" sz="2000" dirty="0" smtClean="0"/>
              <a:t> </a:t>
            </a:r>
            <a:endParaRPr lang="en-US" sz="2000" dirty="0"/>
          </a:p>
          <a:p>
            <a:r>
              <a:rPr lang="en-US" sz="2000" b="1" dirty="0" smtClean="0">
                <a:solidFill>
                  <a:schemeClr val="accent5"/>
                </a:solidFill>
              </a:rPr>
              <a:t>	MEMBERS</a:t>
            </a:r>
            <a:r>
              <a:rPr lang="en-US" sz="2000" dirty="0" smtClean="0"/>
              <a:t>              = </a:t>
            </a:r>
            <a:r>
              <a:rPr lang="en-US" sz="2000" b="1" dirty="0" smtClean="0">
                <a:solidFill>
                  <a:schemeClr val="accent5"/>
                </a:solidFill>
              </a:rPr>
              <a:t>60531</a:t>
            </a:r>
            <a:r>
              <a:rPr lang="en-US" sz="2000" dirty="0" smtClean="0"/>
              <a:t> </a:t>
            </a:r>
            <a:endParaRPr lang="en-US" sz="2000" dirty="0" smtClean="0"/>
          </a:p>
          <a:p>
            <a:r>
              <a:rPr lang="en-US" sz="2000" dirty="0" smtClean="0"/>
              <a:t>	</a:t>
            </a:r>
            <a:r>
              <a:rPr lang="en-US" sz="2000" b="1" dirty="0" smtClean="0">
                <a:solidFill>
                  <a:schemeClr val="accent4"/>
                </a:solidFill>
                <a:sym typeface="+mn-ea"/>
              </a:rPr>
              <a:t>casual members make up 27.96% of the total population.</a:t>
            </a:r>
            <a:endParaRPr lang="en-US" sz="2000" b="1" dirty="0" smtClean="0">
              <a:solidFill>
                <a:schemeClr val="accent4"/>
              </a:solidFill>
            </a:endParaRPr>
          </a:p>
          <a:p>
            <a:endParaRPr lang="en-US" sz="2000" b="1" dirty="0" smtClean="0">
              <a:solidFill>
                <a:schemeClr val="accent4"/>
              </a:solidFill>
            </a:endParaRPr>
          </a:p>
          <a:p>
            <a:endParaRPr lang="en-US" dirty="0" smtClean="0"/>
          </a:p>
          <a:p>
            <a:pPr marL="342900" indent="-342900">
              <a:buFont typeface="Wingdings" panose="05000000000000000000" pitchFamily="2" charset="2"/>
              <a:buChar char="q"/>
            </a:pPr>
            <a:r>
              <a:rPr lang="en-US" sz="2000" dirty="0" smtClean="0"/>
              <a:t>Each of the members have a unique </a:t>
            </a:r>
            <a:r>
              <a:rPr lang="en-US" sz="2000" dirty="0" err="1" smtClean="0"/>
              <a:t>ride_id</a:t>
            </a:r>
            <a:r>
              <a:rPr lang="en-US" sz="2000" dirty="0" smtClean="0"/>
              <a:t>. For analysis The members are segregated based on the duration of their journey. </a:t>
            </a:r>
            <a:endParaRPr lang="en-US" sz="2000" dirty="0"/>
          </a:p>
          <a:p>
            <a:r>
              <a:rPr lang="en-US" sz="2000" dirty="0" smtClean="0"/>
              <a:t>      </a:t>
            </a:r>
            <a:endParaRPr lang="en-US" sz="2000" dirty="0" smtClean="0"/>
          </a:p>
          <a:p>
            <a:r>
              <a:rPr lang="en-US" sz="2000" dirty="0"/>
              <a:t> </a:t>
            </a:r>
            <a:r>
              <a:rPr lang="en-US" sz="2000" dirty="0" smtClean="0"/>
              <a:t>    </a:t>
            </a:r>
            <a:endParaRPr lang="en-US" sz="2000" dirty="0" smtClean="0"/>
          </a:p>
          <a:p>
            <a:pPr marL="342900" indent="-342900">
              <a:buFont typeface="Wingdings" panose="05000000000000000000" pitchFamily="2" charset="2"/>
              <a:buChar char="q"/>
            </a:pPr>
            <a:r>
              <a:rPr lang="en-US" sz="2000" dirty="0" smtClean="0"/>
              <a:t>Though mathematically distance is directly proportional to duration, still  we analyze the two parameters separately.  </a:t>
            </a: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14898" y="1267978"/>
          <a:ext cx="3021271" cy="312755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4463960" y="1267978"/>
          <a:ext cx="3167829" cy="31491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8059580" y="1267978"/>
          <a:ext cx="3458653" cy="315105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4592989" y="420924"/>
            <a:ext cx="2909772" cy="584775"/>
          </a:xfrm>
          <a:prstGeom prst="rect">
            <a:avLst/>
          </a:prstGeom>
        </p:spPr>
        <p:txBody>
          <a:bodyPr wrap="none">
            <a:spAutoFit/>
          </a:bodyPr>
          <a:lstStyle/>
          <a:p>
            <a:pPr algn="ctr"/>
            <a:r>
              <a:rPr lang="en-US" sz="3200" b="1" dirty="0" smtClean="0">
                <a:solidFill>
                  <a:schemeClr val="accent4"/>
                </a:solidFill>
              </a:rPr>
              <a:t>RIDE DURATION</a:t>
            </a:r>
            <a:endParaRPr lang="en-US" sz="3200" b="1" dirty="0">
              <a:solidFill>
                <a:schemeClr val="accent4"/>
              </a:solidFill>
            </a:endParaRPr>
          </a:p>
        </p:txBody>
      </p:sp>
      <p:sp>
        <p:nvSpPr>
          <p:cNvPr id="7" name="TextBox 6"/>
          <p:cNvSpPr txBox="1"/>
          <p:nvPr/>
        </p:nvSpPr>
        <p:spPr>
          <a:xfrm>
            <a:off x="1014898" y="5133474"/>
            <a:ext cx="10503335" cy="646331"/>
          </a:xfrm>
          <a:prstGeom prst="rect">
            <a:avLst/>
          </a:prstGeom>
          <a:noFill/>
        </p:spPr>
        <p:txBody>
          <a:bodyPr wrap="square" rtlCol="0">
            <a:spAutoFit/>
          </a:bodyPr>
          <a:lstStyle/>
          <a:p>
            <a:r>
              <a:rPr lang="en-US" dirty="0" smtClean="0"/>
              <a:t>Of  the users who use their bikes for </a:t>
            </a:r>
            <a:r>
              <a:rPr lang="en-US" b="1" dirty="0" smtClean="0">
                <a:solidFill>
                  <a:schemeClr val="accent4"/>
                </a:solidFill>
              </a:rPr>
              <a:t>hours</a:t>
            </a:r>
            <a:r>
              <a:rPr lang="en-US" dirty="0" smtClean="0"/>
              <a:t>,  </a:t>
            </a:r>
            <a:r>
              <a:rPr lang="en-US" b="1" dirty="0" smtClean="0">
                <a:solidFill>
                  <a:schemeClr val="accent4"/>
                </a:solidFill>
              </a:rPr>
              <a:t>casual  riders </a:t>
            </a:r>
            <a:r>
              <a:rPr lang="en-US" dirty="0" smtClean="0"/>
              <a:t>make up about </a:t>
            </a:r>
            <a:r>
              <a:rPr lang="en-US" b="1" dirty="0" smtClean="0">
                <a:solidFill>
                  <a:schemeClr val="accent4"/>
                </a:solidFill>
              </a:rPr>
              <a:t>84%</a:t>
            </a:r>
            <a:r>
              <a:rPr lang="en-US" dirty="0" smtClean="0"/>
              <a:t> and in cases where ride durations are in </a:t>
            </a:r>
            <a:r>
              <a:rPr lang="en-US" b="1" dirty="0" smtClean="0">
                <a:solidFill>
                  <a:schemeClr val="accent4"/>
                </a:solidFill>
              </a:rPr>
              <a:t>days</a:t>
            </a:r>
            <a:r>
              <a:rPr lang="en-US" dirty="0" smtClean="0"/>
              <a:t> casual riders make up about </a:t>
            </a:r>
            <a:r>
              <a:rPr lang="en-US" b="1" dirty="0" smtClean="0">
                <a:solidFill>
                  <a:schemeClr val="accent4"/>
                </a:solidFill>
              </a:rPr>
              <a:t>85%</a:t>
            </a:r>
            <a:endParaRPr lang="en-US" b="1" dirty="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465455" y="1123315"/>
          <a:ext cx="11726545" cy="4987290"/>
        </p:xfrm>
        <a:graphic>
          <a:graphicData uri="http://schemas.openxmlformats.org/drawingml/2006/chart">
            <c:chart xmlns:c="http://schemas.openxmlformats.org/drawingml/2006/chart" xmlns:r="http://schemas.openxmlformats.org/officeDocument/2006/relationships" r:id="rId1"/>
          </a:graphicData>
        </a:graphic>
      </p:graphicFrame>
      <p:sp>
        <p:nvSpPr>
          <p:cNvPr id="3" name="Rectangle 2"/>
          <p:cNvSpPr/>
          <p:nvPr/>
        </p:nvSpPr>
        <p:spPr>
          <a:xfrm>
            <a:off x="2383845" y="419617"/>
            <a:ext cx="7039299" cy="584775"/>
          </a:xfrm>
          <a:prstGeom prst="rect">
            <a:avLst/>
          </a:prstGeom>
        </p:spPr>
        <p:txBody>
          <a:bodyPr wrap="none">
            <a:spAutoFit/>
          </a:bodyPr>
          <a:lstStyle/>
          <a:p>
            <a:pPr algn="ctr" defTabSz="914400">
              <a:defRPr lang="en-US" sz="1400" b="1" i="0" u="none" strike="noStrike" kern="1200" cap="none" baseline="0">
                <a:solidFill>
                  <a:prstClr val="white">
                    <a:lumMod val="85000"/>
                  </a:prstClr>
                </a:solidFill>
                <a:effectLst>
                  <a:outerShdw blurRad="50800" dist="50800" dir="5400000" sx="32000" sy="32000" rotWithShape="0">
                    <a:srgbClr val="000000">
                      <a:alpha val="43000"/>
                    </a:srgbClr>
                  </a:outerShdw>
                </a:effectLst>
                <a:latin typeface="+mn-lt"/>
                <a:ea typeface="+mn-ea"/>
                <a:cs typeface="+mn-cs"/>
              </a:defRPr>
            </a:pPr>
            <a:r>
              <a:rPr lang="en-US" sz="3200" dirty="0">
                <a:solidFill>
                  <a:schemeClr val="accent4"/>
                </a:solidFill>
              </a:rPr>
              <a:t>A COMPARITIVE STUDY OF CYCLE USAGE</a:t>
            </a:r>
            <a:endParaRPr lang="en-US" sz="3200" dirty="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636" y="533218"/>
            <a:ext cx="7309566" cy="584775"/>
          </a:xfrm>
          <a:prstGeom prst="rect">
            <a:avLst/>
          </a:prstGeom>
        </p:spPr>
        <p:txBody>
          <a:bodyPr wrap="none">
            <a:spAutoFit/>
          </a:bodyPr>
          <a:lstStyle/>
          <a:p>
            <a:pPr algn="ctr"/>
            <a:r>
              <a:rPr lang="en-US" sz="3200" b="1" dirty="0" smtClean="0">
                <a:solidFill>
                  <a:schemeClr val="accent4"/>
                </a:solidFill>
              </a:rPr>
              <a:t>COMPARATIVE STUDY OF CYCLE DISTANCE</a:t>
            </a:r>
            <a:endParaRPr lang="en-US" sz="3200" b="1" dirty="0">
              <a:solidFill>
                <a:schemeClr val="accent4"/>
              </a:solidFill>
            </a:endParaRPr>
          </a:p>
        </p:txBody>
      </p:sp>
      <p:sp>
        <p:nvSpPr>
          <p:cNvPr id="5" name="TextBox 4"/>
          <p:cNvSpPr txBox="1"/>
          <p:nvPr/>
        </p:nvSpPr>
        <p:spPr>
          <a:xfrm>
            <a:off x="1026695" y="1909011"/>
            <a:ext cx="1049153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data visualization shows the path between starting location and the destination of all the  riders.</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 map is segmented into two parts:</a:t>
            </a:r>
            <a:endParaRPr lang="en-US" sz="2400" dirty="0" smtClean="0"/>
          </a:p>
          <a:p>
            <a:r>
              <a:rPr lang="en-US" sz="2400" dirty="0" smtClean="0"/>
              <a:t>		The left map shows casual riders and right map shows annual members</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 users are further segregated via different colors based on their total distance covered.</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5411" y="401053"/>
            <a:ext cx="11756167" cy="6176210"/>
          </a:xfrm>
          <a:prstGeom prst="rect">
            <a:avLst/>
          </a:prstGeom>
        </p:spPr>
      </p:pic>
      <p:sp>
        <p:nvSpPr>
          <p:cNvPr id="3" name="TextBox 2"/>
          <p:cNvSpPr txBox="1"/>
          <p:nvPr/>
        </p:nvSpPr>
        <p:spPr>
          <a:xfrm>
            <a:off x="5174926" y="401053"/>
            <a:ext cx="978568" cy="369332"/>
          </a:xfrm>
          <a:prstGeom prst="rect">
            <a:avLst/>
          </a:prstGeom>
          <a:solidFill>
            <a:schemeClr val="tx1"/>
          </a:solidFill>
        </p:spPr>
        <p:txBody>
          <a:bodyPr wrap="square" rtlCol="0">
            <a:spAutoFit/>
          </a:bodyPr>
          <a:lstStyle/>
          <a:p>
            <a:endParaRPr lang="en-US" dirty="0"/>
          </a:p>
        </p:txBody>
      </p:sp>
      <p:sp>
        <p:nvSpPr>
          <p:cNvPr id="4" name="TextBox 3"/>
          <p:cNvSpPr txBox="1"/>
          <p:nvPr/>
        </p:nvSpPr>
        <p:spPr>
          <a:xfrm>
            <a:off x="2310063" y="401053"/>
            <a:ext cx="1427748" cy="369332"/>
          </a:xfrm>
          <a:prstGeom prst="rect">
            <a:avLst/>
          </a:prstGeom>
          <a:solidFill>
            <a:schemeClr val="tx1"/>
          </a:solidFill>
        </p:spPr>
        <p:txBody>
          <a:bodyPr wrap="square" rtlCol="0">
            <a:spAutoFit/>
          </a:bodyPr>
          <a:lstStyle/>
          <a:p>
            <a:r>
              <a:rPr lang="en-US" dirty="0" smtClean="0">
                <a:solidFill>
                  <a:schemeClr val="bg1"/>
                </a:solidFill>
              </a:rPr>
              <a:t>CASUAL</a:t>
            </a:r>
            <a:endParaRPr lang="en-US" dirty="0">
              <a:solidFill>
                <a:schemeClr val="bg1"/>
              </a:solidFill>
            </a:endParaRPr>
          </a:p>
        </p:txBody>
      </p:sp>
      <p:sp>
        <p:nvSpPr>
          <p:cNvPr id="5" name="TextBox 4"/>
          <p:cNvSpPr txBox="1"/>
          <p:nvPr/>
        </p:nvSpPr>
        <p:spPr>
          <a:xfrm>
            <a:off x="7590609" y="401053"/>
            <a:ext cx="1427748" cy="369332"/>
          </a:xfrm>
          <a:prstGeom prst="rect">
            <a:avLst/>
          </a:prstGeom>
          <a:solidFill>
            <a:schemeClr val="tx1"/>
          </a:solidFill>
        </p:spPr>
        <p:txBody>
          <a:bodyPr wrap="square" rtlCol="0">
            <a:spAutoFit/>
          </a:bodyPr>
          <a:lstStyle/>
          <a:p>
            <a:r>
              <a:rPr lang="en-US" dirty="0" smtClean="0">
                <a:solidFill>
                  <a:schemeClr val="bg1"/>
                </a:solidFill>
              </a:rPr>
              <a:t>MEMBER</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4821" y="2101517"/>
            <a:ext cx="10491537" cy="1569660"/>
          </a:xfrm>
          <a:prstGeom prst="rect">
            <a:avLst/>
          </a:prstGeom>
          <a:noFill/>
        </p:spPr>
        <p:txBody>
          <a:bodyPr wrap="square" rtlCol="0">
            <a:spAutoFit/>
          </a:bodyPr>
          <a:lstStyle/>
          <a:p>
            <a:r>
              <a:rPr lang="en-US" sz="2400" dirty="0"/>
              <a:t>The </a:t>
            </a:r>
            <a:r>
              <a:rPr lang="en-US" sz="2400" dirty="0" smtClean="0"/>
              <a:t>next visualization </a:t>
            </a:r>
            <a:r>
              <a:rPr lang="en-US" sz="2400" dirty="0"/>
              <a:t>shows the total number of riders when the distance is of the range 15.137 to a maximum of 19.131.</a:t>
            </a:r>
            <a:endParaRPr lang="en-US" sz="2400" dirty="0"/>
          </a:p>
          <a:p>
            <a:endParaRPr lang="en-US" sz="2400" dirty="0"/>
          </a:p>
          <a:p>
            <a:r>
              <a:rPr lang="en-US" sz="2400" dirty="0"/>
              <a:t>It is observed that number of casual users is more than the members.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4920</Words>
  <Application>WPS Presentation</Application>
  <PresentationFormat>Widescreen</PresentationFormat>
  <Paragraphs>114</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Calibri</vt:lpstr>
      <vt:lpstr>Calibri Light</vt:lpstr>
      <vt:lpstr>Microsoft YaHei</vt:lpstr>
      <vt:lpstr>Arial Unicode MS</vt:lpstr>
      <vt:lpstr>Wingdings</vt:lpstr>
      <vt:lpstr>Office Theme</vt:lpstr>
      <vt:lpstr>BIKE – SHARE ANALYTICS A CASE STUDY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 SHARE ANALYTICS A CASE STUDY </dc:title>
  <dc:creator>ShubhaM Kharayat</dc:creator>
  <cp:lastModifiedBy>Malvika</cp:lastModifiedBy>
  <cp:revision>22</cp:revision>
  <dcterms:created xsi:type="dcterms:W3CDTF">2022-05-22T16:21:00Z</dcterms:created>
  <dcterms:modified xsi:type="dcterms:W3CDTF">2022-05-23T06:04:55Z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837FCD9BA047425DB17D8D762DA48D65</vt:lpwstr>
  </property>
  <property fmtid="{D5CDD505-2E9C-101B-9397-08002B2CF9AE}" pid="3" name="KSOProductBuildVer">
    <vt:lpwstr>1033-11.2.0.11130</vt:lpwstr>
  </property>
</Properties>
</file>