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1" r:id="rId4"/>
    <p:sldId id="258" r:id="rId5"/>
    <p:sldId id="263" r:id="rId6"/>
    <p:sldId id="265" r:id="rId7"/>
    <p:sldId id="259" r:id="rId8"/>
    <p:sldId id="266" r:id="rId9"/>
    <p:sldId id="262" r:id="rId10"/>
    <p:sldId id="257" r:id="rId11"/>
    <p:sldId id="268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4" autoAdjust="0"/>
    <p:restoredTop sz="94660"/>
  </p:normalViewPr>
  <p:slideViewPr>
    <p:cSldViewPr snapToGrid="0">
      <p:cViewPr varScale="1">
        <p:scale>
          <a:sx n="57" d="100"/>
          <a:sy n="57" d="100"/>
        </p:scale>
        <p:origin x="-45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764FE16-723E-4BEF-BC95-E39D37950485}" type="datetimeFigureOut">
              <a:rPr lang="en-US" smtClean="0"/>
              <a:pPr/>
              <a:t>5/15/2015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A311310-336C-493E-8475-685E56B09D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Color Image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Peter </a:t>
            </a:r>
            <a:r>
              <a:rPr lang="en-US" dirty="0" err="1" smtClean="0"/>
              <a:t>Cai</a:t>
            </a:r>
            <a:r>
              <a:rPr lang="en-US" dirty="0" smtClean="0"/>
              <a:t>, Rami </a:t>
            </a:r>
            <a:r>
              <a:rPr lang="en-US" dirty="0" err="1" smtClean="0"/>
              <a:t>Madbouly</a:t>
            </a:r>
            <a:r>
              <a:rPr lang="en-US" dirty="0" smtClean="0"/>
              <a:t>, Jonathan </a:t>
            </a:r>
            <a:r>
              <a:rPr lang="en-US" dirty="0" err="1" smtClean="0"/>
              <a:t>Ksiezopolski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641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1329"/>
            <a:ext cx="8357755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function </a:t>
            </a:r>
            <a:r>
              <a:rPr lang="en-US" dirty="0" err="1" smtClean="0"/>
              <a:t>bwlabel</a:t>
            </a:r>
            <a:r>
              <a:rPr lang="en-US" dirty="0" smtClean="0"/>
              <a:t>(</a:t>
            </a:r>
            <a:r>
              <a:rPr lang="en-US" dirty="0" err="1" smtClean="0"/>
              <a:t>img,x</a:t>
            </a:r>
            <a:r>
              <a:rPr lang="en-US" dirty="0" smtClean="0"/>
              <a:t>) labels individual adjacent  binary clusters. </a:t>
            </a:r>
          </a:p>
          <a:p>
            <a:endParaRPr lang="en-US" dirty="0"/>
          </a:p>
          <a:p>
            <a:r>
              <a:rPr lang="en-US" dirty="0" smtClean="0"/>
              <a:t>Grouping of x logic ‘1’s in the map to be considered a cluster/object. </a:t>
            </a:r>
          </a:p>
          <a:p>
            <a:endParaRPr lang="en-US" dirty="0" smtClean="0"/>
          </a:p>
          <a:p>
            <a:r>
              <a:rPr lang="en-US" dirty="0"/>
              <a:t>In computer vision, </a:t>
            </a:r>
            <a:r>
              <a:rPr lang="en-US" b="1" dirty="0"/>
              <a:t>blob detection</a:t>
            </a:r>
            <a:r>
              <a:rPr lang="en-US" dirty="0"/>
              <a:t> methods are aimed at detecting regions in a digital image that differ in properties, such as brightness or color, compared to surrounding regions.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Blob Analysis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3325" y="2086796"/>
            <a:ext cx="17240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260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then establish a bounding box and its centroid to encompass each cluster using </a:t>
            </a:r>
            <a:r>
              <a:rPr lang="en-US" dirty="0" err="1"/>
              <a:t>regionprops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/>
              <a:t>Bounding box returns the rectangular region which encompasses </a:t>
            </a:r>
            <a:r>
              <a:rPr lang="en-US" dirty="0" smtClean="0"/>
              <a:t>each </a:t>
            </a:r>
            <a:r>
              <a:rPr lang="en-US" dirty="0"/>
              <a:t>cluster, while Centroid returns the [</a:t>
            </a:r>
            <a:r>
              <a:rPr lang="en-US" dirty="0" err="1"/>
              <a:t>x,y</a:t>
            </a:r>
            <a:r>
              <a:rPr lang="en-US" dirty="0"/>
              <a:t>] </a:t>
            </a:r>
            <a:r>
              <a:rPr lang="en-US" dirty="0" smtClean="0"/>
              <a:t>coordinates </a:t>
            </a:r>
            <a:r>
              <a:rPr lang="en-US" dirty="0"/>
              <a:t>of the </a:t>
            </a:r>
            <a:r>
              <a:rPr lang="en-US" dirty="0" smtClean="0"/>
              <a:t>center of </a:t>
            </a:r>
            <a:r>
              <a:rPr lang="en-US" dirty="0"/>
              <a:t>each mass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Img</a:t>
            </a:r>
            <a:r>
              <a:rPr lang="en-US" dirty="0" smtClean="0"/>
              <a:t> = </a:t>
            </a:r>
            <a:r>
              <a:rPr lang="en-US" dirty="0" err="1" smtClean="0"/>
              <a:t>bwareaopen</a:t>
            </a:r>
            <a:r>
              <a:rPr lang="en-US" dirty="0" smtClean="0"/>
              <a:t>(</a:t>
            </a:r>
            <a:r>
              <a:rPr lang="en-US" dirty="0" err="1" smtClean="0"/>
              <a:t>img,x</a:t>
            </a:r>
            <a:r>
              <a:rPr lang="en-US" dirty="0" smtClean="0"/>
              <a:t>) removes any 20x20 pixel cluster or smaller from the binary map </a:t>
            </a:r>
          </a:p>
          <a:p>
            <a:endParaRPr lang="en-US" dirty="0"/>
          </a:p>
          <a:p>
            <a:r>
              <a:rPr lang="en-US" dirty="0" smtClean="0"/>
              <a:t>Data(x).centroid and .</a:t>
            </a:r>
            <a:r>
              <a:rPr lang="en-US" dirty="0" err="1" smtClean="0"/>
              <a:t>boundingbox</a:t>
            </a:r>
            <a:r>
              <a:rPr lang="en-US" dirty="0" smtClean="0"/>
              <a:t> extract positioning and dimensions. 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Blob Analysis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860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found red, blue, and green areas on an image through RGB color manipulation, image filtering, and basic blob analysis. </a:t>
            </a:r>
          </a:p>
          <a:p>
            <a:endParaRPr lang="en-US" dirty="0" smtClean="0"/>
          </a:p>
          <a:p>
            <a:r>
              <a:rPr lang="en-US" dirty="0" smtClean="0"/>
              <a:t>Applications can range from autonomous vehicle control to </a:t>
            </a:r>
          </a:p>
          <a:p>
            <a:pPr>
              <a:buNone/>
            </a:pPr>
            <a:r>
              <a:rPr lang="en-US" dirty="0" smtClean="0"/>
              <a:t>Speed detection.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Further Applications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343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athworks.com/help/releases/R2015a/examples/vision_product/vipunmarkedroad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7075" y="2198687"/>
            <a:ext cx="580707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ocietyofrobots.com/images/programming_vision_tracking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75525" y="2198687"/>
            <a:ext cx="4318000" cy="350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5270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To manipulate, filter, and track RGB colors using MATLAB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To demonstrate the various phenomena of color image processing</a:t>
            </a:r>
          </a:p>
          <a:p>
            <a:endParaRPr lang="en-US" dirty="0" smtClean="0"/>
          </a:p>
          <a:p>
            <a:r>
              <a:rPr lang="en-US" dirty="0" smtClean="0"/>
              <a:t>To observe and troubleshoot any hardware limitations or potential problems that may prevent the success of the project.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Luckily down sampling and reconstruction were not involved in the process. This would consist of additional Gaussian filtering</a:t>
            </a:r>
            <a:r>
              <a:rPr lang="en-US" dirty="0"/>
              <a:t> </a:t>
            </a:r>
            <a:r>
              <a:rPr lang="en-US" dirty="0" smtClean="0"/>
              <a:t>for reconstruction. </a:t>
            </a:r>
          </a:p>
          <a:p>
            <a:endParaRPr lang="en-US" dirty="0" smtClean="0"/>
          </a:p>
          <a:p>
            <a:r>
              <a:rPr lang="en-US" dirty="0"/>
              <a:t>For real time performance with a higher resolution camera </a:t>
            </a:r>
            <a:r>
              <a:rPr lang="en-US" dirty="0" smtClean="0"/>
              <a:t>down sampling </a:t>
            </a:r>
            <a:r>
              <a:rPr lang="en-US" dirty="0"/>
              <a:t>may have been proven useful </a:t>
            </a:r>
          </a:p>
          <a:p>
            <a:endParaRPr lang="en-US" dirty="0" smtClean="0"/>
          </a:p>
          <a:p>
            <a:r>
              <a:rPr lang="en-US" dirty="0" smtClean="0"/>
              <a:t>All video input is set to RGB format. This is so we have three separate matrices of color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25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RGB images and video can be separated into three matrices. </a:t>
            </a:r>
          </a:p>
          <a:p>
            <a:endParaRPr lang="en-US" dirty="0"/>
          </a:p>
          <a:p>
            <a:r>
              <a:rPr lang="en-US" dirty="0" smtClean="0"/>
              <a:t>Extracting one color into a matrix and applying grayscale allows us to make out where that color is in the image. </a:t>
            </a:r>
          </a:p>
          <a:p>
            <a:endParaRPr lang="en-US" dirty="0"/>
          </a:p>
          <a:p>
            <a:r>
              <a:rPr lang="en-US" dirty="0" smtClean="0"/>
              <a:t>In the function ‘rgb2gray ‘ the algorithm behind this function consists of converting RGB matrix values to a weighted sum of R,G, and B components.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Filtering – Idea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702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Isolate any color by simply subtracting it from the weighted sum. This is done through ‘</a:t>
            </a:r>
            <a:r>
              <a:rPr lang="en-US" dirty="0" err="1" smtClean="0"/>
              <a:t>imsubtract</a:t>
            </a:r>
            <a:r>
              <a:rPr lang="en-US" dirty="0" smtClean="0"/>
              <a:t>()’.</a:t>
            </a:r>
          </a:p>
          <a:p>
            <a:endParaRPr lang="en-US" dirty="0" smtClean="0"/>
          </a:p>
          <a:p>
            <a:r>
              <a:rPr lang="en-US" dirty="0" err="1" smtClean="0"/>
              <a:t>Imsubtract</a:t>
            </a:r>
            <a:r>
              <a:rPr lang="en-US" dirty="0" smtClean="0"/>
              <a:t>(X,Y) subtracts each element in the array Y from the corresponding element in array X. X and Y must be real non sparse numeric arrays.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of Color Filtering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Color Filtering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02936" y="1957108"/>
            <a:ext cx="2466975" cy="38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972235"/>
            <a:ext cx="2375647" cy="38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7348" y="1975597"/>
            <a:ext cx="22669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median filter requires 2-D , real, non-sparse, numeric or logical matrix</a:t>
            </a:r>
          </a:p>
          <a:p>
            <a:endParaRPr lang="en-US" dirty="0" smtClean="0"/>
          </a:p>
          <a:p>
            <a:r>
              <a:rPr lang="en-US" dirty="0" smtClean="0"/>
              <a:t>Median filters in image processing eliminate noise by averaging the area around a point and padding zeros around its boundaries.  </a:t>
            </a:r>
          </a:p>
          <a:p>
            <a:endParaRPr lang="en-US" dirty="0"/>
          </a:p>
          <a:p>
            <a:r>
              <a:rPr lang="en-US" dirty="0" smtClean="0"/>
              <a:t>Through the MATLAB function medfilter2, we can smooth out the black and white areas where the color (in white) is dominant. Making it easier to detect that region of color.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- Image Filtering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696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function im2bw(</a:t>
            </a:r>
            <a:r>
              <a:rPr lang="en-US" dirty="0" err="1" smtClean="0"/>
              <a:t>grayscale,level</a:t>
            </a:r>
            <a:r>
              <a:rPr lang="en-US" dirty="0" smtClean="0"/>
              <a:t>) replaces all pixels in the input image with greater luminance with a value of 1 or white. Everything else is turned into black or 0. </a:t>
            </a:r>
          </a:p>
          <a:p>
            <a:endParaRPr lang="en-US" dirty="0" smtClean="0"/>
          </a:p>
          <a:p>
            <a:r>
              <a:rPr lang="en-US" dirty="0" smtClean="0"/>
              <a:t>The level is based on a method to select a threshold automatically from a gray level histogram derived from </a:t>
            </a:r>
            <a:r>
              <a:rPr lang="en-US" dirty="0" err="1" smtClean="0"/>
              <a:t>discriminant</a:t>
            </a:r>
            <a:r>
              <a:rPr lang="en-US" dirty="0" smtClean="0"/>
              <a:t> analysis.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Conversion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Visualization of Median Filter and Conversion </a:t>
            </a:r>
            <a:endParaRPr lang="en-US" dirty="0"/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99766"/>
            <a:ext cx="5861797" cy="3038662"/>
          </a:xfrm>
          <a:prstGeom prst="rect">
            <a:avLst/>
          </a:prstGeom>
          <a:noFill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7059" y="2384611"/>
            <a:ext cx="5791200" cy="359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449</TotalTime>
  <Words>507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Color Image Processing</vt:lpstr>
      <vt:lpstr>Goal</vt:lpstr>
      <vt:lpstr>Recording</vt:lpstr>
      <vt:lpstr>Color Filtering – Idea </vt:lpstr>
      <vt:lpstr>Process of Color Filtering </vt:lpstr>
      <vt:lpstr>Visualization of Color Filtering</vt:lpstr>
      <vt:lpstr>Process - Image Filtering </vt:lpstr>
      <vt:lpstr>Binary Conversion </vt:lpstr>
      <vt:lpstr>Visualization of Median Filter and Conversion </vt:lpstr>
      <vt:lpstr>Basic Blob Analysis</vt:lpstr>
      <vt:lpstr>Basic Blob Analysis </vt:lpstr>
      <vt:lpstr>Results and Further Applications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Image Processing</dc:title>
  <dc:creator>template</dc:creator>
  <cp:lastModifiedBy>Jonathan Ksiezopolski</cp:lastModifiedBy>
  <cp:revision>28</cp:revision>
  <dcterms:created xsi:type="dcterms:W3CDTF">2015-05-13T23:35:10Z</dcterms:created>
  <dcterms:modified xsi:type="dcterms:W3CDTF">2015-05-15T23:47:39Z</dcterms:modified>
</cp:coreProperties>
</file>