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04" roundtripDataSignature="AMtx7midqTtgIqfbK/oTWsfznTi5W/N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C43A09-F90D-47E6-A83E-3BA5A0B429A6}">
  <a:tblStyle styleId="{8FC43A09-F90D-47E6-A83E-3BA5A0B429A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9C096DF-E1D9-4B0A-95B3-58CC15A0B80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4" Type="http://customschemas.google.com/relationships/presentationmetadata" Target="meta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e3d3f7cc9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e3d3f7cc9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7e3d3f7cc9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e3d3f7cc9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e3d3f7cc9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7e3d3f7cc9_0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e3d3f7cc9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7e3d3f7cc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e3d3f7cc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7e3d3f7cc9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e3d3f7cc9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7e3d3f7cc9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e3d3f7cc9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7e3d3f7cc9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e3d3f7cc9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7e3d3f7cc9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e3d3f7cc9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7e3d3f7cc9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e3d3f7cc9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7e3d3f7cc9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e3d3f7cc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7e3d3f7cc9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ea2ed918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ea2ed918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7ea2ed918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ea2ed9188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ea2ed9188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7ea2ed9188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ea2ed918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ea2ed9188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7ea2ed9188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ea2ed918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ea2ed9188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7ea2ed9188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ea2ed9188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ea2ed9188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7ea2ed9188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ea2ed9188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ea2ed9188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7ea2ed9188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ea2ed9188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ea2ed9188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7ea2ed9188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ea2ed9188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ea2ed9188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7ea2ed9188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ea2ed9188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ea2ed9188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7ea2ed9188_0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ebed74e7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ebed74e7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7ebed74e7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ebed74e7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ebed74e7a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7ebed74e7a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ebed74e7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ebed74e7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27ebed74e7a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ebed74e7a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ebed74e7a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7ebed74e7a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ebed74e7a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ebed74e7a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7ebed74e7a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ebed74e7a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ebed74e7a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7ebed74e7a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ebed74e7a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ebed74e7a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7ebed74e7a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7ebed74e7a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7ebed74e7a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7ebed74e7a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ebed74e7a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7ebed74e7a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7ebed74e7a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f5ed2937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f5ed2937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7f5ed2937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f5ed2937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7f5ed2937a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7f5ed2937a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f5ed2937a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f5ed2937a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7f5ed2937a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4584f9cb6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4584f9cb6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4584f9cb6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584f9cb6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4584f9cb6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24584f9cb6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584f9cb6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4584f9cb6e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24584f9cb6e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4584f9cb6e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4584f9cb6e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24584f9cb6e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584f9cb6e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584f9cb6e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24584f9cb6e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584f9cb6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4584f9cb6e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24584f9cb6e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4584f9cb6e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4584f9cb6e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4584f9cb6e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4584f9cb6e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4584f9cb6e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24584f9cb6e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4584f9cb6e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4584f9cb6e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24584f9cb6e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4584f9cb6e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4584f9cb6e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24584f9cb6e_0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4584f9cb6e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4584f9cb6e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24584f9cb6e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4584f9cb6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4584f9cb6e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24584f9cb6e_0_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4584f9cb6e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4584f9cb6e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24584f9cb6e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584f9cb6e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4584f9cb6e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4584f9cb6e_0_1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584f9cb6e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4584f9cb6e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24584f9cb6e_0_1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4584f9cb6e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4584f9cb6e_0_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24584f9cb6e_0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584f9cb6e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4584f9cb6e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24584f9cb6e_0_1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584f9cb6e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4584f9cb6e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4584f9cb6e_0_1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4584f9cb6e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4584f9cb6e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24584f9cb6e_0_1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4584f9cb6e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4584f9cb6e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24584f9cb6e_0_1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4584f9cb6e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4584f9cb6e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24584f9cb6e_0_1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4584f9cb6e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4584f9cb6e_0_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24584f9cb6e_0_1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4725c5710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4725c5710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24725c5710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4725c57100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4725c5710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24725c57100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4725c5710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4725c5710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24725c57100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725c57100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4725c57100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24725c57100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4725c57100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4725c57100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24725c57100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4725c57100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4725c57100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24725c57100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4725c57100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4725c5710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24725c57100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4725c57100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4725c57100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24725c57100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4725c57100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4725c57100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24725c57100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4725c57100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4725c57100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24725c57100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4725c57100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4725c57100_0_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24725c57100_0_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4725c57100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4725c5710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24725c57100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4725c57100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4725c57100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24725c57100_0_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4725c57100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4725c57100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24725c57100_0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4725c57100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4725c57100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24725c57100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4725c57100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4725c57100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24725c57100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4725c57100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4725c57100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24725c57100_0_1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4725c57100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4725c57100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24725c57100_0_1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4725c57100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4725c57100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24725c57100_0_1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4725c57100_0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4725c57100_0_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g24725c57100_0_1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4725c57100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4725c57100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g24725c57100_0_1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4725c57100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4725c57100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g24725c57100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825619829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825619829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2825619829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8256198295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825619829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28256198295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825619829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8256198295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28256198295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8256198295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8256198295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28256198295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8256198295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8256198295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28256198295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8256198295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8256198295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g28256198295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8256198295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8256198295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g28256198295_0_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8256198295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8256198295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g28256198295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8256198295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8256198295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28256198295_0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8256198295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8256198295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g28256198295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8256198295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825619829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g28256198295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8256198295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8256198295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g28256198295_0_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8256198295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8256198295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g28256198295_0_1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fontawesome.com/" TargetMode="Externa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Cascading Style Sheet(CSS)</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7e3d3f7cc9_0_1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Cascading Order </a:t>
            </a:r>
            <a:endParaRPr/>
          </a:p>
        </p:txBody>
      </p:sp>
      <p:sp>
        <p:nvSpPr>
          <p:cNvPr id="146" name="Google Shape;146;g27e3d3f7cc9_0_11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lnSpc>
                <a:spcPct val="115000"/>
              </a:lnSpc>
              <a:spcBef>
                <a:spcPts val="1100"/>
              </a:spcBef>
              <a:spcAft>
                <a:spcPts val="0"/>
              </a:spcAft>
              <a:buSzPts val="3000"/>
              <a:buFont typeface="Verdana"/>
              <a:buAutoNum type="arabicPeriod"/>
            </a:pPr>
            <a:r>
              <a:rPr lang="en-US" sz="3000">
                <a:highlight>
                  <a:srgbClr val="FFFFFF"/>
                </a:highlight>
                <a:latin typeface="Verdana"/>
                <a:ea typeface="Verdana"/>
                <a:cs typeface="Verdana"/>
                <a:sym typeface="Verdana"/>
              </a:rPr>
              <a:t>Inline style (inside an HTML element)</a:t>
            </a:r>
            <a:endParaRPr sz="3000">
              <a:highlight>
                <a:srgbClr val="FFFFFF"/>
              </a:highlight>
              <a:latin typeface="Verdana"/>
              <a:ea typeface="Verdana"/>
              <a:cs typeface="Verdana"/>
              <a:sym typeface="Verdana"/>
            </a:endParaRPr>
          </a:p>
          <a:p>
            <a:pPr indent="-419100" lvl="0" marL="457200" rtl="0" algn="l">
              <a:lnSpc>
                <a:spcPct val="115000"/>
              </a:lnSpc>
              <a:spcBef>
                <a:spcPts val="0"/>
              </a:spcBef>
              <a:spcAft>
                <a:spcPts val="0"/>
              </a:spcAft>
              <a:buSzPts val="3000"/>
              <a:buFont typeface="Verdana"/>
              <a:buAutoNum type="arabicPeriod"/>
            </a:pPr>
            <a:r>
              <a:rPr lang="en-US" sz="3000">
                <a:highlight>
                  <a:srgbClr val="FFFFFF"/>
                </a:highlight>
                <a:latin typeface="Verdana"/>
                <a:ea typeface="Verdana"/>
                <a:cs typeface="Verdana"/>
                <a:sym typeface="Verdana"/>
              </a:rPr>
              <a:t>External and internal style sheets (in the head section)</a:t>
            </a:r>
            <a:endParaRPr sz="3000">
              <a:highlight>
                <a:srgbClr val="FFFFFF"/>
              </a:highlight>
              <a:latin typeface="Verdana"/>
              <a:ea typeface="Verdana"/>
              <a:cs typeface="Verdana"/>
              <a:sym typeface="Verdana"/>
            </a:endParaRPr>
          </a:p>
          <a:p>
            <a:pPr indent="-419100" lvl="0" marL="457200" rtl="0" algn="l">
              <a:lnSpc>
                <a:spcPct val="115000"/>
              </a:lnSpc>
              <a:spcBef>
                <a:spcPts val="0"/>
              </a:spcBef>
              <a:spcAft>
                <a:spcPts val="0"/>
              </a:spcAft>
              <a:buSzPts val="3000"/>
              <a:buFont typeface="Verdana"/>
              <a:buAutoNum type="arabicPeriod"/>
            </a:pPr>
            <a:r>
              <a:rPr lang="en-US" sz="3000">
                <a:highlight>
                  <a:srgbClr val="FFFFFF"/>
                </a:highlight>
                <a:latin typeface="Verdana"/>
                <a:ea typeface="Verdana"/>
                <a:cs typeface="Verdana"/>
                <a:sym typeface="Verdana"/>
              </a:rPr>
              <a:t>Browser default</a:t>
            </a:r>
            <a:endParaRPr sz="3000">
              <a:highlight>
                <a:srgbClr val="FFFFFF"/>
              </a:highlight>
              <a:latin typeface="Verdana"/>
              <a:ea typeface="Verdana"/>
              <a:cs typeface="Verdana"/>
              <a:sym typeface="Verdana"/>
            </a:endParaRPr>
          </a:p>
          <a:p>
            <a:pPr indent="0" lvl="0" marL="0" rtl="0" algn="l">
              <a:spcBef>
                <a:spcPts val="1100"/>
              </a:spcBef>
              <a:spcAft>
                <a:spcPts val="0"/>
              </a:spcAft>
              <a:buNone/>
            </a:pPr>
            <a:r>
              <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7e3d3f7cc9_0_1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a:t>
            </a:r>
            <a:endParaRPr/>
          </a:p>
        </p:txBody>
      </p:sp>
      <p:sp>
        <p:nvSpPr>
          <p:cNvPr id="153" name="Google Shape;153;g27e3d3f7cc9_0_1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&lt;</a:t>
            </a:r>
            <a:r>
              <a:rPr lang="en-US" sz="1650">
                <a:solidFill>
                  <a:srgbClr val="A52A2A"/>
                </a:solidFill>
                <a:latin typeface="Courier New"/>
                <a:ea typeface="Courier New"/>
                <a:cs typeface="Courier New"/>
                <a:sym typeface="Courier New"/>
              </a:rPr>
              <a:t>head</a:t>
            </a:r>
            <a:r>
              <a:rPr lang="en-US"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&lt;</a:t>
            </a:r>
            <a:r>
              <a:rPr lang="en-US" sz="1650">
                <a:solidFill>
                  <a:srgbClr val="A52A2A"/>
                </a:solidFill>
                <a:latin typeface="Courier New"/>
                <a:ea typeface="Courier New"/>
                <a:cs typeface="Courier New"/>
                <a:sym typeface="Courier New"/>
              </a:rPr>
              <a:t>link</a:t>
            </a:r>
            <a:r>
              <a:rPr lang="en-US" sz="1650">
                <a:solidFill>
                  <a:srgbClr val="FF0000"/>
                </a:solidFill>
                <a:latin typeface="Courier New"/>
                <a:ea typeface="Courier New"/>
                <a:cs typeface="Courier New"/>
                <a:sym typeface="Courier New"/>
              </a:rPr>
              <a:t> rel</a:t>
            </a:r>
            <a:r>
              <a:rPr lang="en-US" sz="1650">
                <a:solidFill>
                  <a:srgbClr val="0000CD"/>
                </a:solidFill>
                <a:latin typeface="Courier New"/>
                <a:ea typeface="Courier New"/>
                <a:cs typeface="Courier New"/>
                <a:sym typeface="Courier New"/>
              </a:rPr>
              <a:t>="stylesheet"</a:t>
            </a:r>
            <a:r>
              <a:rPr lang="en-US" sz="1650">
                <a:solidFill>
                  <a:srgbClr val="FF0000"/>
                </a:solidFill>
                <a:latin typeface="Courier New"/>
                <a:ea typeface="Courier New"/>
                <a:cs typeface="Courier New"/>
                <a:sym typeface="Courier New"/>
              </a:rPr>
              <a:t> type</a:t>
            </a:r>
            <a:r>
              <a:rPr lang="en-US" sz="1650">
                <a:solidFill>
                  <a:srgbClr val="0000CD"/>
                </a:solidFill>
                <a:latin typeface="Courier New"/>
                <a:ea typeface="Courier New"/>
                <a:cs typeface="Courier New"/>
                <a:sym typeface="Courier New"/>
              </a:rPr>
              <a:t>="text/css"</a:t>
            </a:r>
            <a:r>
              <a:rPr lang="en-US" sz="1650">
                <a:solidFill>
                  <a:srgbClr val="FF0000"/>
                </a:solidFill>
                <a:latin typeface="Courier New"/>
                <a:ea typeface="Courier New"/>
                <a:cs typeface="Courier New"/>
                <a:sym typeface="Courier New"/>
              </a:rPr>
              <a:t> href</a:t>
            </a:r>
            <a:r>
              <a:rPr lang="en-US" sz="1650">
                <a:solidFill>
                  <a:srgbClr val="0000CD"/>
                </a:solidFill>
                <a:latin typeface="Courier New"/>
                <a:ea typeface="Courier New"/>
                <a:cs typeface="Courier New"/>
                <a:sym typeface="Courier New"/>
              </a:rPr>
              <a:t>="mystyle.css"&gt;</a:t>
            </a:r>
            <a:endParaRPr sz="16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&lt;</a:t>
            </a:r>
            <a:r>
              <a:rPr lang="en-US" sz="1650">
                <a:solidFill>
                  <a:srgbClr val="A52A2A"/>
                </a:solidFill>
                <a:latin typeface="Courier New"/>
                <a:ea typeface="Courier New"/>
                <a:cs typeface="Courier New"/>
                <a:sym typeface="Courier New"/>
              </a:rPr>
              <a:t>style</a:t>
            </a:r>
            <a:r>
              <a:rPr lang="en-US"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650">
                <a:solidFill>
                  <a:srgbClr val="A52A2A"/>
                </a:solidFill>
                <a:latin typeface="Courier New"/>
                <a:ea typeface="Courier New"/>
                <a:cs typeface="Courier New"/>
                <a:sym typeface="Courier New"/>
              </a:rPr>
              <a:t>h1 </a:t>
            </a:r>
            <a:r>
              <a:rPr lang="en-US" sz="1650">
                <a:latin typeface="Courier New"/>
                <a:ea typeface="Courier New"/>
                <a:cs typeface="Courier New"/>
                <a:sym typeface="Courier New"/>
              </a:rPr>
              <a:t>{</a:t>
            </a:r>
            <a:endParaRPr sz="1650">
              <a:latin typeface="Courier New"/>
              <a:ea typeface="Courier New"/>
              <a:cs typeface="Courier New"/>
              <a:sym typeface="Courier New"/>
            </a:endParaRPr>
          </a:p>
          <a:p>
            <a:pPr indent="0" lvl="0" marL="0" rtl="0" algn="l">
              <a:spcBef>
                <a:spcPts val="360"/>
              </a:spcBef>
              <a:spcAft>
                <a:spcPts val="0"/>
              </a:spcAft>
              <a:buNone/>
            </a:pPr>
            <a:r>
              <a:rPr lang="en-US" sz="1650">
                <a:solidFill>
                  <a:srgbClr val="FF0000"/>
                </a:solidFill>
                <a:latin typeface="Courier New"/>
                <a:ea typeface="Courier New"/>
                <a:cs typeface="Courier New"/>
                <a:sym typeface="Courier New"/>
              </a:rPr>
              <a:t>  color</a:t>
            </a:r>
            <a:r>
              <a:rPr lang="en-US" sz="1650">
                <a:latin typeface="Courier New"/>
                <a:ea typeface="Courier New"/>
                <a:cs typeface="Courier New"/>
                <a:sym typeface="Courier New"/>
              </a:rPr>
              <a:t>:</a:t>
            </a:r>
            <a:r>
              <a:rPr lang="en-US" sz="1650">
                <a:solidFill>
                  <a:srgbClr val="0000CD"/>
                </a:solidFill>
                <a:latin typeface="Courier New"/>
                <a:ea typeface="Courier New"/>
                <a:cs typeface="Courier New"/>
                <a:sym typeface="Courier New"/>
              </a:rPr>
              <a:t> orange</a:t>
            </a:r>
            <a:r>
              <a:rPr lang="en-US" sz="1650">
                <a:latin typeface="Courier New"/>
                <a:ea typeface="Courier New"/>
                <a:cs typeface="Courier New"/>
                <a:sym typeface="Courier New"/>
              </a:rPr>
              <a:t>;</a:t>
            </a:r>
            <a:endParaRPr sz="1650">
              <a:latin typeface="Courier New"/>
              <a:ea typeface="Courier New"/>
              <a:cs typeface="Courier New"/>
              <a:sym typeface="Courier New"/>
            </a:endParaRPr>
          </a:p>
          <a:p>
            <a:pPr indent="0" lvl="0" marL="0" rtl="0" algn="l">
              <a:spcBef>
                <a:spcPts val="360"/>
              </a:spcBef>
              <a:spcAft>
                <a:spcPts val="0"/>
              </a:spcAft>
              <a:buNone/>
            </a:pPr>
            <a:r>
              <a:rPr lang="en-US" sz="1650">
                <a:latin typeface="Courier New"/>
                <a:ea typeface="Courier New"/>
                <a:cs typeface="Courier New"/>
                <a:sym typeface="Courier New"/>
              </a:rPr>
              <a:t>}</a:t>
            </a:r>
            <a:endParaRPr sz="1650">
              <a:latin typeface="Courier New"/>
              <a:ea typeface="Courier New"/>
              <a:cs typeface="Courier New"/>
              <a:sym typeface="Courier New"/>
            </a:endParaRPr>
          </a:p>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&lt;</a:t>
            </a:r>
            <a:r>
              <a:rPr lang="en-US" sz="1650">
                <a:solidFill>
                  <a:srgbClr val="A52A2A"/>
                </a:solidFill>
                <a:latin typeface="Courier New"/>
                <a:ea typeface="Courier New"/>
                <a:cs typeface="Courier New"/>
                <a:sym typeface="Courier New"/>
              </a:rPr>
              <a:t>/style</a:t>
            </a:r>
            <a:r>
              <a:rPr lang="en-US"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&lt;</a:t>
            </a:r>
            <a:r>
              <a:rPr lang="en-US" sz="1650">
                <a:solidFill>
                  <a:srgbClr val="A52A2A"/>
                </a:solidFill>
                <a:latin typeface="Courier New"/>
                <a:ea typeface="Courier New"/>
                <a:cs typeface="Courier New"/>
                <a:sym typeface="Courier New"/>
              </a:rPr>
              <a:t>/head</a:t>
            </a:r>
            <a:r>
              <a:rPr lang="en-US"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 mystyle.css</a:t>
            </a:r>
            <a:endParaRPr sz="16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650">
                <a:solidFill>
                  <a:srgbClr val="0000CD"/>
                </a:solidFill>
                <a:latin typeface="Courier New"/>
                <a:ea typeface="Courier New"/>
                <a:cs typeface="Courier New"/>
                <a:sym typeface="Courier New"/>
              </a:rPr>
              <a:t>h1{color:navy;}</a:t>
            </a:r>
            <a:endParaRPr sz="1650">
              <a:solidFill>
                <a:srgbClr val="0000CD"/>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7e3d3f7cc9_0_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CSS Selector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7e3d3f7cc9_0_5"/>
          <p:cNvSpPr txBox="1"/>
          <p:nvPr>
            <p:ph type="title"/>
          </p:nvPr>
        </p:nvSpPr>
        <p:spPr>
          <a:xfrm>
            <a:off x="457200" y="228600"/>
            <a:ext cx="8229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solidFill>
                  <a:srgbClr val="FF0000"/>
                </a:solidFill>
              </a:rPr>
              <a:t>CSS Selector</a:t>
            </a:r>
            <a:endParaRPr>
              <a:solidFill>
                <a:srgbClr val="FF0000"/>
              </a:solidFill>
            </a:endParaRPr>
          </a:p>
        </p:txBody>
      </p:sp>
      <p:sp>
        <p:nvSpPr>
          <p:cNvPr id="164" name="Google Shape;164;g27e3d3f7cc9_0_5"/>
          <p:cNvSpPr txBox="1"/>
          <p:nvPr>
            <p:ph idx="1" type="body"/>
          </p:nvPr>
        </p:nvSpPr>
        <p:spPr>
          <a:xfrm>
            <a:off x="533400" y="990600"/>
            <a:ext cx="8229600" cy="41910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000"/>
              <a:buNone/>
            </a:pPr>
            <a:r>
              <a:t/>
            </a:r>
            <a:endParaRPr b="1" sz="2000"/>
          </a:p>
          <a:p>
            <a:pPr indent="0" lvl="0" marL="0" rtl="0" algn="l">
              <a:spcBef>
                <a:spcPts val="400"/>
              </a:spcBef>
              <a:spcAft>
                <a:spcPts val="0"/>
              </a:spcAft>
              <a:buClr>
                <a:schemeClr val="dk1"/>
              </a:buClr>
              <a:buSzPts val="2000"/>
              <a:buNone/>
            </a:pPr>
            <a:r>
              <a:rPr b="1" lang="en-US" sz="2000"/>
              <a:t>CSS selectors</a:t>
            </a:r>
            <a:r>
              <a:rPr lang="en-US" sz="2000"/>
              <a:t> are used </a:t>
            </a:r>
            <a:r>
              <a:rPr i="1" lang="en-US" sz="2000"/>
              <a:t>to select the content you want to style</a:t>
            </a:r>
            <a:r>
              <a:rPr lang="en-US" sz="2000"/>
              <a:t>. Selectors are the part of CSS rule set. CSS selectors select HTML elements according to its id, class, type, attribute etc.</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n-US" sz="2000"/>
              <a:t>There are several different types of selectors in CSS.</a:t>
            </a:r>
            <a:endParaRPr/>
          </a:p>
          <a:p>
            <a:pPr indent="-342900" lvl="0" marL="342900" rtl="0" algn="l">
              <a:spcBef>
                <a:spcPts val="400"/>
              </a:spcBef>
              <a:spcAft>
                <a:spcPts val="0"/>
              </a:spcAft>
              <a:buClr>
                <a:schemeClr val="dk1"/>
              </a:buClr>
              <a:buSzPts val="2000"/>
              <a:buFont typeface="Noto Sans Symbols"/>
              <a:buChar char="⮚"/>
            </a:pPr>
            <a:r>
              <a:rPr lang="en-US" sz="2000"/>
              <a:t>CSS Element Selector</a:t>
            </a:r>
            <a:endParaRPr/>
          </a:p>
          <a:p>
            <a:pPr indent="-342900" lvl="0" marL="342900" rtl="0" algn="l">
              <a:spcBef>
                <a:spcPts val="400"/>
              </a:spcBef>
              <a:spcAft>
                <a:spcPts val="0"/>
              </a:spcAft>
              <a:buClr>
                <a:schemeClr val="dk1"/>
              </a:buClr>
              <a:buSzPts val="2000"/>
              <a:buFont typeface="Noto Sans Symbols"/>
              <a:buChar char="⮚"/>
            </a:pPr>
            <a:r>
              <a:rPr lang="en-US" sz="2000"/>
              <a:t>CSS Id Selector</a:t>
            </a:r>
            <a:endParaRPr/>
          </a:p>
          <a:p>
            <a:pPr indent="-342900" lvl="0" marL="342900" rtl="0" algn="l">
              <a:spcBef>
                <a:spcPts val="400"/>
              </a:spcBef>
              <a:spcAft>
                <a:spcPts val="0"/>
              </a:spcAft>
              <a:buClr>
                <a:schemeClr val="dk1"/>
              </a:buClr>
              <a:buSzPts val="2000"/>
              <a:buFont typeface="Noto Sans Symbols"/>
              <a:buChar char="⮚"/>
            </a:pPr>
            <a:r>
              <a:rPr lang="en-US" sz="2000"/>
              <a:t>CSS Class Selector</a:t>
            </a:r>
            <a:endParaRPr/>
          </a:p>
          <a:p>
            <a:pPr indent="-342900" lvl="0" marL="342900" rtl="0" algn="l">
              <a:spcBef>
                <a:spcPts val="400"/>
              </a:spcBef>
              <a:spcAft>
                <a:spcPts val="0"/>
              </a:spcAft>
              <a:buClr>
                <a:schemeClr val="dk1"/>
              </a:buClr>
              <a:buSzPts val="2000"/>
              <a:buFont typeface="Noto Sans Symbols"/>
              <a:buChar char="⮚"/>
            </a:pPr>
            <a:r>
              <a:rPr lang="en-US" sz="2000"/>
              <a:t>CSS Universal Selector</a:t>
            </a:r>
            <a:endParaRPr/>
          </a:p>
          <a:p>
            <a:pPr indent="-342900" lvl="0" marL="342900" rtl="0" algn="l">
              <a:spcBef>
                <a:spcPts val="400"/>
              </a:spcBef>
              <a:spcAft>
                <a:spcPts val="0"/>
              </a:spcAft>
              <a:buClr>
                <a:schemeClr val="dk1"/>
              </a:buClr>
              <a:buSzPts val="2000"/>
              <a:buFont typeface="Noto Sans Symbols"/>
              <a:buChar char="⮚"/>
            </a:pPr>
            <a:r>
              <a:rPr lang="en-US" sz="2000"/>
              <a:t>CSS Group Selector</a:t>
            </a:r>
            <a:endParaRPr/>
          </a:p>
          <a:p>
            <a:pPr indent="0" lvl="0" marL="0" rtl="0" algn="l">
              <a:lnSpc>
                <a:spcPct val="150000"/>
              </a:lnSpc>
              <a:spcBef>
                <a:spcPts val="400"/>
              </a:spcBef>
              <a:spcAft>
                <a:spcPts val="0"/>
              </a:spcAft>
              <a:buClr>
                <a:schemeClr val="dk1"/>
              </a:buClr>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e3d3f7cc9_0_10"/>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2800"/>
              <a:buFont typeface="Calibri"/>
              <a:buNone/>
            </a:pPr>
            <a:r>
              <a:rPr lang="en-US" sz="2800">
                <a:solidFill>
                  <a:srgbClr val="FF0000"/>
                </a:solidFill>
              </a:rPr>
              <a:t>1) CSS Element Selector</a:t>
            </a:r>
            <a:endParaRPr/>
          </a:p>
        </p:txBody>
      </p:sp>
      <p:sp>
        <p:nvSpPr>
          <p:cNvPr id="170" name="Google Shape;170;g27e3d3f7cc9_0_10"/>
          <p:cNvSpPr txBox="1"/>
          <p:nvPr>
            <p:ph idx="1" type="body"/>
          </p:nvPr>
        </p:nvSpPr>
        <p:spPr>
          <a:xfrm>
            <a:off x="152400" y="990600"/>
            <a:ext cx="8839200" cy="5562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en-US" sz="2000"/>
              <a:t>The element selector selects the HTML element by name.</a:t>
            </a:r>
            <a:endParaRPr/>
          </a:p>
          <a:p>
            <a:pPr indent="0" lvl="0" marL="0" rtl="0" algn="l">
              <a:spcBef>
                <a:spcPts val="370"/>
              </a:spcBef>
              <a:spcAft>
                <a:spcPts val="0"/>
              </a:spcAft>
              <a:buClr>
                <a:schemeClr val="dk1"/>
              </a:buClr>
              <a:buSzPct val="100000"/>
              <a:buNone/>
            </a:pPr>
            <a:r>
              <a:rPr lang="en-US" sz="2000"/>
              <a:t>&lt;!DOCTYPE html</a:t>
            </a:r>
            <a:r>
              <a:rPr b="1" lang="en-US" sz="2000"/>
              <a:t>&gt;</a:t>
            </a:r>
            <a:r>
              <a:rPr lang="en-US" sz="2000"/>
              <a:t>  </a:t>
            </a:r>
            <a:endParaRPr/>
          </a:p>
          <a:p>
            <a:pPr indent="0" lvl="0" marL="0" rtl="0" algn="l">
              <a:spcBef>
                <a:spcPts val="370"/>
              </a:spcBef>
              <a:spcAft>
                <a:spcPts val="0"/>
              </a:spcAft>
              <a:buClr>
                <a:schemeClr val="dk1"/>
              </a:buClr>
              <a:buSzPct val="100000"/>
              <a:buNone/>
            </a:pPr>
            <a:r>
              <a:rPr b="1" lang="en-US" sz="2000"/>
              <a:t>&lt;html&gt;</a:t>
            </a:r>
            <a:r>
              <a:rPr lang="en-US" sz="2000"/>
              <a:t>  </a:t>
            </a:r>
            <a:endParaRPr/>
          </a:p>
          <a:p>
            <a:pPr indent="0" lvl="0" marL="0" rtl="0" algn="l">
              <a:spcBef>
                <a:spcPts val="370"/>
              </a:spcBef>
              <a:spcAft>
                <a:spcPts val="0"/>
              </a:spcAft>
              <a:buClr>
                <a:schemeClr val="dk1"/>
              </a:buClr>
              <a:buSzPct val="100000"/>
              <a:buNone/>
            </a:pPr>
            <a:r>
              <a:rPr b="1" lang="en-US" sz="2000"/>
              <a:t>&lt;head&gt;</a:t>
            </a:r>
            <a:r>
              <a:rPr lang="en-US" sz="2000"/>
              <a:t>  </a:t>
            </a:r>
            <a:endParaRPr/>
          </a:p>
          <a:p>
            <a:pPr indent="0" lvl="0" marL="0" rtl="0" algn="l">
              <a:spcBef>
                <a:spcPts val="370"/>
              </a:spcBef>
              <a:spcAft>
                <a:spcPts val="0"/>
              </a:spcAft>
              <a:buClr>
                <a:schemeClr val="dk1"/>
              </a:buClr>
              <a:buSzPct val="100000"/>
              <a:buNone/>
            </a:pPr>
            <a:r>
              <a:rPr b="1" lang="en-US" sz="2000"/>
              <a:t>&lt;style&gt;</a:t>
            </a:r>
            <a:r>
              <a:rPr lang="en-US" sz="2000"/>
              <a:t>  </a:t>
            </a:r>
            <a:endParaRPr/>
          </a:p>
          <a:p>
            <a:pPr indent="0" lvl="0" marL="0" rtl="0" algn="l">
              <a:spcBef>
                <a:spcPts val="370"/>
              </a:spcBef>
              <a:spcAft>
                <a:spcPts val="0"/>
              </a:spcAft>
              <a:buClr>
                <a:schemeClr val="dk1"/>
              </a:buClr>
              <a:buSzPct val="100000"/>
              <a:buNone/>
            </a:pPr>
            <a:r>
              <a:rPr lang="en-US" sz="2000"/>
              <a:t>p{  </a:t>
            </a:r>
            <a:endParaRPr/>
          </a:p>
          <a:p>
            <a:pPr indent="0" lvl="0" marL="0" rtl="0" algn="l">
              <a:spcBef>
                <a:spcPts val="370"/>
              </a:spcBef>
              <a:spcAft>
                <a:spcPts val="0"/>
              </a:spcAft>
              <a:buClr>
                <a:schemeClr val="dk1"/>
              </a:buClr>
              <a:buSzPct val="100000"/>
              <a:buNone/>
            </a:pPr>
            <a:r>
              <a:rPr lang="en-US" sz="2000"/>
              <a:t>    text-align: center;  </a:t>
            </a:r>
            <a:endParaRPr/>
          </a:p>
          <a:p>
            <a:pPr indent="0" lvl="0" marL="0" rtl="0" algn="l">
              <a:spcBef>
                <a:spcPts val="370"/>
              </a:spcBef>
              <a:spcAft>
                <a:spcPts val="0"/>
              </a:spcAft>
              <a:buClr>
                <a:schemeClr val="dk1"/>
              </a:buClr>
              <a:buSzPct val="100000"/>
              <a:buNone/>
            </a:pPr>
            <a:r>
              <a:rPr lang="en-US" sz="2000"/>
              <a:t>    color: blue;  </a:t>
            </a:r>
            <a:endParaRPr/>
          </a:p>
          <a:p>
            <a:pPr indent="0" lvl="0" marL="0" rtl="0" algn="l">
              <a:spcBef>
                <a:spcPts val="370"/>
              </a:spcBef>
              <a:spcAft>
                <a:spcPts val="0"/>
              </a:spcAft>
              <a:buClr>
                <a:schemeClr val="dk1"/>
              </a:buClr>
              <a:buSzPct val="100000"/>
              <a:buNone/>
            </a:pPr>
            <a:r>
              <a:rPr lang="en-US" sz="2000"/>
              <a:t>}   </a:t>
            </a:r>
            <a:endParaRPr/>
          </a:p>
          <a:p>
            <a:pPr indent="0" lvl="0" marL="0" rtl="0" algn="l">
              <a:spcBef>
                <a:spcPts val="370"/>
              </a:spcBef>
              <a:spcAft>
                <a:spcPts val="0"/>
              </a:spcAft>
              <a:buClr>
                <a:schemeClr val="dk1"/>
              </a:buClr>
              <a:buSzPct val="100000"/>
              <a:buNone/>
            </a:pPr>
            <a:r>
              <a:rPr b="1" lang="en-US" sz="2000"/>
              <a:t>&lt;/style&gt;</a:t>
            </a:r>
            <a:r>
              <a:rPr lang="en-US" sz="2000"/>
              <a:t>  </a:t>
            </a:r>
            <a:endParaRPr/>
          </a:p>
          <a:p>
            <a:pPr indent="0" lvl="0" marL="0" rtl="0" algn="l">
              <a:spcBef>
                <a:spcPts val="370"/>
              </a:spcBef>
              <a:spcAft>
                <a:spcPts val="0"/>
              </a:spcAft>
              <a:buClr>
                <a:schemeClr val="dk1"/>
              </a:buClr>
              <a:buSzPct val="100000"/>
              <a:buNone/>
            </a:pPr>
            <a:r>
              <a:rPr b="1" lang="en-US" sz="2000"/>
              <a:t>&lt;/head&gt;</a:t>
            </a:r>
            <a:r>
              <a:rPr lang="en-US" sz="2000"/>
              <a:t>  </a:t>
            </a:r>
            <a:endParaRPr/>
          </a:p>
          <a:p>
            <a:pPr indent="0" lvl="0" marL="0" rtl="0" algn="l">
              <a:spcBef>
                <a:spcPts val="370"/>
              </a:spcBef>
              <a:spcAft>
                <a:spcPts val="0"/>
              </a:spcAft>
              <a:buClr>
                <a:schemeClr val="dk1"/>
              </a:buClr>
              <a:buSzPct val="100000"/>
              <a:buNone/>
            </a:pPr>
            <a:r>
              <a:rPr b="1" lang="en-US" sz="2000"/>
              <a:t>&lt;body&gt;</a:t>
            </a:r>
            <a:r>
              <a:rPr lang="en-US" sz="2000"/>
              <a:t>  </a:t>
            </a:r>
            <a:endParaRPr/>
          </a:p>
          <a:p>
            <a:pPr indent="0" lvl="0" marL="0" rtl="0" algn="l">
              <a:spcBef>
                <a:spcPts val="370"/>
              </a:spcBef>
              <a:spcAft>
                <a:spcPts val="0"/>
              </a:spcAft>
              <a:buClr>
                <a:schemeClr val="dk1"/>
              </a:buClr>
              <a:buSzPct val="100000"/>
              <a:buNone/>
            </a:pPr>
            <a:r>
              <a:rPr b="1" lang="en-US" sz="2000"/>
              <a:t>&lt;p&gt;</a:t>
            </a:r>
            <a:r>
              <a:rPr lang="en-US" sz="2000"/>
              <a:t>This style will be applied on every paragraph.</a:t>
            </a:r>
            <a:r>
              <a:rPr b="1" lang="en-US" sz="2000"/>
              <a:t>&lt;/p&gt;</a:t>
            </a:r>
            <a:r>
              <a:rPr lang="en-US" sz="2000"/>
              <a:t>  </a:t>
            </a:r>
            <a:endParaRPr/>
          </a:p>
          <a:p>
            <a:pPr indent="0" lvl="0" marL="0" rtl="0" algn="l">
              <a:spcBef>
                <a:spcPts val="370"/>
              </a:spcBef>
              <a:spcAft>
                <a:spcPts val="0"/>
              </a:spcAft>
              <a:buClr>
                <a:schemeClr val="dk1"/>
              </a:buClr>
              <a:buSzPct val="100000"/>
              <a:buNone/>
            </a:pPr>
            <a:r>
              <a:rPr b="1" lang="en-US" sz="2000"/>
              <a:t>&lt;p</a:t>
            </a:r>
            <a:r>
              <a:rPr lang="en-US" sz="2000"/>
              <a:t> </a:t>
            </a:r>
            <a:r>
              <a:rPr b="1" lang="en-US" sz="2000"/>
              <a:t>&gt;</a:t>
            </a:r>
            <a:r>
              <a:rPr lang="en-US" sz="2000"/>
              <a:t>Me too!</a:t>
            </a:r>
            <a:r>
              <a:rPr b="1" lang="en-US" sz="2000"/>
              <a:t>&lt;/p&gt;</a:t>
            </a:r>
            <a:r>
              <a:rPr lang="en-US" sz="2000"/>
              <a:t>  </a:t>
            </a:r>
            <a:endParaRPr/>
          </a:p>
          <a:p>
            <a:pPr indent="0" lvl="0" marL="0" rtl="0" algn="l">
              <a:spcBef>
                <a:spcPts val="370"/>
              </a:spcBef>
              <a:spcAft>
                <a:spcPts val="0"/>
              </a:spcAft>
              <a:buClr>
                <a:schemeClr val="dk1"/>
              </a:buClr>
              <a:buSzPct val="100000"/>
              <a:buNone/>
            </a:pPr>
            <a:r>
              <a:rPr b="1" lang="en-US" sz="2000"/>
              <a:t>&lt;p&gt;</a:t>
            </a:r>
            <a:r>
              <a:rPr lang="en-US" sz="2000"/>
              <a:t>And me!</a:t>
            </a:r>
            <a:r>
              <a:rPr b="1" lang="en-US" sz="2000"/>
              <a:t>&lt;/p&gt;</a:t>
            </a:r>
            <a:r>
              <a:rPr lang="en-US" sz="2000"/>
              <a:t>  </a:t>
            </a:r>
            <a:endParaRPr/>
          </a:p>
          <a:p>
            <a:pPr indent="0" lvl="0" marL="0" rtl="0" algn="l">
              <a:spcBef>
                <a:spcPts val="370"/>
              </a:spcBef>
              <a:spcAft>
                <a:spcPts val="0"/>
              </a:spcAft>
              <a:buClr>
                <a:schemeClr val="dk1"/>
              </a:buClr>
              <a:buSzPct val="100000"/>
              <a:buNone/>
            </a:pPr>
            <a:r>
              <a:rPr b="1" lang="en-US" sz="2000"/>
              <a:t>&lt;/body&gt;</a:t>
            </a:r>
            <a:r>
              <a:rPr lang="en-US" sz="2000"/>
              <a:t>  </a:t>
            </a:r>
            <a:endParaRPr/>
          </a:p>
          <a:p>
            <a:pPr indent="0" lvl="0" marL="0" rtl="0" algn="l">
              <a:spcBef>
                <a:spcPts val="370"/>
              </a:spcBef>
              <a:spcAft>
                <a:spcPts val="0"/>
              </a:spcAft>
              <a:buClr>
                <a:schemeClr val="dk1"/>
              </a:buClr>
              <a:buSzPct val="100000"/>
              <a:buNone/>
            </a:pPr>
            <a:r>
              <a:rPr b="1" lang="en-US" sz="2000"/>
              <a:t>&lt;/html&gt;</a:t>
            </a:r>
            <a:r>
              <a:rPr lang="en-US" sz="2000"/>
              <a:t>    </a:t>
            </a:r>
            <a:endParaRPr/>
          </a:p>
          <a:p>
            <a:pPr indent="0" lvl="0" marL="0" rtl="0" algn="l">
              <a:lnSpc>
                <a:spcPct val="150000"/>
              </a:lnSpc>
              <a:spcBef>
                <a:spcPts val="370"/>
              </a:spcBef>
              <a:spcAft>
                <a:spcPts val="0"/>
              </a:spcAft>
              <a:buClr>
                <a:schemeClr val="dk1"/>
              </a:buClr>
              <a:buSzPct val="1000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e3d3f7cc9_0_15"/>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41935"/>
              <a:buFont typeface="Calibri"/>
              <a:buNone/>
            </a:pPr>
            <a:br>
              <a:rPr lang="en-US"/>
            </a:br>
            <a:r>
              <a:rPr lang="en-US" sz="3100">
                <a:solidFill>
                  <a:srgbClr val="FF0000"/>
                </a:solidFill>
              </a:rPr>
              <a:t>2) CSS Id Selector</a:t>
            </a:r>
            <a:br>
              <a:rPr lang="en-US" sz="3100">
                <a:solidFill>
                  <a:srgbClr val="FF0000"/>
                </a:solidFill>
              </a:rPr>
            </a:br>
            <a:endParaRPr sz="3100">
              <a:solidFill>
                <a:srgbClr val="FF0000"/>
              </a:solidFill>
            </a:endParaRPr>
          </a:p>
        </p:txBody>
      </p:sp>
      <p:sp>
        <p:nvSpPr>
          <p:cNvPr id="176" name="Google Shape;176;g27e3d3f7cc9_0_15"/>
          <p:cNvSpPr txBox="1"/>
          <p:nvPr>
            <p:ph idx="1" type="body"/>
          </p:nvPr>
        </p:nvSpPr>
        <p:spPr>
          <a:xfrm>
            <a:off x="533400" y="1143000"/>
            <a:ext cx="8229600" cy="5486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Clr>
                <a:schemeClr val="dk1"/>
              </a:buClr>
              <a:buSzPts val="2000"/>
              <a:buNone/>
            </a:pPr>
            <a:r>
              <a:rPr lang="en-US" sz="2000"/>
              <a:t>The id selector selects the id attribute of an HTML element to select a specific element. An id is always unique within the page so it is chosen to select a single, unique element.</a:t>
            </a:r>
            <a:endParaRPr/>
          </a:p>
          <a:p>
            <a:pPr indent="0" lvl="0" marL="0" rtl="0" algn="l">
              <a:lnSpc>
                <a:spcPct val="150000"/>
              </a:lnSpc>
              <a:spcBef>
                <a:spcPts val="400"/>
              </a:spcBef>
              <a:spcAft>
                <a:spcPts val="0"/>
              </a:spcAft>
              <a:buClr>
                <a:schemeClr val="dk1"/>
              </a:buClr>
              <a:buSzPts val="2000"/>
              <a:buNone/>
            </a:pPr>
            <a:r>
              <a:rPr lang="en-US" sz="2000"/>
              <a:t>It is written with the hash character (#), followed by the id of the element.</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lang="en-US" sz="2000"/>
              <a:t>#para1 {  </a:t>
            </a:r>
            <a:endParaRPr/>
          </a:p>
          <a:p>
            <a:pPr indent="0" lvl="0" marL="0" rtl="0" algn="l">
              <a:spcBef>
                <a:spcPts val="400"/>
              </a:spcBef>
              <a:spcAft>
                <a:spcPts val="0"/>
              </a:spcAft>
              <a:buClr>
                <a:schemeClr val="dk1"/>
              </a:buClr>
              <a:buSzPts val="2000"/>
              <a:buNone/>
            </a:pPr>
            <a:r>
              <a:rPr lang="en-US" sz="2000"/>
              <a:t>    text-align: center;  </a:t>
            </a:r>
            <a:endParaRPr/>
          </a:p>
          <a:p>
            <a:pPr indent="0" lvl="0" marL="0" rtl="0" algn="l">
              <a:spcBef>
                <a:spcPts val="400"/>
              </a:spcBef>
              <a:spcAft>
                <a:spcPts val="0"/>
              </a:spcAft>
              <a:buClr>
                <a:schemeClr val="dk1"/>
              </a:buClr>
              <a:buSzPts val="2000"/>
              <a:buNone/>
            </a:pPr>
            <a:r>
              <a:rPr lang="en-US" sz="2000"/>
              <a:t>    color: blue;  </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b="1" lang="en-US" sz="2000"/>
              <a:t>&lt;/head&gt;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l">
              <a:spcBef>
                <a:spcPts val="400"/>
              </a:spcBef>
              <a:spcAft>
                <a:spcPts val="0"/>
              </a:spcAft>
              <a:buClr>
                <a:schemeClr val="dk1"/>
              </a:buClr>
              <a:buSzPts val="2000"/>
              <a:buNone/>
            </a:pPr>
            <a:r>
              <a:rPr b="1" lang="en-US" sz="2000"/>
              <a:t>&lt;p</a:t>
            </a:r>
            <a:r>
              <a:rPr lang="en-US" sz="2000"/>
              <a:t> id="para1"</a:t>
            </a:r>
            <a:r>
              <a:rPr b="1" lang="en-US" sz="2000"/>
              <a:t>&gt;</a:t>
            </a:r>
            <a:r>
              <a:rPr lang="en-US" sz="2000"/>
              <a:t>Hello Javatpoint.com</a:t>
            </a:r>
            <a:r>
              <a:rPr b="1" lang="en-US" sz="2000"/>
              <a:t>&lt;/p&gt;</a:t>
            </a:r>
            <a:r>
              <a:rPr lang="en-US" sz="2000"/>
              <a:t>  </a:t>
            </a:r>
            <a:endParaRPr/>
          </a:p>
          <a:p>
            <a:pPr indent="0" lvl="0" marL="0" rtl="0" algn="l">
              <a:spcBef>
                <a:spcPts val="400"/>
              </a:spcBef>
              <a:spcAft>
                <a:spcPts val="0"/>
              </a:spcAft>
              <a:buClr>
                <a:schemeClr val="dk1"/>
              </a:buClr>
              <a:buSzPts val="2000"/>
              <a:buNone/>
            </a:pPr>
            <a:r>
              <a:rPr b="1" lang="en-US" sz="2000"/>
              <a:t>&lt;p&gt;</a:t>
            </a:r>
            <a:r>
              <a:rPr lang="en-US" sz="2000"/>
              <a:t>This paragraph will not be affected.</a:t>
            </a:r>
            <a:r>
              <a:rPr b="1" lang="en-US" sz="2000"/>
              <a:t>&lt;/p&gt;</a:t>
            </a:r>
            <a:r>
              <a:rPr lang="en-US" sz="2000"/>
              <a:t>  </a:t>
            </a:r>
            <a:endParaRPr sz="2000"/>
          </a:p>
          <a:p>
            <a:pPr indent="0" lvl="0" marL="0" rtl="0" algn="l">
              <a:spcBef>
                <a:spcPts val="400"/>
              </a:spcBef>
              <a:spcAft>
                <a:spcPts val="0"/>
              </a:spcAft>
              <a:buClr>
                <a:schemeClr val="dk1"/>
              </a:buClr>
              <a:buSzPts val="2000"/>
              <a:buNone/>
            </a:pPr>
            <a:r>
              <a:rPr lang="en-US" sz="2000"/>
              <a:t>&lt;/body&gt;</a:t>
            </a:r>
            <a:endParaRPr sz="2000"/>
          </a:p>
          <a:p>
            <a:pPr indent="0" lvl="0" marL="0" rtl="0" algn="l">
              <a:lnSpc>
                <a:spcPct val="150000"/>
              </a:lnSpc>
              <a:spcBef>
                <a:spcPts val="400"/>
              </a:spcBef>
              <a:spcAft>
                <a:spcPts val="0"/>
              </a:spcAft>
              <a:buClr>
                <a:schemeClr val="dk1"/>
              </a:buClr>
              <a:buSzPts val="20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e3d3f7cc9_0_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2700">
                <a:solidFill>
                  <a:srgbClr val="FF0000"/>
                </a:solidFill>
              </a:rPr>
              <a:t>3) CSS Class Selector</a:t>
            </a:r>
            <a:br>
              <a:rPr lang="en-US"/>
            </a:br>
            <a:endParaRPr>
              <a:solidFill>
                <a:srgbClr val="FF0000"/>
              </a:solidFill>
            </a:endParaRPr>
          </a:p>
        </p:txBody>
      </p:sp>
      <p:sp>
        <p:nvSpPr>
          <p:cNvPr id="182" name="Google Shape;182;g27e3d3f7cc9_0_20"/>
          <p:cNvSpPr txBox="1"/>
          <p:nvPr>
            <p:ph idx="1" type="body"/>
          </p:nvPr>
        </p:nvSpPr>
        <p:spPr>
          <a:xfrm>
            <a:off x="457200" y="762000"/>
            <a:ext cx="8382000" cy="60960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Clr>
                <a:schemeClr val="dk1"/>
              </a:buClr>
              <a:buSzPts val="2000"/>
              <a:buNone/>
            </a:pPr>
            <a:r>
              <a:rPr lang="en-US" sz="2000"/>
              <a:t>The class selector selects HTML elements with a specific class attribute. It is used with a period character . (full stop symbol) followed by the class name</a:t>
            </a:r>
            <a:r>
              <a:rPr lang="en-US"/>
              <a:t>.</a:t>
            </a:r>
            <a:endParaRPr/>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US" sz="2000"/>
              <a:t>Note: A class name should not be started with a number.</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lang="en-US" sz="2000"/>
              <a:t>.center {  </a:t>
            </a:r>
            <a:endParaRPr/>
          </a:p>
          <a:p>
            <a:pPr indent="0" lvl="0" marL="0" rtl="0" algn="l">
              <a:spcBef>
                <a:spcPts val="400"/>
              </a:spcBef>
              <a:spcAft>
                <a:spcPts val="0"/>
              </a:spcAft>
              <a:buClr>
                <a:schemeClr val="dk1"/>
              </a:buClr>
              <a:buSzPts val="2000"/>
              <a:buNone/>
            </a:pPr>
            <a:r>
              <a:rPr lang="en-US" sz="2000"/>
              <a:t>    text-align: center;  </a:t>
            </a:r>
            <a:endParaRPr/>
          </a:p>
          <a:p>
            <a:pPr indent="0" lvl="0" marL="0" rtl="0" algn="l">
              <a:spcBef>
                <a:spcPts val="400"/>
              </a:spcBef>
              <a:spcAft>
                <a:spcPts val="0"/>
              </a:spcAft>
              <a:buClr>
                <a:schemeClr val="dk1"/>
              </a:buClr>
              <a:buSzPts val="2000"/>
              <a:buNone/>
            </a:pPr>
            <a:r>
              <a:rPr lang="en-US" sz="2000"/>
              <a:t>    color: blue;  </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b="1" lang="en-US" sz="2000"/>
              <a:t>&lt;/head&gt;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l">
              <a:spcBef>
                <a:spcPts val="400"/>
              </a:spcBef>
              <a:spcAft>
                <a:spcPts val="0"/>
              </a:spcAft>
              <a:buClr>
                <a:schemeClr val="dk1"/>
              </a:buClr>
              <a:buSzPts val="2000"/>
              <a:buNone/>
            </a:pPr>
            <a:r>
              <a:rPr b="1" lang="en-US" sz="2000"/>
              <a:t>&lt;h1</a:t>
            </a:r>
            <a:r>
              <a:rPr lang="en-US" sz="2000"/>
              <a:t> class="center"</a:t>
            </a:r>
            <a:r>
              <a:rPr b="1" lang="en-US" sz="2000"/>
              <a:t>&gt;</a:t>
            </a:r>
            <a:r>
              <a:rPr lang="en-US" sz="2000"/>
              <a:t>This heading is blue and center-aligned.</a:t>
            </a:r>
            <a:r>
              <a:rPr b="1" lang="en-US" sz="2000"/>
              <a:t>&lt;/h1&gt;</a:t>
            </a:r>
            <a:r>
              <a:rPr lang="en-US" sz="2000"/>
              <a:t>  </a:t>
            </a:r>
            <a:endParaRPr/>
          </a:p>
          <a:p>
            <a:pPr indent="0" lvl="0" marL="0" rtl="0" algn="l">
              <a:spcBef>
                <a:spcPts val="400"/>
              </a:spcBef>
              <a:spcAft>
                <a:spcPts val="0"/>
              </a:spcAft>
              <a:buClr>
                <a:schemeClr val="dk1"/>
              </a:buClr>
              <a:buSzPts val="2000"/>
              <a:buNone/>
            </a:pPr>
            <a:r>
              <a:rPr b="1" lang="en-US" sz="2000"/>
              <a:t>&lt;p</a:t>
            </a:r>
            <a:r>
              <a:rPr lang="en-US" sz="2000"/>
              <a:t> class="center"</a:t>
            </a:r>
            <a:r>
              <a:rPr b="1" lang="en-US" sz="2000"/>
              <a:t>&gt;</a:t>
            </a:r>
            <a:r>
              <a:rPr lang="en-US" sz="2000"/>
              <a:t>This paragraph is blue and center-aligned.</a:t>
            </a:r>
            <a:r>
              <a:rPr b="1" lang="en-US" sz="2000"/>
              <a:t>&lt;/p&gt;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just">
              <a:spcBef>
                <a:spcPts val="400"/>
              </a:spcBef>
              <a:spcAft>
                <a:spcPts val="0"/>
              </a:spcAft>
              <a:buClr>
                <a:schemeClr val="dk1"/>
              </a:buClr>
              <a:buSzPts val="2000"/>
              <a:buNone/>
            </a:pPr>
            <a:r>
              <a:t/>
            </a:r>
            <a:endParaRPr sz="2000"/>
          </a:p>
          <a:p>
            <a:pPr indent="0" lvl="0" marL="0" rtl="0" algn="just">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7e3d3f7cc9_0_25"/>
          <p:cNvSpPr txBox="1"/>
          <p:nvPr>
            <p:ph type="title"/>
          </p:nvPr>
        </p:nvSpPr>
        <p:spPr>
          <a:xfrm>
            <a:off x="457200" y="274638"/>
            <a:ext cx="8229600" cy="639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2400"/>
              <a:buFont typeface="Calibri"/>
              <a:buNone/>
            </a:pPr>
            <a:r>
              <a:rPr lang="en-US" sz="2400">
                <a:solidFill>
                  <a:srgbClr val="FF0000"/>
                </a:solidFill>
              </a:rPr>
              <a:t>CSS Class Selector for specific element</a:t>
            </a:r>
            <a:br>
              <a:rPr lang="en-US" sz="2400">
                <a:solidFill>
                  <a:srgbClr val="FF0000"/>
                </a:solidFill>
              </a:rPr>
            </a:br>
            <a:endParaRPr sz="2400">
              <a:solidFill>
                <a:srgbClr val="FF0000"/>
              </a:solidFill>
            </a:endParaRPr>
          </a:p>
        </p:txBody>
      </p:sp>
      <p:sp>
        <p:nvSpPr>
          <p:cNvPr id="188" name="Google Shape;188;g27e3d3f7cc9_0_25"/>
          <p:cNvSpPr txBox="1"/>
          <p:nvPr>
            <p:ph idx="1" type="body"/>
          </p:nvPr>
        </p:nvSpPr>
        <p:spPr>
          <a:xfrm>
            <a:off x="457200" y="838200"/>
            <a:ext cx="8229600" cy="52881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Clr>
                <a:schemeClr val="dk1"/>
              </a:buClr>
              <a:buSzPts val="2000"/>
              <a:buNone/>
            </a:pPr>
            <a:r>
              <a:rPr lang="en-US" sz="2000"/>
              <a:t>If you want to specify that only one specific HTML element should be affected then you should use the element name with class selector.</a:t>
            </a:r>
            <a:endParaRPr/>
          </a:p>
          <a:p>
            <a:pPr indent="0" lvl="0" marL="0" rtl="0" algn="just">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lang="en-US" sz="2000"/>
              <a:t>p.center {  </a:t>
            </a:r>
            <a:endParaRPr/>
          </a:p>
          <a:p>
            <a:pPr indent="0" lvl="0" marL="0" rtl="0" algn="l">
              <a:spcBef>
                <a:spcPts val="400"/>
              </a:spcBef>
              <a:spcAft>
                <a:spcPts val="0"/>
              </a:spcAft>
              <a:buClr>
                <a:schemeClr val="dk1"/>
              </a:buClr>
              <a:buSzPts val="2000"/>
              <a:buNone/>
            </a:pPr>
            <a:r>
              <a:rPr lang="en-US" sz="2000"/>
              <a:t>    text-align: center;  </a:t>
            </a:r>
            <a:endParaRPr/>
          </a:p>
          <a:p>
            <a:pPr indent="0" lvl="0" marL="0" rtl="0" algn="l">
              <a:spcBef>
                <a:spcPts val="400"/>
              </a:spcBef>
              <a:spcAft>
                <a:spcPts val="0"/>
              </a:spcAft>
              <a:buClr>
                <a:schemeClr val="dk1"/>
              </a:buClr>
              <a:buSzPts val="2000"/>
              <a:buNone/>
            </a:pPr>
            <a:r>
              <a:rPr lang="en-US" sz="2000"/>
              <a:t>    color: blue;  </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b="1" lang="en-US" sz="2000"/>
              <a:t>&lt;/head&gt;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l">
              <a:spcBef>
                <a:spcPts val="400"/>
              </a:spcBef>
              <a:spcAft>
                <a:spcPts val="0"/>
              </a:spcAft>
              <a:buClr>
                <a:schemeClr val="dk1"/>
              </a:buClr>
              <a:buSzPts val="2000"/>
              <a:buNone/>
            </a:pPr>
            <a:r>
              <a:rPr b="1" lang="en-US" sz="2000"/>
              <a:t>&lt;h1</a:t>
            </a:r>
            <a:r>
              <a:rPr lang="en-US" sz="2000"/>
              <a:t> class="center"</a:t>
            </a:r>
            <a:r>
              <a:rPr b="1" lang="en-US" sz="2000"/>
              <a:t>&gt;</a:t>
            </a:r>
            <a:r>
              <a:rPr lang="en-US" sz="2000"/>
              <a:t>This heading is not affected</a:t>
            </a:r>
            <a:r>
              <a:rPr b="1" lang="en-US" sz="2000"/>
              <a:t>&lt;/h1&gt;</a:t>
            </a:r>
            <a:r>
              <a:rPr lang="en-US" sz="2000"/>
              <a:t>  </a:t>
            </a:r>
            <a:endParaRPr/>
          </a:p>
          <a:p>
            <a:pPr indent="0" lvl="0" marL="0" rtl="0" algn="l">
              <a:spcBef>
                <a:spcPts val="400"/>
              </a:spcBef>
              <a:spcAft>
                <a:spcPts val="0"/>
              </a:spcAft>
              <a:buClr>
                <a:schemeClr val="dk1"/>
              </a:buClr>
              <a:buSzPts val="2000"/>
              <a:buNone/>
            </a:pPr>
            <a:r>
              <a:rPr b="1" lang="en-US" sz="2000"/>
              <a:t>&lt;p</a:t>
            </a:r>
            <a:r>
              <a:rPr lang="en-US" sz="2000"/>
              <a:t> class="center"</a:t>
            </a:r>
            <a:r>
              <a:rPr b="1" lang="en-US" sz="2000"/>
              <a:t>&gt;</a:t>
            </a:r>
            <a:r>
              <a:rPr lang="en-US" sz="2000"/>
              <a:t>This paragraph is blue and center-aligned.</a:t>
            </a:r>
            <a:r>
              <a:rPr b="1" lang="en-US" sz="2000"/>
              <a:t>&lt;/p&gt;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7e3d3f7cc9_0_30"/>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2400"/>
              <a:buFont typeface="Calibri"/>
              <a:buNone/>
            </a:pPr>
            <a:r>
              <a:rPr b="1" lang="en-US" sz="2400">
                <a:solidFill>
                  <a:srgbClr val="FF0000"/>
                </a:solidFill>
              </a:rPr>
              <a:t>4) CSS Universal Selector</a:t>
            </a:r>
            <a:endParaRPr/>
          </a:p>
        </p:txBody>
      </p:sp>
      <p:sp>
        <p:nvSpPr>
          <p:cNvPr id="194" name="Google Shape;194;g27e3d3f7cc9_0_30"/>
          <p:cNvSpPr txBox="1"/>
          <p:nvPr>
            <p:ph idx="1" type="body"/>
          </p:nvPr>
        </p:nvSpPr>
        <p:spPr>
          <a:xfrm>
            <a:off x="457200" y="533400"/>
            <a:ext cx="8229600" cy="60198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Clr>
                <a:schemeClr val="dk1"/>
              </a:buClr>
              <a:buSzPts val="2000"/>
              <a:buNone/>
            </a:pPr>
            <a:r>
              <a:rPr lang="en-US" sz="2000"/>
              <a:t>The universal selector is used as a wildcard character. It selects all the elements on the pages</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lang="en-US" sz="2000"/>
              <a:t>* {  </a:t>
            </a:r>
            <a:endParaRPr/>
          </a:p>
          <a:p>
            <a:pPr indent="0" lvl="0" marL="0" rtl="0" algn="l">
              <a:spcBef>
                <a:spcPts val="400"/>
              </a:spcBef>
              <a:spcAft>
                <a:spcPts val="0"/>
              </a:spcAft>
              <a:buClr>
                <a:schemeClr val="dk1"/>
              </a:buClr>
              <a:buSzPts val="2000"/>
              <a:buNone/>
            </a:pPr>
            <a:r>
              <a:rPr lang="en-US" sz="2000"/>
              <a:t>   color: green;  </a:t>
            </a:r>
            <a:endParaRPr/>
          </a:p>
          <a:p>
            <a:pPr indent="0" lvl="0" marL="0" rtl="0" algn="l">
              <a:spcBef>
                <a:spcPts val="400"/>
              </a:spcBef>
              <a:spcAft>
                <a:spcPts val="0"/>
              </a:spcAft>
              <a:buClr>
                <a:schemeClr val="dk1"/>
              </a:buClr>
              <a:buSzPts val="2000"/>
              <a:buNone/>
            </a:pPr>
            <a:r>
              <a:rPr lang="en-US" sz="2000"/>
              <a:t>   font-size: 20px;  </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b="1" lang="en-US" sz="2000"/>
              <a:t>&lt;/style&gt;</a:t>
            </a:r>
            <a:r>
              <a:rPr lang="en-US" sz="2000"/>
              <a:t>  </a:t>
            </a:r>
            <a:endParaRPr/>
          </a:p>
          <a:p>
            <a:pPr indent="0" lvl="0" marL="0" rtl="0" algn="l">
              <a:spcBef>
                <a:spcPts val="400"/>
              </a:spcBef>
              <a:spcAft>
                <a:spcPts val="0"/>
              </a:spcAft>
              <a:buClr>
                <a:schemeClr val="dk1"/>
              </a:buClr>
              <a:buSzPts val="2000"/>
              <a:buNone/>
            </a:pPr>
            <a:r>
              <a:rPr b="1" lang="en-US" sz="2000"/>
              <a:t>&lt;/head&gt;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l">
              <a:spcBef>
                <a:spcPts val="400"/>
              </a:spcBef>
              <a:spcAft>
                <a:spcPts val="0"/>
              </a:spcAft>
              <a:buClr>
                <a:schemeClr val="dk1"/>
              </a:buClr>
              <a:buSzPts val="2000"/>
              <a:buNone/>
            </a:pPr>
            <a:r>
              <a:rPr b="1" lang="en-US" sz="2000"/>
              <a:t>&lt;h2&gt;</a:t>
            </a:r>
            <a:r>
              <a:rPr lang="en-US" sz="2000"/>
              <a:t>This is heading</a:t>
            </a:r>
            <a:r>
              <a:rPr b="1" lang="en-US" sz="2000"/>
              <a:t>&lt;/h2&gt;</a:t>
            </a:r>
            <a:r>
              <a:rPr lang="en-US" sz="2000"/>
              <a:t>  </a:t>
            </a:r>
            <a:endParaRPr/>
          </a:p>
          <a:p>
            <a:pPr indent="0" lvl="0" marL="0" rtl="0" algn="l">
              <a:spcBef>
                <a:spcPts val="400"/>
              </a:spcBef>
              <a:spcAft>
                <a:spcPts val="0"/>
              </a:spcAft>
              <a:buClr>
                <a:schemeClr val="dk1"/>
              </a:buClr>
              <a:buSzPts val="2000"/>
              <a:buNone/>
            </a:pPr>
            <a:r>
              <a:rPr b="1" lang="en-US" sz="2000"/>
              <a:t>&lt;p&gt;</a:t>
            </a:r>
            <a:r>
              <a:rPr lang="en-US" sz="2000"/>
              <a:t>This style will be applied on every paragraph.</a:t>
            </a:r>
            <a:r>
              <a:rPr b="1" lang="en-US" sz="2000"/>
              <a:t>&lt;/p&gt;</a:t>
            </a:r>
            <a:r>
              <a:rPr lang="en-US" sz="2000"/>
              <a:t>  </a:t>
            </a:r>
            <a:endParaRPr/>
          </a:p>
          <a:p>
            <a:pPr indent="0" lvl="0" marL="0" rtl="0" algn="l">
              <a:spcBef>
                <a:spcPts val="400"/>
              </a:spcBef>
              <a:spcAft>
                <a:spcPts val="0"/>
              </a:spcAft>
              <a:buClr>
                <a:schemeClr val="dk1"/>
              </a:buClr>
              <a:buSzPts val="2000"/>
              <a:buNone/>
            </a:pPr>
            <a:r>
              <a:rPr b="1" lang="en-US" sz="2000"/>
              <a:t>&lt;p</a:t>
            </a:r>
            <a:r>
              <a:rPr lang="en-US" sz="2000"/>
              <a:t> id="para1"</a:t>
            </a:r>
            <a:r>
              <a:rPr b="1" lang="en-US" sz="2000"/>
              <a:t>&gt;</a:t>
            </a:r>
            <a:r>
              <a:rPr lang="en-US" sz="2000"/>
              <a:t>Me too!</a:t>
            </a:r>
            <a:r>
              <a:rPr b="1" lang="en-US" sz="2000"/>
              <a:t>&lt;/p&gt;</a:t>
            </a:r>
            <a:r>
              <a:rPr lang="en-US" sz="2000"/>
              <a:t>  </a:t>
            </a:r>
            <a:endParaRPr/>
          </a:p>
          <a:p>
            <a:pPr indent="0" lvl="0" marL="0" rtl="0" algn="l">
              <a:spcBef>
                <a:spcPts val="400"/>
              </a:spcBef>
              <a:spcAft>
                <a:spcPts val="0"/>
              </a:spcAft>
              <a:buClr>
                <a:schemeClr val="dk1"/>
              </a:buClr>
              <a:buSzPts val="2000"/>
              <a:buNone/>
            </a:pPr>
            <a:r>
              <a:rPr b="1" lang="en-US" sz="2000"/>
              <a:t>&lt;p&gt;</a:t>
            </a:r>
            <a:r>
              <a:rPr lang="en-US" sz="2000"/>
              <a:t>And me!</a:t>
            </a:r>
            <a:r>
              <a:rPr b="1" lang="en-US" sz="2000"/>
              <a:t>&lt;/p&gt;</a:t>
            </a:r>
            <a:r>
              <a:rPr lang="en-US" sz="2000"/>
              <a:t>  </a:t>
            </a:r>
            <a:endParaRPr/>
          </a:p>
          <a:p>
            <a:pPr indent="0" lvl="0" marL="0" rtl="0" algn="l">
              <a:spcBef>
                <a:spcPts val="400"/>
              </a:spcBef>
              <a:spcAft>
                <a:spcPts val="0"/>
              </a:spcAft>
              <a:buClr>
                <a:schemeClr val="dk1"/>
              </a:buClr>
              <a:buSzPts val="2000"/>
              <a:buNone/>
            </a:pPr>
            <a:r>
              <a:rPr b="1" lang="en-US" sz="2000"/>
              <a:t>&lt;/body&gt;</a:t>
            </a:r>
            <a:r>
              <a:rPr lang="en-US" sz="2000"/>
              <a:t>  </a:t>
            </a:r>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7e3d3f7cc9_0_35"/>
          <p:cNvSpPr txBox="1"/>
          <p:nvPr>
            <p:ph type="title"/>
          </p:nvPr>
        </p:nvSpPr>
        <p:spPr>
          <a:xfrm>
            <a:off x="457200" y="76200"/>
            <a:ext cx="82296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62962"/>
              <a:buFont typeface="Calibri"/>
              <a:buNone/>
            </a:pPr>
            <a:br>
              <a:rPr lang="en-US">
                <a:solidFill>
                  <a:srgbClr val="FF0000"/>
                </a:solidFill>
              </a:rPr>
            </a:br>
            <a:r>
              <a:rPr lang="en-US" sz="2700">
                <a:solidFill>
                  <a:srgbClr val="FF0000"/>
                </a:solidFill>
              </a:rPr>
              <a:t>5) CSS Group Selector</a:t>
            </a:r>
            <a:br>
              <a:rPr lang="en-US" sz="2700">
                <a:solidFill>
                  <a:srgbClr val="FF0000"/>
                </a:solidFill>
              </a:rPr>
            </a:br>
            <a:endParaRPr sz="2700">
              <a:solidFill>
                <a:srgbClr val="FF0000"/>
              </a:solidFill>
            </a:endParaRPr>
          </a:p>
        </p:txBody>
      </p:sp>
      <p:sp>
        <p:nvSpPr>
          <p:cNvPr id="200" name="Google Shape;200;g27e3d3f7cc9_0_35"/>
          <p:cNvSpPr txBox="1"/>
          <p:nvPr>
            <p:ph idx="1" type="body"/>
          </p:nvPr>
        </p:nvSpPr>
        <p:spPr>
          <a:xfrm>
            <a:off x="228600" y="914400"/>
            <a:ext cx="8458200" cy="52119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000"/>
              <a:buNone/>
            </a:pPr>
            <a:r>
              <a:rPr lang="en-US" sz="2000"/>
              <a:t>The grouping selector is used to select all the elements with the same style definitions.</a:t>
            </a:r>
            <a:endParaRPr/>
          </a:p>
          <a:p>
            <a:pPr indent="0" lvl="0" marL="0" rtl="0" algn="l">
              <a:spcBef>
                <a:spcPts val="370"/>
              </a:spcBef>
              <a:spcAft>
                <a:spcPts val="0"/>
              </a:spcAft>
              <a:buClr>
                <a:schemeClr val="dk1"/>
              </a:buClr>
              <a:buSzPts val="2000"/>
              <a:buNone/>
            </a:pPr>
            <a:r>
              <a:rPr lang="en-US" sz="2000"/>
              <a:t>Grouping selector is used to minimize the code. Commas are used to separate each selector in grouping</a:t>
            </a:r>
            <a:endParaRPr/>
          </a:p>
          <a:p>
            <a:pPr indent="0" lvl="0" marL="0" rtl="0" algn="l">
              <a:spcBef>
                <a:spcPts val="370"/>
              </a:spcBef>
              <a:spcAft>
                <a:spcPts val="0"/>
              </a:spcAft>
              <a:buClr>
                <a:schemeClr val="dk1"/>
              </a:buClr>
              <a:buSzPts val="2000"/>
              <a:buNone/>
            </a:pPr>
            <a:r>
              <a:rPr lang="en-US" sz="2000"/>
              <a:t>h1 {  </a:t>
            </a:r>
            <a:endParaRPr/>
          </a:p>
          <a:p>
            <a:pPr indent="0" lvl="0" marL="0" rtl="0" algn="l">
              <a:spcBef>
                <a:spcPts val="370"/>
              </a:spcBef>
              <a:spcAft>
                <a:spcPts val="0"/>
              </a:spcAft>
              <a:buClr>
                <a:schemeClr val="dk1"/>
              </a:buClr>
              <a:buSzPts val="2000"/>
              <a:buNone/>
            </a:pPr>
            <a:r>
              <a:rPr lang="en-US" sz="2000"/>
              <a:t>    text-align: center;  </a:t>
            </a:r>
            <a:endParaRPr/>
          </a:p>
          <a:p>
            <a:pPr indent="0" lvl="0" marL="0" rtl="0" algn="l">
              <a:spcBef>
                <a:spcPts val="370"/>
              </a:spcBef>
              <a:spcAft>
                <a:spcPts val="0"/>
              </a:spcAft>
              <a:buClr>
                <a:schemeClr val="dk1"/>
              </a:buClr>
              <a:buSzPts val="2000"/>
              <a:buNone/>
            </a:pPr>
            <a:r>
              <a:rPr lang="en-US" sz="2000"/>
              <a:t>    color: blue;  </a:t>
            </a:r>
            <a:endParaRPr/>
          </a:p>
          <a:p>
            <a:pPr indent="0" lvl="0" marL="0" rtl="0" algn="l">
              <a:spcBef>
                <a:spcPts val="370"/>
              </a:spcBef>
              <a:spcAft>
                <a:spcPts val="0"/>
              </a:spcAft>
              <a:buClr>
                <a:schemeClr val="dk1"/>
              </a:buClr>
              <a:buSzPts val="2000"/>
              <a:buNone/>
            </a:pPr>
            <a:r>
              <a:rPr lang="en-US" sz="2000"/>
              <a:t>}  </a:t>
            </a:r>
            <a:endParaRPr/>
          </a:p>
          <a:p>
            <a:pPr indent="0" lvl="0" marL="0" rtl="0" algn="l">
              <a:spcBef>
                <a:spcPts val="370"/>
              </a:spcBef>
              <a:spcAft>
                <a:spcPts val="0"/>
              </a:spcAft>
              <a:buClr>
                <a:schemeClr val="dk1"/>
              </a:buClr>
              <a:buSzPts val="2000"/>
              <a:buNone/>
            </a:pPr>
            <a:r>
              <a:t/>
            </a:r>
            <a:endParaRPr sz="2000"/>
          </a:p>
          <a:p>
            <a:pPr indent="0" lvl="0" marL="0" rtl="0" algn="l">
              <a:spcBef>
                <a:spcPts val="370"/>
              </a:spcBef>
              <a:spcAft>
                <a:spcPts val="0"/>
              </a:spcAft>
              <a:buClr>
                <a:schemeClr val="dk1"/>
              </a:buClr>
              <a:buSzPts val="2000"/>
              <a:buNone/>
            </a:pPr>
            <a:r>
              <a:rPr lang="en-US" sz="2000"/>
              <a:t>h2 {  </a:t>
            </a:r>
            <a:endParaRPr/>
          </a:p>
          <a:p>
            <a:pPr indent="0" lvl="0" marL="0" rtl="0" algn="l">
              <a:spcBef>
                <a:spcPts val="370"/>
              </a:spcBef>
              <a:spcAft>
                <a:spcPts val="0"/>
              </a:spcAft>
              <a:buClr>
                <a:schemeClr val="dk1"/>
              </a:buClr>
              <a:buSzPts val="2000"/>
              <a:buNone/>
            </a:pPr>
            <a:r>
              <a:rPr lang="en-US" sz="2000"/>
              <a:t>    text-align: center;                                                         </a:t>
            </a:r>
            <a:endParaRPr sz="2000"/>
          </a:p>
          <a:p>
            <a:pPr indent="0" lvl="0" marL="0" rtl="0" algn="l">
              <a:spcBef>
                <a:spcPts val="370"/>
              </a:spcBef>
              <a:spcAft>
                <a:spcPts val="0"/>
              </a:spcAft>
              <a:buClr>
                <a:schemeClr val="dk1"/>
              </a:buClr>
              <a:buSzPts val="2000"/>
              <a:buNone/>
            </a:pPr>
            <a:r>
              <a:rPr lang="en-US" sz="2000"/>
              <a:t>    color: blue;  </a:t>
            </a:r>
            <a:endParaRPr/>
          </a:p>
          <a:p>
            <a:pPr indent="0" lvl="0" marL="0" rtl="0" algn="l">
              <a:spcBef>
                <a:spcPts val="370"/>
              </a:spcBef>
              <a:spcAft>
                <a:spcPts val="0"/>
              </a:spcAft>
              <a:buClr>
                <a:schemeClr val="dk1"/>
              </a:buClr>
              <a:buSzPts val="2000"/>
              <a:buNone/>
            </a:pPr>
            <a:r>
              <a:rPr lang="en-US" sz="2000"/>
              <a:t>}  </a:t>
            </a:r>
            <a:endParaRPr/>
          </a:p>
          <a:p>
            <a:pPr indent="0" lvl="0" marL="0" rtl="0" algn="l">
              <a:spcBef>
                <a:spcPts val="370"/>
              </a:spcBef>
              <a:spcAft>
                <a:spcPts val="0"/>
              </a:spcAft>
              <a:buClr>
                <a:schemeClr val="dk1"/>
              </a:buClr>
              <a:buSzPts val="2000"/>
              <a:buNone/>
            </a:pPr>
            <a:r>
              <a:rPr lang="en-US" sz="2000"/>
              <a:t>p {  </a:t>
            </a:r>
            <a:endParaRPr/>
          </a:p>
          <a:p>
            <a:pPr indent="0" lvl="0" marL="0" rtl="0" algn="l">
              <a:spcBef>
                <a:spcPts val="370"/>
              </a:spcBef>
              <a:spcAft>
                <a:spcPts val="0"/>
              </a:spcAft>
              <a:buClr>
                <a:schemeClr val="dk1"/>
              </a:buClr>
              <a:buSzPts val="2000"/>
              <a:buNone/>
            </a:pPr>
            <a:r>
              <a:rPr lang="en-US" sz="2000"/>
              <a:t>    text-align: center;  </a:t>
            </a:r>
            <a:endParaRPr/>
          </a:p>
          <a:p>
            <a:pPr indent="0" lvl="0" marL="0" rtl="0" algn="l">
              <a:spcBef>
                <a:spcPts val="370"/>
              </a:spcBef>
              <a:spcAft>
                <a:spcPts val="0"/>
              </a:spcAft>
              <a:buClr>
                <a:schemeClr val="dk1"/>
              </a:buClr>
              <a:buSzPts val="2000"/>
              <a:buNone/>
            </a:pPr>
            <a:r>
              <a:rPr lang="en-US" sz="2000"/>
              <a:t>    color: blue;  </a:t>
            </a:r>
            <a:endParaRPr/>
          </a:p>
          <a:p>
            <a:pPr indent="0" lvl="0" marL="0" rtl="0" algn="l">
              <a:spcBef>
                <a:spcPts val="370"/>
              </a:spcBef>
              <a:spcAft>
                <a:spcPts val="0"/>
              </a:spcAft>
              <a:buClr>
                <a:schemeClr val="dk1"/>
              </a:buClr>
              <a:buSzPts val="2000"/>
              <a:buNone/>
            </a:pPr>
            <a:r>
              <a:rPr lang="en-US" sz="2000"/>
              <a:t>}  </a:t>
            </a:r>
            <a:endParaRPr/>
          </a:p>
          <a:p>
            <a:pPr indent="0" lvl="0" marL="0" rtl="0" algn="l">
              <a:lnSpc>
                <a:spcPct val="90000"/>
              </a:lnSpc>
              <a:spcBef>
                <a:spcPts val="370"/>
              </a:spcBef>
              <a:spcAft>
                <a:spcPts val="0"/>
              </a:spcAft>
              <a:buClr>
                <a:schemeClr val="dk1"/>
              </a:buClr>
              <a:buSzPts val="2000"/>
              <a:buNone/>
            </a:pPr>
            <a:r>
              <a:t/>
            </a:r>
            <a:endParaRPr sz="2000"/>
          </a:p>
        </p:txBody>
      </p:sp>
      <p:graphicFrame>
        <p:nvGraphicFramePr>
          <p:cNvPr id="201" name="Google Shape;201;g27e3d3f7cc9_0_35"/>
          <p:cNvGraphicFramePr/>
          <p:nvPr/>
        </p:nvGraphicFramePr>
        <p:xfrm>
          <a:off x="3048000" y="2895600"/>
          <a:ext cx="3000000" cy="3000000"/>
        </p:xfrm>
        <a:graphic>
          <a:graphicData uri="http://schemas.openxmlformats.org/drawingml/2006/table">
            <a:tbl>
              <a:tblPr bandRow="1" firstRow="1">
                <a:noFill/>
                <a:tableStyleId>{C9C096DF-E1D9-4B0A-95B3-58CC15A0B802}</a:tableStyleId>
              </a:tblPr>
              <a:tblGrid>
                <a:gridCol w="5105400"/>
              </a:tblGrid>
              <a:tr h="2971800">
                <a:tc>
                  <a:txBody>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h1,h2,p {  </a:t>
                      </a:r>
                      <a:endParaRPr/>
                    </a:p>
                    <a:p>
                      <a:pPr indent="0" lvl="0" marL="0" marR="0" rtl="0" algn="l">
                        <a:spcBef>
                          <a:spcPts val="0"/>
                        </a:spcBef>
                        <a:spcAft>
                          <a:spcPts val="0"/>
                        </a:spcAft>
                        <a:buNone/>
                      </a:pPr>
                      <a:r>
                        <a:rPr b="0" i="0" lang="en-US" sz="1800">
                          <a:solidFill>
                            <a:schemeClr val="lt1"/>
                          </a:solidFill>
                          <a:latin typeface="Calibri"/>
                          <a:ea typeface="Calibri"/>
                          <a:cs typeface="Calibri"/>
                          <a:sym typeface="Calibri"/>
                        </a:rPr>
                        <a:t>    text-align: center;  </a:t>
                      </a:r>
                      <a:endParaRPr/>
                    </a:p>
                    <a:p>
                      <a:pPr indent="0" lvl="0" marL="0" marR="0" rtl="0" algn="l">
                        <a:spcBef>
                          <a:spcPts val="0"/>
                        </a:spcBef>
                        <a:spcAft>
                          <a:spcPts val="0"/>
                        </a:spcAft>
                        <a:buNone/>
                      </a:pPr>
                      <a:r>
                        <a:rPr b="0" i="0" lang="en-US" sz="1800">
                          <a:solidFill>
                            <a:schemeClr val="lt1"/>
                          </a:solidFill>
                          <a:latin typeface="Calibri"/>
                          <a:ea typeface="Calibri"/>
                          <a:cs typeface="Calibri"/>
                          <a:sym typeface="Calibri"/>
                        </a:rPr>
                        <a:t>    color: blue;  </a:t>
                      </a:r>
                      <a:endParaRPr/>
                    </a:p>
                    <a:p>
                      <a:pPr indent="0" lvl="0" marL="0" marR="0" rtl="0" algn="l">
                        <a:spcBef>
                          <a:spcPts val="0"/>
                        </a:spcBef>
                        <a:spcAft>
                          <a:spcPts val="0"/>
                        </a:spcAft>
                        <a:buNone/>
                      </a:pPr>
                      <a:r>
                        <a:rPr b="0" i="0"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CSS</a:t>
            </a:r>
            <a:endParaRPr>
              <a:solidFill>
                <a:srgbClr val="FF0000"/>
              </a:solidFill>
            </a:endParaRPr>
          </a:p>
        </p:txBody>
      </p:sp>
      <p:sp>
        <p:nvSpPr>
          <p:cNvPr id="94" name="Google Shape;94;p2"/>
          <p:cNvSpPr txBox="1"/>
          <p:nvPr>
            <p:ph idx="1" type="body"/>
          </p:nvPr>
        </p:nvSpPr>
        <p:spPr>
          <a:xfrm>
            <a:off x="533400" y="1295400"/>
            <a:ext cx="8229600" cy="55626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Font typeface="Noto Sans Symbols"/>
              <a:buChar char="⮚"/>
            </a:pPr>
            <a:r>
              <a:rPr b="1" lang="en-US" sz="2000"/>
              <a:t>CSS</a:t>
            </a:r>
            <a:r>
              <a:rPr lang="en-US" sz="2000"/>
              <a:t> is used to control the style of a web document in a simple and easy way.</a:t>
            </a:r>
            <a:endParaRPr/>
          </a:p>
          <a:p>
            <a:pPr indent="-342900" lvl="0" marL="342900" rtl="0" algn="l">
              <a:lnSpc>
                <a:spcPct val="150000"/>
              </a:lnSpc>
              <a:spcBef>
                <a:spcPts val="400"/>
              </a:spcBef>
              <a:spcAft>
                <a:spcPts val="0"/>
              </a:spcAft>
              <a:buClr>
                <a:schemeClr val="dk1"/>
              </a:buClr>
              <a:buSzPts val="2000"/>
              <a:buFont typeface="Noto Sans Symbols"/>
              <a:buChar char="⮚"/>
            </a:pPr>
            <a:r>
              <a:rPr b="1" lang="en-US" sz="2000"/>
              <a:t>CSS</a:t>
            </a:r>
            <a:r>
              <a:rPr lang="en-US" sz="2000"/>
              <a:t> is the acronym for </a:t>
            </a:r>
            <a:r>
              <a:rPr b="1" lang="en-US" sz="2000"/>
              <a:t>"Cascading Style Sheet"</a:t>
            </a:r>
            <a:r>
              <a:rPr lang="en-US" sz="2000"/>
              <a:t>. </a:t>
            </a:r>
            <a:endParaRPr sz="2000"/>
          </a:p>
          <a:p>
            <a:pPr indent="-342900" lvl="0" marL="342900" rtl="0" algn="l">
              <a:lnSpc>
                <a:spcPct val="150000"/>
              </a:lnSpc>
              <a:spcBef>
                <a:spcPts val="400"/>
              </a:spcBef>
              <a:spcAft>
                <a:spcPts val="0"/>
              </a:spcAft>
              <a:buClr>
                <a:schemeClr val="dk1"/>
              </a:buClr>
              <a:buSzPts val="2000"/>
              <a:buFont typeface="Noto Sans Symbols"/>
              <a:buChar char="⮚"/>
            </a:pPr>
            <a:r>
              <a:rPr b="1" lang="en-US" sz="2000"/>
              <a:t>Cascading Style Sheets</a:t>
            </a:r>
            <a:r>
              <a:rPr lang="en-US" sz="2000"/>
              <a:t> is a simple design language intended to</a:t>
            </a:r>
            <a:r>
              <a:rPr lang="en-US" sz="2000"/>
              <a:t> simplify the process of making web pages look good.</a:t>
            </a:r>
            <a:endParaRPr sz="2000"/>
          </a:p>
          <a:p>
            <a:pPr indent="-342900" lvl="0" marL="342900" rtl="0" algn="l">
              <a:lnSpc>
                <a:spcPct val="150000"/>
              </a:lnSpc>
              <a:spcBef>
                <a:spcPts val="400"/>
              </a:spcBef>
              <a:spcAft>
                <a:spcPts val="0"/>
              </a:spcAft>
              <a:buClr>
                <a:schemeClr val="dk1"/>
              </a:buClr>
              <a:buSzPts val="2000"/>
              <a:buFont typeface="Noto Sans Symbols"/>
              <a:buChar char="⮚"/>
            </a:pPr>
            <a:r>
              <a:rPr lang="en-US" sz="2000"/>
              <a:t>CSS handles the look and feel part of a web page. </a:t>
            </a:r>
            <a:endParaRPr sz="2000"/>
          </a:p>
          <a:p>
            <a:pPr indent="-342900" lvl="0" marL="342900" rtl="0" algn="l">
              <a:lnSpc>
                <a:spcPct val="150000"/>
              </a:lnSpc>
              <a:spcBef>
                <a:spcPts val="400"/>
              </a:spcBef>
              <a:spcAft>
                <a:spcPts val="0"/>
              </a:spcAft>
              <a:buClr>
                <a:schemeClr val="dk1"/>
              </a:buClr>
              <a:buSzPts val="2000"/>
              <a:buFont typeface="Noto Sans Symbols"/>
              <a:buChar char="⮚"/>
            </a:pPr>
            <a:r>
              <a:rPr lang="en-US" sz="2000"/>
              <a:t>CSS can control the color of the text, the style of fonts, the spacing between paragraphs, how columns are sized ,Background images or colors are used, layout designs, variations in display for different devices and screen sizes as well as a variety of other effects.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ea2ed9188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colors</a:t>
            </a:r>
            <a:endParaRPr/>
          </a:p>
        </p:txBody>
      </p:sp>
      <p:sp>
        <p:nvSpPr>
          <p:cNvPr id="208" name="Google Shape;208;g27ea2ed9188_0_0"/>
          <p:cNvSpPr txBox="1"/>
          <p:nvPr>
            <p:ph idx="1" type="body"/>
          </p:nvPr>
        </p:nvSpPr>
        <p:spPr>
          <a:xfrm>
            <a:off x="457200" y="1199450"/>
            <a:ext cx="8229600" cy="4926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350">
                <a:highlight>
                  <a:srgbClr val="FFFFFF"/>
                </a:highlight>
                <a:latin typeface="Verdana"/>
                <a:ea typeface="Verdana"/>
                <a:cs typeface="Verdana"/>
                <a:sym typeface="Verdana"/>
              </a:rPr>
              <a:t>In CSS, a color can be specified by using a predefined color name</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&lt;!DOCTYPE html&gt;</a:t>
            </a:r>
            <a:endParaRPr sz="14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&lt;html&gt;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&lt;body&gt;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style="background-color:Tomato;"&gt;Tomato&lt;/h1&gt;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style="background-color:Orange;"&gt;Orange&lt;/h1&gt;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style="background-color:DodgerBlue;"&gt;DodgerBlue&lt;/h1&gt;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style="background-color:MediumSeaGreen;"&gt;MediumSeaGreen&lt;/h1&gt;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style="background-color:Gray;"&gt;Gray&lt;/h1&gt;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style="background-color:SlateBlue;"&gt;SlateBlue&lt;/h1&gt;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style="background-color:Violet;"&gt;Violet&lt;/h1&gt;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&lt;h1 style="background-color:LightGray;"&gt;LightGray&lt;/h1&gt;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&lt;/body&gt;</a:t>
            </a:r>
            <a:endParaRPr sz="13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50">
                <a:highlight>
                  <a:srgbClr val="FFFFFF"/>
                </a:highlight>
                <a:latin typeface="Verdana"/>
                <a:ea typeface="Verdana"/>
                <a:cs typeface="Verdana"/>
                <a:sym typeface="Verdana"/>
              </a:rPr>
              <a:t>&lt;/html&gt;</a:t>
            </a:r>
            <a:endParaRPr sz="1350">
              <a:highlight>
                <a:srgbClr val="FFFFFF"/>
              </a:highlight>
              <a:latin typeface="Verdana"/>
              <a:ea typeface="Verdana"/>
              <a:cs typeface="Verdana"/>
              <a:sym typeface="Verdana"/>
            </a:endParaRPr>
          </a:p>
          <a:p>
            <a:pPr indent="0" lvl="0" marL="0" rtl="0" algn="l">
              <a:spcBef>
                <a:spcPts val="360"/>
              </a:spcBef>
              <a:spcAft>
                <a:spcPts val="0"/>
              </a:spcAft>
              <a:buNone/>
            </a:pPr>
            <a:r>
              <a:t/>
            </a:r>
            <a:endParaRPr sz="1350">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7ea2ed9188_0_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text color</a:t>
            </a:r>
            <a:endParaRPr/>
          </a:p>
        </p:txBody>
      </p:sp>
      <p:sp>
        <p:nvSpPr>
          <p:cNvPr id="215" name="Google Shape;215;g27ea2ed9188_0_8"/>
          <p:cNvSpPr txBox="1"/>
          <p:nvPr>
            <p:ph idx="1" type="body"/>
          </p:nvPr>
        </p:nvSpPr>
        <p:spPr>
          <a:xfrm>
            <a:off x="457200" y="1199450"/>
            <a:ext cx="8229600" cy="49269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&lt;h3 style="color:Tomato;"&gt;Hello World&lt;/h3&gt;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 style="color:DodgerBlue;"&gt;Lorem ipsum dolor sit amet, consectetuer adipiscing elit, sed diam nonummy nibh euismod tincidunt ut laoreet dolore magna aliquam erat volutpat.&lt;/p&gt;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 style="color:MediumSeaGreen;"&gt;Ut wisi enim ad minim veniam, quis nostrud exerci tation ullamcorper suscipit lobortis nisl ut aliquip ex ea commodo consequat.&lt;/p&gt;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7ea2ed9188_0_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800"/>
              </a:spcBef>
              <a:spcAft>
                <a:spcPts val="0"/>
              </a:spcAft>
              <a:buSzPts val="990"/>
              <a:buNone/>
            </a:pPr>
            <a:r>
              <a:t/>
            </a:r>
            <a:endParaRPr sz="2560">
              <a:highlight>
                <a:srgbClr val="FFFFFF"/>
              </a:highlight>
              <a:latin typeface="Arial"/>
              <a:ea typeface="Arial"/>
              <a:cs typeface="Arial"/>
              <a:sym typeface="Arial"/>
            </a:endParaRPr>
          </a:p>
          <a:p>
            <a:pPr indent="0" lvl="0" marL="0" rtl="0" algn="ctr">
              <a:lnSpc>
                <a:spcPct val="115000"/>
              </a:lnSpc>
              <a:spcBef>
                <a:spcPts val="800"/>
              </a:spcBef>
              <a:spcAft>
                <a:spcPts val="0"/>
              </a:spcAft>
              <a:buClr>
                <a:schemeClr val="dk1"/>
              </a:buClr>
              <a:buSzPts val="990"/>
              <a:buFont typeface="Arial"/>
              <a:buNone/>
            </a:pPr>
            <a:r>
              <a:rPr lang="en-US" sz="2560">
                <a:highlight>
                  <a:srgbClr val="FFFFFF"/>
                </a:highlight>
                <a:latin typeface="Arial"/>
                <a:ea typeface="Arial"/>
                <a:cs typeface="Arial"/>
                <a:sym typeface="Arial"/>
              </a:rPr>
              <a:t>CSS Border Color</a:t>
            </a:r>
            <a:endParaRPr sz="2560">
              <a:highlight>
                <a:srgbClr val="FFFFFF"/>
              </a:highlight>
              <a:latin typeface="Arial"/>
              <a:ea typeface="Arial"/>
              <a:cs typeface="Arial"/>
              <a:sym typeface="Arial"/>
            </a:endParaRPr>
          </a:p>
          <a:p>
            <a:pPr indent="0" lvl="0" marL="0" rtl="0" algn="ctr">
              <a:spcBef>
                <a:spcPts val="800"/>
              </a:spcBef>
              <a:spcAft>
                <a:spcPts val="0"/>
              </a:spcAft>
              <a:buSzPts val="990"/>
              <a:buNone/>
            </a:pPr>
            <a:r>
              <a:t/>
            </a:r>
            <a:endParaRPr sz="4360"/>
          </a:p>
        </p:txBody>
      </p:sp>
      <p:sp>
        <p:nvSpPr>
          <p:cNvPr id="222" name="Google Shape;222;g27ea2ed9188_0_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 style="border: 2px solid Tomato;"&gt;Hello World&lt;/h1&gt;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 style="border: 2px solid DodgerBlue;"&gt;Hello World&lt;/h1&gt;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 style="border: 2px solid Violet;"&gt;Hello World&lt;/h1&gt;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a:t>
            </a:r>
            <a:endParaRPr/>
          </a:p>
          <a:p>
            <a:pPr indent="0" lvl="0" marL="0" rtl="0" algn="l">
              <a:spcBef>
                <a:spcPts val="36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7ea2ed9188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Color Values</a:t>
            </a:r>
            <a:endParaRPr/>
          </a:p>
        </p:txBody>
      </p:sp>
      <p:sp>
        <p:nvSpPr>
          <p:cNvPr id="229" name="Google Shape;229;g27ea2ed9188_0_23"/>
          <p:cNvSpPr txBox="1"/>
          <p:nvPr>
            <p:ph idx="1" type="body"/>
          </p:nvPr>
        </p:nvSpPr>
        <p:spPr>
          <a:xfrm>
            <a:off x="457200" y="1270000"/>
            <a:ext cx="8229600" cy="5418600"/>
          </a:xfrm>
          <a:prstGeom prst="rect">
            <a:avLst/>
          </a:prstGeom>
        </p:spPr>
        <p:txBody>
          <a:bodyPr anchorCtr="0" anchor="t" bIns="45700" lIns="91425" spcFirstLastPara="1" rIns="91425" wrap="square" tIns="45700">
            <a:normAutofit fontScale="55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&lt;p&gt;Same as color name "Tomato":&lt;/p&gt;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 style="background-color:rgb(255, 99, 71);"&gt;rgb(255, 99, 71)&lt;/h1&gt;</a:t>
            </a:r>
            <a:endParaRPr/>
          </a:p>
          <a:p>
            <a:pPr indent="0" lvl="0" marL="0" rtl="0" algn="l">
              <a:spcBef>
                <a:spcPts val="360"/>
              </a:spcBef>
              <a:spcAft>
                <a:spcPts val="0"/>
              </a:spcAft>
              <a:buClr>
                <a:schemeClr val="dk1"/>
              </a:buClr>
              <a:buSzPct val="34375"/>
              <a:buFont typeface="Arial"/>
              <a:buNone/>
            </a:pPr>
            <a:r>
              <a:rPr lang="en-US"/>
              <a:t>&lt;h1 style="background-color:#ff6347;"&gt;#ff6347&lt;/h1&gt;</a:t>
            </a:r>
            <a:endParaRPr/>
          </a:p>
          <a:p>
            <a:pPr indent="0" lvl="0" marL="0" rtl="0" algn="l">
              <a:spcBef>
                <a:spcPts val="360"/>
              </a:spcBef>
              <a:spcAft>
                <a:spcPts val="0"/>
              </a:spcAft>
              <a:buClr>
                <a:schemeClr val="dk1"/>
              </a:buClr>
              <a:buSzPct val="34375"/>
              <a:buFont typeface="Arial"/>
              <a:buNone/>
            </a:pPr>
            <a:r>
              <a:rPr lang="en-US"/>
              <a:t>&lt;h1 style="background-color:hsl(9, 100%, 64%);"&gt;hsl(9, 100%, 64%)&lt;/h1&gt;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&lt;p&gt;Same as color name "Tomato", but 50% transparent:&lt;/p&gt;</a:t>
            </a:r>
            <a:endParaRPr/>
          </a:p>
          <a:p>
            <a:pPr indent="0" lvl="0" marL="0" rtl="0" algn="l">
              <a:spcBef>
                <a:spcPts val="360"/>
              </a:spcBef>
              <a:spcAft>
                <a:spcPts val="0"/>
              </a:spcAft>
              <a:buClr>
                <a:schemeClr val="dk1"/>
              </a:buClr>
              <a:buSzPct val="34375"/>
              <a:buFont typeface="Arial"/>
              <a:buNone/>
            </a:pPr>
            <a:r>
              <a:rPr lang="en-US"/>
              <a:t>&lt;h1 style="background-color:rgba(255, 99, 71, 0.5);"&gt;rgba(255, 99, 71, 0.5)&lt;/h1&gt;</a:t>
            </a:r>
            <a:endParaRPr/>
          </a:p>
          <a:p>
            <a:pPr indent="0" lvl="0" marL="0" rtl="0" algn="l">
              <a:spcBef>
                <a:spcPts val="360"/>
              </a:spcBef>
              <a:spcAft>
                <a:spcPts val="0"/>
              </a:spcAft>
              <a:buClr>
                <a:schemeClr val="dk1"/>
              </a:buClr>
              <a:buSzPct val="34375"/>
              <a:buFont typeface="Arial"/>
              <a:buNone/>
            </a:pPr>
            <a:r>
              <a:rPr lang="en-US"/>
              <a:t>&lt;h1 style="background-color:hsla(9, 100%, 64%, 0.5);"&gt;hsla(9, 100%, 64%, 0.5)&lt;/h1&gt;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&lt;p&gt;In addition to the predefined color names, colors can be specified using RGB, HEX, HSL, or even transparent colors using RGBA or HSLA color values.&lt;/p&gt;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7ea2ed9188_0_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HSL Value</a:t>
            </a:r>
            <a:endParaRPr/>
          </a:p>
        </p:txBody>
      </p:sp>
      <p:sp>
        <p:nvSpPr>
          <p:cNvPr id="236" name="Google Shape;236;g27ea2ed9188_0_30"/>
          <p:cNvSpPr txBox="1"/>
          <p:nvPr>
            <p:ph idx="1" type="body"/>
          </p:nvPr>
        </p:nvSpPr>
        <p:spPr>
          <a:xfrm>
            <a:off x="457200" y="1199450"/>
            <a:ext cx="8229600" cy="49269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In CSS, a color can be specified using hue, saturation, and lightness (HSL) in the form:</a:t>
            </a:r>
            <a:endParaRPr sz="1450">
              <a:highlight>
                <a:srgbClr val="FFFFFF"/>
              </a:highlight>
              <a:latin typeface="Verdana"/>
              <a:ea typeface="Verdana"/>
              <a:cs typeface="Verdana"/>
              <a:sym typeface="Verdana"/>
            </a:endParaRPr>
          </a:p>
          <a:p>
            <a:pPr indent="0" lvl="0" marL="0" rtl="0" algn="l">
              <a:lnSpc>
                <a:spcPct val="115000"/>
              </a:lnSpc>
              <a:spcBef>
                <a:spcPts val="1800"/>
              </a:spcBef>
              <a:spcAft>
                <a:spcPts val="0"/>
              </a:spcAft>
              <a:buNone/>
            </a:pPr>
            <a:r>
              <a:rPr b="1" lang="en-US" sz="1800">
                <a:highlight>
                  <a:srgbClr val="FFFFFF"/>
                </a:highlight>
                <a:latin typeface="Courier New"/>
                <a:ea typeface="Courier New"/>
                <a:cs typeface="Courier New"/>
                <a:sym typeface="Courier New"/>
              </a:rPr>
              <a:t>hsl(</a:t>
            </a:r>
            <a:r>
              <a:rPr b="1" i="1" lang="en-US" sz="1800">
                <a:highlight>
                  <a:srgbClr val="FFFFFF"/>
                </a:highlight>
                <a:latin typeface="Courier New"/>
                <a:ea typeface="Courier New"/>
                <a:cs typeface="Courier New"/>
                <a:sym typeface="Courier New"/>
              </a:rPr>
              <a:t>hue</a:t>
            </a:r>
            <a:r>
              <a:rPr b="1" lang="en-US" sz="1800">
                <a:highlight>
                  <a:srgbClr val="FFFFFF"/>
                </a:highlight>
                <a:latin typeface="Courier New"/>
                <a:ea typeface="Courier New"/>
                <a:cs typeface="Courier New"/>
                <a:sym typeface="Courier New"/>
              </a:rPr>
              <a:t>, </a:t>
            </a:r>
            <a:r>
              <a:rPr b="1" i="1" lang="en-US" sz="1800">
                <a:highlight>
                  <a:srgbClr val="FFFFFF"/>
                </a:highlight>
                <a:latin typeface="Courier New"/>
                <a:ea typeface="Courier New"/>
                <a:cs typeface="Courier New"/>
                <a:sym typeface="Courier New"/>
              </a:rPr>
              <a:t>saturation</a:t>
            </a:r>
            <a:r>
              <a:rPr b="1" lang="en-US" sz="1800">
                <a:highlight>
                  <a:srgbClr val="FFFFFF"/>
                </a:highlight>
                <a:latin typeface="Courier New"/>
                <a:ea typeface="Courier New"/>
                <a:cs typeface="Courier New"/>
                <a:sym typeface="Courier New"/>
              </a:rPr>
              <a:t>, </a:t>
            </a:r>
            <a:r>
              <a:rPr b="1" i="1" lang="en-US" sz="1800">
                <a:highlight>
                  <a:srgbClr val="FFFFFF"/>
                </a:highlight>
                <a:latin typeface="Courier New"/>
                <a:ea typeface="Courier New"/>
                <a:cs typeface="Courier New"/>
                <a:sym typeface="Courier New"/>
              </a:rPr>
              <a:t>lightness</a:t>
            </a:r>
            <a:r>
              <a:rPr b="1" lang="en-US" sz="1800">
                <a:highlight>
                  <a:srgbClr val="FFFFFF"/>
                </a:highlight>
                <a:latin typeface="Courier New"/>
                <a:ea typeface="Courier New"/>
                <a:cs typeface="Courier New"/>
                <a:sym typeface="Courier New"/>
              </a:rPr>
              <a:t>)</a:t>
            </a:r>
            <a:endParaRPr b="1" sz="1800">
              <a:highlight>
                <a:srgbClr val="FFFFFF"/>
              </a:highlight>
              <a:latin typeface="Courier New"/>
              <a:ea typeface="Courier New"/>
              <a:cs typeface="Courier New"/>
              <a:sym typeface="Courier New"/>
            </a:endParaRPr>
          </a:p>
          <a:p>
            <a:pPr indent="0" lvl="0" marL="0" rtl="0" algn="l">
              <a:lnSpc>
                <a:spcPct val="115000"/>
              </a:lnSpc>
              <a:spcBef>
                <a:spcPts val="1800"/>
              </a:spcBef>
              <a:spcAft>
                <a:spcPts val="0"/>
              </a:spcAft>
              <a:buNone/>
            </a:pPr>
            <a:r>
              <a:rPr lang="en-US" sz="1450">
                <a:highlight>
                  <a:srgbClr val="FFFFFF"/>
                </a:highlight>
                <a:latin typeface="Verdana"/>
                <a:ea typeface="Verdana"/>
                <a:cs typeface="Verdana"/>
                <a:sym typeface="Verdana"/>
              </a:rPr>
              <a:t>Hue is a degree on the color wheel from 0 to 360. 0 is red, 120 is green, and 240 is blue.</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US" sz="1450">
                <a:highlight>
                  <a:srgbClr val="FFFFFF"/>
                </a:highlight>
                <a:latin typeface="Verdana"/>
                <a:ea typeface="Verdana"/>
                <a:cs typeface="Verdana"/>
                <a:sym typeface="Verdana"/>
              </a:rPr>
              <a:t>Saturation is a percentage value. 0% means a shade of gray, and 100% is the full color.</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US" sz="1450">
                <a:highlight>
                  <a:srgbClr val="FFFFFF"/>
                </a:highlight>
                <a:latin typeface="Verdana"/>
                <a:ea typeface="Verdana"/>
                <a:cs typeface="Verdana"/>
                <a:sym typeface="Verdana"/>
              </a:rPr>
              <a:t>Lightness is also a percentage. 0% is black, 50% is neither light or dark, 100% is white</a:t>
            </a:r>
            <a:endParaRPr sz="1450">
              <a:highlight>
                <a:srgbClr val="FFFFFF"/>
              </a:highlight>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t/>
            </a:r>
            <a:endParaRPr b="1" sz="1500">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7ea2ed9188_0_3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3" name="Google Shape;243;g27ea2ed9188_0_3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55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&lt;h1&gt;Specify colors using HSL values&lt;/h1&gt;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 style="background-color:hsl(0, 100%, 50%);"&gt;hsl(0, 100%, 50%)&lt;/h2&gt;</a:t>
            </a:r>
            <a:endParaRPr/>
          </a:p>
          <a:p>
            <a:pPr indent="0" lvl="0" marL="0" rtl="0" algn="l">
              <a:spcBef>
                <a:spcPts val="360"/>
              </a:spcBef>
              <a:spcAft>
                <a:spcPts val="0"/>
              </a:spcAft>
              <a:buClr>
                <a:schemeClr val="dk1"/>
              </a:buClr>
              <a:buSzPct val="34375"/>
              <a:buFont typeface="Arial"/>
              <a:buNone/>
            </a:pPr>
            <a:r>
              <a:rPr lang="en-US"/>
              <a:t>&lt;h2 style="background-color:hsl(240, 100%, 50%);"&gt;hsl(240, 100%, 50%)&lt;/h2&gt;</a:t>
            </a:r>
            <a:endParaRPr/>
          </a:p>
          <a:p>
            <a:pPr indent="0" lvl="0" marL="0" rtl="0" algn="l">
              <a:spcBef>
                <a:spcPts val="360"/>
              </a:spcBef>
              <a:spcAft>
                <a:spcPts val="0"/>
              </a:spcAft>
              <a:buClr>
                <a:schemeClr val="dk1"/>
              </a:buClr>
              <a:buSzPct val="34375"/>
              <a:buFont typeface="Arial"/>
              <a:buNone/>
            </a:pPr>
            <a:r>
              <a:rPr lang="en-US"/>
              <a:t>&lt;h2 style="background-color:hsl(147, 50%, 47%);"&gt;hsl(147, 50%, 47%)&lt;/h2&gt;</a:t>
            </a:r>
            <a:endParaRPr/>
          </a:p>
          <a:p>
            <a:pPr indent="0" lvl="0" marL="0" rtl="0" algn="l">
              <a:spcBef>
                <a:spcPts val="360"/>
              </a:spcBef>
              <a:spcAft>
                <a:spcPts val="0"/>
              </a:spcAft>
              <a:buClr>
                <a:schemeClr val="dk1"/>
              </a:buClr>
              <a:buSzPct val="34375"/>
              <a:buFont typeface="Arial"/>
              <a:buNone/>
            </a:pPr>
            <a:r>
              <a:rPr lang="en-US"/>
              <a:t>&lt;h2 style="background-color:hsl(300, 76%, 72%);"&gt;hsl(300, 76%, 72%)&lt;/h2&gt;</a:t>
            </a:r>
            <a:endParaRPr/>
          </a:p>
          <a:p>
            <a:pPr indent="0" lvl="0" marL="0" rtl="0" algn="l">
              <a:spcBef>
                <a:spcPts val="360"/>
              </a:spcBef>
              <a:spcAft>
                <a:spcPts val="0"/>
              </a:spcAft>
              <a:buClr>
                <a:schemeClr val="dk1"/>
              </a:buClr>
              <a:buSzPct val="34375"/>
              <a:buFont typeface="Arial"/>
              <a:buNone/>
            </a:pPr>
            <a:r>
              <a:rPr lang="en-US"/>
              <a:t>&lt;h2 style="background-color:hsl(39, 100%, 50%);"&gt;hsl(39, 100%, 50%)&lt;/h2&gt;</a:t>
            </a:r>
            <a:endParaRPr/>
          </a:p>
          <a:p>
            <a:pPr indent="0" lvl="0" marL="0" rtl="0" algn="l">
              <a:spcBef>
                <a:spcPts val="360"/>
              </a:spcBef>
              <a:spcAft>
                <a:spcPts val="0"/>
              </a:spcAft>
              <a:buClr>
                <a:schemeClr val="dk1"/>
              </a:buClr>
              <a:buSzPct val="34375"/>
              <a:buFont typeface="Arial"/>
              <a:buNone/>
            </a:pPr>
            <a:r>
              <a:rPr lang="en-US"/>
              <a:t>&lt;h2 style="background-color:hsl(248, 53%, 58%);"&gt;hsl(248, 53%, 58%)&lt;/h2&gt;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7ea2ed9188_0_51"/>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a:t>
            </a:r>
            <a:r>
              <a:rPr lang="en-US"/>
              <a:t>Background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7ea2ed9188_0_45"/>
          <p:cNvSpPr txBox="1"/>
          <p:nvPr>
            <p:ph type="title"/>
          </p:nvPr>
        </p:nvSpPr>
        <p:spPr>
          <a:xfrm>
            <a:off x="457200" y="274642"/>
            <a:ext cx="8229600" cy="388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p:txBody>
      </p:sp>
      <p:sp>
        <p:nvSpPr>
          <p:cNvPr id="256" name="Google Shape;256;g27ea2ed9188_0_45"/>
          <p:cNvSpPr txBox="1"/>
          <p:nvPr>
            <p:ph idx="1" type="body"/>
          </p:nvPr>
        </p:nvSpPr>
        <p:spPr>
          <a:xfrm>
            <a:off x="457200" y="811350"/>
            <a:ext cx="8229600" cy="5849100"/>
          </a:xfrm>
          <a:prstGeom prst="rect">
            <a:avLst/>
          </a:prstGeom>
        </p:spPr>
        <p:txBody>
          <a:bodyPr anchorCtr="0" anchor="t" bIns="45700" lIns="91425" spcFirstLastPara="1" rIns="91425" wrap="square" tIns="45700">
            <a:noAutofit/>
          </a:bodyPr>
          <a:lstStyle/>
          <a:p>
            <a:pPr indent="0" lvl="0" marL="0" rtl="0" algn="l">
              <a:lnSpc>
                <a:spcPct val="90000"/>
              </a:lnSpc>
              <a:spcBef>
                <a:spcPts val="360"/>
              </a:spcBef>
              <a:spcAft>
                <a:spcPts val="0"/>
              </a:spcAft>
              <a:buClr>
                <a:schemeClr val="dk1"/>
              </a:buClr>
              <a:buSzPts val="275"/>
              <a:buFont typeface="Arial"/>
              <a:buNone/>
            </a:pPr>
            <a:r>
              <a:rPr lang="en-US" sz="1300"/>
              <a:t>&lt;!DOCTYPE html&gt;</a:t>
            </a:r>
            <a:endParaRPr sz="1300"/>
          </a:p>
          <a:p>
            <a:pPr indent="0" lvl="0" marL="0" rtl="0" algn="l">
              <a:lnSpc>
                <a:spcPct val="90000"/>
              </a:lnSpc>
              <a:spcBef>
                <a:spcPts val="360"/>
              </a:spcBef>
              <a:spcAft>
                <a:spcPts val="0"/>
              </a:spcAft>
              <a:buClr>
                <a:schemeClr val="dk1"/>
              </a:buClr>
              <a:buSzPts val="275"/>
              <a:buFont typeface="Arial"/>
              <a:buNone/>
            </a:pPr>
            <a:r>
              <a:rPr lang="en-US" sz="1300"/>
              <a:t>&lt;html&gt;</a:t>
            </a:r>
            <a:endParaRPr sz="1300"/>
          </a:p>
          <a:p>
            <a:pPr indent="0" lvl="0" marL="0" rtl="0" algn="l">
              <a:lnSpc>
                <a:spcPct val="90000"/>
              </a:lnSpc>
              <a:spcBef>
                <a:spcPts val="360"/>
              </a:spcBef>
              <a:spcAft>
                <a:spcPts val="0"/>
              </a:spcAft>
              <a:buClr>
                <a:schemeClr val="dk1"/>
              </a:buClr>
              <a:buSzPts val="275"/>
              <a:buFont typeface="Arial"/>
              <a:buNone/>
            </a:pPr>
            <a:r>
              <a:rPr lang="en-US" sz="1300"/>
              <a:t>&lt;head&gt;</a:t>
            </a:r>
            <a:endParaRPr sz="1300"/>
          </a:p>
          <a:p>
            <a:pPr indent="0" lvl="0" marL="0" rtl="0" algn="l">
              <a:lnSpc>
                <a:spcPct val="90000"/>
              </a:lnSpc>
              <a:spcBef>
                <a:spcPts val="360"/>
              </a:spcBef>
              <a:spcAft>
                <a:spcPts val="0"/>
              </a:spcAft>
              <a:buClr>
                <a:schemeClr val="dk1"/>
              </a:buClr>
              <a:buSzPts val="275"/>
              <a:buFont typeface="Arial"/>
              <a:buNone/>
            </a:pPr>
            <a:r>
              <a:rPr lang="en-US" sz="1300"/>
              <a:t>&lt;style&gt;</a:t>
            </a:r>
            <a:endParaRPr sz="1300"/>
          </a:p>
          <a:p>
            <a:pPr indent="0" lvl="0" marL="0" rtl="0" algn="l">
              <a:lnSpc>
                <a:spcPct val="90000"/>
              </a:lnSpc>
              <a:spcBef>
                <a:spcPts val="360"/>
              </a:spcBef>
              <a:spcAft>
                <a:spcPts val="0"/>
              </a:spcAft>
              <a:buClr>
                <a:schemeClr val="dk1"/>
              </a:buClr>
              <a:buSzPts val="275"/>
              <a:buFont typeface="Arial"/>
              <a:buNone/>
            </a:pPr>
            <a:r>
              <a:rPr lang="en-US" sz="1300"/>
              <a:t>body {</a:t>
            </a:r>
            <a:endParaRPr sz="1300"/>
          </a:p>
          <a:p>
            <a:pPr indent="0" lvl="0" marL="0" rtl="0" algn="l">
              <a:lnSpc>
                <a:spcPct val="90000"/>
              </a:lnSpc>
              <a:spcBef>
                <a:spcPts val="360"/>
              </a:spcBef>
              <a:spcAft>
                <a:spcPts val="0"/>
              </a:spcAft>
              <a:buClr>
                <a:schemeClr val="dk1"/>
              </a:buClr>
              <a:buSzPts val="275"/>
              <a:buFont typeface="Arial"/>
              <a:buNone/>
            </a:pPr>
            <a:r>
              <a:rPr lang="en-US" sz="1300"/>
              <a:t>  background-color: lightblue;</a:t>
            </a:r>
            <a:endParaRPr sz="1300"/>
          </a:p>
          <a:p>
            <a:pPr indent="0" lvl="0" marL="0" rtl="0" algn="l">
              <a:lnSpc>
                <a:spcPct val="90000"/>
              </a:lnSpc>
              <a:spcBef>
                <a:spcPts val="360"/>
              </a:spcBef>
              <a:spcAft>
                <a:spcPts val="0"/>
              </a:spcAft>
              <a:buSzPts val="275"/>
              <a:buNone/>
            </a:pPr>
            <a:r>
              <a:rPr lang="en-US" sz="1300"/>
              <a:t>}</a:t>
            </a:r>
            <a:endParaRPr sz="1300"/>
          </a:p>
          <a:p>
            <a:pPr indent="0" lvl="0" marL="0" rtl="0" algn="l">
              <a:lnSpc>
                <a:spcPct val="90000"/>
              </a:lnSpc>
              <a:spcBef>
                <a:spcPts val="360"/>
              </a:spcBef>
              <a:spcAft>
                <a:spcPts val="0"/>
              </a:spcAft>
              <a:buSzPts val="275"/>
              <a:buNone/>
            </a:pPr>
            <a:r>
              <a:rPr lang="en-US" sz="1300"/>
              <a:t>h1 {</a:t>
            </a:r>
            <a:endParaRPr sz="1300"/>
          </a:p>
          <a:p>
            <a:pPr indent="0" lvl="0" marL="0" rtl="0" algn="l">
              <a:lnSpc>
                <a:spcPct val="90000"/>
              </a:lnSpc>
              <a:spcBef>
                <a:spcPts val="360"/>
              </a:spcBef>
              <a:spcAft>
                <a:spcPts val="0"/>
              </a:spcAft>
              <a:buSzPts val="275"/>
              <a:buNone/>
            </a:pPr>
            <a:r>
              <a:rPr lang="en-US" sz="1300"/>
              <a:t>  background-color: green;</a:t>
            </a:r>
            <a:endParaRPr sz="1300"/>
          </a:p>
          <a:p>
            <a:pPr indent="0" lvl="0" marL="0" rtl="0" algn="l">
              <a:lnSpc>
                <a:spcPct val="90000"/>
              </a:lnSpc>
              <a:spcBef>
                <a:spcPts val="360"/>
              </a:spcBef>
              <a:spcAft>
                <a:spcPts val="0"/>
              </a:spcAft>
              <a:buSzPts val="275"/>
              <a:buNone/>
            </a:pPr>
            <a:r>
              <a:rPr lang="en-US" sz="1300"/>
              <a:t>}</a:t>
            </a:r>
            <a:endParaRPr sz="1300"/>
          </a:p>
          <a:p>
            <a:pPr indent="0" lvl="0" marL="0" rtl="0" algn="l">
              <a:lnSpc>
                <a:spcPct val="90000"/>
              </a:lnSpc>
              <a:spcBef>
                <a:spcPts val="360"/>
              </a:spcBef>
              <a:spcAft>
                <a:spcPts val="0"/>
              </a:spcAft>
              <a:buSzPts val="275"/>
              <a:buNone/>
            </a:pPr>
            <a:r>
              <a:rPr lang="en-US" sz="1300"/>
              <a:t>p {</a:t>
            </a:r>
            <a:endParaRPr sz="1300"/>
          </a:p>
          <a:p>
            <a:pPr indent="0" lvl="0" marL="0" rtl="0" algn="l">
              <a:lnSpc>
                <a:spcPct val="90000"/>
              </a:lnSpc>
              <a:spcBef>
                <a:spcPts val="360"/>
              </a:spcBef>
              <a:spcAft>
                <a:spcPts val="0"/>
              </a:spcAft>
              <a:buSzPts val="275"/>
              <a:buNone/>
            </a:pPr>
            <a:r>
              <a:rPr lang="en-US" sz="1300"/>
              <a:t>  background-color: yellow;</a:t>
            </a:r>
            <a:endParaRPr sz="1300"/>
          </a:p>
          <a:p>
            <a:pPr indent="0" lvl="0" marL="0" rtl="0" algn="l">
              <a:lnSpc>
                <a:spcPct val="90000"/>
              </a:lnSpc>
              <a:spcBef>
                <a:spcPts val="360"/>
              </a:spcBef>
              <a:spcAft>
                <a:spcPts val="0"/>
              </a:spcAft>
              <a:buSzPts val="275"/>
              <a:buNone/>
            </a:pPr>
            <a:r>
              <a:rPr lang="en-US" sz="1300"/>
              <a:t>}</a:t>
            </a:r>
            <a:endParaRPr sz="1400"/>
          </a:p>
          <a:p>
            <a:pPr indent="0" lvl="0" marL="0" rtl="0" algn="l">
              <a:lnSpc>
                <a:spcPct val="90000"/>
              </a:lnSpc>
              <a:spcBef>
                <a:spcPts val="360"/>
              </a:spcBef>
              <a:spcAft>
                <a:spcPts val="0"/>
              </a:spcAft>
              <a:buClr>
                <a:schemeClr val="dk1"/>
              </a:buClr>
              <a:buSzPts val="275"/>
              <a:buFont typeface="Arial"/>
              <a:buNone/>
            </a:pPr>
            <a:r>
              <a:rPr lang="en-US" sz="1300"/>
              <a:t>&lt;/style&gt;</a:t>
            </a:r>
            <a:endParaRPr sz="1300"/>
          </a:p>
          <a:p>
            <a:pPr indent="0" lvl="0" marL="0" rtl="0" algn="l">
              <a:lnSpc>
                <a:spcPct val="90000"/>
              </a:lnSpc>
              <a:spcBef>
                <a:spcPts val="360"/>
              </a:spcBef>
              <a:spcAft>
                <a:spcPts val="0"/>
              </a:spcAft>
              <a:buClr>
                <a:schemeClr val="dk1"/>
              </a:buClr>
              <a:buSzPts val="275"/>
              <a:buFont typeface="Arial"/>
              <a:buNone/>
            </a:pPr>
            <a:r>
              <a:rPr lang="en-US" sz="1300"/>
              <a:t>&lt;/head&gt;</a:t>
            </a:r>
            <a:endParaRPr sz="1300"/>
          </a:p>
          <a:p>
            <a:pPr indent="0" lvl="0" marL="0" rtl="0" algn="l">
              <a:lnSpc>
                <a:spcPct val="90000"/>
              </a:lnSpc>
              <a:spcBef>
                <a:spcPts val="360"/>
              </a:spcBef>
              <a:spcAft>
                <a:spcPts val="0"/>
              </a:spcAft>
              <a:buClr>
                <a:schemeClr val="dk1"/>
              </a:buClr>
              <a:buSzPts val="275"/>
              <a:buFont typeface="Arial"/>
              <a:buNone/>
            </a:pPr>
            <a:r>
              <a:rPr lang="en-US" sz="1300"/>
              <a:t>&lt;body&gt;</a:t>
            </a:r>
            <a:endParaRPr sz="1300"/>
          </a:p>
          <a:p>
            <a:pPr indent="0" lvl="0" marL="0" rtl="0" algn="l">
              <a:lnSpc>
                <a:spcPct val="90000"/>
              </a:lnSpc>
              <a:spcBef>
                <a:spcPts val="360"/>
              </a:spcBef>
              <a:spcAft>
                <a:spcPts val="0"/>
              </a:spcAft>
              <a:buClr>
                <a:schemeClr val="dk1"/>
              </a:buClr>
              <a:buSzPts val="275"/>
              <a:buFont typeface="Arial"/>
              <a:buNone/>
            </a:pPr>
            <a:r>
              <a:t/>
            </a:r>
            <a:endParaRPr sz="1300"/>
          </a:p>
          <a:p>
            <a:pPr indent="0" lvl="0" marL="0" rtl="0" algn="l">
              <a:lnSpc>
                <a:spcPct val="90000"/>
              </a:lnSpc>
              <a:spcBef>
                <a:spcPts val="360"/>
              </a:spcBef>
              <a:spcAft>
                <a:spcPts val="0"/>
              </a:spcAft>
              <a:buClr>
                <a:schemeClr val="dk1"/>
              </a:buClr>
              <a:buSzPts val="275"/>
              <a:buFont typeface="Arial"/>
              <a:buNone/>
            </a:pPr>
            <a:r>
              <a:rPr lang="en-US" sz="1300"/>
              <a:t>&lt;h1&gt;Hello World!&lt;/h1&gt;</a:t>
            </a:r>
            <a:endParaRPr sz="1300"/>
          </a:p>
          <a:p>
            <a:pPr indent="0" lvl="0" marL="0" rtl="0" algn="l">
              <a:lnSpc>
                <a:spcPct val="90000"/>
              </a:lnSpc>
              <a:spcBef>
                <a:spcPts val="360"/>
              </a:spcBef>
              <a:spcAft>
                <a:spcPts val="0"/>
              </a:spcAft>
              <a:buClr>
                <a:schemeClr val="dk1"/>
              </a:buClr>
              <a:buSzPts val="275"/>
              <a:buFont typeface="Arial"/>
              <a:buNone/>
            </a:pPr>
            <a:r>
              <a:t/>
            </a:r>
            <a:endParaRPr sz="1300"/>
          </a:p>
          <a:p>
            <a:pPr indent="0" lvl="0" marL="0" rtl="0" algn="l">
              <a:lnSpc>
                <a:spcPct val="90000"/>
              </a:lnSpc>
              <a:spcBef>
                <a:spcPts val="360"/>
              </a:spcBef>
              <a:spcAft>
                <a:spcPts val="0"/>
              </a:spcAft>
              <a:buClr>
                <a:schemeClr val="dk1"/>
              </a:buClr>
              <a:buSzPts val="275"/>
              <a:buFont typeface="Arial"/>
              <a:buNone/>
            </a:pPr>
            <a:r>
              <a:rPr lang="en-US" sz="1300"/>
              <a:t>&lt;p&gt;This page has a light blue background color!&lt;/p&gt;</a:t>
            </a:r>
            <a:endParaRPr sz="1300"/>
          </a:p>
          <a:p>
            <a:pPr indent="0" lvl="0" marL="0" rtl="0" algn="l">
              <a:lnSpc>
                <a:spcPct val="90000"/>
              </a:lnSpc>
              <a:spcBef>
                <a:spcPts val="360"/>
              </a:spcBef>
              <a:spcAft>
                <a:spcPts val="0"/>
              </a:spcAft>
              <a:buClr>
                <a:schemeClr val="dk1"/>
              </a:buClr>
              <a:buSzPts val="275"/>
              <a:buFont typeface="Arial"/>
              <a:buNone/>
            </a:pPr>
            <a:r>
              <a:t/>
            </a:r>
            <a:endParaRPr sz="1300"/>
          </a:p>
          <a:p>
            <a:pPr indent="0" lvl="0" marL="0" rtl="0" algn="l">
              <a:lnSpc>
                <a:spcPct val="90000"/>
              </a:lnSpc>
              <a:spcBef>
                <a:spcPts val="360"/>
              </a:spcBef>
              <a:spcAft>
                <a:spcPts val="0"/>
              </a:spcAft>
              <a:buClr>
                <a:schemeClr val="dk1"/>
              </a:buClr>
              <a:buSzPts val="275"/>
              <a:buFont typeface="Arial"/>
              <a:buNone/>
            </a:pPr>
            <a:r>
              <a:rPr lang="en-US" sz="1300"/>
              <a:t>&lt;/body&gt;</a:t>
            </a:r>
            <a:endParaRPr sz="1300"/>
          </a:p>
          <a:p>
            <a:pPr indent="0" lvl="0" marL="0" rtl="0" algn="l">
              <a:lnSpc>
                <a:spcPct val="90000"/>
              </a:lnSpc>
              <a:spcBef>
                <a:spcPts val="360"/>
              </a:spcBef>
              <a:spcAft>
                <a:spcPts val="0"/>
              </a:spcAft>
              <a:buClr>
                <a:schemeClr val="dk1"/>
              </a:buClr>
              <a:buSzPts val="275"/>
              <a:buFont typeface="Arial"/>
              <a:buNone/>
            </a:pPr>
            <a:r>
              <a:rPr lang="en-US" sz="1300"/>
              <a:t>&lt;/html&gt;</a:t>
            </a:r>
            <a:endParaRPr sz="1300"/>
          </a:p>
          <a:p>
            <a:pPr indent="0" lvl="0" marL="0" rtl="0" algn="l">
              <a:lnSpc>
                <a:spcPct val="90000"/>
              </a:lnSpc>
              <a:spcBef>
                <a:spcPts val="360"/>
              </a:spcBef>
              <a:spcAft>
                <a:spcPts val="0"/>
              </a:spcAft>
              <a:buSzPts val="275"/>
              <a:buNone/>
            </a:pPr>
            <a:r>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7ea2ed9188_0_59"/>
          <p:cNvSpPr txBox="1"/>
          <p:nvPr>
            <p:ph type="title"/>
          </p:nvPr>
        </p:nvSpPr>
        <p:spPr>
          <a:xfrm>
            <a:off x="457200" y="-5"/>
            <a:ext cx="8229600" cy="691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Background Image</a:t>
            </a:r>
            <a:endParaRPr/>
          </a:p>
        </p:txBody>
      </p:sp>
      <p:sp>
        <p:nvSpPr>
          <p:cNvPr id="263" name="Google Shape;263;g27ea2ed9188_0_59"/>
          <p:cNvSpPr txBox="1"/>
          <p:nvPr>
            <p:ph idx="1" type="body"/>
          </p:nvPr>
        </p:nvSpPr>
        <p:spPr>
          <a:xfrm>
            <a:off x="457200" y="691500"/>
            <a:ext cx="8229600" cy="5434800"/>
          </a:xfrm>
          <a:prstGeom prst="rect">
            <a:avLst/>
          </a:prstGeom>
        </p:spPr>
        <p:txBody>
          <a:bodyPr anchorCtr="0" anchor="t" bIns="45700" lIns="91425" spcFirstLastPara="1" rIns="91425" wrap="square" tIns="45700">
            <a:normAutofit fontScale="55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body {</a:t>
            </a:r>
            <a:endParaRPr/>
          </a:p>
          <a:p>
            <a:pPr indent="0" lvl="0" marL="0" rtl="0" algn="l">
              <a:spcBef>
                <a:spcPts val="360"/>
              </a:spcBef>
              <a:spcAft>
                <a:spcPts val="0"/>
              </a:spcAft>
              <a:buClr>
                <a:schemeClr val="dk1"/>
              </a:buClr>
              <a:buSzPct val="34375"/>
              <a:buFont typeface="Arial"/>
              <a:buNone/>
            </a:pPr>
            <a:r>
              <a:rPr lang="en-US"/>
              <a:t>  background-image: url("image1.jpeg");</a:t>
            </a:r>
            <a:endParaRPr/>
          </a:p>
          <a:p>
            <a:pPr indent="0" lvl="0" marL="0" rtl="0" algn="l">
              <a:spcBef>
                <a:spcPts val="360"/>
              </a:spcBef>
              <a:spcAft>
                <a:spcPts val="0"/>
              </a:spcAft>
              <a:buNone/>
            </a:pPr>
            <a:r>
              <a:rPr lang="en-US"/>
              <a:t>  /*background-repeat: no-repeat;</a:t>
            </a:r>
            <a:endParaRPr/>
          </a:p>
          <a:p>
            <a:pPr indent="0" lvl="0" marL="0" rtl="0" algn="l">
              <a:spcBef>
                <a:spcPts val="360"/>
              </a:spcBef>
              <a:spcAft>
                <a:spcPts val="0"/>
              </a:spcAft>
              <a:buNone/>
            </a:pPr>
            <a:r>
              <a:rPr lang="en-US"/>
              <a:t> background-repeat: repeat-x;</a:t>
            </a:r>
            <a:endParaRPr/>
          </a:p>
          <a:p>
            <a:pPr indent="0" lvl="0" marL="0" rtl="0" algn="l">
              <a:spcBef>
                <a:spcPts val="360"/>
              </a:spcBef>
              <a:spcAft>
                <a:spcPts val="0"/>
              </a:spcAft>
              <a:buNone/>
            </a:pPr>
            <a:r>
              <a:rPr lang="en-US"/>
              <a:t>background-position: right top;*/</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rPr lang="en-US"/>
              <a:t>p {</a:t>
            </a:r>
            <a:endParaRPr/>
          </a:p>
          <a:p>
            <a:pPr indent="0" lvl="0" marL="0" rtl="0" algn="l">
              <a:spcBef>
                <a:spcPts val="360"/>
              </a:spcBef>
              <a:spcAft>
                <a:spcPts val="0"/>
              </a:spcAft>
              <a:buNone/>
            </a:pPr>
            <a:r>
              <a:rPr lang="en-US"/>
              <a:t>  background-image: url("image1.jpeg");</a:t>
            </a:r>
            <a:endParaRPr/>
          </a:p>
          <a:p>
            <a:pPr indent="0" lvl="0" marL="0" rtl="0" algn="l">
              <a:spcBef>
                <a:spcPts val="360"/>
              </a:spcBef>
              <a:spcAft>
                <a:spcPts val="0"/>
              </a:spcAft>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&lt;h1&gt;Hello World!&lt;/h1&gt;</a:t>
            </a:r>
            <a:endParaRPr/>
          </a:p>
          <a:p>
            <a:pPr indent="0" lvl="0" marL="0" rtl="0" algn="l">
              <a:spcBef>
                <a:spcPts val="360"/>
              </a:spcBef>
              <a:spcAft>
                <a:spcPts val="0"/>
              </a:spcAft>
              <a:buClr>
                <a:schemeClr val="dk1"/>
              </a:buClr>
              <a:buSzPct val="34375"/>
              <a:buFont typeface="Arial"/>
              <a:buNone/>
            </a:pPr>
            <a:r>
              <a:rPr lang="en-US"/>
              <a:t>&lt;p&gt;This page has an image as the background!&lt;/p&gt;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ebed74e7a_0_0"/>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Borders</a:t>
            </a:r>
            <a:endParaRPr/>
          </a:p>
        </p:txBody>
      </p:sp>
      <p:sp>
        <p:nvSpPr>
          <p:cNvPr id="270" name="Google Shape;270;g27ebed74e7a_0_0"/>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t/>
            </a:r>
            <a:endParaRPr>
              <a:solidFill>
                <a:srgbClr val="FF0000"/>
              </a:solidFill>
            </a:endParaRPr>
          </a:p>
          <a:p>
            <a:pPr indent="0" lvl="0" marL="0" rtl="0" algn="ctr">
              <a:spcBef>
                <a:spcPts val="0"/>
              </a:spcBef>
              <a:spcAft>
                <a:spcPts val="0"/>
              </a:spcAft>
              <a:buClr>
                <a:srgbClr val="FF0000"/>
              </a:buClr>
              <a:buSzPct val="100000"/>
              <a:buFont typeface="Calibri"/>
              <a:buNone/>
            </a:pPr>
            <a:r>
              <a:rPr lang="en-US">
                <a:solidFill>
                  <a:srgbClr val="FF0000"/>
                </a:solidFill>
              </a:rPr>
              <a:t>Advantages </a:t>
            </a:r>
            <a:br>
              <a:rPr lang="en-US">
                <a:solidFill>
                  <a:srgbClr val="FF0000"/>
                </a:solidFill>
              </a:rPr>
            </a:br>
            <a:endParaRPr>
              <a:solidFill>
                <a:srgbClr val="FF0000"/>
              </a:solidFill>
            </a:endParaRPr>
          </a:p>
        </p:txBody>
      </p:sp>
      <p:sp>
        <p:nvSpPr>
          <p:cNvPr id="100" name="Google Shape;100;p3"/>
          <p:cNvSpPr txBox="1"/>
          <p:nvPr>
            <p:ph idx="1" type="body"/>
          </p:nvPr>
        </p:nvSpPr>
        <p:spPr>
          <a:xfrm>
            <a:off x="533400" y="990600"/>
            <a:ext cx="8229600" cy="5867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FF0000"/>
              </a:buClr>
              <a:buSzPts val="2000"/>
              <a:buNone/>
            </a:pPr>
            <a:r>
              <a:rPr b="1" lang="en-US" sz="2000">
                <a:solidFill>
                  <a:srgbClr val="FF0000"/>
                </a:solidFill>
              </a:rPr>
              <a:t>CSS saves time</a:t>
            </a:r>
            <a:r>
              <a:rPr lang="en-US" sz="2000"/>
              <a:t> - You can write CSS once and then reuse same sheet in multiple HTML pages. </a:t>
            </a:r>
            <a:endParaRPr sz="2000"/>
          </a:p>
          <a:p>
            <a:pPr indent="0" lvl="0" marL="0" rtl="0" algn="l">
              <a:spcBef>
                <a:spcPts val="400"/>
              </a:spcBef>
              <a:spcAft>
                <a:spcPts val="0"/>
              </a:spcAft>
              <a:buClr>
                <a:srgbClr val="FF0000"/>
              </a:buClr>
              <a:buSzPts val="2000"/>
              <a:buNone/>
            </a:pPr>
            <a:r>
              <a:rPr b="1" lang="en-US" sz="2000">
                <a:solidFill>
                  <a:srgbClr val="FF0000"/>
                </a:solidFill>
              </a:rPr>
              <a:t>Pages load faster</a:t>
            </a:r>
            <a:r>
              <a:rPr lang="en-US" sz="2000">
                <a:solidFill>
                  <a:srgbClr val="FF0000"/>
                </a:solidFill>
              </a:rPr>
              <a:t> </a:t>
            </a:r>
            <a:r>
              <a:rPr lang="en-US" sz="2000"/>
              <a:t>- If you are using CSS, you do not need to write HTML tag attributes every time. Just write one CSS rule of a tag and apply it to all the occurrences of that tag.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rgbClr val="FF0000"/>
              </a:buClr>
              <a:buSzPts val="2000"/>
              <a:buNone/>
            </a:pPr>
            <a:r>
              <a:rPr b="1" lang="en-US" sz="2000">
                <a:solidFill>
                  <a:srgbClr val="FF0000"/>
                </a:solidFill>
              </a:rPr>
              <a:t>Easy maintenance</a:t>
            </a:r>
            <a:r>
              <a:rPr lang="en-US" sz="2000"/>
              <a:t> - To make a global change, simply change the style, and all elements in all the web pages will be updated automatically.</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rgbClr val="FF0000"/>
              </a:buClr>
              <a:buSzPts val="2000"/>
              <a:buNone/>
            </a:pPr>
            <a:r>
              <a:rPr b="1" lang="en-US" sz="2000">
                <a:solidFill>
                  <a:srgbClr val="FF0000"/>
                </a:solidFill>
              </a:rPr>
              <a:t>Multiple Device Compatibility</a:t>
            </a:r>
            <a:r>
              <a:rPr lang="en-US" sz="2000"/>
              <a:t> - Style sheets allow content to be optimized for more than one type of device.</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rgbClr val="FF0000"/>
              </a:buClr>
              <a:buSzPts val="2000"/>
              <a:buNone/>
            </a:pPr>
            <a:r>
              <a:rPr b="1" lang="en-US" sz="2000">
                <a:solidFill>
                  <a:srgbClr val="FF0000"/>
                </a:solidFill>
              </a:rPr>
              <a:t>Global web standards</a:t>
            </a:r>
            <a:r>
              <a:rPr b="1" lang="en-US" sz="2000"/>
              <a:t> </a:t>
            </a:r>
            <a:r>
              <a:rPr lang="en-US" sz="2000"/>
              <a:t>- its a good idea to start using CSS in all the HTML pages to make them compatible to future browsers.one type of device</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7ebed74e7a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Border Style</a:t>
            </a:r>
            <a:endParaRPr/>
          </a:p>
        </p:txBody>
      </p:sp>
      <p:sp>
        <p:nvSpPr>
          <p:cNvPr id="277" name="Google Shape;277;g27ebed74e7a_0_6"/>
          <p:cNvSpPr txBox="1"/>
          <p:nvPr>
            <p:ph idx="1" type="body"/>
          </p:nvPr>
        </p:nvSpPr>
        <p:spPr>
          <a:xfrm>
            <a:off x="457200" y="1185325"/>
            <a:ext cx="8229600" cy="49410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sz="1550">
                <a:highlight>
                  <a:srgbClr val="FFFFFF"/>
                </a:highlight>
                <a:latin typeface="Verdana"/>
                <a:ea typeface="Verdana"/>
                <a:cs typeface="Verdana"/>
                <a:sym typeface="Verdana"/>
              </a:rPr>
              <a:t>The </a:t>
            </a:r>
            <a:r>
              <a:rPr lang="en-US" sz="1600">
                <a:solidFill>
                  <a:srgbClr val="DC143C"/>
                </a:solidFill>
                <a:highlight>
                  <a:srgbClr val="FFFFFF"/>
                </a:highlight>
                <a:latin typeface="Courier New"/>
                <a:ea typeface="Courier New"/>
                <a:cs typeface="Courier New"/>
                <a:sym typeface="Courier New"/>
              </a:rPr>
              <a:t>border-style</a:t>
            </a:r>
            <a:r>
              <a:rPr lang="en-US" sz="1550">
                <a:highlight>
                  <a:srgbClr val="FFFFFF"/>
                </a:highlight>
                <a:latin typeface="Verdana"/>
                <a:ea typeface="Verdana"/>
                <a:cs typeface="Verdana"/>
                <a:sym typeface="Verdana"/>
              </a:rPr>
              <a:t> property specifies what kind of border to display.</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550">
                <a:highlight>
                  <a:srgbClr val="FFFFFF"/>
                </a:highlight>
                <a:latin typeface="Verdana"/>
                <a:ea typeface="Verdana"/>
                <a:cs typeface="Verdana"/>
                <a:sym typeface="Verdana"/>
              </a:rPr>
              <a:t>The following values are allowed:</a:t>
            </a:r>
            <a:endParaRPr sz="15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dotted</a:t>
            </a:r>
            <a:r>
              <a:rPr lang="en-US" sz="1550">
                <a:highlight>
                  <a:srgbClr val="FFFFFF"/>
                </a:highlight>
                <a:latin typeface="Verdana"/>
                <a:ea typeface="Verdana"/>
                <a:cs typeface="Verdana"/>
                <a:sym typeface="Verdana"/>
              </a:rPr>
              <a:t> - Defines a dotted border</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dashed</a:t>
            </a:r>
            <a:r>
              <a:rPr lang="en-US" sz="1550">
                <a:highlight>
                  <a:srgbClr val="FFFFFF"/>
                </a:highlight>
                <a:latin typeface="Verdana"/>
                <a:ea typeface="Verdana"/>
                <a:cs typeface="Verdana"/>
                <a:sym typeface="Verdana"/>
              </a:rPr>
              <a:t> - Defines a dashed border</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solid</a:t>
            </a:r>
            <a:r>
              <a:rPr lang="en-US" sz="1550">
                <a:highlight>
                  <a:srgbClr val="FFFFFF"/>
                </a:highlight>
                <a:latin typeface="Verdana"/>
                <a:ea typeface="Verdana"/>
                <a:cs typeface="Verdana"/>
                <a:sym typeface="Verdana"/>
              </a:rPr>
              <a:t> - Defines a solid border</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double</a:t>
            </a:r>
            <a:r>
              <a:rPr lang="en-US" sz="1550">
                <a:highlight>
                  <a:srgbClr val="FFFFFF"/>
                </a:highlight>
                <a:latin typeface="Verdana"/>
                <a:ea typeface="Verdana"/>
                <a:cs typeface="Verdana"/>
                <a:sym typeface="Verdana"/>
              </a:rPr>
              <a:t> - Defines a double border</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groove</a:t>
            </a:r>
            <a:r>
              <a:rPr lang="en-US" sz="1550">
                <a:highlight>
                  <a:srgbClr val="FFFFFF"/>
                </a:highlight>
                <a:latin typeface="Verdana"/>
                <a:ea typeface="Verdana"/>
                <a:cs typeface="Verdana"/>
                <a:sym typeface="Verdana"/>
              </a:rPr>
              <a:t> - Defines a 3D grooved border. The effect depends on the border-color value</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ridge</a:t>
            </a:r>
            <a:r>
              <a:rPr lang="en-US" sz="1550">
                <a:highlight>
                  <a:srgbClr val="FFFFFF"/>
                </a:highlight>
                <a:latin typeface="Verdana"/>
                <a:ea typeface="Verdana"/>
                <a:cs typeface="Verdana"/>
                <a:sym typeface="Verdana"/>
              </a:rPr>
              <a:t> - Defines a 3D ridged border. The effect depends on the border-color value</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inset</a:t>
            </a:r>
            <a:r>
              <a:rPr lang="en-US" sz="1550">
                <a:highlight>
                  <a:srgbClr val="FFFFFF"/>
                </a:highlight>
                <a:latin typeface="Verdana"/>
                <a:ea typeface="Verdana"/>
                <a:cs typeface="Verdana"/>
                <a:sym typeface="Verdana"/>
              </a:rPr>
              <a:t> - Defines a 3D inset border. The effect depends on the border-color value</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outset</a:t>
            </a:r>
            <a:r>
              <a:rPr lang="en-US" sz="1550">
                <a:highlight>
                  <a:srgbClr val="FFFFFF"/>
                </a:highlight>
                <a:latin typeface="Verdana"/>
                <a:ea typeface="Verdana"/>
                <a:cs typeface="Verdana"/>
                <a:sym typeface="Verdana"/>
              </a:rPr>
              <a:t> - Defines a 3D outset border. The effect depends on the border-color value</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none</a:t>
            </a:r>
            <a:r>
              <a:rPr lang="en-US" sz="1550">
                <a:highlight>
                  <a:srgbClr val="FFFFFF"/>
                </a:highlight>
                <a:latin typeface="Verdana"/>
                <a:ea typeface="Verdana"/>
                <a:cs typeface="Verdana"/>
                <a:sym typeface="Verdana"/>
              </a:rPr>
              <a:t> - Defines no border</a:t>
            </a:r>
            <a:endParaRPr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600">
                <a:solidFill>
                  <a:srgbClr val="DC143C"/>
                </a:solidFill>
                <a:highlight>
                  <a:srgbClr val="FFFFFF"/>
                </a:highlight>
                <a:latin typeface="Courier New"/>
                <a:ea typeface="Courier New"/>
                <a:cs typeface="Courier New"/>
                <a:sym typeface="Courier New"/>
              </a:rPr>
              <a:t>hidden</a:t>
            </a:r>
            <a:r>
              <a:rPr lang="en-US" sz="1550">
                <a:highlight>
                  <a:srgbClr val="FFFFFF"/>
                </a:highlight>
                <a:latin typeface="Verdana"/>
                <a:ea typeface="Verdana"/>
                <a:cs typeface="Verdana"/>
                <a:sym typeface="Verdana"/>
              </a:rPr>
              <a:t> - Defines a hidden border</a:t>
            </a:r>
            <a:endParaRPr sz="1550">
              <a:highlight>
                <a:srgbClr val="FFFFFF"/>
              </a:highlight>
              <a:latin typeface="Verdana"/>
              <a:ea typeface="Verdana"/>
              <a:cs typeface="Verdana"/>
              <a:sym typeface="Verdana"/>
            </a:endParaRPr>
          </a:p>
          <a:p>
            <a:pPr indent="0" lvl="0" marL="0" rtl="0" algn="l">
              <a:spcBef>
                <a:spcPts val="1100"/>
              </a:spcBef>
              <a:spcAft>
                <a:spcPts val="0"/>
              </a:spcAft>
              <a:buNone/>
            </a:pPr>
            <a:r>
              <a:t/>
            </a:r>
            <a:endParaRPr sz="3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7ebed74e7a_0_13"/>
          <p:cNvSpPr txBox="1"/>
          <p:nvPr>
            <p:ph idx="1" type="body"/>
          </p:nvPr>
        </p:nvSpPr>
        <p:spPr>
          <a:xfrm>
            <a:off x="457200" y="254000"/>
            <a:ext cx="8229600" cy="6603900"/>
          </a:xfrm>
          <a:prstGeom prst="rect">
            <a:avLst/>
          </a:prstGeom>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358"/>
              <a:buFont typeface="Arial"/>
              <a:buNone/>
            </a:pPr>
            <a:r>
              <a:rPr lang="en-US" sz="1140"/>
              <a:t>&lt;!DOCTYPE html&gt;</a:t>
            </a:r>
            <a:endParaRPr sz="1140"/>
          </a:p>
          <a:p>
            <a:pPr indent="0" lvl="0" marL="0" rtl="0" algn="l">
              <a:lnSpc>
                <a:spcPct val="80000"/>
              </a:lnSpc>
              <a:spcBef>
                <a:spcPts val="360"/>
              </a:spcBef>
              <a:spcAft>
                <a:spcPts val="0"/>
              </a:spcAft>
              <a:buClr>
                <a:schemeClr val="dk1"/>
              </a:buClr>
              <a:buSzPts val="358"/>
              <a:buFont typeface="Arial"/>
              <a:buNone/>
            </a:pPr>
            <a:r>
              <a:rPr lang="en-US" sz="1140"/>
              <a:t>&lt;html&gt;</a:t>
            </a:r>
            <a:endParaRPr sz="1140"/>
          </a:p>
          <a:p>
            <a:pPr indent="0" lvl="0" marL="0" rtl="0" algn="l">
              <a:lnSpc>
                <a:spcPct val="80000"/>
              </a:lnSpc>
              <a:spcBef>
                <a:spcPts val="360"/>
              </a:spcBef>
              <a:spcAft>
                <a:spcPts val="0"/>
              </a:spcAft>
              <a:buClr>
                <a:schemeClr val="dk1"/>
              </a:buClr>
              <a:buSzPts val="358"/>
              <a:buFont typeface="Arial"/>
              <a:buNone/>
            </a:pPr>
            <a:r>
              <a:rPr lang="en-US" sz="1140"/>
              <a:t>&lt;head&gt;</a:t>
            </a:r>
            <a:endParaRPr sz="1140"/>
          </a:p>
          <a:p>
            <a:pPr indent="0" lvl="0" marL="0" rtl="0" algn="l">
              <a:lnSpc>
                <a:spcPct val="80000"/>
              </a:lnSpc>
              <a:spcBef>
                <a:spcPts val="360"/>
              </a:spcBef>
              <a:spcAft>
                <a:spcPts val="0"/>
              </a:spcAft>
              <a:buClr>
                <a:schemeClr val="dk1"/>
              </a:buClr>
              <a:buSzPts val="358"/>
              <a:buFont typeface="Arial"/>
              <a:buNone/>
            </a:pPr>
            <a:r>
              <a:rPr lang="en-US" sz="1140"/>
              <a:t>&lt;style&gt;</a:t>
            </a:r>
            <a:endParaRPr sz="1140"/>
          </a:p>
          <a:p>
            <a:pPr indent="0" lvl="0" marL="0" rtl="0" algn="l">
              <a:lnSpc>
                <a:spcPct val="80000"/>
              </a:lnSpc>
              <a:spcBef>
                <a:spcPts val="360"/>
              </a:spcBef>
              <a:spcAft>
                <a:spcPts val="0"/>
              </a:spcAft>
              <a:buClr>
                <a:schemeClr val="dk1"/>
              </a:buClr>
              <a:buSzPts val="358"/>
              <a:buFont typeface="Arial"/>
              <a:buNone/>
            </a:pPr>
            <a:r>
              <a:rPr lang="en-US" sz="1140"/>
              <a:t>p.dotted {border-style: dotted;}</a:t>
            </a:r>
            <a:endParaRPr sz="1140"/>
          </a:p>
          <a:p>
            <a:pPr indent="0" lvl="0" marL="0" rtl="0" algn="l">
              <a:lnSpc>
                <a:spcPct val="80000"/>
              </a:lnSpc>
              <a:spcBef>
                <a:spcPts val="360"/>
              </a:spcBef>
              <a:spcAft>
                <a:spcPts val="0"/>
              </a:spcAft>
              <a:buClr>
                <a:schemeClr val="dk1"/>
              </a:buClr>
              <a:buSzPts val="358"/>
              <a:buFont typeface="Arial"/>
              <a:buNone/>
            </a:pPr>
            <a:r>
              <a:rPr lang="en-US" sz="1140"/>
              <a:t>p.dashed {border-style: dashed;}</a:t>
            </a:r>
            <a:endParaRPr sz="1140"/>
          </a:p>
          <a:p>
            <a:pPr indent="0" lvl="0" marL="0" rtl="0" algn="l">
              <a:lnSpc>
                <a:spcPct val="80000"/>
              </a:lnSpc>
              <a:spcBef>
                <a:spcPts val="360"/>
              </a:spcBef>
              <a:spcAft>
                <a:spcPts val="0"/>
              </a:spcAft>
              <a:buClr>
                <a:schemeClr val="dk1"/>
              </a:buClr>
              <a:buSzPts val="358"/>
              <a:buFont typeface="Arial"/>
              <a:buNone/>
            </a:pPr>
            <a:r>
              <a:rPr lang="en-US" sz="1140"/>
              <a:t>p.solid {border-style: solid;}</a:t>
            </a:r>
            <a:endParaRPr sz="1140"/>
          </a:p>
          <a:p>
            <a:pPr indent="0" lvl="0" marL="0" rtl="0" algn="l">
              <a:lnSpc>
                <a:spcPct val="80000"/>
              </a:lnSpc>
              <a:spcBef>
                <a:spcPts val="360"/>
              </a:spcBef>
              <a:spcAft>
                <a:spcPts val="0"/>
              </a:spcAft>
              <a:buClr>
                <a:schemeClr val="dk1"/>
              </a:buClr>
              <a:buSzPts val="358"/>
              <a:buFont typeface="Arial"/>
              <a:buNone/>
            </a:pPr>
            <a:r>
              <a:rPr lang="en-US" sz="1140"/>
              <a:t>p.double {border-style: double;}</a:t>
            </a:r>
            <a:endParaRPr sz="1140"/>
          </a:p>
          <a:p>
            <a:pPr indent="0" lvl="0" marL="0" rtl="0" algn="l">
              <a:lnSpc>
                <a:spcPct val="80000"/>
              </a:lnSpc>
              <a:spcBef>
                <a:spcPts val="360"/>
              </a:spcBef>
              <a:spcAft>
                <a:spcPts val="0"/>
              </a:spcAft>
              <a:buClr>
                <a:schemeClr val="dk1"/>
              </a:buClr>
              <a:buSzPts val="358"/>
              <a:buFont typeface="Arial"/>
              <a:buNone/>
            </a:pPr>
            <a:r>
              <a:rPr lang="en-US" sz="1140"/>
              <a:t>p.groove {border-style: groove;}</a:t>
            </a:r>
            <a:endParaRPr sz="1140"/>
          </a:p>
          <a:p>
            <a:pPr indent="0" lvl="0" marL="0" rtl="0" algn="l">
              <a:lnSpc>
                <a:spcPct val="80000"/>
              </a:lnSpc>
              <a:spcBef>
                <a:spcPts val="360"/>
              </a:spcBef>
              <a:spcAft>
                <a:spcPts val="0"/>
              </a:spcAft>
              <a:buClr>
                <a:schemeClr val="dk1"/>
              </a:buClr>
              <a:buSzPts val="358"/>
              <a:buFont typeface="Arial"/>
              <a:buNone/>
            </a:pPr>
            <a:r>
              <a:rPr lang="en-US" sz="1140"/>
              <a:t>p.ridge {border-style: ridge;}</a:t>
            </a:r>
            <a:endParaRPr sz="1140"/>
          </a:p>
          <a:p>
            <a:pPr indent="0" lvl="0" marL="0" rtl="0" algn="l">
              <a:lnSpc>
                <a:spcPct val="80000"/>
              </a:lnSpc>
              <a:spcBef>
                <a:spcPts val="360"/>
              </a:spcBef>
              <a:spcAft>
                <a:spcPts val="0"/>
              </a:spcAft>
              <a:buClr>
                <a:schemeClr val="dk1"/>
              </a:buClr>
              <a:buSzPts val="358"/>
              <a:buFont typeface="Arial"/>
              <a:buNone/>
            </a:pPr>
            <a:r>
              <a:rPr lang="en-US" sz="1140"/>
              <a:t>p.inset {border-style: inset;}</a:t>
            </a:r>
            <a:endParaRPr sz="1140"/>
          </a:p>
          <a:p>
            <a:pPr indent="0" lvl="0" marL="0" rtl="0" algn="l">
              <a:lnSpc>
                <a:spcPct val="80000"/>
              </a:lnSpc>
              <a:spcBef>
                <a:spcPts val="360"/>
              </a:spcBef>
              <a:spcAft>
                <a:spcPts val="0"/>
              </a:spcAft>
              <a:buClr>
                <a:schemeClr val="dk1"/>
              </a:buClr>
              <a:buSzPts val="358"/>
              <a:buFont typeface="Arial"/>
              <a:buNone/>
            </a:pPr>
            <a:r>
              <a:rPr lang="en-US" sz="1140"/>
              <a:t>p.outset {border-style: outset;}</a:t>
            </a:r>
            <a:endParaRPr sz="1140"/>
          </a:p>
          <a:p>
            <a:pPr indent="0" lvl="0" marL="0" rtl="0" algn="l">
              <a:lnSpc>
                <a:spcPct val="80000"/>
              </a:lnSpc>
              <a:spcBef>
                <a:spcPts val="360"/>
              </a:spcBef>
              <a:spcAft>
                <a:spcPts val="0"/>
              </a:spcAft>
              <a:buClr>
                <a:schemeClr val="dk1"/>
              </a:buClr>
              <a:buSzPts val="358"/>
              <a:buFont typeface="Arial"/>
              <a:buNone/>
            </a:pPr>
            <a:r>
              <a:rPr lang="en-US" sz="1140"/>
              <a:t>p.none {border-style: none;}</a:t>
            </a:r>
            <a:endParaRPr sz="1140"/>
          </a:p>
          <a:p>
            <a:pPr indent="0" lvl="0" marL="0" rtl="0" algn="l">
              <a:lnSpc>
                <a:spcPct val="80000"/>
              </a:lnSpc>
              <a:spcBef>
                <a:spcPts val="360"/>
              </a:spcBef>
              <a:spcAft>
                <a:spcPts val="0"/>
              </a:spcAft>
              <a:buClr>
                <a:schemeClr val="dk1"/>
              </a:buClr>
              <a:buSzPts val="358"/>
              <a:buFont typeface="Arial"/>
              <a:buNone/>
            </a:pPr>
            <a:r>
              <a:rPr lang="en-US" sz="1140"/>
              <a:t>p.hidden {border-style: hidden;}</a:t>
            </a:r>
            <a:endParaRPr sz="1140"/>
          </a:p>
          <a:p>
            <a:pPr indent="0" lvl="0" marL="0" rtl="0" algn="l">
              <a:lnSpc>
                <a:spcPct val="80000"/>
              </a:lnSpc>
              <a:spcBef>
                <a:spcPts val="360"/>
              </a:spcBef>
              <a:spcAft>
                <a:spcPts val="0"/>
              </a:spcAft>
              <a:buClr>
                <a:schemeClr val="dk1"/>
              </a:buClr>
              <a:buSzPts val="358"/>
              <a:buFont typeface="Arial"/>
              <a:buNone/>
            </a:pPr>
            <a:r>
              <a:rPr lang="en-US" sz="1140"/>
              <a:t>p.mix {border-style: dotted dashed solid double;}</a:t>
            </a:r>
            <a:endParaRPr sz="1140"/>
          </a:p>
          <a:p>
            <a:pPr indent="0" lvl="0" marL="0" rtl="0" algn="l">
              <a:lnSpc>
                <a:spcPct val="80000"/>
              </a:lnSpc>
              <a:spcBef>
                <a:spcPts val="360"/>
              </a:spcBef>
              <a:spcAft>
                <a:spcPts val="0"/>
              </a:spcAft>
              <a:buClr>
                <a:schemeClr val="dk1"/>
              </a:buClr>
              <a:buSzPts val="358"/>
              <a:buFont typeface="Arial"/>
              <a:buNone/>
            </a:pPr>
            <a:r>
              <a:rPr lang="en-US" sz="1140"/>
              <a:t>&lt;/style&gt;</a:t>
            </a:r>
            <a:endParaRPr sz="1140"/>
          </a:p>
          <a:p>
            <a:pPr indent="0" lvl="0" marL="0" rtl="0" algn="l">
              <a:lnSpc>
                <a:spcPct val="80000"/>
              </a:lnSpc>
              <a:spcBef>
                <a:spcPts val="360"/>
              </a:spcBef>
              <a:spcAft>
                <a:spcPts val="0"/>
              </a:spcAft>
              <a:buClr>
                <a:schemeClr val="dk1"/>
              </a:buClr>
              <a:buSzPts val="358"/>
              <a:buFont typeface="Arial"/>
              <a:buNone/>
            </a:pPr>
            <a:r>
              <a:rPr lang="en-US" sz="1140"/>
              <a:t>&lt;/head&gt;</a:t>
            </a:r>
            <a:endParaRPr sz="1140"/>
          </a:p>
          <a:p>
            <a:pPr indent="0" lvl="0" marL="0" rtl="0" algn="l">
              <a:lnSpc>
                <a:spcPct val="80000"/>
              </a:lnSpc>
              <a:spcBef>
                <a:spcPts val="360"/>
              </a:spcBef>
              <a:spcAft>
                <a:spcPts val="0"/>
              </a:spcAft>
              <a:buClr>
                <a:schemeClr val="dk1"/>
              </a:buClr>
              <a:buSzPts val="358"/>
              <a:buFont typeface="Arial"/>
              <a:buNone/>
            </a:pPr>
            <a:r>
              <a:rPr lang="en-US" sz="1140"/>
              <a:t>&lt;body&gt;</a:t>
            </a:r>
            <a:endParaRPr sz="1140"/>
          </a:p>
          <a:p>
            <a:pPr indent="0" lvl="0" marL="0" rtl="0" algn="l">
              <a:lnSpc>
                <a:spcPct val="80000"/>
              </a:lnSpc>
              <a:spcBef>
                <a:spcPts val="360"/>
              </a:spcBef>
              <a:spcAft>
                <a:spcPts val="0"/>
              </a:spcAft>
              <a:buClr>
                <a:schemeClr val="dk1"/>
              </a:buClr>
              <a:buSzPts val="358"/>
              <a:buFont typeface="Arial"/>
              <a:buNone/>
            </a:pPr>
            <a:r>
              <a:rPr lang="en-US" sz="1140"/>
              <a:t>&lt;h2&gt;The border-style Property&lt;/h2&gt;</a:t>
            </a:r>
            <a:endParaRPr sz="1140"/>
          </a:p>
          <a:p>
            <a:pPr indent="0" lvl="0" marL="0" rtl="0" algn="l">
              <a:lnSpc>
                <a:spcPct val="80000"/>
              </a:lnSpc>
              <a:spcBef>
                <a:spcPts val="360"/>
              </a:spcBef>
              <a:spcAft>
                <a:spcPts val="0"/>
              </a:spcAft>
              <a:buClr>
                <a:schemeClr val="dk1"/>
              </a:buClr>
              <a:buSzPts val="358"/>
              <a:buFont typeface="Arial"/>
              <a:buNone/>
            </a:pPr>
            <a:r>
              <a:rPr lang="en-US" sz="1140"/>
              <a:t>&lt;p&gt;This property specifies what kind of border to display:&lt;/p&gt;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class="dotted"&gt;A dotted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class="dashed"&gt;A dashed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class="solid"&gt;A solid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class="double"&gt;A double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class="groove"&gt;A groove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class="ridge"&gt;A ridge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class="inset"&gt;An inset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class="outset"&gt;An outset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class="none"&gt;No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class="hidden"&gt;A hidden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&lt;p class="mix"&gt;A mixed border.&lt;/p&gt;</a:t>
            </a:r>
            <a:endParaRPr sz="1140"/>
          </a:p>
          <a:p>
            <a:pPr indent="0" lvl="0" marL="0" rtl="0" algn="l">
              <a:lnSpc>
                <a:spcPct val="80000"/>
              </a:lnSpc>
              <a:spcBef>
                <a:spcPts val="360"/>
              </a:spcBef>
              <a:spcAft>
                <a:spcPts val="0"/>
              </a:spcAft>
              <a:buClr>
                <a:schemeClr val="dk1"/>
              </a:buClr>
              <a:buSzPts val="358"/>
              <a:buFont typeface="Arial"/>
              <a:buNone/>
            </a:pPr>
            <a:r>
              <a:rPr lang="en-US" sz="1140"/>
              <a:t>&lt;/body&gt;</a:t>
            </a:r>
            <a:endParaRPr sz="1140"/>
          </a:p>
          <a:p>
            <a:pPr indent="0" lvl="0" marL="0" rtl="0" algn="l">
              <a:lnSpc>
                <a:spcPct val="80000"/>
              </a:lnSpc>
              <a:spcBef>
                <a:spcPts val="360"/>
              </a:spcBef>
              <a:spcAft>
                <a:spcPts val="0"/>
              </a:spcAft>
              <a:buClr>
                <a:schemeClr val="dk1"/>
              </a:buClr>
              <a:buSzPts val="358"/>
              <a:buFont typeface="Arial"/>
              <a:buNone/>
            </a:pPr>
            <a:r>
              <a:rPr lang="en-US" sz="1140"/>
              <a:t>&lt;/html&gt;</a:t>
            </a:r>
            <a:endParaRPr sz="1140"/>
          </a:p>
          <a:p>
            <a:pPr indent="0" lvl="0" marL="0" rtl="0" algn="l">
              <a:lnSpc>
                <a:spcPct val="80000"/>
              </a:lnSpc>
              <a:spcBef>
                <a:spcPts val="360"/>
              </a:spcBef>
              <a:spcAft>
                <a:spcPts val="0"/>
              </a:spcAft>
              <a:buSzPts val="358"/>
              <a:buNone/>
            </a:pPr>
            <a:r>
              <a:t/>
            </a:r>
            <a:endParaRPr sz="114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7ebed74e7a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Border width</a:t>
            </a:r>
            <a:endParaRPr/>
          </a:p>
        </p:txBody>
      </p:sp>
      <p:sp>
        <p:nvSpPr>
          <p:cNvPr id="290" name="Google Shape;290;g27ebed74e7a_0_20"/>
          <p:cNvSpPr txBox="1"/>
          <p:nvPr>
            <p:ph idx="1" type="body"/>
          </p:nvPr>
        </p:nvSpPr>
        <p:spPr>
          <a:xfrm>
            <a:off x="457200" y="1284100"/>
            <a:ext cx="8229600" cy="4842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The </a:t>
            </a:r>
            <a:r>
              <a:rPr lang="en-US" sz="1200">
                <a:solidFill>
                  <a:srgbClr val="DC143C"/>
                </a:solidFill>
                <a:highlight>
                  <a:srgbClr val="FFFFFF"/>
                </a:highlight>
                <a:latin typeface="Courier New"/>
                <a:ea typeface="Courier New"/>
                <a:cs typeface="Courier New"/>
                <a:sym typeface="Courier New"/>
              </a:rPr>
              <a:t>border-width</a:t>
            </a:r>
            <a:r>
              <a:rPr lang="en-US" sz="1150">
                <a:highlight>
                  <a:srgbClr val="FFFFFF"/>
                </a:highlight>
                <a:latin typeface="Verdana"/>
                <a:ea typeface="Verdana"/>
                <a:cs typeface="Verdana"/>
                <a:sym typeface="Verdana"/>
              </a:rPr>
              <a:t> property specifies the width of the four borders.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The width can be set as a specific size (in px, pt, cm, em, etc) or by using one of the three pre-defined values: thin, medium, or thick:</a:t>
            </a:r>
            <a:endParaRPr sz="11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p.one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border-style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solid</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border-width</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5px</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p.two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border-style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solid</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border-width</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medium</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p.three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border-style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dotted</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border-width</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2px</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p.four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border-style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dotted</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border-width</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thick</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4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7ebed74e7a_0_28"/>
          <p:cNvSpPr txBox="1"/>
          <p:nvPr>
            <p:ph idx="1" type="body"/>
          </p:nvPr>
        </p:nvSpPr>
        <p:spPr>
          <a:xfrm>
            <a:off x="457200" y="112950"/>
            <a:ext cx="8229600" cy="6745200"/>
          </a:xfrm>
          <a:prstGeom prst="rect">
            <a:avLst/>
          </a:prstGeom>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275"/>
              <a:buFont typeface="Arial"/>
              <a:buNone/>
            </a:pPr>
            <a:r>
              <a:rPr lang="en-US" sz="900"/>
              <a:t>&lt;!DOCTYPE html&gt;</a:t>
            </a:r>
            <a:endParaRPr sz="900"/>
          </a:p>
          <a:p>
            <a:pPr indent="0" lvl="0" marL="0" rtl="0" algn="l">
              <a:lnSpc>
                <a:spcPct val="80000"/>
              </a:lnSpc>
              <a:spcBef>
                <a:spcPts val="360"/>
              </a:spcBef>
              <a:spcAft>
                <a:spcPts val="0"/>
              </a:spcAft>
              <a:buClr>
                <a:schemeClr val="dk1"/>
              </a:buClr>
              <a:buSzPts val="275"/>
              <a:buFont typeface="Arial"/>
              <a:buNone/>
            </a:pPr>
            <a:r>
              <a:rPr lang="en-US" sz="900"/>
              <a:t>&lt;html&gt;</a:t>
            </a:r>
            <a:endParaRPr sz="900"/>
          </a:p>
          <a:p>
            <a:pPr indent="0" lvl="0" marL="0" rtl="0" algn="l">
              <a:lnSpc>
                <a:spcPct val="80000"/>
              </a:lnSpc>
              <a:spcBef>
                <a:spcPts val="360"/>
              </a:spcBef>
              <a:spcAft>
                <a:spcPts val="0"/>
              </a:spcAft>
              <a:buClr>
                <a:schemeClr val="dk1"/>
              </a:buClr>
              <a:buSzPts val="275"/>
              <a:buFont typeface="Arial"/>
              <a:buNone/>
            </a:pPr>
            <a:r>
              <a:rPr lang="en-US" sz="900"/>
              <a:t>&lt;head&gt;</a:t>
            </a:r>
            <a:endParaRPr sz="900"/>
          </a:p>
          <a:p>
            <a:pPr indent="0" lvl="0" marL="0" rtl="0" algn="l">
              <a:lnSpc>
                <a:spcPct val="80000"/>
              </a:lnSpc>
              <a:spcBef>
                <a:spcPts val="360"/>
              </a:spcBef>
              <a:spcAft>
                <a:spcPts val="0"/>
              </a:spcAft>
              <a:buClr>
                <a:schemeClr val="dk1"/>
              </a:buClr>
              <a:buSzPts val="275"/>
              <a:buFont typeface="Arial"/>
              <a:buNone/>
            </a:pPr>
            <a:r>
              <a:rPr lang="en-US" sz="900"/>
              <a:t>&lt;style&gt;</a:t>
            </a:r>
            <a:endParaRPr sz="900"/>
          </a:p>
          <a:p>
            <a:pPr indent="0" lvl="0" marL="0" rtl="0" algn="l">
              <a:lnSpc>
                <a:spcPct val="80000"/>
              </a:lnSpc>
              <a:spcBef>
                <a:spcPts val="360"/>
              </a:spcBef>
              <a:spcAft>
                <a:spcPts val="0"/>
              </a:spcAft>
              <a:buClr>
                <a:schemeClr val="dk1"/>
              </a:buClr>
              <a:buSzPts val="275"/>
              <a:buFont typeface="Arial"/>
              <a:buNone/>
            </a:pPr>
            <a:r>
              <a:rPr lang="en-US" sz="900"/>
              <a:t>p.one {</a:t>
            </a:r>
            <a:endParaRPr sz="900"/>
          </a:p>
          <a:p>
            <a:pPr indent="0" lvl="0" marL="0" rtl="0" algn="l">
              <a:lnSpc>
                <a:spcPct val="80000"/>
              </a:lnSpc>
              <a:spcBef>
                <a:spcPts val="360"/>
              </a:spcBef>
              <a:spcAft>
                <a:spcPts val="0"/>
              </a:spcAft>
              <a:buClr>
                <a:schemeClr val="dk1"/>
              </a:buClr>
              <a:buSzPts val="275"/>
              <a:buFont typeface="Arial"/>
              <a:buNone/>
            </a:pPr>
            <a:r>
              <a:rPr lang="en-US" sz="900"/>
              <a:t>  border-style: solid;</a:t>
            </a:r>
            <a:endParaRPr sz="900"/>
          </a:p>
          <a:p>
            <a:pPr indent="0" lvl="0" marL="0" rtl="0" algn="l">
              <a:lnSpc>
                <a:spcPct val="80000"/>
              </a:lnSpc>
              <a:spcBef>
                <a:spcPts val="360"/>
              </a:spcBef>
              <a:spcAft>
                <a:spcPts val="0"/>
              </a:spcAft>
              <a:buClr>
                <a:schemeClr val="dk1"/>
              </a:buClr>
              <a:buSzPts val="275"/>
              <a:buFont typeface="Arial"/>
              <a:buNone/>
            </a:pPr>
            <a:r>
              <a:rPr lang="en-US" sz="900"/>
              <a:t>  border-width: 5px;</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rPr lang="en-US" sz="900"/>
              <a:t>p.two {</a:t>
            </a:r>
            <a:endParaRPr sz="900"/>
          </a:p>
          <a:p>
            <a:pPr indent="0" lvl="0" marL="0" rtl="0" algn="l">
              <a:lnSpc>
                <a:spcPct val="80000"/>
              </a:lnSpc>
              <a:spcBef>
                <a:spcPts val="360"/>
              </a:spcBef>
              <a:spcAft>
                <a:spcPts val="0"/>
              </a:spcAft>
              <a:buClr>
                <a:schemeClr val="dk1"/>
              </a:buClr>
              <a:buSzPts val="275"/>
              <a:buFont typeface="Arial"/>
              <a:buNone/>
            </a:pPr>
            <a:r>
              <a:rPr lang="en-US" sz="900"/>
              <a:t>  border-style: solid;</a:t>
            </a:r>
            <a:endParaRPr sz="900"/>
          </a:p>
          <a:p>
            <a:pPr indent="0" lvl="0" marL="0" rtl="0" algn="l">
              <a:lnSpc>
                <a:spcPct val="80000"/>
              </a:lnSpc>
              <a:spcBef>
                <a:spcPts val="360"/>
              </a:spcBef>
              <a:spcAft>
                <a:spcPts val="0"/>
              </a:spcAft>
              <a:buClr>
                <a:schemeClr val="dk1"/>
              </a:buClr>
              <a:buSzPts val="275"/>
              <a:buFont typeface="Arial"/>
              <a:buNone/>
            </a:pPr>
            <a:r>
              <a:rPr lang="en-US" sz="900"/>
              <a:t>  border-width: medium;</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rPr lang="en-US" sz="900"/>
              <a:t>p.three {</a:t>
            </a:r>
            <a:endParaRPr sz="900"/>
          </a:p>
          <a:p>
            <a:pPr indent="0" lvl="0" marL="0" rtl="0" algn="l">
              <a:lnSpc>
                <a:spcPct val="80000"/>
              </a:lnSpc>
              <a:spcBef>
                <a:spcPts val="360"/>
              </a:spcBef>
              <a:spcAft>
                <a:spcPts val="0"/>
              </a:spcAft>
              <a:buClr>
                <a:schemeClr val="dk1"/>
              </a:buClr>
              <a:buSzPts val="275"/>
              <a:buFont typeface="Arial"/>
              <a:buNone/>
            </a:pPr>
            <a:r>
              <a:rPr lang="en-US" sz="900"/>
              <a:t>  border-style: dotted;</a:t>
            </a:r>
            <a:endParaRPr sz="900"/>
          </a:p>
          <a:p>
            <a:pPr indent="0" lvl="0" marL="0" rtl="0" algn="l">
              <a:lnSpc>
                <a:spcPct val="80000"/>
              </a:lnSpc>
              <a:spcBef>
                <a:spcPts val="360"/>
              </a:spcBef>
              <a:spcAft>
                <a:spcPts val="0"/>
              </a:spcAft>
              <a:buClr>
                <a:schemeClr val="dk1"/>
              </a:buClr>
              <a:buSzPts val="275"/>
              <a:buFont typeface="Arial"/>
              <a:buNone/>
            </a:pPr>
            <a:r>
              <a:rPr lang="en-US" sz="900"/>
              <a:t>  border-width: 2px;</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rPr lang="en-US" sz="900"/>
              <a:t>p.four {</a:t>
            </a:r>
            <a:endParaRPr sz="900"/>
          </a:p>
          <a:p>
            <a:pPr indent="0" lvl="0" marL="0" rtl="0" algn="l">
              <a:lnSpc>
                <a:spcPct val="80000"/>
              </a:lnSpc>
              <a:spcBef>
                <a:spcPts val="360"/>
              </a:spcBef>
              <a:spcAft>
                <a:spcPts val="0"/>
              </a:spcAft>
              <a:buClr>
                <a:schemeClr val="dk1"/>
              </a:buClr>
              <a:buSzPts val="275"/>
              <a:buFont typeface="Arial"/>
              <a:buNone/>
            </a:pPr>
            <a:r>
              <a:rPr lang="en-US" sz="900"/>
              <a:t>  border-style: dotted;</a:t>
            </a:r>
            <a:endParaRPr sz="900"/>
          </a:p>
          <a:p>
            <a:pPr indent="0" lvl="0" marL="0" rtl="0" algn="l">
              <a:lnSpc>
                <a:spcPct val="80000"/>
              </a:lnSpc>
              <a:spcBef>
                <a:spcPts val="360"/>
              </a:spcBef>
              <a:spcAft>
                <a:spcPts val="0"/>
              </a:spcAft>
              <a:buClr>
                <a:schemeClr val="dk1"/>
              </a:buClr>
              <a:buSzPts val="275"/>
              <a:buFont typeface="Arial"/>
              <a:buNone/>
            </a:pPr>
            <a:r>
              <a:rPr lang="en-US" sz="900"/>
              <a:t>  border-width: thick;</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rPr lang="en-US" sz="900"/>
              <a:t>p.five {</a:t>
            </a:r>
            <a:endParaRPr sz="900"/>
          </a:p>
          <a:p>
            <a:pPr indent="0" lvl="0" marL="0" rtl="0" algn="l">
              <a:lnSpc>
                <a:spcPct val="80000"/>
              </a:lnSpc>
              <a:spcBef>
                <a:spcPts val="360"/>
              </a:spcBef>
              <a:spcAft>
                <a:spcPts val="0"/>
              </a:spcAft>
              <a:buClr>
                <a:schemeClr val="dk1"/>
              </a:buClr>
              <a:buSzPts val="275"/>
              <a:buFont typeface="Arial"/>
              <a:buNone/>
            </a:pPr>
            <a:r>
              <a:rPr lang="en-US" sz="900"/>
              <a:t>  border-style: double;</a:t>
            </a:r>
            <a:endParaRPr sz="900"/>
          </a:p>
          <a:p>
            <a:pPr indent="0" lvl="0" marL="0" rtl="0" algn="l">
              <a:lnSpc>
                <a:spcPct val="80000"/>
              </a:lnSpc>
              <a:spcBef>
                <a:spcPts val="360"/>
              </a:spcBef>
              <a:spcAft>
                <a:spcPts val="0"/>
              </a:spcAft>
              <a:buClr>
                <a:schemeClr val="dk1"/>
              </a:buClr>
              <a:buSzPts val="275"/>
              <a:buFont typeface="Arial"/>
              <a:buNone/>
            </a:pPr>
            <a:r>
              <a:rPr lang="en-US" sz="900"/>
              <a:t>  border-width: 15px;</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rPr lang="en-US" sz="900"/>
              <a:t>p.six {</a:t>
            </a:r>
            <a:endParaRPr sz="900"/>
          </a:p>
          <a:p>
            <a:pPr indent="0" lvl="0" marL="0" rtl="0" algn="l">
              <a:lnSpc>
                <a:spcPct val="80000"/>
              </a:lnSpc>
              <a:spcBef>
                <a:spcPts val="360"/>
              </a:spcBef>
              <a:spcAft>
                <a:spcPts val="0"/>
              </a:spcAft>
              <a:buClr>
                <a:schemeClr val="dk1"/>
              </a:buClr>
              <a:buSzPts val="275"/>
              <a:buFont typeface="Arial"/>
              <a:buNone/>
            </a:pPr>
            <a:r>
              <a:rPr lang="en-US" sz="900"/>
              <a:t>  border-style: double;</a:t>
            </a:r>
            <a:endParaRPr sz="900"/>
          </a:p>
          <a:p>
            <a:pPr indent="0" lvl="0" marL="0" rtl="0" algn="l">
              <a:lnSpc>
                <a:spcPct val="80000"/>
              </a:lnSpc>
              <a:spcBef>
                <a:spcPts val="360"/>
              </a:spcBef>
              <a:spcAft>
                <a:spcPts val="0"/>
              </a:spcAft>
              <a:buClr>
                <a:schemeClr val="dk1"/>
              </a:buClr>
              <a:buSzPts val="275"/>
              <a:buFont typeface="Arial"/>
              <a:buNone/>
            </a:pPr>
            <a:r>
              <a:rPr lang="en-US" sz="900"/>
              <a:t>  border-width: thick;</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rPr lang="en-US" sz="900"/>
              <a:t>&lt;/style&gt;</a:t>
            </a:r>
            <a:endParaRPr sz="900"/>
          </a:p>
          <a:p>
            <a:pPr indent="0" lvl="0" marL="0" rtl="0" algn="l">
              <a:lnSpc>
                <a:spcPct val="80000"/>
              </a:lnSpc>
              <a:spcBef>
                <a:spcPts val="360"/>
              </a:spcBef>
              <a:spcAft>
                <a:spcPts val="0"/>
              </a:spcAft>
              <a:buClr>
                <a:schemeClr val="dk1"/>
              </a:buClr>
              <a:buSzPts val="275"/>
              <a:buFont typeface="Arial"/>
              <a:buNone/>
            </a:pPr>
            <a:r>
              <a:rPr lang="en-US" sz="900"/>
              <a:t>&lt;/head&gt;</a:t>
            </a:r>
            <a:endParaRPr sz="900"/>
          </a:p>
          <a:p>
            <a:pPr indent="0" lvl="0" marL="0" rtl="0" algn="l">
              <a:lnSpc>
                <a:spcPct val="80000"/>
              </a:lnSpc>
              <a:spcBef>
                <a:spcPts val="360"/>
              </a:spcBef>
              <a:spcAft>
                <a:spcPts val="0"/>
              </a:spcAft>
              <a:buClr>
                <a:schemeClr val="dk1"/>
              </a:buClr>
              <a:buSzPts val="275"/>
              <a:buFont typeface="Arial"/>
              <a:buNone/>
            </a:pPr>
            <a:r>
              <a:rPr lang="en-US" sz="900"/>
              <a:t>&lt;body&gt;</a:t>
            </a:r>
            <a:endParaRPr sz="900"/>
          </a:p>
          <a:p>
            <a:pPr indent="0" lvl="0" marL="0" rtl="0" algn="l">
              <a:lnSpc>
                <a:spcPct val="80000"/>
              </a:lnSpc>
              <a:spcBef>
                <a:spcPts val="360"/>
              </a:spcBef>
              <a:spcAft>
                <a:spcPts val="0"/>
              </a:spcAft>
              <a:buClr>
                <a:schemeClr val="dk1"/>
              </a:buClr>
              <a:buSzPts val="275"/>
              <a:buFont typeface="Arial"/>
              <a:buNone/>
            </a:pPr>
            <a:r>
              <a:rPr lang="en-US" sz="900"/>
              <a:t>&lt;h2&gt;The border-width Property&lt;/h2&gt;</a:t>
            </a:r>
            <a:endParaRPr sz="900"/>
          </a:p>
          <a:p>
            <a:pPr indent="0" lvl="0" marL="0" rtl="0" algn="l">
              <a:lnSpc>
                <a:spcPct val="80000"/>
              </a:lnSpc>
              <a:spcBef>
                <a:spcPts val="360"/>
              </a:spcBef>
              <a:spcAft>
                <a:spcPts val="0"/>
              </a:spcAft>
              <a:buClr>
                <a:schemeClr val="dk1"/>
              </a:buClr>
              <a:buSzPts val="275"/>
              <a:buFont typeface="Arial"/>
              <a:buNone/>
            </a:pPr>
            <a:r>
              <a:rPr lang="en-US" sz="900"/>
              <a:t>&lt;p&gt;This property specifies the width of the four borders:&lt;/p&gt;</a:t>
            </a:r>
            <a:endParaRPr sz="900"/>
          </a:p>
          <a:p>
            <a:pPr indent="0" lvl="0" marL="0" rtl="0" algn="l">
              <a:lnSpc>
                <a:spcPct val="80000"/>
              </a:lnSpc>
              <a:spcBef>
                <a:spcPts val="360"/>
              </a:spcBef>
              <a:spcAft>
                <a:spcPts val="0"/>
              </a:spcAft>
              <a:buClr>
                <a:schemeClr val="dk1"/>
              </a:buClr>
              <a:buSzPts val="275"/>
              <a:buFont typeface="Arial"/>
              <a:buNone/>
            </a:pPr>
            <a:r>
              <a:rPr lang="en-US" sz="900"/>
              <a:t>p class="one"&gt;Some text.&lt;/p&gt;</a:t>
            </a:r>
            <a:endParaRPr sz="900"/>
          </a:p>
          <a:p>
            <a:pPr indent="0" lvl="0" marL="0" rtl="0" algn="l">
              <a:lnSpc>
                <a:spcPct val="80000"/>
              </a:lnSpc>
              <a:spcBef>
                <a:spcPts val="360"/>
              </a:spcBef>
              <a:spcAft>
                <a:spcPts val="0"/>
              </a:spcAft>
              <a:buClr>
                <a:schemeClr val="dk1"/>
              </a:buClr>
              <a:buSzPts val="275"/>
              <a:buFont typeface="Arial"/>
              <a:buNone/>
            </a:pPr>
            <a:r>
              <a:rPr lang="en-US" sz="900"/>
              <a:t>&lt;p class="two"&gt;Some text.&lt;/p&gt;</a:t>
            </a:r>
            <a:endParaRPr sz="900"/>
          </a:p>
          <a:p>
            <a:pPr indent="0" lvl="0" marL="0" rtl="0" algn="l">
              <a:lnSpc>
                <a:spcPct val="80000"/>
              </a:lnSpc>
              <a:spcBef>
                <a:spcPts val="360"/>
              </a:spcBef>
              <a:spcAft>
                <a:spcPts val="0"/>
              </a:spcAft>
              <a:buClr>
                <a:schemeClr val="dk1"/>
              </a:buClr>
              <a:buSzPts val="275"/>
              <a:buFont typeface="Arial"/>
              <a:buNone/>
            </a:pPr>
            <a:r>
              <a:rPr lang="en-US" sz="900"/>
              <a:t>&lt;p class="three"&gt;Some text.&lt;/p&gt;</a:t>
            </a:r>
            <a:endParaRPr sz="900"/>
          </a:p>
          <a:p>
            <a:pPr indent="0" lvl="0" marL="0" rtl="0" algn="l">
              <a:lnSpc>
                <a:spcPct val="80000"/>
              </a:lnSpc>
              <a:spcBef>
                <a:spcPts val="360"/>
              </a:spcBef>
              <a:spcAft>
                <a:spcPts val="0"/>
              </a:spcAft>
              <a:buClr>
                <a:schemeClr val="dk1"/>
              </a:buClr>
              <a:buSzPts val="275"/>
              <a:buFont typeface="Arial"/>
              <a:buNone/>
            </a:pPr>
            <a:r>
              <a:rPr lang="en-US" sz="900"/>
              <a:t>&lt;p class="four"&gt;Some text.&lt;/p&gt;</a:t>
            </a:r>
            <a:endParaRPr sz="900"/>
          </a:p>
          <a:p>
            <a:pPr indent="0" lvl="0" marL="0" rtl="0" algn="l">
              <a:lnSpc>
                <a:spcPct val="80000"/>
              </a:lnSpc>
              <a:spcBef>
                <a:spcPts val="360"/>
              </a:spcBef>
              <a:spcAft>
                <a:spcPts val="0"/>
              </a:spcAft>
              <a:buClr>
                <a:schemeClr val="dk1"/>
              </a:buClr>
              <a:buSzPts val="275"/>
              <a:buFont typeface="Arial"/>
              <a:buNone/>
            </a:pPr>
            <a:r>
              <a:rPr lang="en-US" sz="900"/>
              <a:t>&lt;p class="five"&gt;Some text.&lt;/p&gt;</a:t>
            </a:r>
            <a:endParaRPr sz="900"/>
          </a:p>
          <a:p>
            <a:pPr indent="0" lvl="0" marL="0" rtl="0" algn="l">
              <a:lnSpc>
                <a:spcPct val="80000"/>
              </a:lnSpc>
              <a:spcBef>
                <a:spcPts val="360"/>
              </a:spcBef>
              <a:spcAft>
                <a:spcPts val="0"/>
              </a:spcAft>
              <a:buClr>
                <a:schemeClr val="dk1"/>
              </a:buClr>
              <a:buSzPts val="275"/>
              <a:buFont typeface="Arial"/>
              <a:buNone/>
            </a:pPr>
            <a:r>
              <a:rPr lang="en-US" sz="900"/>
              <a:t>&lt;p class="six"&gt;Some text.&lt;/p&gt;</a:t>
            </a:r>
            <a:endParaRPr sz="900"/>
          </a:p>
          <a:p>
            <a:pPr indent="0" lvl="0" marL="0" rtl="0" algn="l">
              <a:lnSpc>
                <a:spcPct val="80000"/>
              </a:lnSpc>
              <a:spcBef>
                <a:spcPts val="360"/>
              </a:spcBef>
              <a:spcAft>
                <a:spcPts val="0"/>
              </a:spcAft>
              <a:buClr>
                <a:schemeClr val="dk1"/>
              </a:buClr>
              <a:buSzPts val="275"/>
              <a:buFont typeface="Arial"/>
              <a:buNone/>
            </a:pPr>
            <a:r>
              <a:rPr lang="en-US" sz="900"/>
              <a:t>&lt;p&gt;&lt;b&gt;Note:&lt;/b&gt; The "border-width" property does not work if it is used alone. </a:t>
            </a:r>
            <a:endParaRPr sz="900"/>
          </a:p>
          <a:p>
            <a:pPr indent="0" lvl="0" marL="0" rtl="0" algn="l">
              <a:lnSpc>
                <a:spcPct val="80000"/>
              </a:lnSpc>
              <a:spcBef>
                <a:spcPts val="360"/>
              </a:spcBef>
              <a:spcAft>
                <a:spcPts val="0"/>
              </a:spcAft>
              <a:buClr>
                <a:schemeClr val="dk1"/>
              </a:buClr>
              <a:buSzPts val="275"/>
              <a:buFont typeface="Arial"/>
              <a:buNone/>
            </a:pPr>
            <a:r>
              <a:rPr lang="en-US" sz="900"/>
              <a:t>Always specify the "border-style" property to set the borders first.&lt;/p&gt;</a:t>
            </a:r>
            <a:endParaRPr sz="900"/>
          </a:p>
          <a:p>
            <a:pPr indent="0" lvl="0" marL="0" rtl="0" algn="l">
              <a:lnSpc>
                <a:spcPct val="80000"/>
              </a:lnSpc>
              <a:spcBef>
                <a:spcPts val="360"/>
              </a:spcBef>
              <a:spcAft>
                <a:spcPts val="0"/>
              </a:spcAft>
              <a:buClr>
                <a:schemeClr val="dk1"/>
              </a:buClr>
              <a:buSzPts val="275"/>
              <a:buFont typeface="Arial"/>
              <a:buNone/>
            </a:pPr>
            <a:r>
              <a:rPr lang="en-US" sz="900"/>
              <a:t>&lt;/body&gt;</a:t>
            </a:r>
            <a:endParaRPr sz="900"/>
          </a:p>
          <a:p>
            <a:pPr indent="0" lvl="0" marL="0" rtl="0" algn="l">
              <a:lnSpc>
                <a:spcPct val="80000"/>
              </a:lnSpc>
              <a:spcBef>
                <a:spcPts val="360"/>
              </a:spcBef>
              <a:spcAft>
                <a:spcPts val="0"/>
              </a:spcAft>
              <a:buClr>
                <a:schemeClr val="dk1"/>
              </a:buClr>
              <a:buSzPts val="275"/>
              <a:buFont typeface="Arial"/>
              <a:buNone/>
            </a:pPr>
            <a:r>
              <a:rPr lang="en-US" sz="900"/>
              <a:t>&lt;/html&gt;</a:t>
            </a:r>
            <a:endParaRPr sz="900"/>
          </a:p>
          <a:p>
            <a:pPr indent="0" lvl="0" marL="0" rtl="0" algn="l">
              <a:lnSpc>
                <a:spcPct val="80000"/>
              </a:lnSpc>
              <a:spcBef>
                <a:spcPts val="360"/>
              </a:spcBef>
              <a:spcAft>
                <a:spcPts val="0"/>
              </a:spcAft>
              <a:buSzPts val="275"/>
              <a:buNone/>
            </a:pPr>
            <a:r>
              <a:t/>
            </a:r>
            <a:endParaRPr sz="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7ebed74e7a_0_3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Specific side width</a:t>
            </a:r>
            <a:endParaRPr/>
          </a:p>
        </p:txBody>
      </p:sp>
      <p:sp>
        <p:nvSpPr>
          <p:cNvPr id="303" name="Google Shape;303;g27ebed74e7a_0_35"/>
          <p:cNvSpPr txBox="1"/>
          <p:nvPr>
            <p:ph idx="1" type="body"/>
          </p:nvPr>
        </p:nvSpPr>
        <p:spPr>
          <a:xfrm>
            <a:off x="457200" y="1227675"/>
            <a:ext cx="8229600" cy="4898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p.one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border-style</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solid</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border-width</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5px 20px</a:t>
            </a:r>
            <a:r>
              <a:rPr lang="en-US" sz="1550">
                <a:highlight>
                  <a:srgbClr val="FFFFFF"/>
                </a:highlight>
                <a:latin typeface="Courier New"/>
                <a:ea typeface="Courier New"/>
                <a:cs typeface="Courier New"/>
                <a:sym typeface="Courier New"/>
              </a:rPr>
              <a:t>;</a:t>
            </a:r>
            <a:r>
              <a:rPr lang="en-US" sz="1550">
                <a:solidFill>
                  <a:srgbClr val="FF0000"/>
                </a:solidFill>
                <a:highlight>
                  <a:srgbClr val="FFFFFF"/>
                </a:highlight>
                <a:latin typeface="Courier New"/>
                <a:ea typeface="Courier New"/>
                <a:cs typeface="Courier New"/>
                <a:sym typeface="Courier New"/>
              </a:rPr>
              <a:t> </a:t>
            </a:r>
            <a:r>
              <a:rPr lang="en-US" sz="1550">
                <a:solidFill>
                  <a:srgbClr val="008000"/>
                </a:solidFill>
                <a:highlight>
                  <a:srgbClr val="FFFFFF"/>
                </a:highlight>
                <a:latin typeface="Courier New"/>
                <a:ea typeface="Courier New"/>
                <a:cs typeface="Courier New"/>
                <a:sym typeface="Courier New"/>
              </a:rPr>
              <a:t>/* 5px top and bottom, 20px on the sides */</a:t>
            </a:r>
            <a:endParaRPr sz="1550">
              <a:solidFill>
                <a:srgbClr val="008000"/>
              </a:solidFill>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p.two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border-style</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solid</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border-width</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20px 5px</a:t>
            </a:r>
            <a:r>
              <a:rPr lang="en-US" sz="1550">
                <a:highlight>
                  <a:srgbClr val="FFFFFF"/>
                </a:highlight>
                <a:latin typeface="Courier New"/>
                <a:ea typeface="Courier New"/>
                <a:cs typeface="Courier New"/>
                <a:sym typeface="Courier New"/>
              </a:rPr>
              <a:t>;</a:t>
            </a:r>
            <a:r>
              <a:rPr lang="en-US" sz="1550">
                <a:solidFill>
                  <a:srgbClr val="FF0000"/>
                </a:solidFill>
                <a:highlight>
                  <a:srgbClr val="FFFFFF"/>
                </a:highlight>
                <a:latin typeface="Courier New"/>
                <a:ea typeface="Courier New"/>
                <a:cs typeface="Courier New"/>
                <a:sym typeface="Courier New"/>
              </a:rPr>
              <a:t> </a:t>
            </a:r>
            <a:r>
              <a:rPr lang="en-US" sz="1550">
                <a:solidFill>
                  <a:srgbClr val="008000"/>
                </a:solidFill>
                <a:highlight>
                  <a:srgbClr val="FFFFFF"/>
                </a:highlight>
                <a:latin typeface="Courier New"/>
                <a:ea typeface="Courier New"/>
                <a:cs typeface="Courier New"/>
                <a:sym typeface="Courier New"/>
              </a:rPr>
              <a:t>/* 20px top and bottom, 5px on the sides */</a:t>
            </a:r>
            <a:endParaRPr sz="1550">
              <a:solidFill>
                <a:srgbClr val="008000"/>
              </a:solidFill>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p.three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border-style</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solid</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border-width</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25px 10px 4px 35px</a:t>
            </a:r>
            <a:r>
              <a:rPr lang="en-US" sz="1550">
                <a:highlight>
                  <a:srgbClr val="FFFFFF"/>
                </a:highlight>
                <a:latin typeface="Courier New"/>
                <a:ea typeface="Courier New"/>
                <a:cs typeface="Courier New"/>
                <a:sym typeface="Courier New"/>
              </a:rPr>
              <a:t>;</a:t>
            </a:r>
            <a:r>
              <a:rPr lang="en-US" sz="1550">
                <a:solidFill>
                  <a:srgbClr val="FF0000"/>
                </a:solidFill>
                <a:highlight>
                  <a:srgbClr val="FFFFFF"/>
                </a:highlight>
                <a:latin typeface="Courier New"/>
                <a:ea typeface="Courier New"/>
                <a:cs typeface="Courier New"/>
                <a:sym typeface="Courier New"/>
              </a:rPr>
              <a:t> </a:t>
            </a:r>
            <a:r>
              <a:rPr lang="en-US" sz="1550">
                <a:solidFill>
                  <a:srgbClr val="008000"/>
                </a:solidFill>
                <a:highlight>
                  <a:srgbClr val="FFFFFF"/>
                </a:highlight>
                <a:latin typeface="Courier New"/>
                <a:ea typeface="Courier New"/>
                <a:cs typeface="Courier New"/>
                <a:sym typeface="Courier New"/>
              </a:rPr>
              <a:t>/* 25px top, 10px right, 4px bottom and 35px left */</a:t>
            </a:r>
            <a:endParaRPr sz="1550">
              <a:solidFill>
                <a:srgbClr val="008000"/>
              </a:solidFill>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7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ebed74e7a_0_4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Border color</a:t>
            </a:r>
            <a:endParaRPr/>
          </a:p>
        </p:txBody>
      </p:sp>
      <p:sp>
        <p:nvSpPr>
          <p:cNvPr id="310" name="Google Shape;310;g27ebed74e7a_0_42"/>
          <p:cNvSpPr txBox="1"/>
          <p:nvPr>
            <p:ph idx="1" type="body"/>
          </p:nvPr>
        </p:nvSpPr>
        <p:spPr>
          <a:xfrm>
            <a:off x="457200" y="1072450"/>
            <a:ext cx="8229600" cy="5053800"/>
          </a:xfrm>
          <a:prstGeom prst="rect">
            <a:avLst/>
          </a:prstGeom>
        </p:spPr>
        <p:txBody>
          <a:bodyPr anchorCtr="0" anchor="t" bIns="45700" lIns="91425" spcFirstLastPara="1" rIns="91425" wrap="square" tIns="45700">
            <a:normAutofit/>
          </a:bodyPr>
          <a:lstStyle/>
          <a:p>
            <a:pPr indent="0" lvl="0" marL="0" rtl="0" algn="l">
              <a:lnSpc>
                <a:spcPct val="9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The </a:t>
            </a:r>
            <a:r>
              <a:rPr lang="en-US" sz="1300">
                <a:solidFill>
                  <a:srgbClr val="DC143C"/>
                </a:solidFill>
                <a:highlight>
                  <a:srgbClr val="FFFFFF"/>
                </a:highlight>
                <a:latin typeface="Courier New"/>
                <a:ea typeface="Courier New"/>
                <a:cs typeface="Courier New"/>
                <a:sym typeface="Courier New"/>
              </a:rPr>
              <a:t>border-color</a:t>
            </a:r>
            <a:r>
              <a:rPr lang="en-US" sz="1250">
                <a:highlight>
                  <a:srgbClr val="FFFFFF"/>
                </a:highlight>
                <a:latin typeface="Verdana"/>
                <a:ea typeface="Verdana"/>
                <a:cs typeface="Verdana"/>
                <a:sym typeface="Verdana"/>
              </a:rPr>
              <a:t> property is used to set the color of the four borders.</a:t>
            </a:r>
            <a:endParaRPr sz="1250">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The color can be set by:</a:t>
            </a:r>
            <a:endParaRPr sz="1250">
              <a:highlight>
                <a:srgbClr val="FFFFFF"/>
              </a:highlight>
              <a:latin typeface="Verdana"/>
              <a:ea typeface="Verdana"/>
              <a:cs typeface="Verdana"/>
              <a:sym typeface="Verdana"/>
            </a:endParaRPr>
          </a:p>
          <a:p>
            <a:pPr indent="-307975" lvl="0" marL="457200" rtl="0" algn="l">
              <a:lnSpc>
                <a:spcPct val="95000"/>
              </a:lnSpc>
              <a:spcBef>
                <a:spcPts val="1400"/>
              </a:spcBef>
              <a:spcAft>
                <a:spcPts val="0"/>
              </a:spcAft>
              <a:buSzPts val="1250"/>
              <a:buFont typeface="Verdana"/>
              <a:buChar char="●"/>
            </a:pPr>
            <a:r>
              <a:rPr lang="en-US" sz="1250">
                <a:highlight>
                  <a:srgbClr val="FFFFFF"/>
                </a:highlight>
                <a:latin typeface="Verdana"/>
                <a:ea typeface="Verdana"/>
                <a:cs typeface="Verdana"/>
                <a:sym typeface="Verdana"/>
              </a:rPr>
              <a:t>name - specify a color name, like "red"</a:t>
            </a:r>
            <a:endParaRPr sz="1250">
              <a:highlight>
                <a:srgbClr val="FFFFFF"/>
              </a:highlight>
              <a:latin typeface="Verdana"/>
              <a:ea typeface="Verdana"/>
              <a:cs typeface="Verdana"/>
              <a:sym typeface="Verdana"/>
            </a:endParaRPr>
          </a:p>
          <a:p>
            <a:pPr indent="-307975" lvl="0" marL="457200" rtl="0" algn="l">
              <a:lnSpc>
                <a:spcPct val="95000"/>
              </a:lnSpc>
              <a:spcBef>
                <a:spcPts val="0"/>
              </a:spcBef>
              <a:spcAft>
                <a:spcPts val="0"/>
              </a:spcAft>
              <a:buSzPts val="1250"/>
              <a:buFont typeface="Verdana"/>
              <a:buChar char="●"/>
            </a:pPr>
            <a:r>
              <a:rPr lang="en-US" sz="1250">
                <a:highlight>
                  <a:srgbClr val="FFFFFF"/>
                </a:highlight>
                <a:latin typeface="Verdana"/>
                <a:ea typeface="Verdana"/>
                <a:cs typeface="Verdana"/>
                <a:sym typeface="Verdana"/>
              </a:rPr>
              <a:t>HEX - specify a HEX value, like "#ff0000"</a:t>
            </a:r>
            <a:endParaRPr sz="1250">
              <a:highlight>
                <a:srgbClr val="FFFFFF"/>
              </a:highlight>
              <a:latin typeface="Verdana"/>
              <a:ea typeface="Verdana"/>
              <a:cs typeface="Verdana"/>
              <a:sym typeface="Verdana"/>
            </a:endParaRPr>
          </a:p>
          <a:p>
            <a:pPr indent="-307975" lvl="0" marL="457200" rtl="0" algn="l">
              <a:lnSpc>
                <a:spcPct val="95000"/>
              </a:lnSpc>
              <a:spcBef>
                <a:spcPts val="0"/>
              </a:spcBef>
              <a:spcAft>
                <a:spcPts val="0"/>
              </a:spcAft>
              <a:buSzPts val="1250"/>
              <a:buFont typeface="Verdana"/>
              <a:buChar char="●"/>
            </a:pPr>
            <a:r>
              <a:rPr lang="en-US" sz="1250">
                <a:highlight>
                  <a:srgbClr val="FFFFFF"/>
                </a:highlight>
                <a:latin typeface="Verdana"/>
                <a:ea typeface="Verdana"/>
                <a:cs typeface="Verdana"/>
                <a:sym typeface="Verdana"/>
              </a:rPr>
              <a:t>RGB - specify a RGB value, like "rgb(255,0,0)"</a:t>
            </a:r>
            <a:endParaRPr sz="1250">
              <a:highlight>
                <a:srgbClr val="FFFFFF"/>
              </a:highlight>
              <a:latin typeface="Verdana"/>
              <a:ea typeface="Verdana"/>
              <a:cs typeface="Verdana"/>
              <a:sym typeface="Verdana"/>
            </a:endParaRPr>
          </a:p>
          <a:p>
            <a:pPr indent="-307975" lvl="0" marL="457200" rtl="0" algn="l">
              <a:lnSpc>
                <a:spcPct val="95000"/>
              </a:lnSpc>
              <a:spcBef>
                <a:spcPts val="0"/>
              </a:spcBef>
              <a:spcAft>
                <a:spcPts val="0"/>
              </a:spcAft>
              <a:buSzPts val="1250"/>
              <a:buFont typeface="Verdana"/>
              <a:buChar char="●"/>
            </a:pPr>
            <a:r>
              <a:rPr lang="en-US" sz="1250">
                <a:highlight>
                  <a:srgbClr val="FFFFFF"/>
                </a:highlight>
                <a:latin typeface="Verdana"/>
                <a:ea typeface="Verdana"/>
                <a:cs typeface="Verdana"/>
                <a:sym typeface="Verdana"/>
              </a:rPr>
              <a:t>HSL - specify a HSL value, like "hsl(0, 100%, 50%)"</a:t>
            </a:r>
            <a:endParaRPr sz="1250">
              <a:highlight>
                <a:srgbClr val="FFFFFF"/>
              </a:highlight>
              <a:latin typeface="Verdana"/>
              <a:ea typeface="Verdana"/>
              <a:cs typeface="Verdana"/>
              <a:sym typeface="Verdana"/>
            </a:endParaRPr>
          </a:p>
          <a:p>
            <a:pPr indent="-307975" lvl="0" marL="457200" rtl="0" algn="l">
              <a:lnSpc>
                <a:spcPct val="95000"/>
              </a:lnSpc>
              <a:spcBef>
                <a:spcPts val="0"/>
              </a:spcBef>
              <a:spcAft>
                <a:spcPts val="0"/>
              </a:spcAft>
              <a:buSzPts val="1250"/>
              <a:buFont typeface="Verdana"/>
              <a:buChar char="●"/>
            </a:pPr>
            <a:r>
              <a:rPr lang="en-US" sz="1250">
                <a:highlight>
                  <a:srgbClr val="FFFFFF"/>
                </a:highlight>
                <a:latin typeface="Verdana"/>
                <a:ea typeface="Verdana"/>
                <a:cs typeface="Verdana"/>
                <a:sym typeface="Verdana"/>
              </a:rPr>
              <a:t>transparent</a:t>
            </a:r>
            <a:endParaRPr sz="1250">
              <a:highlight>
                <a:srgbClr val="FFFFFF"/>
              </a:highlight>
              <a:latin typeface="Verdana"/>
              <a:ea typeface="Verdana"/>
              <a:cs typeface="Verdana"/>
              <a:sym typeface="Verdana"/>
            </a:endParaRPr>
          </a:p>
          <a:p>
            <a:pPr indent="0" lvl="0" marL="0" rtl="0" algn="l">
              <a:lnSpc>
                <a:spcPct val="80000"/>
              </a:lnSpc>
              <a:spcBef>
                <a:spcPts val="1100"/>
              </a:spcBef>
              <a:spcAft>
                <a:spcPts val="0"/>
              </a:spcAft>
              <a:buNone/>
            </a:pPr>
            <a:r>
              <a:rPr lang="en-US" sz="1250">
                <a:highlight>
                  <a:srgbClr val="FFFFFF"/>
                </a:highlight>
                <a:latin typeface="Verdana"/>
                <a:ea typeface="Verdana"/>
                <a:cs typeface="Verdana"/>
                <a:sym typeface="Verdana"/>
              </a:rPr>
              <a:t>Note: If </a:t>
            </a:r>
            <a:r>
              <a:rPr lang="en-US" sz="1300">
                <a:solidFill>
                  <a:srgbClr val="DC143C"/>
                </a:solidFill>
                <a:latin typeface="Courier New"/>
                <a:ea typeface="Courier New"/>
                <a:cs typeface="Courier New"/>
                <a:sym typeface="Courier New"/>
              </a:rPr>
              <a:t>border-color</a:t>
            </a:r>
            <a:r>
              <a:rPr lang="en-US" sz="1250">
                <a:highlight>
                  <a:srgbClr val="FFFFFF"/>
                </a:highlight>
                <a:latin typeface="Verdana"/>
                <a:ea typeface="Verdana"/>
                <a:cs typeface="Verdana"/>
                <a:sym typeface="Verdana"/>
              </a:rPr>
              <a:t> is not set, it inherits the color of the element.</a:t>
            </a:r>
            <a:endParaRPr sz="1250">
              <a:highlight>
                <a:srgbClr val="FFFFFF"/>
              </a:highlight>
              <a:latin typeface="Verdana"/>
              <a:ea typeface="Verdana"/>
              <a:cs typeface="Verdana"/>
              <a:sym typeface="Verdana"/>
            </a:endParaRPr>
          </a:p>
          <a:p>
            <a:pPr indent="0" lvl="0" marL="0" rtl="0" algn="l">
              <a:lnSpc>
                <a:spcPct val="80000"/>
              </a:lnSpc>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p.one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border-style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solid</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border-color</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red</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lnSpc>
                <a:spcPct val="80000"/>
              </a:lnSpc>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p.two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border-style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solid</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border-color</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green</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lnSpc>
                <a:spcPct val="80000"/>
              </a:lnSpc>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p.three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border-style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dotted</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border-color</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blue</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rPr lang="en-US" sz="1250">
                <a:highlight>
                  <a:srgbClr val="FFFFFF"/>
                </a:highlight>
                <a:latin typeface="Courier New"/>
                <a:ea typeface="Courier New"/>
                <a:cs typeface="Courier New"/>
                <a:sym typeface="Courier New"/>
              </a:rPr>
              <a:t>}</a:t>
            </a:r>
            <a:endParaRPr sz="1650">
              <a:highlight>
                <a:srgbClr val="FFFFFF"/>
              </a:highlight>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7ebed74e7a_0_51"/>
          <p:cNvSpPr txBox="1"/>
          <p:nvPr>
            <p:ph idx="1" type="body"/>
          </p:nvPr>
        </p:nvSpPr>
        <p:spPr>
          <a:xfrm>
            <a:off x="457200" y="282225"/>
            <a:ext cx="8229600" cy="6378300"/>
          </a:xfrm>
          <a:prstGeom prst="rect">
            <a:avLst/>
          </a:prstGeom>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358"/>
              <a:buFont typeface="Arial"/>
              <a:buNone/>
            </a:pPr>
            <a:r>
              <a:rPr lang="en-US" sz="1240"/>
              <a:t>&lt;!DOCTYPE html&gt;</a:t>
            </a:r>
            <a:endParaRPr sz="1240"/>
          </a:p>
          <a:p>
            <a:pPr indent="0" lvl="0" marL="0" rtl="0" algn="l">
              <a:lnSpc>
                <a:spcPct val="80000"/>
              </a:lnSpc>
              <a:spcBef>
                <a:spcPts val="360"/>
              </a:spcBef>
              <a:spcAft>
                <a:spcPts val="0"/>
              </a:spcAft>
              <a:buClr>
                <a:schemeClr val="dk1"/>
              </a:buClr>
              <a:buSzPts val="358"/>
              <a:buFont typeface="Arial"/>
              <a:buNone/>
            </a:pPr>
            <a:r>
              <a:rPr lang="en-US" sz="1240"/>
              <a:t>&lt;html&gt;</a:t>
            </a:r>
            <a:endParaRPr sz="1240"/>
          </a:p>
          <a:p>
            <a:pPr indent="0" lvl="0" marL="0" rtl="0" algn="l">
              <a:lnSpc>
                <a:spcPct val="80000"/>
              </a:lnSpc>
              <a:spcBef>
                <a:spcPts val="360"/>
              </a:spcBef>
              <a:spcAft>
                <a:spcPts val="0"/>
              </a:spcAft>
              <a:buClr>
                <a:schemeClr val="dk1"/>
              </a:buClr>
              <a:buSzPts val="358"/>
              <a:buFont typeface="Arial"/>
              <a:buNone/>
            </a:pPr>
            <a:r>
              <a:rPr lang="en-US" sz="1240"/>
              <a:t>&lt;head&gt;</a:t>
            </a:r>
            <a:endParaRPr sz="1240"/>
          </a:p>
          <a:p>
            <a:pPr indent="0" lvl="0" marL="0" rtl="0" algn="l">
              <a:lnSpc>
                <a:spcPct val="80000"/>
              </a:lnSpc>
              <a:spcBef>
                <a:spcPts val="360"/>
              </a:spcBef>
              <a:spcAft>
                <a:spcPts val="0"/>
              </a:spcAft>
              <a:buClr>
                <a:schemeClr val="dk1"/>
              </a:buClr>
              <a:buSzPts val="358"/>
              <a:buFont typeface="Arial"/>
              <a:buNone/>
            </a:pPr>
            <a:r>
              <a:rPr lang="en-US" sz="1240"/>
              <a:t>&lt;style&gt;</a:t>
            </a:r>
            <a:endParaRPr sz="1240"/>
          </a:p>
          <a:p>
            <a:pPr indent="0" lvl="0" marL="0" rtl="0" algn="l">
              <a:lnSpc>
                <a:spcPct val="80000"/>
              </a:lnSpc>
              <a:spcBef>
                <a:spcPts val="360"/>
              </a:spcBef>
              <a:spcAft>
                <a:spcPts val="0"/>
              </a:spcAft>
              <a:buClr>
                <a:schemeClr val="dk1"/>
              </a:buClr>
              <a:buSzPts val="358"/>
              <a:buFont typeface="Arial"/>
              <a:buNone/>
            </a:pPr>
            <a:r>
              <a:rPr lang="en-US" sz="1240"/>
              <a:t>p.one {</a:t>
            </a:r>
            <a:endParaRPr sz="1240"/>
          </a:p>
          <a:p>
            <a:pPr indent="0" lvl="0" marL="0" rtl="0" algn="l">
              <a:lnSpc>
                <a:spcPct val="80000"/>
              </a:lnSpc>
              <a:spcBef>
                <a:spcPts val="360"/>
              </a:spcBef>
              <a:spcAft>
                <a:spcPts val="0"/>
              </a:spcAft>
              <a:buClr>
                <a:schemeClr val="dk1"/>
              </a:buClr>
              <a:buSzPts val="358"/>
              <a:buFont typeface="Arial"/>
              <a:buNone/>
            </a:pPr>
            <a:r>
              <a:rPr lang="en-US" sz="1240"/>
              <a:t>  border-style: solid;</a:t>
            </a:r>
            <a:endParaRPr sz="1240"/>
          </a:p>
          <a:p>
            <a:pPr indent="0" lvl="0" marL="0" rtl="0" algn="l">
              <a:lnSpc>
                <a:spcPct val="80000"/>
              </a:lnSpc>
              <a:spcBef>
                <a:spcPts val="360"/>
              </a:spcBef>
              <a:spcAft>
                <a:spcPts val="0"/>
              </a:spcAft>
              <a:buClr>
                <a:schemeClr val="dk1"/>
              </a:buClr>
              <a:buSzPts val="358"/>
              <a:buFont typeface="Arial"/>
              <a:buNone/>
            </a:pPr>
            <a:r>
              <a:rPr lang="en-US" sz="1240"/>
              <a:t>  border-color: red;</a:t>
            </a:r>
            <a:endParaRPr sz="1240"/>
          </a:p>
          <a:p>
            <a:pPr indent="0" lvl="0" marL="0" rtl="0" algn="l">
              <a:lnSpc>
                <a:spcPct val="80000"/>
              </a:lnSpc>
              <a:spcBef>
                <a:spcPts val="360"/>
              </a:spcBef>
              <a:spcAft>
                <a:spcPts val="0"/>
              </a:spcAft>
              <a:buClr>
                <a:schemeClr val="dk1"/>
              </a:buClr>
              <a:buSzPts val="358"/>
              <a:buFont typeface="Arial"/>
              <a:buNone/>
            </a:pPr>
            <a:r>
              <a:rPr lang="en-US" sz="1240"/>
              <a:t>}</a:t>
            </a:r>
            <a:endParaRPr sz="1240"/>
          </a:p>
          <a:p>
            <a:pPr indent="0" lvl="0" marL="0" rtl="0" algn="l">
              <a:lnSpc>
                <a:spcPct val="80000"/>
              </a:lnSpc>
              <a:spcBef>
                <a:spcPts val="360"/>
              </a:spcBef>
              <a:spcAft>
                <a:spcPts val="0"/>
              </a:spcAft>
              <a:buClr>
                <a:schemeClr val="dk1"/>
              </a:buClr>
              <a:buSzPts val="358"/>
              <a:buFont typeface="Arial"/>
              <a:buNone/>
            </a:pPr>
            <a:r>
              <a:rPr lang="en-US" sz="1240"/>
              <a:t>p.two {</a:t>
            </a:r>
            <a:endParaRPr sz="1240"/>
          </a:p>
          <a:p>
            <a:pPr indent="0" lvl="0" marL="0" rtl="0" algn="l">
              <a:lnSpc>
                <a:spcPct val="80000"/>
              </a:lnSpc>
              <a:spcBef>
                <a:spcPts val="360"/>
              </a:spcBef>
              <a:spcAft>
                <a:spcPts val="0"/>
              </a:spcAft>
              <a:buClr>
                <a:schemeClr val="dk1"/>
              </a:buClr>
              <a:buSzPts val="358"/>
              <a:buFont typeface="Arial"/>
              <a:buNone/>
            </a:pPr>
            <a:r>
              <a:rPr lang="en-US" sz="1240"/>
              <a:t>  border-style: solid;</a:t>
            </a:r>
            <a:endParaRPr sz="1240"/>
          </a:p>
          <a:p>
            <a:pPr indent="0" lvl="0" marL="0" rtl="0" algn="l">
              <a:lnSpc>
                <a:spcPct val="80000"/>
              </a:lnSpc>
              <a:spcBef>
                <a:spcPts val="360"/>
              </a:spcBef>
              <a:spcAft>
                <a:spcPts val="0"/>
              </a:spcAft>
              <a:buClr>
                <a:schemeClr val="dk1"/>
              </a:buClr>
              <a:buSzPts val="358"/>
              <a:buFont typeface="Arial"/>
              <a:buNone/>
            </a:pPr>
            <a:r>
              <a:rPr lang="en-US" sz="1240"/>
              <a:t>  border-color: green;</a:t>
            </a:r>
            <a:endParaRPr sz="1240"/>
          </a:p>
          <a:p>
            <a:pPr indent="0" lvl="0" marL="0" rtl="0" algn="l">
              <a:lnSpc>
                <a:spcPct val="80000"/>
              </a:lnSpc>
              <a:spcBef>
                <a:spcPts val="360"/>
              </a:spcBef>
              <a:spcAft>
                <a:spcPts val="0"/>
              </a:spcAft>
              <a:buClr>
                <a:schemeClr val="dk1"/>
              </a:buClr>
              <a:buSzPts val="358"/>
              <a:buFont typeface="Arial"/>
              <a:buNone/>
            </a:pPr>
            <a:r>
              <a:rPr lang="en-US" sz="1240"/>
              <a:t>} </a:t>
            </a:r>
            <a:endParaRPr sz="1240"/>
          </a:p>
          <a:p>
            <a:pPr indent="0" lvl="0" marL="0" rtl="0" algn="l">
              <a:lnSpc>
                <a:spcPct val="80000"/>
              </a:lnSpc>
              <a:spcBef>
                <a:spcPts val="360"/>
              </a:spcBef>
              <a:spcAft>
                <a:spcPts val="0"/>
              </a:spcAft>
              <a:buClr>
                <a:schemeClr val="dk1"/>
              </a:buClr>
              <a:buSzPts val="358"/>
              <a:buFont typeface="Arial"/>
              <a:buNone/>
            </a:pPr>
            <a:r>
              <a:rPr lang="en-US" sz="1240"/>
              <a:t>p.three {</a:t>
            </a:r>
            <a:endParaRPr sz="1240"/>
          </a:p>
          <a:p>
            <a:pPr indent="0" lvl="0" marL="0" rtl="0" algn="l">
              <a:lnSpc>
                <a:spcPct val="80000"/>
              </a:lnSpc>
              <a:spcBef>
                <a:spcPts val="360"/>
              </a:spcBef>
              <a:spcAft>
                <a:spcPts val="0"/>
              </a:spcAft>
              <a:buClr>
                <a:schemeClr val="dk1"/>
              </a:buClr>
              <a:buSzPts val="358"/>
              <a:buFont typeface="Arial"/>
              <a:buNone/>
            </a:pPr>
            <a:r>
              <a:rPr lang="en-US" sz="1240"/>
              <a:t>  border-style: dotted;</a:t>
            </a:r>
            <a:endParaRPr sz="1240"/>
          </a:p>
          <a:p>
            <a:pPr indent="0" lvl="0" marL="0" rtl="0" algn="l">
              <a:lnSpc>
                <a:spcPct val="80000"/>
              </a:lnSpc>
              <a:spcBef>
                <a:spcPts val="360"/>
              </a:spcBef>
              <a:spcAft>
                <a:spcPts val="0"/>
              </a:spcAft>
              <a:buClr>
                <a:schemeClr val="dk1"/>
              </a:buClr>
              <a:buSzPts val="358"/>
              <a:buFont typeface="Arial"/>
              <a:buNone/>
            </a:pPr>
            <a:r>
              <a:rPr lang="en-US" sz="1240"/>
              <a:t>  border-color: blue;</a:t>
            </a:r>
            <a:endParaRPr sz="1240"/>
          </a:p>
          <a:p>
            <a:pPr indent="0" lvl="0" marL="0" rtl="0" algn="l">
              <a:lnSpc>
                <a:spcPct val="80000"/>
              </a:lnSpc>
              <a:spcBef>
                <a:spcPts val="360"/>
              </a:spcBef>
              <a:spcAft>
                <a:spcPts val="0"/>
              </a:spcAft>
              <a:buClr>
                <a:schemeClr val="dk1"/>
              </a:buClr>
              <a:buSzPts val="358"/>
              <a:buFont typeface="Arial"/>
              <a:buNone/>
            </a:pPr>
            <a:r>
              <a:rPr lang="en-US" sz="1240"/>
              <a:t>} </a:t>
            </a:r>
            <a:endParaRPr sz="1240"/>
          </a:p>
          <a:p>
            <a:pPr indent="0" lvl="0" marL="0" rtl="0" algn="l">
              <a:lnSpc>
                <a:spcPct val="80000"/>
              </a:lnSpc>
              <a:spcBef>
                <a:spcPts val="360"/>
              </a:spcBef>
              <a:spcAft>
                <a:spcPts val="0"/>
              </a:spcAft>
              <a:buClr>
                <a:schemeClr val="dk1"/>
              </a:buClr>
              <a:buSzPts val="358"/>
              <a:buFont typeface="Arial"/>
              <a:buNone/>
            </a:pPr>
            <a:r>
              <a:rPr lang="en-US" sz="1240"/>
              <a:t>&lt;/style&gt;</a:t>
            </a:r>
            <a:endParaRPr sz="1240"/>
          </a:p>
          <a:p>
            <a:pPr indent="0" lvl="0" marL="0" rtl="0" algn="l">
              <a:lnSpc>
                <a:spcPct val="80000"/>
              </a:lnSpc>
              <a:spcBef>
                <a:spcPts val="360"/>
              </a:spcBef>
              <a:spcAft>
                <a:spcPts val="0"/>
              </a:spcAft>
              <a:buClr>
                <a:schemeClr val="dk1"/>
              </a:buClr>
              <a:buSzPts val="358"/>
              <a:buFont typeface="Arial"/>
              <a:buNone/>
            </a:pPr>
            <a:r>
              <a:rPr lang="en-US" sz="1240"/>
              <a:t>&lt;/head&gt;</a:t>
            </a:r>
            <a:endParaRPr sz="1240"/>
          </a:p>
          <a:p>
            <a:pPr indent="0" lvl="0" marL="0" rtl="0" algn="l">
              <a:lnSpc>
                <a:spcPct val="80000"/>
              </a:lnSpc>
              <a:spcBef>
                <a:spcPts val="360"/>
              </a:spcBef>
              <a:spcAft>
                <a:spcPts val="0"/>
              </a:spcAft>
              <a:buClr>
                <a:schemeClr val="dk1"/>
              </a:buClr>
              <a:buSzPts val="358"/>
              <a:buFont typeface="Arial"/>
              <a:buNone/>
            </a:pPr>
            <a:r>
              <a:rPr lang="en-US" sz="1240"/>
              <a:t>&lt;body&gt;</a:t>
            </a:r>
            <a:endParaRPr sz="1240"/>
          </a:p>
          <a:p>
            <a:pPr indent="0" lvl="0" marL="0" rtl="0" algn="l">
              <a:lnSpc>
                <a:spcPct val="80000"/>
              </a:lnSpc>
              <a:spcBef>
                <a:spcPts val="360"/>
              </a:spcBef>
              <a:spcAft>
                <a:spcPts val="0"/>
              </a:spcAft>
              <a:buClr>
                <a:schemeClr val="dk1"/>
              </a:buClr>
              <a:buSzPts val="358"/>
              <a:buFont typeface="Arial"/>
              <a:buNone/>
            </a:pPr>
            <a:r>
              <a:rPr lang="en-US" sz="1240"/>
              <a:t>&lt;h2&gt;The border-color Property&lt;/h2&gt;</a:t>
            </a:r>
            <a:endParaRPr sz="1240"/>
          </a:p>
          <a:p>
            <a:pPr indent="0" lvl="0" marL="0" rtl="0" algn="l">
              <a:lnSpc>
                <a:spcPct val="80000"/>
              </a:lnSpc>
              <a:spcBef>
                <a:spcPts val="360"/>
              </a:spcBef>
              <a:spcAft>
                <a:spcPts val="0"/>
              </a:spcAft>
              <a:buClr>
                <a:schemeClr val="dk1"/>
              </a:buClr>
              <a:buSzPts val="358"/>
              <a:buFont typeface="Arial"/>
              <a:buNone/>
            </a:pPr>
            <a:r>
              <a:rPr lang="en-US" sz="1240"/>
              <a:t>&lt;p&gt;This property specifies the color of the four borders:&lt;/p&gt;</a:t>
            </a:r>
            <a:endParaRPr sz="1240"/>
          </a:p>
          <a:p>
            <a:pPr indent="0" lvl="0" marL="0" rtl="0" algn="l">
              <a:lnSpc>
                <a:spcPct val="80000"/>
              </a:lnSpc>
              <a:spcBef>
                <a:spcPts val="360"/>
              </a:spcBef>
              <a:spcAft>
                <a:spcPts val="0"/>
              </a:spcAft>
              <a:buClr>
                <a:schemeClr val="dk1"/>
              </a:buClr>
              <a:buSzPts val="358"/>
              <a:buFont typeface="Arial"/>
              <a:buNone/>
            </a:pPr>
            <a:r>
              <a:t/>
            </a:r>
            <a:endParaRPr sz="1240"/>
          </a:p>
          <a:p>
            <a:pPr indent="0" lvl="0" marL="0" rtl="0" algn="l">
              <a:lnSpc>
                <a:spcPct val="80000"/>
              </a:lnSpc>
              <a:spcBef>
                <a:spcPts val="360"/>
              </a:spcBef>
              <a:spcAft>
                <a:spcPts val="0"/>
              </a:spcAft>
              <a:buClr>
                <a:schemeClr val="dk1"/>
              </a:buClr>
              <a:buSzPts val="358"/>
              <a:buFont typeface="Arial"/>
              <a:buNone/>
            </a:pPr>
            <a:r>
              <a:rPr lang="en-US" sz="1240"/>
              <a:t>&lt;</a:t>
            </a:r>
            <a:r>
              <a:rPr lang="en-US" sz="1240"/>
              <a:t>p</a:t>
            </a:r>
            <a:r>
              <a:rPr lang="en-US" sz="1240"/>
              <a:t> class="one"&gt;A solid red border&lt;/p&gt;</a:t>
            </a:r>
            <a:endParaRPr sz="1240"/>
          </a:p>
          <a:p>
            <a:pPr indent="0" lvl="0" marL="0" rtl="0" algn="l">
              <a:lnSpc>
                <a:spcPct val="80000"/>
              </a:lnSpc>
              <a:spcBef>
                <a:spcPts val="360"/>
              </a:spcBef>
              <a:spcAft>
                <a:spcPts val="0"/>
              </a:spcAft>
              <a:buClr>
                <a:schemeClr val="dk1"/>
              </a:buClr>
              <a:buSzPts val="358"/>
              <a:buFont typeface="Arial"/>
              <a:buNone/>
            </a:pPr>
            <a:r>
              <a:rPr lang="en-US" sz="1240"/>
              <a:t>&lt;p class="two"&gt;A solid green border&lt;/p&gt;</a:t>
            </a:r>
            <a:endParaRPr sz="1240"/>
          </a:p>
          <a:p>
            <a:pPr indent="0" lvl="0" marL="0" rtl="0" algn="l">
              <a:lnSpc>
                <a:spcPct val="80000"/>
              </a:lnSpc>
              <a:spcBef>
                <a:spcPts val="360"/>
              </a:spcBef>
              <a:spcAft>
                <a:spcPts val="0"/>
              </a:spcAft>
              <a:buClr>
                <a:schemeClr val="dk1"/>
              </a:buClr>
              <a:buSzPts val="358"/>
              <a:buFont typeface="Arial"/>
              <a:buNone/>
            </a:pPr>
            <a:r>
              <a:rPr lang="en-US" sz="1240"/>
              <a:t>&lt;p class="three"&gt;A dotted blue border&lt;/p&gt;</a:t>
            </a:r>
            <a:endParaRPr sz="1240"/>
          </a:p>
          <a:p>
            <a:pPr indent="0" lvl="0" marL="0" rtl="0" algn="l">
              <a:lnSpc>
                <a:spcPct val="80000"/>
              </a:lnSpc>
              <a:spcBef>
                <a:spcPts val="360"/>
              </a:spcBef>
              <a:spcAft>
                <a:spcPts val="0"/>
              </a:spcAft>
              <a:buSzPts val="358"/>
              <a:buNone/>
            </a:pPr>
            <a:r>
              <a:t/>
            </a:r>
            <a:endParaRPr sz="1240"/>
          </a:p>
          <a:p>
            <a:pPr indent="0" lvl="0" marL="0" rtl="0" algn="l">
              <a:lnSpc>
                <a:spcPct val="80000"/>
              </a:lnSpc>
              <a:spcBef>
                <a:spcPts val="360"/>
              </a:spcBef>
              <a:spcAft>
                <a:spcPts val="0"/>
              </a:spcAft>
              <a:buClr>
                <a:schemeClr val="dk1"/>
              </a:buClr>
              <a:buSzPts val="358"/>
              <a:buFont typeface="Arial"/>
              <a:buNone/>
            </a:pPr>
            <a:r>
              <a:rPr lang="en-US" sz="1240"/>
              <a:t>&lt;p&gt;&lt;b&gt;Note:&lt;/b&gt; The "border-color" property does not work if it is used alone. Use the "border-style" property to set the borders first.&lt;/p&gt;</a:t>
            </a:r>
            <a:endParaRPr sz="1240"/>
          </a:p>
          <a:p>
            <a:pPr indent="0" lvl="0" marL="0" rtl="0" algn="l">
              <a:lnSpc>
                <a:spcPct val="80000"/>
              </a:lnSpc>
              <a:spcBef>
                <a:spcPts val="360"/>
              </a:spcBef>
              <a:spcAft>
                <a:spcPts val="0"/>
              </a:spcAft>
              <a:buClr>
                <a:schemeClr val="dk1"/>
              </a:buClr>
              <a:buSzPts val="358"/>
              <a:buFont typeface="Arial"/>
              <a:buNone/>
            </a:pPr>
            <a:r>
              <a:rPr lang="en-US" sz="1240"/>
              <a:t>&lt;/body&gt;</a:t>
            </a:r>
            <a:endParaRPr sz="1240"/>
          </a:p>
          <a:p>
            <a:pPr indent="0" lvl="0" marL="0" rtl="0" algn="l">
              <a:lnSpc>
                <a:spcPct val="80000"/>
              </a:lnSpc>
              <a:spcBef>
                <a:spcPts val="360"/>
              </a:spcBef>
              <a:spcAft>
                <a:spcPts val="0"/>
              </a:spcAft>
              <a:buClr>
                <a:schemeClr val="dk1"/>
              </a:buClr>
              <a:buSzPts val="358"/>
              <a:buFont typeface="Arial"/>
              <a:buNone/>
            </a:pPr>
            <a:r>
              <a:rPr lang="en-US" sz="1240"/>
              <a:t>&lt;/html&gt;</a:t>
            </a:r>
            <a:endParaRPr sz="1240"/>
          </a:p>
          <a:p>
            <a:pPr indent="0" lvl="0" marL="0" rtl="0" algn="l">
              <a:lnSpc>
                <a:spcPct val="80000"/>
              </a:lnSpc>
              <a:spcBef>
                <a:spcPts val="360"/>
              </a:spcBef>
              <a:spcAft>
                <a:spcPts val="0"/>
              </a:spcAft>
              <a:buSzPts val="358"/>
              <a:buNone/>
            </a:pPr>
            <a:r>
              <a:t/>
            </a:r>
            <a:endParaRPr sz="124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7ebed74e7a_0_5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Specific side colors</a:t>
            </a:r>
            <a:endParaRPr/>
          </a:p>
        </p:txBody>
      </p:sp>
      <p:sp>
        <p:nvSpPr>
          <p:cNvPr id="323" name="Google Shape;323;g27ebed74e7a_0_5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650">
                <a:highlight>
                  <a:srgbClr val="FFFFFF"/>
                </a:highlight>
                <a:latin typeface="Verdana"/>
                <a:ea typeface="Verdana"/>
                <a:cs typeface="Verdana"/>
                <a:sym typeface="Verdana"/>
              </a:rPr>
              <a:t>The </a:t>
            </a:r>
            <a:r>
              <a:rPr lang="en-US" sz="1700">
                <a:solidFill>
                  <a:srgbClr val="DC143C"/>
                </a:solidFill>
                <a:latin typeface="Courier New"/>
                <a:ea typeface="Courier New"/>
                <a:cs typeface="Courier New"/>
                <a:sym typeface="Courier New"/>
              </a:rPr>
              <a:t>border-color</a:t>
            </a:r>
            <a:r>
              <a:rPr lang="en-US" sz="1650">
                <a:highlight>
                  <a:srgbClr val="FFFFFF"/>
                </a:highlight>
                <a:latin typeface="Verdana"/>
                <a:ea typeface="Verdana"/>
                <a:cs typeface="Verdana"/>
                <a:sym typeface="Verdana"/>
              </a:rPr>
              <a:t> property can have from one to four values (for the top border, right border, bottom border, and the left border)</a:t>
            </a:r>
            <a:endParaRPr sz="16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650">
                <a:solidFill>
                  <a:srgbClr val="A52A2A"/>
                </a:solidFill>
                <a:highlight>
                  <a:srgbClr val="FFFFFF"/>
                </a:highlight>
                <a:latin typeface="Courier New"/>
                <a:ea typeface="Courier New"/>
                <a:cs typeface="Courier New"/>
                <a:sym typeface="Courier New"/>
              </a:rPr>
              <a:t>p.one </a:t>
            </a:r>
            <a:r>
              <a:rPr lang="en-US" sz="1650">
                <a:highlight>
                  <a:srgbClr val="FFFFFF"/>
                </a:highlight>
                <a:latin typeface="Courier New"/>
                <a:ea typeface="Courier New"/>
                <a:cs typeface="Courier New"/>
                <a:sym typeface="Courier New"/>
              </a:rPr>
              <a:t>{</a:t>
            </a:r>
            <a:endParaRPr sz="16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650">
                <a:solidFill>
                  <a:srgbClr val="FF0000"/>
                </a:solidFill>
                <a:highlight>
                  <a:srgbClr val="FFFFFF"/>
                </a:highlight>
                <a:latin typeface="Courier New"/>
                <a:ea typeface="Courier New"/>
                <a:cs typeface="Courier New"/>
                <a:sym typeface="Courier New"/>
              </a:rPr>
              <a:t>  border-style</a:t>
            </a:r>
            <a:r>
              <a:rPr lang="en-US" sz="1650">
                <a:highlight>
                  <a:srgbClr val="FFFFFF"/>
                </a:highlight>
                <a:latin typeface="Courier New"/>
                <a:ea typeface="Courier New"/>
                <a:cs typeface="Courier New"/>
                <a:sym typeface="Courier New"/>
              </a:rPr>
              <a:t>:</a:t>
            </a:r>
            <a:r>
              <a:rPr lang="en-US" sz="1650">
                <a:solidFill>
                  <a:srgbClr val="0000CD"/>
                </a:solidFill>
                <a:highlight>
                  <a:srgbClr val="FFFFFF"/>
                </a:highlight>
                <a:latin typeface="Courier New"/>
                <a:ea typeface="Courier New"/>
                <a:cs typeface="Courier New"/>
                <a:sym typeface="Courier New"/>
              </a:rPr>
              <a:t> solid</a:t>
            </a:r>
            <a:r>
              <a:rPr lang="en-US" sz="1650">
                <a:highlight>
                  <a:srgbClr val="FFFFFF"/>
                </a:highlight>
                <a:latin typeface="Courier New"/>
                <a:ea typeface="Courier New"/>
                <a:cs typeface="Courier New"/>
                <a:sym typeface="Courier New"/>
              </a:rPr>
              <a:t>;</a:t>
            </a:r>
            <a:endParaRPr sz="16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650">
                <a:solidFill>
                  <a:srgbClr val="FF0000"/>
                </a:solidFill>
                <a:highlight>
                  <a:srgbClr val="FFFFFF"/>
                </a:highlight>
                <a:latin typeface="Courier New"/>
                <a:ea typeface="Courier New"/>
                <a:cs typeface="Courier New"/>
                <a:sym typeface="Courier New"/>
              </a:rPr>
              <a:t>  border-color</a:t>
            </a:r>
            <a:r>
              <a:rPr lang="en-US" sz="1650">
                <a:highlight>
                  <a:srgbClr val="FFFFFF"/>
                </a:highlight>
                <a:latin typeface="Courier New"/>
                <a:ea typeface="Courier New"/>
                <a:cs typeface="Courier New"/>
                <a:sym typeface="Courier New"/>
              </a:rPr>
              <a:t>:</a:t>
            </a:r>
            <a:r>
              <a:rPr lang="en-US" sz="1650">
                <a:solidFill>
                  <a:srgbClr val="0000CD"/>
                </a:solidFill>
                <a:highlight>
                  <a:srgbClr val="FFFFFF"/>
                </a:highlight>
                <a:latin typeface="Courier New"/>
                <a:ea typeface="Courier New"/>
                <a:cs typeface="Courier New"/>
                <a:sym typeface="Courier New"/>
              </a:rPr>
              <a:t> red green blue yellow</a:t>
            </a:r>
            <a:r>
              <a:rPr lang="en-US" sz="1650">
                <a:highlight>
                  <a:srgbClr val="FFFFFF"/>
                </a:highlight>
                <a:latin typeface="Courier New"/>
                <a:ea typeface="Courier New"/>
                <a:cs typeface="Courier New"/>
                <a:sym typeface="Courier New"/>
              </a:rPr>
              <a:t>;</a:t>
            </a:r>
            <a:r>
              <a:rPr lang="en-US" sz="1650">
                <a:solidFill>
                  <a:srgbClr val="FF0000"/>
                </a:solidFill>
                <a:highlight>
                  <a:srgbClr val="FFFFFF"/>
                </a:highlight>
                <a:latin typeface="Courier New"/>
                <a:ea typeface="Courier New"/>
                <a:cs typeface="Courier New"/>
                <a:sym typeface="Courier New"/>
              </a:rPr>
              <a:t> </a:t>
            </a:r>
            <a:r>
              <a:rPr lang="en-US" sz="1650">
                <a:solidFill>
                  <a:srgbClr val="008000"/>
                </a:solidFill>
                <a:highlight>
                  <a:srgbClr val="FFFFFF"/>
                </a:highlight>
                <a:latin typeface="Courier New"/>
                <a:ea typeface="Courier New"/>
                <a:cs typeface="Courier New"/>
                <a:sym typeface="Courier New"/>
              </a:rPr>
              <a:t>/* red top, green right, blue bottom and yellow left */</a:t>
            </a:r>
            <a:endParaRPr sz="1650">
              <a:solidFill>
                <a:srgbClr val="008000"/>
              </a:solidFill>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650">
                <a:highlight>
                  <a:srgbClr val="FFFFFF"/>
                </a:highlight>
                <a:latin typeface="Courier New"/>
                <a:ea typeface="Courier New"/>
                <a:cs typeface="Courier New"/>
                <a:sym typeface="Courier New"/>
              </a:rPr>
              <a:t>}</a:t>
            </a:r>
            <a:endParaRPr sz="1850">
              <a:highlight>
                <a:srgbClr val="FFFFFF"/>
              </a:highlight>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7f5ed2937a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Margins</a:t>
            </a:r>
            <a:endParaRPr/>
          </a:p>
        </p:txBody>
      </p:sp>
      <p:sp>
        <p:nvSpPr>
          <p:cNvPr id="330" name="Google Shape;330;g27f5ed2937a_0_0"/>
          <p:cNvSpPr txBox="1"/>
          <p:nvPr>
            <p:ph idx="1" type="body"/>
          </p:nvPr>
        </p:nvSpPr>
        <p:spPr>
          <a:xfrm>
            <a:off x="457200" y="1199450"/>
            <a:ext cx="8229600" cy="4926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250">
                <a:highlight>
                  <a:srgbClr val="FFFFFF"/>
                </a:highlight>
                <a:latin typeface="Verdana"/>
                <a:ea typeface="Verdana"/>
                <a:cs typeface="Verdana"/>
                <a:sym typeface="Verdana"/>
              </a:rPr>
              <a:t>The CSS </a:t>
            </a:r>
            <a:r>
              <a:rPr lang="en-US" sz="1300">
                <a:solidFill>
                  <a:srgbClr val="DC143C"/>
                </a:solidFill>
                <a:latin typeface="Courier New"/>
                <a:ea typeface="Courier New"/>
                <a:cs typeface="Courier New"/>
                <a:sym typeface="Courier New"/>
              </a:rPr>
              <a:t>margin</a:t>
            </a:r>
            <a:r>
              <a:rPr lang="en-US" sz="1250">
                <a:highlight>
                  <a:srgbClr val="FFFFFF"/>
                </a:highlight>
                <a:latin typeface="Verdana"/>
                <a:ea typeface="Verdana"/>
                <a:cs typeface="Verdana"/>
                <a:sym typeface="Verdana"/>
              </a:rPr>
              <a:t> properties are used to create space around elements, outside of any defined borders.</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CSS has properties for specifying the margin for each side of an element:</a:t>
            </a:r>
            <a:endParaRPr sz="1250">
              <a:highlight>
                <a:srgbClr val="FFFFFF"/>
              </a:highlight>
              <a:latin typeface="Verdana"/>
              <a:ea typeface="Verdana"/>
              <a:cs typeface="Verdana"/>
              <a:sym typeface="Verdana"/>
            </a:endParaRPr>
          </a:p>
          <a:p>
            <a:pPr indent="-307975" lvl="0" marL="457200" rtl="0" algn="l">
              <a:lnSpc>
                <a:spcPct val="115000"/>
              </a:lnSpc>
              <a:spcBef>
                <a:spcPts val="140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margin-top</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margin-right</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margin-bottom</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margin-left</a:t>
            </a:r>
            <a:endParaRPr sz="1300">
              <a:solidFill>
                <a:srgbClr val="DC143C"/>
              </a:solidFill>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All the margin properties can have the following values:</a:t>
            </a:r>
            <a:endParaRPr sz="1250">
              <a:highlight>
                <a:srgbClr val="FFFFFF"/>
              </a:highlight>
              <a:latin typeface="Verdana"/>
              <a:ea typeface="Verdana"/>
              <a:cs typeface="Verdana"/>
              <a:sym typeface="Verdana"/>
            </a:endParaRPr>
          </a:p>
          <a:p>
            <a:pPr indent="-307975" lvl="0" marL="457200" rtl="0" algn="l">
              <a:lnSpc>
                <a:spcPct val="115000"/>
              </a:lnSpc>
              <a:spcBef>
                <a:spcPts val="1400"/>
              </a:spcBef>
              <a:spcAft>
                <a:spcPts val="0"/>
              </a:spcAft>
              <a:buSzPts val="1250"/>
              <a:buFont typeface="Verdana"/>
              <a:buChar char="●"/>
            </a:pPr>
            <a:r>
              <a:rPr lang="en-US" sz="1250">
                <a:highlight>
                  <a:srgbClr val="FFFFFF"/>
                </a:highlight>
                <a:latin typeface="Verdana"/>
                <a:ea typeface="Verdana"/>
                <a:cs typeface="Verdana"/>
                <a:sym typeface="Verdana"/>
              </a:rPr>
              <a:t>auto - the browser calculates the margin</a:t>
            </a:r>
            <a:endParaRPr sz="1250">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SzPts val="1250"/>
              <a:buFont typeface="Verdana"/>
              <a:buChar char="●"/>
            </a:pPr>
            <a:r>
              <a:rPr i="1" lang="en-US" sz="1250">
                <a:highlight>
                  <a:srgbClr val="FFFFFF"/>
                </a:highlight>
                <a:latin typeface="Verdana"/>
                <a:ea typeface="Verdana"/>
                <a:cs typeface="Verdana"/>
                <a:sym typeface="Verdana"/>
              </a:rPr>
              <a:t>length</a:t>
            </a:r>
            <a:r>
              <a:rPr lang="en-US" sz="1250">
                <a:highlight>
                  <a:srgbClr val="FFFFFF"/>
                </a:highlight>
                <a:latin typeface="Verdana"/>
                <a:ea typeface="Verdana"/>
                <a:cs typeface="Verdana"/>
                <a:sym typeface="Verdana"/>
              </a:rPr>
              <a:t> - specifies a margin in px, pt, cm, etc.</a:t>
            </a:r>
            <a:endParaRPr sz="1250">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SzPts val="1250"/>
              <a:buFont typeface="Verdana"/>
              <a:buChar char="●"/>
            </a:pPr>
            <a:r>
              <a:rPr i="1" lang="en-US" sz="1250">
                <a:highlight>
                  <a:srgbClr val="FFFFFF"/>
                </a:highlight>
                <a:latin typeface="Verdana"/>
                <a:ea typeface="Verdana"/>
                <a:cs typeface="Verdana"/>
                <a:sym typeface="Verdana"/>
              </a:rPr>
              <a:t>%</a:t>
            </a:r>
            <a:r>
              <a:rPr lang="en-US" sz="1250">
                <a:highlight>
                  <a:srgbClr val="FFFFFF"/>
                </a:highlight>
                <a:latin typeface="Verdana"/>
                <a:ea typeface="Verdana"/>
                <a:cs typeface="Verdana"/>
                <a:sym typeface="Verdana"/>
              </a:rPr>
              <a:t> - specifies a margin in % of the width of the containing element</a:t>
            </a:r>
            <a:endParaRPr sz="1250">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SzPts val="1250"/>
              <a:buFont typeface="Verdana"/>
              <a:buChar char="●"/>
            </a:pPr>
            <a:r>
              <a:rPr lang="en-US" sz="1250">
                <a:highlight>
                  <a:srgbClr val="FFFFFF"/>
                </a:highlight>
                <a:latin typeface="Verdana"/>
                <a:ea typeface="Verdana"/>
                <a:cs typeface="Verdana"/>
                <a:sym typeface="Verdana"/>
              </a:rPr>
              <a:t>inherit - specifies that the margin should be inherited from the parent element</a:t>
            </a:r>
            <a:endParaRPr sz="1250">
              <a:highlight>
                <a:srgbClr val="FFFFFF"/>
              </a:highlight>
              <a:latin typeface="Verdana"/>
              <a:ea typeface="Verdana"/>
              <a:cs typeface="Verdana"/>
              <a:sym typeface="Verdana"/>
            </a:endParaRPr>
          </a:p>
          <a:p>
            <a:pPr indent="0" lvl="0" marL="0" rtl="0" algn="l">
              <a:spcBef>
                <a:spcPts val="1100"/>
              </a:spcBef>
              <a:spcAft>
                <a:spcPts val="0"/>
              </a:spcAft>
              <a:buNone/>
            </a:pPr>
            <a:r>
              <a:rPr lang="en-US" sz="1250">
                <a:solidFill>
                  <a:srgbClr val="A52A2A"/>
                </a:solidFill>
                <a:highlight>
                  <a:srgbClr val="FFFFFF"/>
                </a:highlight>
                <a:latin typeface="Courier New"/>
                <a:ea typeface="Courier New"/>
                <a:cs typeface="Courier New"/>
                <a:sym typeface="Courier New"/>
              </a:rPr>
              <a:t>p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solidFill>
                  <a:srgbClr val="FF0000"/>
                </a:solidFill>
                <a:highlight>
                  <a:srgbClr val="FFFFFF"/>
                </a:highlight>
                <a:latin typeface="Courier New"/>
                <a:ea typeface="Courier New"/>
                <a:cs typeface="Courier New"/>
                <a:sym typeface="Courier New"/>
              </a:rPr>
              <a:t>  margin-top</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100px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solidFill>
                  <a:srgbClr val="FF0000"/>
                </a:solidFill>
                <a:highlight>
                  <a:srgbClr val="FFFFFF"/>
                </a:highlight>
                <a:latin typeface="Courier New"/>
                <a:ea typeface="Courier New"/>
                <a:cs typeface="Courier New"/>
                <a:sym typeface="Courier New"/>
              </a:rPr>
              <a:t>  margin-bottom</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100px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solidFill>
                  <a:srgbClr val="FF0000"/>
                </a:solidFill>
                <a:highlight>
                  <a:srgbClr val="FFFFFF"/>
                </a:highlight>
                <a:latin typeface="Courier New"/>
                <a:ea typeface="Courier New"/>
                <a:cs typeface="Courier New"/>
                <a:sym typeface="Courier New"/>
              </a:rPr>
              <a:t>  margin-right</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150px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solidFill>
                  <a:srgbClr val="FF0000"/>
                </a:solidFill>
                <a:highlight>
                  <a:srgbClr val="FFFFFF"/>
                </a:highlight>
                <a:latin typeface="Courier New"/>
                <a:ea typeface="Courier New"/>
                <a:cs typeface="Courier New"/>
                <a:sym typeface="Courier New"/>
              </a:rPr>
              <a:t>  margin-left</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80px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highlight>
                  <a:srgbClr val="FFFFFF"/>
                </a:highlight>
                <a:latin typeface="Courier New"/>
                <a:ea typeface="Courier New"/>
                <a:cs typeface="Courier New"/>
                <a:sym typeface="Courier New"/>
              </a:rPr>
              <a:t>}</a:t>
            </a:r>
            <a:endParaRPr sz="1250">
              <a:highlight>
                <a:srgbClr val="FFFFFF"/>
              </a:highlight>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7f5ed2937a_0_9"/>
          <p:cNvSpPr txBox="1"/>
          <p:nvPr>
            <p:ph idx="1" type="body"/>
          </p:nvPr>
        </p:nvSpPr>
        <p:spPr>
          <a:xfrm>
            <a:off x="457200" y="663225"/>
            <a:ext cx="8229600" cy="59268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div {</a:t>
            </a:r>
            <a:endParaRPr/>
          </a:p>
          <a:p>
            <a:pPr indent="0" lvl="0" marL="0" rtl="0" algn="l">
              <a:spcBef>
                <a:spcPts val="360"/>
              </a:spcBef>
              <a:spcAft>
                <a:spcPts val="0"/>
              </a:spcAft>
              <a:buClr>
                <a:schemeClr val="dk1"/>
              </a:buClr>
              <a:buSzPct val="34375"/>
              <a:buFont typeface="Arial"/>
              <a:buNone/>
            </a:pPr>
            <a:r>
              <a:rPr lang="en-US"/>
              <a:t>  border: 1px solid black;</a:t>
            </a:r>
            <a:endParaRPr/>
          </a:p>
          <a:p>
            <a:pPr indent="0" lvl="0" marL="0" rtl="0" algn="l">
              <a:spcBef>
                <a:spcPts val="360"/>
              </a:spcBef>
              <a:spcAft>
                <a:spcPts val="0"/>
              </a:spcAft>
              <a:buClr>
                <a:schemeClr val="dk1"/>
              </a:buClr>
              <a:buSzPct val="34375"/>
              <a:buFont typeface="Arial"/>
              <a:buNone/>
            </a:pPr>
            <a:r>
              <a:rPr lang="en-US"/>
              <a:t>  margin-top: 100px;</a:t>
            </a:r>
            <a:endParaRPr/>
          </a:p>
          <a:p>
            <a:pPr indent="0" lvl="0" marL="0" rtl="0" algn="l">
              <a:spcBef>
                <a:spcPts val="360"/>
              </a:spcBef>
              <a:spcAft>
                <a:spcPts val="0"/>
              </a:spcAft>
              <a:buClr>
                <a:schemeClr val="dk1"/>
              </a:buClr>
              <a:buSzPct val="34375"/>
              <a:buFont typeface="Arial"/>
              <a:buNone/>
            </a:pPr>
            <a:r>
              <a:rPr lang="en-US"/>
              <a:t>  margin-bottom: 100px;</a:t>
            </a:r>
            <a:endParaRPr/>
          </a:p>
          <a:p>
            <a:pPr indent="0" lvl="0" marL="0" rtl="0" algn="l">
              <a:spcBef>
                <a:spcPts val="360"/>
              </a:spcBef>
              <a:spcAft>
                <a:spcPts val="0"/>
              </a:spcAft>
              <a:buClr>
                <a:schemeClr val="dk1"/>
              </a:buClr>
              <a:buSzPct val="34375"/>
              <a:buFont typeface="Arial"/>
              <a:buNone/>
            </a:pPr>
            <a:r>
              <a:rPr lang="en-US"/>
              <a:t>  margin-right: 150px;</a:t>
            </a:r>
            <a:endParaRPr/>
          </a:p>
          <a:p>
            <a:pPr indent="0" lvl="0" marL="0" rtl="0" algn="l">
              <a:spcBef>
                <a:spcPts val="360"/>
              </a:spcBef>
              <a:spcAft>
                <a:spcPts val="0"/>
              </a:spcAft>
              <a:buClr>
                <a:schemeClr val="dk1"/>
              </a:buClr>
              <a:buSzPct val="34375"/>
              <a:buFont typeface="Arial"/>
              <a:buNone/>
            </a:pPr>
            <a:r>
              <a:rPr lang="en-US"/>
              <a:t>  margin-left: 80px;</a:t>
            </a:r>
            <a:endParaRPr/>
          </a:p>
          <a:p>
            <a:pPr indent="0" lvl="0" marL="0" rtl="0" algn="l">
              <a:spcBef>
                <a:spcPts val="360"/>
              </a:spcBef>
              <a:spcAft>
                <a:spcPts val="0"/>
              </a:spcAft>
              <a:buClr>
                <a:schemeClr val="dk1"/>
              </a:buClr>
              <a:buSzPct val="34375"/>
              <a:buFont typeface="Arial"/>
              <a:buNone/>
            </a:pPr>
            <a:r>
              <a:rPr lang="en-US"/>
              <a:t>  background-color: lightblue;</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&lt;h2&gt;Using individual margin properties&lt;/h2&gt;</a:t>
            </a:r>
            <a:endParaRPr/>
          </a:p>
          <a:p>
            <a:pPr indent="0" lvl="0" marL="0" rtl="0" algn="l">
              <a:spcBef>
                <a:spcPts val="360"/>
              </a:spcBef>
              <a:spcAft>
                <a:spcPts val="0"/>
              </a:spcAft>
              <a:buClr>
                <a:schemeClr val="dk1"/>
              </a:buClr>
              <a:buSzPct val="34375"/>
              <a:buFont typeface="Arial"/>
              <a:buNone/>
            </a:pPr>
            <a:r>
              <a:rPr lang="en-US"/>
              <a:t>&lt;div&gt;This div element has a top margin of 100px, a right margin of 150px, a bottom margin of 100px, and a left margin of 80px.&lt;/div&gt;</a:t>
            </a:r>
            <a:endParaRPr/>
          </a:p>
          <a:p>
            <a:pPr indent="0" lvl="0" marL="0" rtl="0" algn="l">
              <a:spcBef>
                <a:spcPts val="360"/>
              </a:spcBef>
              <a:spcAft>
                <a:spcPts val="0"/>
              </a:spcAft>
              <a:buClr>
                <a:schemeClr val="dk1"/>
              </a:buClr>
              <a:buSzPct val="34375"/>
              <a:buFont typeface="Arial"/>
              <a:buNone/>
            </a:pPr>
            <a:r>
              <a:rPr lang="en-US"/>
              <a:t> &lt;h1&gt; Text after margin &lt;/h1&gt;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106" name="Google Shape;106;p4"/>
          <p:cNvSpPr txBox="1"/>
          <p:nvPr>
            <p:ph idx="1" type="body"/>
          </p:nvPr>
        </p:nvSpPr>
        <p:spPr>
          <a:xfrm>
            <a:off x="533400" y="917225"/>
            <a:ext cx="8229600" cy="5940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950"/>
              <a:buNone/>
            </a:pPr>
            <a:r>
              <a:rPr lang="en-US" sz="1150"/>
              <a:t>&lt;</a:t>
            </a:r>
            <a:r>
              <a:rPr lang="en-US" sz="1150"/>
              <a:t>&lt;!DOCTYPE html&gt;</a:t>
            </a:r>
            <a:endParaRPr sz="1150"/>
          </a:p>
          <a:p>
            <a:pPr indent="0" lvl="0" marL="0" rtl="0" algn="l">
              <a:lnSpc>
                <a:spcPct val="150000"/>
              </a:lnSpc>
              <a:spcBef>
                <a:spcPts val="0"/>
              </a:spcBef>
              <a:spcAft>
                <a:spcPts val="0"/>
              </a:spcAft>
              <a:buClr>
                <a:schemeClr val="dk1"/>
              </a:buClr>
              <a:buSzPts val="523"/>
              <a:buFont typeface="Arial"/>
              <a:buNone/>
            </a:pPr>
            <a:r>
              <a:rPr lang="en-US" sz="1150"/>
              <a:t>&lt;html&gt;</a:t>
            </a:r>
            <a:endParaRPr sz="1150"/>
          </a:p>
          <a:p>
            <a:pPr indent="0" lvl="0" marL="0" rtl="0" algn="l">
              <a:lnSpc>
                <a:spcPct val="150000"/>
              </a:lnSpc>
              <a:spcBef>
                <a:spcPts val="0"/>
              </a:spcBef>
              <a:spcAft>
                <a:spcPts val="0"/>
              </a:spcAft>
              <a:buClr>
                <a:schemeClr val="dk1"/>
              </a:buClr>
              <a:buSzPts val="523"/>
              <a:buFont typeface="Arial"/>
              <a:buNone/>
            </a:pPr>
            <a:r>
              <a:rPr lang="en-US" sz="1150"/>
              <a:t>&lt;head&gt;</a:t>
            </a:r>
            <a:endParaRPr sz="1150"/>
          </a:p>
          <a:p>
            <a:pPr indent="0" lvl="0" marL="0" rtl="0" algn="l">
              <a:lnSpc>
                <a:spcPct val="150000"/>
              </a:lnSpc>
              <a:spcBef>
                <a:spcPts val="0"/>
              </a:spcBef>
              <a:spcAft>
                <a:spcPts val="0"/>
              </a:spcAft>
              <a:buClr>
                <a:schemeClr val="dk1"/>
              </a:buClr>
              <a:buSzPts val="523"/>
              <a:buFont typeface="Arial"/>
              <a:buNone/>
            </a:pPr>
            <a:r>
              <a:rPr lang="en-US" sz="1150"/>
              <a:t>&lt;style&gt;</a:t>
            </a:r>
            <a:endParaRPr sz="1150"/>
          </a:p>
          <a:p>
            <a:pPr indent="0" lvl="0" marL="0" rtl="0" algn="l">
              <a:lnSpc>
                <a:spcPct val="150000"/>
              </a:lnSpc>
              <a:spcBef>
                <a:spcPts val="0"/>
              </a:spcBef>
              <a:spcAft>
                <a:spcPts val="0"/>
              </a:spcAft>
              <a:buClr>
                <a:schemeClr val="dk1"/>
              </a:buClr>
              <a:buSzPts val="523"/>
              <a:buFont typeface="Arial"/>
              <a:buNone/>
            </a:pPr>
            <a:r>
              <a:rPr lang="en-US" sz="1150"/>
              <a:t>body {</a:t>
            </a:r>
            <a:endParaRPr sz="1150"/>
          </a:p>
          <a:p>
            <a:pPr indent="0" lvl="0" marL="0" rtl="0" algn="l">
              <a:lnSpc>
                <a:spcPct val="150000"/>
              </a:lnSpc>
              <a:spcBef>
                <a:spcPts val="0"/>
              </a:spcBef>
              <a:spcAft>
                <a:spcPts val="0"/>
              </a:spcAft>
              <a:buClr>
                <a:schemeClr val="dk1"/>
              </a:buClr>
              <a:buSzPts val="523"/>
              <a:buFont typeface="Arial"/>
              <a:buNone/>
            </a:pPr>
            <a:r>
              <a:rPr lang="en-US" sz="1150"/>
              <a:t>  background-color: lightblue;</a:t>
            </a:r>
            <a:endParaRPr sz="1150"/>
          </a:p>
          <a:p>
            <a:pPr indent="0" lvl="0" marL="0" rtl="0" algn="l">
              <a:lnSpc>
                <a:spcPct val="150000"/>
              </a:lnSpc>
              <a:spcBef>
                <a:spcPts val="0"/>
              </a:spcBef>
              <a:spcAft>
                <a:spcPts val="0"/>
              </a:spcAft>
              <a:buClr>
                <a:schemeClr val="dk1"/>
              </a:buClr>
              <a:buSzPts val="523"/>
              <a:buFont typeface="Arial"/>
              <a:buNone/>
            </a:pPr>
            <a:r>
              <a:rPr lang="en-US" sz="1150"/>
              <a:t>}</a:t>
            </a:r>
            <a:endParaRPr sz="1150"/>
          </a:p>
          <a:p>
            <a:pPr indent="0" lvl="0" marL="0" rtl="0" algn="l">
              <a:lnSpc>
                <a:spcPct val="150000"/>
              </a:lnSpc>
              <a:spcBef>
                <a:spcPts val="0"/>
              </a:spcBef>
              <a:spcAft>
                <a:spcPts val="0"/>
              </a:spcAft>
              <a:buClr>
                <a:schemeClr val="dk1"/>
              </a:buClr>
              <a:buSzPts val="523"/>
              <a:buFont typeface="Arial"/>
              <a:buNone/>
            </a:pPr>
            <a:r>
              <a:rPr lang="en-US" sz="1150"/>
              <a:t>h1 {</a:t>
            </a:r>
            <a:endParaRPr sz="1150"/>
          </a:p>
          <a:p>
            <a:pPr indent="0" lvl="0" marL="0" rtl="0" algn="l">
              <a:lnSpc>
                <a:spcPct val="150000"/>
              </a:lnSpc>
              <a:spcBef>
                <a:spcPts val="0"/>
              </a:spcBef>
              <a:spcAft>
                <a:spcPts val="0"/>
              </a:spcAft>
              <a:buClr>
                <a:schemeClr val="dk1"/>
              </a:buClr>
              <a:buSzPts val="523"/>
              <a:buFont typeface="Arial"/>
              <a:buNone/>
            </a:pPr>
            <a:r>
              <a:rPr lang="en-US" sz="1150"/>
              <a:t>  color: white;</a:t>
            </a:r>
            <a:endParaRPr sz="1150"/>
          </a:p>
          <a:p>
            <a:pPr indent="0" lvl="0" marL="0" rtl="0" algn="l">
              <a:lnSpc>
                <a:spcPct val="150000"/>
              </a:lnSpc>
              <a:spcBef>
                <a:spcPts val="0"/>
              </a:spcBef>
              <a:spcAft>
                <a:spcPts val="0"/>
              </a:spcAft>
              <a:buClr>
                <a:schemeClr val="dk1"/>
              </a:buClr>
              <a:buSzPts val="523"/>
              <a:buFont typeface="Arial"/>
              <a:buNone/>
            </a:pPr>
            <a:r>
              <a:rPr lang="en-US" sz="1150"/>
              <a:t>  text-align: center;</a:t>
            </a:r>
            <a:endParaRPr sz="1150"/>
          </a:p>
          <a:p>
            <a:pPr indent="0" lvl="0" marL="0" rtl="0" algn="l">
              <a:lnSpc>
                <a:spcPct val="150000"/>
              </a:lnSpc>
              <a:spcBef>
                <a:spcPts val="0"/>
              </a:spcBef>
              <a:spcAft>
                <a:spcPts val="0"/>
              </a:spcAft>
              <a:buClr>
                <a:schemeClr val="dk1"/>
              </a:buClr>
              <a:buSzPts val="523"/>
              <a:buFont typeface="Arial"/>
              <a:buNone/>
            </a:pPr>
            <a:r>
              <a:rPr lang="en-US" sz="1150"/>
              <a:t>}</a:t>
            </a:r>
            <a:endParaRPr sz="1150"/>
          </a:p>
          <a:p>
            <a:pPr indent="0" lvl="0" marL="0" rtl="0" algn="l">
              <a:lnSpc>
                <a:spcPct val="150000"/>
              </a:lnSpc>
              <a:spcBef>
                <a:spcPts val="0"/>
              </a:spcBef>
              <a:spcAft>
                <a:spcPts val="0"/>
              </a:spcAft>
              <a:buClr>
                <a:schemeClr val="dk1"/>
              </a:buClr>
              <a:buSzPts val="523"/>
              <a:buFont typeface="Arial"/>
              <a:buNone/>
            </a:pPr>
            <a:r>
              <a:rPr lang="en-US" sz="1150"/>
              <a:t>p {</a:t>
            </a:r>
            <a:endParaRPr sz="1150"/>
          </a:p>
          <a:p>
            <a:pPr indent="0" lvl="0" marL="0" rtl="0" algn="l">
              <a:lnSpc>
                <a:spcPct val="150000"/>
              </a:lnSpc>
              <a:spcBef>
                <a:spcPts val="0"/>
              </a:spcBef>
              <a:spcAft>
                <a:spcPts val="0"/>
              </a:spcAft>
              <a:buClr>
                <a:schemeClr val="dk1"/>
              </a:buClr>
              <a:buSzPts val="523"/>
              <a:buFont typeface="Arial"/>
              <a:buNone/>
            </a:pPr>
            <a:r>
              <a:rPr lang="en-US" sz="1150"/>
              <a:t>  font-family: verdana;</a:t>
            </a:r>
            <a:endParaRPr sz="1150"/>
          </a:p>
          <a:p>
            <a:pPr indent="0" lvl="0" marL="0" rtl="0" algn="l">
              <a:lnSpc>
                <a:spcPct val="150000"/>
              </a:lnSpc>
              <a:spcBef>
                <a:spcPts val="0"/>
              </a:spcBef>
              <a:spcAft>
                <a:spcPts val="0"/>
              </a:spcAft>
              <a:buClr>
                <a:schemeClr val="dk1"/>
              </a:buClr>
              <a:buSzPts val="523"/>
              <a:buFont typeface="Arial"/>
              <a:buNone/>
            </a:pPr>
            <a:r>
              <a:rPr lang="en-US" sz="1150"/>
              <a:t>  font-size: 20px;</a:t>
            </a:r>
            <a:endParaRPr sz="1150"/>
          </a:p>
          <a:p>
            <a:pPr indent="0" lvl="0" marL="0" rtl="0" algn="l">
              <a:lnSpc>
                <a:spcPct val="150000"/>
              </a:lnSpc>
              <a:spcBef>
                <a:spcPts val="0"/>
              </a:spcBef>
              <a:spcAft>
                <a:spcPts val="0"/>
              </a:spcAft>
              <a:buClr>
                <a:schemeClr val="dk1"/>
              </a:buClr>
              <a:buSzPts val="523"/>
              <a:buFont typeface="Arial"/>
              <a:buNone/>
            </a:pPr>
            <a:r>
              <a:rPr lang="en-US" sz="1150"/>
              <a:t>}</a:t>
            </a:r>
            <a:endParaRPr sz="1150"/>
          </a:p>
          <a:p>
            <a:pPr indent="0" lvl="0" marL="0" rtl="0" algn="l">
              <a:lnSpc>
                <a:spcPct val="150000"/>
              </a:lnSpc>
              <a:spcBef>
                <a:spcPts val="0"/>
              </a:spcBef>
              <a:spcAft>
                <a:spcPts val="0"/>
              </a:spcAft>
              <a:buClr>
                <a:schemeClr val="dk1"/>
              </a:buClr>
              <a:buSzPts val="523"/>
              <a:buFont typeface="Arial"/>
              <a:buNone/>
            </a:pPr>
            <a:r>
              <a:rPr lang="en-US" sz="1150"/>
              <a:t>&lt;/style&gt;</a:t>
            </a:r>
            <a:endParaRPr sz="1150"/>
          </a:p>
          <a:p>
            <a:pPr indent="0" lvl="0" marL="0" rtl="0" algn="l">
              <a:lnSpc>
                <a:spcPct val="150000"/>
              </a:lnSpc>
              <a:spcBef>
                <a:spcPts val="0"/>
              </a:spcBef>
              <a:spcAft>
                <a:spcPts val="0"/>
              </a:spcAft>
              <a:buClr>
                <a:schemeClr val="dk1"/>
              </a:buClr>
              <a:buSzPts val="523"/>
              <a:buFont typeface="Arial"/>
              <a:buNone/>
            </a:pPr>
            <a:r>
              <a:rPr lang="en-US" sz="1150"/>
              <a:t>&lt;/head&gt;</a:t>
            </a:r>
            <a:endParaRPr sz="1150"/>
          </a:p>
          <a:p>
            <a:pPr indent="0" lvl="0" marL="0" rtl="0" algn="l">
              <a:lnSpc>
                <a:spcPct val="150000"/>
              </a:lnSpc>
              <a:spcBef>
                <a:spcPts val="0"/>
              </a:spcBef>
              <a:spcAft>
                <a:spcPts val="0"/>
              </a:spcAft>
              <a:buClr>
                <a:schemeClr val="dk1"/>
              </a:buClr>
              <a:buSzPts val="523"/>
              <a:buFont typeface="Arial"/>
              <a:buNone/>
            </a:pPr>
            <a:r>
              <a:rPr lang="en-US" sz="1150"/>
              <a:t>&lt;body&gt;</a:t>
            </a:r>
            <a:endParaRPr sz="1150"/>
          </a:p>
          <a:p>
            <a:pPr indent="0" lvl="0" marL="0" rtl="0" algn="l">
              <a:lnSpc>
                <a:spcPct val="150000"/>
              </a:lnSpc>
              <a:spcBef>
                <a:spcPts val="0"/>
              </a:spcBef>
              <a:spcAft>
                <a:spcPts val="0"/>
              </a:spcAft>
              <a:buClr>
                <a:schemeClr val="dk1"/>
              </a:buClr>
              <a:buSzPts val="523"/>
              <a:buFont typeface="Arial"/>
              <a:buNone/>
            </a:pPr>
            <a:r>
              <a:rPr lang="en-US" sz="1150"/>
              <a:t>&lt;h1&gt;My First CSS Example&lt;/h1&gt;</a:t>
            </a:r>
            <a:endParaRPr sz="1150"/>
          </a:p>
          <a:p>
            <a:pPr indent="0" lvl="0" marL="0" rtl="0" algn="l">
              <a:lnSpc>
                <a:spcPct val="150000"/>
              </a:lnSpc>
              <a:spcBef>
                <a:spcPts val="0"/>
              </a:spcBef>
              <a:spcAft>
                <a:spcPts val="0"/>
              </a:spcAft>
              <a:buClr>
                <a:schemeClr val="dk1"/>
              </a:buClr>
              <a:buSzPts val="523"/>
              <a:buFont typeface="Arial"/>
              <a:buNone/>
            </a:pPr>
            <a:r>
              <a:rPr lang="en-US" sz="1150"/>
              <a:t>&lt;p&gt;This is a paragraph.&lt;/p&gt;</a:t>
            </a:r>
            <a:endParaRPr sz="1150"/>
          </a:p>
          <a:p>
            <a:pPr indent="0" lvl="0" marL="0" rtl="0" algn="l">
              <a:lnSpc>
                <a:spcPct val="150000"/>
              </a:lnSpc>
              <a:spcBef>
                <a:spcPts val="0"/>
              </a:spcBef>
              <a:spcAft>
                <a:spcPts val="0"/>
              </a:spcAft>
              <a:buClr>
                <a:schemeClr val="dk1"/>
              </a:buClr>
              <a:buSzPts val="523"/>
              <a:buFont typeface="Arial"/>
              <a:buNone/>
            </a:pPr>
            <a:r>
              <a:rPr lang="en-US" sz="1150"/>
              <a:t>&lt;/body&gt;</a:t>
            </a:r>
            <a:endParaRPr sz="1150"/>
          </a:p>
          <a:p>
            <a:pPr indent="0" lvl="0" marL="0" rtl="0" algn="l">
              <a:lnSpc>
                <a:spcPct val="150000"/>
              </a:lnSpc>
              <a:spcBef>
                <a:spcPts val="0"/>
              </a:spcBef>
              <a:spcAft>
                <a:spcPts val="0"/>
              </a:spcAft>
              <a:buClr>
                <a:schemeClr val="dk1"/>
              </a:buClr>
              <a:buSzPts val="523"/>
              <a:buFont typeface="Arial"/>
              <a:buNone/>
            </a:pPr>
            <a:r>
              <a:rPr lang="en-US" sz="1150"/>
              <a:t>&lt;/html&gt;</a:t>
            </a:r>
            <a:endParaRPr sz="1150"/>
          </a:p>
          <a:p>
            <a:pPr indent="0" lvl="0" marL="0" rtl="0" algn="l">
              <a:lnSpc>
                <a:spcPct val="150000"/>
              </a:lnSpc>
              <a:spcBef>
                <a:spcPts val="0"/>
              </a:spcBef>
              <a:spcAft>
                <a:spcPts val="0"/>
              </a:spcAft>
              <a:buClr>
                <a:schemeClr val="dk1"/>
              </a:buClr>
              <a:buSzPts val="950"/>
              <a:buNone/>
            </a:pPr>
            <a:r>
              <a:t/>
            </a:r>
            <a:endParaRPr sz="125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7f5ed2937a_0_17"/>
          <p:cNvSpPr txBox="1"/>
          <p:nvPr>
            <p:ph idx="1" type="body"/>
          </p:nvPr>
        </p:nvSpPr>
        <p:spPr>
          <a:xfrm>
            <a:off x="457200" y="733775"/>
            <a:ext cx="8229600" cy="57573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div {</a:t>
            </a:r>
            <a:endParaRPr/>
          </a:p>
          <a:p>
            <a:pPr indent="0" lvl="0" marL="0" rtl="0" algn="l">
              <a:spcBef>
                <a:spcPts val="360"/>
              </a:spcBef>
              <a:spcAft>
                <a:spcPts val="0"/>
              </a:spcAft>
              <a:buClr>
                <a:schemeClr val="dk1"/>
              </a:buClr>
              <a:buSzPct val="34375"/>
              <a:buFont typeface="Arial"/>
              <a:buNone/>
            </a:pPr>
            <a:r>
              <a:rPr lang="en-US"/>
              <a:t>  border: 1px solid black;</a:t>
            </a:r>
            <a:endParaRPr/>
          </a:p>
          <a:p>
            <a:pPr indent="0" lvl="0" marL="0" rtl="0" algn="l">
              <a:spcBef>
                <a:spcPts val="360"/>
              </a:spcBef>
              <a:spcAft>
                <a:spcPts val="0"/>
              </a:spcAft>
              <a:buClr>
                <a:schemeClr val="dk1"/>
              </a:buClr>
              <a:buSzPct val="34375"/>
              <a:buFont typeface="Arial"/>
              <a:buNone/>
            </a:pPr>
            <a:r>
              <a:rPr lang="en-US"/>
              <a:t>  margin: 25px 50px 75px 100px;</a:t>
            </a:r>
            <a:endParaRPr/>
          </a:p>
          <a:p>
            <a:pPr indent="0" lvl="0" marL="0" rtl="0" algn="l">
              <a:spcBef>
                <a:spcPts val="360"/>
              </a:spcBef>
              <a:spcAft>
                <a:spcPts val="0"/>
              </a:spcAft>
              <a:buClr>
                <a:schemeClr val="dk1"/>
              </a:buClr>
              <a:buSzPct val="34375"/>
              <a:buFont typeface="Arial"/>
              <a:buNone/>
            </a:pPr>
            <a:r>
              <a:rPr lang="en-US"/>
              <a:t>  background-color: lightblue;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&lt;h2&gt;The margin shorthand property - 4 values&lt;/h2&gt;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&lt;div&gt;This div element has a top margin of 25px, a right margin of 50px, a bottom margin of 75px, and a left margin of 100px.&lt;/div&gt;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&lt;hr&gt;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4584f9cb6e_0_0"/>
          <p:cNvSpPr txBox="1"/>
          <p:nvPr>
            <p:ph idx="1" type="body"/>
          </p:nvPr>
        </p:nvSpPr>
        <p:spPr>
          <a:xfrm>
            <a:off x="457200" y="2977950"/>
            <a:ext cx="8229600" cy="9021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en-US"/>
              <a:t>CSS Height and Width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4584f9cb6e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800"/>
              </a:spcBef>
              <a:spcAft>
                <a:spcPts val="0"/>
              </a:spcAft>
              <a:buNone/>
            </a:pPr>
            <a:r>
              <a:rPr lang="en-US" sz="2400">
                <a:highlight>
                  <a:srgbClr val="FFFFFF"/>
                </a:highlight>
                <a:latin typeface="Arial"/>
                <a:ea typeface="Arial"/>
                <a:cs typeface="Arial"/>
                <a:sym typeface="Arial"/>
              </a:rPr>
              <a:t> </a:t>
            </a:r>
            <a:endParaRPr sz="2400">
              <a:highlight>
                <a:srgbClr val="FFFFFF"/>
              </a:highlight>
              <a:latin typeface="Arial"/>
              <a:ea typeface="Arial"/>
              <a:cs typeface="Arial"/>
              <a:sym typeface="Arial"/>
            </a:endParaRPr>
          </a:p>
          <a:p>
            <a:pPr indent="0" lvl="0" marL="0" rtl="0" algn="ctr">
              <a:lnSpc>
                <a:spcPct val="115000"/>
              </a:lnSpc>
              <a:spcBef>
                <a:spcPts val="800"/>
              </a:spcBef>
              <a:spcAft>
                <a:spcPts val="0"/>
              </a:spcAft>
              <a:buClr>
                <a:schemeClr val="dk1"/>
              </a:buClr>
              <a:buSzPct val="45833"/>
              <a:buFont typeface="Arial"/>
              <a:buNone/>
            </a:pPr>
            <a:r>
              <a:rPr lang="en-US" sz="2400">
                <a:highlight>
                  <a:srgbClr val="FFFFFF"/>
                </a:highlight>
                <a:latin typeface="Arial"/>
                <a:ea typeface="Arial"/>
                <a:cs typeface="Arial"/>
                <a:sym typeface="Arial"/>
              </a:rPr>
              <a:t>CSS Setting height and width</a:t>
            </a:r>
            <a:endParaRPr sz="2400">
              <a:highlight>
                <a:srgbClr val="FFFFFF"/>
              </a:highlight>
              <a:latin typeface="Arial"/>
              <a:ea typeface="Arial"/>
              <a:cs typeface="Arial"/>
              <a:sym typeface="Arial"/>
            </a:endParaRPr>
          </a:p>
          <a:p>
            <a:pPr indent="0" lvl="0" marL="0" rtl="0" algn="ctr">
              <a:spcBef>
                <a:spcPts val="800"/>
              </a:spcBef>
              <a:spcAft>
                <a:spcPts val="0"/>
              </a:spcAft>
              <a:buNone/>
            </a:pPr>
            <a:r>
              <a:t/>
            </a:r>
            <a:endParaRPr/>
          </a:p>
        </p:txBody>
      </p:sp>
      <p:sp>
        <p:nvSpPr>
          <p:cNvPr id="355" name="Google Shape;355;g24584f9cb6e_0_6"/>
          <p:cNvSpPr txBox="1"/>
          <p:nvPr>
            <p:ph idx="1" type="body"/>
          </p:nvPr>
        </p:nvSpPr>
        <p:spPr>
          <a:xfrm>
            <a:off x="523400" y="111035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450">
                <a:highlight>
                  <a:srgbClr val="FFFFFF"/>
                </a:highlight>
                <a:latin typeface="Verdana"/>
                <a:ea typeface="Verdana"/>
                <a:cs typeface="Verdana"/>
                <a:sym typeface="Verdana"/>
              </a:rPr>
              <a:t>The </a:t>
            </a:r>
            <a:r>
              <a:rPr lang="en-US" sz="1500">
                <a:solidFill>
                  <a:srgbClr val="DC143C"/>
                </a:solidFill>
                <a:latin typeface="Courier New"/>
                <a:ea typeface="Courier New"/>
                <a:cs typeface="Courier New"/>
                <a:sym typeface="Courier New"/>
              </a:rPr>
              <a:t>height</a:t>
            </a:r>
            <a:r>
              <a:rPr lang="en-US" sz="1450">
                <a:highlight>
                  <a:srgbClr val="FFFFFF"/>
                </a:highlight>
                <a:latin typeface="Verdana"/>
                <a:ea typeface="Verdana"/>
                <a:cs typeface="Verdana"/>
                <a:sym typeface="Verdana"/>
              </a:rPr>
              <a:t> and </a:t>
            </a:r>
            <a:r>
              <a:rPr lang="en-US" sz="1500">
                <a:solidFill>
                  <a:srgbClr val="DC143C"/>
                </a:solidFill>
                <a:latin typeface="Courier New"/>
                <a:ea typeface="Courier New"/>
                <a:cs typeface="Courier New"/>
                <a:sym typeface="Courier New"/>
              </a:rPr>
              <a:t>width</a:t>
            </a:r>
            <a:r>
              <a:rPr lang="en-US" sz="1450">
                <a:highlight>
                  <a:srgbClr val="FFFFFF"/>
                </a:highlight>
                <a:latin typeface="Verdana"/>
                <a:ea typeface="Verdana"/>
                <a:cs typeface="Verdana"/>
                <a:sym typeface="Verdana"/>
              </a:rPr>
              <a:t> properties are used to set the height and width of an element.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The </a:t>
            </a:r>
            <a:r>
              <a:rPr lang="en-US" sz="1500">
                <a:solidFill>
                  <a:srgbClr val="DC143C"/>
                </a:solidFill>
                <a:highlight>
                  <a:srgbClr val="FFFFFF"/>
                </a:highlight>
                <a:latin typeface="Courier New"/>
                <a:ea typeface="Courier New"/>
                <a:cs typeface="Courier New"/>
                <a:sym typeface="Courier New"/>
              </a:rPr>
              <a:t>height</a:t>
            </a:r>
            <a:r>
              <a:rPr lang="en-US" sz="1450">
                <a:highlight>
                  <a:srgbClr val="FFFFFF"/>
                </a:highlight>
                <a:latin typeface="Verdana"/>
                <a:ea typeface="Verdana"/>
                <a:cs typeface="Verdana"/>
                <a:sym typeface="Verdana"/>
              </a:rPr>
              <a:t> and </a:t>
            </a:r>
            <a:r>
              <a:rPr lang="en-US" sz="1500">
                <a:solidFill>
                  <a:srgbClr val="DC143C"/>
                </a:solidFill>
                <a:highlight>
                  <a:srgbClr val="FFFFFF"/>
                </a:highlight>
                <a:latin typeface="Courier New"/>
                <a:ea typeface="Courier New"/>
                <a:cs typeface="Courier New"/>
                <a:sym typeface="Courier New"/>
              </a:rPr>
              <a:t>width</a:t>
            </a:r>
            <a:r>
              <a:rPr lang="en-US" sz="1450">
                <a:highlight>
                  <a:srgbClr val="FFFFFF"/>
                </a:highlight>
                <a:latin typeface="Verdana"/>
                <a:ea typeface="Verdana"/>
                <a:cs typeface="Verdana"/>
                <a:sym typeface="Verdana"/>
              </a:rPr>
              <a:t> properties may have the following values:</a:t>
            </a:r>
            <a:endParaRPr sz="14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auto</a:t>
            </a:r>
            <a:r>
              <a:rPr lang="en-US" sz="1450">
                <a:highlight>
                  <a:srgbClr val="FFFFFF"/>
                </a:highlight>
                <a:latin typeface="Verdana"/>
                <a:ea typeface="Verdana"/>
                <a:cs typeface="Verdana"/>
                <a:sym typeface="Verdana"/>
              </a:rPr>
              <a:t> - This is default. The browser calculates the height and width</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length</a:t>
            </a:r>
            <a:r>
              <a:rPr lang="en-US" sz="1450">
                <a:highlight>
                  <a:srgbClr val="FFFFFF"/>
                </a:highlight>
                <a:latin typeface="Verdana"/>
                <a:ea typeface="Verdana"/>
                <a:cs typeface="Verdana"/>
                <a:sym typeface="Verdana"/>
              </a:rPr>
              <a:t> - Defines the height/width in px, cm, etc.</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a:t>
            </a:r>
            <a:r>
              <a:rPr lang="en-US" sz="1450">
                <a:highlight>
                  <a:srgbClr val="FFFFFF"/>
                </a:highlight>
                <a:latin typeface="Verdana"/>
                <a:ea typeface="Verdana"/>
                <a:cs typeface="Verdana"/>
                <a:sym typeface="Verdana"/>
              </a:rPr>
              <a:t> - Defines the height/width in percent of the containing block</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initial</a:t>
            </a:r>
            <a:r>
              <a:rPr lang="en-US" sz="1450">
                <a:highlight>
                  <a:srgbClr val="FFFFFF"/>
                </a:highlight>
                <a:latin typeface="Verdana"/>
                <a:ea typeface="Verdana"/>
                <a:cs typeface="Verdana"/>
                <a:sym typeface="Verdana"/>
              </a:rPr>
              <a:t> - Sets the height/width to its default value</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inherit</a:t>
            </a:r>
            <a:r>
              <a:rPr lang="en-US" sz="1450">
                <a:highlight>
                  <a:srgbClr val="FFFFFF"/>
                </a:highlight>
                <a:latin typeface="Verdana"/>
                <a:ea typeface="Verdana"/>
                <a:cs typeface="Verdana"/>
                <a:sym typeface="Verdana"/>
              </a:rPr>
              <a:t> - The height/width will be inherited from its parent value</a:t>
            </a:r>
            <a:endParaRPr sz="1450">
              <a:highlight>
                <a:srgbClr val="FFFFFF"/>
              </a:highlight>
              <a:latin typeface="Verdana"/>
              <a:ea typeface="Verdana"/>
              <a:cs typeface="Verdana"/>
              <a:sym typeface="Verdana"/>
            </a:endParaRPr>
          </a:p>
          <a:p>
            <a:pPr indent="0" lvl="0" marL="0" rtl="0" algn="l">
              <a:spcBef>
                <a:spcPts val="1100"/>
              </a:spcBef>
              <a:spcAft>
                <a:spcPts val="0"/>
              </a:spcAft>
              <a:buNone/>
            </a:pPr>
            <a:r>
              <a:rPr lang="en-US" sz="1450">
                <a:solidFill>
                  <a:srgbClr val="A52A2A"/>
                </a:solidFill>
                <a:highlight>
                  <a:srgbClr val="FFFFFF"/>
                </a:highlight>
                <a:latin typeface="Courier New"/>
                <a:ea typeface="Courier New"/>
                <a:cs typeface="Courier New"/>
                <a:sym typeface="Courier New"/>
              </a:rPr>
              <a:t>div </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450">
                <a:solidFill>
                  <a:srgbClr val="FF0000"/>
                </a:solidFill>
                <a:highlight>
                  <a:srgbClr val="FFFFFF"/>
                </a:highlight>
                <a:latin typeface="Courier New"/>
                <a:ea typeface="Courier New"/>
                <a:cs typeface="Courier New"/>
                <a:sym typeface="Courier New"/>
              </a:rPr>
              <a:t>  height</a:t>
            </a:r>
            <a:r>
              <a:rPr lang="en-US" sz="1450">
                <a:highlight>
                  <a:srgbClr val="FFFFFF"/>
                </a:highlight>
                <a:latin typeface="Courier New"/>
                <a:ea typeface="Courier New"/>
                <a:cs typeface="Courier New"/>
                <a:sym typeface="Courier New"/>
              </a:rPr>
              <a:t>:</a:t>
            </a:r>
            <a:r>
              <a:rPr lang="en-US" sz="1450">
                <a:solidFill>
                  <a:srgbClr val="0000CD"/>
                </a:solidFill>
                <a:highlight>
                  <a:srgbClr val="FFFFFF"/>
                </a:highlight>
                <a:latin typeface="Courier New"/>
                <a:ea typeface="Courier New"/>
                <a:cs typeface="Courier New"/>
                <a:sym typeface="Courier New"/>
              </a:rPr>
              <a:t> 200px</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450">
                <a:solidFill>
                  <a:srgbClr val="FF0000"/>
                </a:solidFill>
                <a:highlight>
                  <a:srgbClr val="FFFFFF"/>
                </a:highlight>
                <a:latin typeface="Courier New"/>
                <a:ea typeface="Courier New"/>
                <a:cs typeface="Courier New"/>
                <a:sym typeface="Courier New"/>
              </a:rPr>
              <a:t>  width</a:t>
            </a:r>
            <a:r>
              <a:rPr lang="en-US" sz="1450">
                <a:highlight>
                  <a:srgbClr val="FFFFFF"/>
                </a:highlight>
                <a:latin typeface="Courier New"/>
                <a:ea typeface="Courier New"/>
                <a:cs typeface="Courier New"/>
                <a:sym typeface="Courier New"/>
              </a:rPr>
              <a:t>:</a:t>
            </a:r>
            <a:r>
              <a:rPr lang="en-US" sz="1450">
                <a:solidFill>
                  <a:srgbClr val="0000CD"/>
                </a:solidFill>
                <a:highlight>
                  <a:srgbClr val="FFFFFF"/>
                </a:highlight>
                <a:latin typeface="Courier New"/>
                <a:ea typeface="Courier New"/>
                <a:cs typeface="Courier New"/>
                <a:sym typeface="Courier New"/>
              </a:rPr>
              <a:t> 50%</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450">
                <a:solidFill>
                  <a:srgbClr val="FF0000"/>
                </a:solidFill>
                <a:highlight>
                  <a:srgbClr val="FFFFFF"/>
                </a:highlight>
                <a:latin typeface="Courier New"/>
                <a:ea typeface="Courier New"/>
                <a:cs typeface="Courier New"/>
                <a:sym typeface="Courier New"/>
              </a:rPr>
              <a:t>  background-color</a:t>
            </a:r>
            <a:r>
              <a:rPr lang="en-US" sz="1450">
                <a:highlight>
                  <a:srgbClr val="FFFFFF"/>
                </a:highlight>
                <a:latin typeface="Courier New"/>
                <a:ea typeface="Courier New"/>
                <a:cs typeface="Courier New"/>
                <a:sym typeface="Courier New"/>
              </a:rPr>
              <a:t>:</a:t>
            </a:r>
            <a:r>
              <a:rPr lang="en-US" sz="1450">
                <a:solidFill>
                  <a:srgbClr val="0000CD"/>
                </a:solidFill>
                <a:highlight>
                  <a:srgbClr val="FFFFFF"/>
                </a:highlight>
                <a:latin typeface="Courier New"/>
                <a:ea typeface="Courier New"/>
                <a:cs typeface="Courier New"/>
                <a:sym typeface="Courier New"/>
              </a:rPr>
              <a:t> powderblue</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450">
                <a:highlight>
                  <a:srgbClr val="FFFFFF"/>
                </a:highlight>
                <a:latin typeface="Courier New"/>
                <a:ea typeface="Courier New"/>
                <a:cs typeface="Courier New"/>
                <a:sym typeface="Courier New"/>
              </a:rPr>
              <a:t>}</a:t>
            </a:r>
            <a:endParaRPr sz="1450">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4584f9cb6e_0_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a:t>
            </a:r>
            <a:endParaRPr/>
          </a:p>
        </p:txBody>
      </p:sp>
      <p:sp>
        <p:nvSpPr>
          <p:cNvPr id="362" name="Google Shape;362;g24584f9cb6e_0_16"/>
          <p:cNvSpPr txBox="1"/>
          <p:nvPr>
            <p:ph idx="1" type="body"/>
          </p:nvPr>
        </p:nvSpPr>
        <p:spPr>
          <a:xfrm>
            <a:off x="457200" y="1165075"/>
            <a:ext cx="8229600" cy="49611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div {</a:t>
            </a:r>
            <a:endParaRPr/>
          </a:p>
          <a:p>
            <a:pPr indent="0" lvl="0" marL="0" rtl="0" algn="l">
              <a:spcBef>
                <a:spcPts val="360"/>
              </a:spcBef>
              <a:spcAft>
                <a:spcPts val="0"/>
              </a:spcAft>
              <a:buClr>
                <a:schemeClr val="dk1"/>
              </a:buClr>
              <a:buSzPct val="34375"/>
              <a:buFont typeface="Arial"/>
              <a:buNone/>
            </a:pPr>
            <a:r>
              <a:rPr lang="en-US"/>
              <a:t>  height: 200px;</a:t>
            </a:r>
            <a:endParaRPr/>
          </a:p>
          <a:p>
            <a:pPr indent="0" lvl="0" marL="0" rtl="0" algn="l">
              <a:spcBef>
                <a:spcPts val="360"/>
              </a:spcBef>
              <a:spcAft>
                <a:spcPts val="0"/>
              </a:spcAft>
              <a:buClr>
                <a:schemeClr val="dk1"/>
              </a:buClr>
              <a:buSzPct val="34375"/>
              <a:buFont typeface="Arial"/>
              <a:buNone/>
            </a:pPr>
            <a:r>
              <a:rPr lang="en-US"/>
              <a:t>  width: 50%;</a:t>
            </a:r>
            <a:endParaRPr/>
          </a:p>
          <a:p>
            <a:pPr indent="0" lvl="0" marL="0" rtl="0" algn="l">
              <a:spcBef>
                <a:spcPts val="360"/>
              </a:spcBef>
              <a:spcAft>
                <a:spcPts val="0"/>
              </a:spcAft>
              <a:buClr>
                <a:schemeClr val="dk1"/>
              </a:buClr>
              <a:buSzPct val="34375"/>
              <a:buFont typeface="Arial"/>
              <a:buNone/>
            </a:pPr>
            <a:r>
              <a:rPr lang="en-US"/>
              <a:t>  background-color: powderblue;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&lt;h2&gt;Set the height and width of an element&lt;/h2&gt;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&lt;div&gt;This div element has a height of 200px and a width of 50%.&lt;/div&gt;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4584f9cb6e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BoX Model </a:t>
            </a:r>
            <a:endParaRPr/>
          </a:p>
        </p:txBody>
      </p:sp>
      <p:sp>
        <p:nvSpPr>
          <p:cNvPr id="369" name="Google Shape;369;g24584f9cb6e_0_23"/>
          <p:cNvSpPr txBox="1"/>
          <p:nvPr>
            <p:ph idx="1" type="body"/>
          </p:nvPr>
        </p:nvSpPr>
        <p:spPr>
          <a:xfrm>
            <a:off x="457200" y="1085625"/>
            <a:ext cx="8229600" cy="5040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150">
                <a:highlight>
                  <a:srgbClr val="FFFFFF"/>
                </a:highlight>
                <a:latin typeface="Verdana"/>
                <a:ea typeface="Verdana"/>
                <a:cs typeface="Verdana"/>
                <a:sym typeface="Verdana"/>
              </a:rPr>
              <a:t>The CSS box model is essentially a box that wraps around every HTML element. It consists of: margins, borders, padding, and the actual content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Explanation of the different parts:</a:t>
            </a:r>
            <a:endParaRPr sz="11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Char char="●"/>
            </a:pPr>
            <a:r>
              <a:rPr lang="en-US" sz="1150">
                <a:highlight>
                  <a:srgbClr val="FFFFFF"/>
                </a:highlight>
                <a:latin typeface="Verdana"/>
                <a:ea typeface="Verdana"/>
                <a:cs typeface="Verdana"/>
                <a:sym typeface="Verdana"/>
              </a:rPr>
              <a:t>Content - The content of the box, where text and images appear</a:t>
            </a:r>
            <a:endParaRPr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150">
                <a:highlight>
                  <a:srgbClr val="FFFFFF"/>
                </a:highlight>
                <a:latin typeface="Verdana"/>
                <a:ea typeface="Verdana"/>
                <a:cs typeface="Verdana"/>
                <a:sym typeface="Verdana"/>
              </a:rPr>
              <a:t>Padding - Clears an area around the content. The padding is transparent</a:t>
            </a:r>
            <a:endParaRPr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150">
                <a:highlight>
                  <a:srgbClr val="FFFFFF"/>
                </a:highlight>
                <a:latin typeface="Verdana"/>
                <a:ea typeface="Verdana"/>
                <a:cs typeface="Verdana"/>
                <a:sym typeface="Verdana"/>
              </a:rPr>
              <a:t>Border - A border that goes around the padding and content</a:t>
            </a:r>
            <a:endParaRPr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150">
                <a:highlight>
                  <a:srgbClr val="FFFFFF"/>
                </a:highlight>
                <a:latin typeface="Verdana"/>
                <a:ea typeface="Verdana"/>
                <a:cs typeface="Verdana"/>
                <a:sym typeface="Verdana"/>
              </a:rPr>
              <a:t>Margin - Clears an area outside the border. The margin is transparent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The box model allows us to add a border around elements, and to define space between elements.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None/>
            </a:pPr>
            <a:r>
              <a:t/>
            </a:r>
            <a:endParaRPr sz="1150">
              <a:highlight>
                <a:srgbClr val="FFFFFF"/>
              </a:highlight>
              <a:latin typeface="Verdana"/>
              <a:ea typeface="Verdana"/>
              <a:cs typeface="Verdana"/>
              <a:sym typeface="Verdana"/>
            </a:endParaRPr>
          </a:p>
        </p:txBody>
      </p:sp>
      <p:pic>
        <p:nvPicPr>
          <p:cNvPr id="370" name="Google Shape;370;g24584f9cb6e_0_23"/>
          <p:cNvPicPr preferRelativeResize="0"/>
          <p:nvPr/>
        </p:nvPicPr>
        <p:blipFill>
          <a:blip r:embed="rId3">
            <a:alphaModFix/>
          </a:blip>
          <a:stretch>
            <a:fillRect/>
          </a:stretch>
        </p:blipFill>
        <p:spPr>
          <a:xfrm>
            <a:off x="579425" y="3574900"/>
            <a:ext cx="7985126" cy="303140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4584f9cb6e_0_33"/>
          <p:cNvSpPr txBox="1"/>
          <p:nvPr>
            <p:ph idx="1" type="body"/>
          </p:nvPr>
        </p:nvSpPr>
        <p:spPr>
          <a:xfrm>
            <a:off x="457200" y="408650"/>
            <a:ext cx="8229600" cy="6210900"/>
          </a:xfrm>
          <a:prstGeom prst="rect">
            <a:avLst/>
          </a:prstGeom>
        </p:spPr>
        <p:txBody>
          <a:bodyPr anchorCtr="0" anchor="t" bIns="45700" lIns="91425" spcFirstLastPara="1" rIns="91425" wrap="square" tIns="45700">
            <a:normAutofit fontScale="47500" lnSpcReduction="1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div {</a:t>
            </a:r>
            <a:endParaRPr/>
          </a:p>
          <a:p>
            <a:pPr indent="0" lvl="0" marL="0" rtl="0" algn="l">
              <a:spcBef>
                <a:spcPts val="360"/>
              </a:spcBef>
              <a:spcAft>
                <a:spcPts val="0"/>
              </a:spcAft>
              <a:buClr>
                <a:schemeClr val="dk1"/>
              </a:buClr>
              <a:buSzPct val="34375"/>
              <a:buFont typeface="Arial"/>
              <a:buNone/>
            </a:pPr>
            <a:r>
              <a:rPr lang="en-US"/>
              <a:t>  background-color: lightgrey;</a:t>
            </a:r>
            <a:endParaRPr/>
          </a:p>
          <a:p>
            <a:pPr indent="0" lvl="0" marL="0" rtl="0" algn="l">
              <a:spcBef>
                <a:spcPts val="360"/>
              </a:spcBef>
              <a:spcAft>
                <a:spcPts val="0"/>
              </a:spcAft>
              <a:buClr>
                <a:schemeClr val="dk1"/>
              </a:buClr>
              <a:buSzPct val="34375"/>
              <a:buFont typeface="Arial"/>
              <a:buNone/>
            </a:pPr>
            <a:r>
              <a:rPr lang="en-US"/>
              <a:t>  width: 300px;</a:t>
            </a:r>
            <a:endParaRPr/>
          </a:p>
          <a:p>
            <a:pPr indent="0" lvl="0" marL="0" rtl="0" algn="l">
              <a:spcBef>
                <a:spcPts val="360"/>
              </a:spcBef>
              <a:spcAft>
                <a:spcPts val="0"/>
              </a:spcAft>
              <a:buClr>
                <a:schemeClr val="dk1"/>
              </a:buClr>
              <a:buSzPct val="34375"/>
              <a:buFont typeface="Arial"/>
              <a:buNone/>
            </a:pPr>
            <a:r>
              <a:rPr lang="en-US"/>
              <a:t>  border: 15px solid green;</a:t>
            </a:r>
            <a:endParaRPr/>
          </a:p>
          <a:p>
            <a:pPr indent="0" lvl="0" marL="0" rtl="0" algn="l">
              <a:spcBef>
                <a:spcPts val="360"/>
              </a:spcBef>
              <a:spcAft>
                <a:spcPts val="0"/>
              </a:spcAft>
              <a:buClr>
                <a:schemeClr val="dk1"/>
              </a:buClr>
              <a:buSzPct val="34375"/>
              <a:buFont typeface="Arial"/>
              <a:buNone/>
            </a:pPr>
            <a:r>
              <a:rPr lang="en-US"/>
              <a:t>  padding: 50px;</a:t>
            </a:r>
            <a:endParaRPr/>
          </a:p>
          <a:p>
            <a:pPr indent="0" lvl="0" marL="0" rtl="0" algn="l">
              <a:spcBef>
                <a:spcPts val="360"/>
              </a:spcBef>
              <a:spcAft>
                <a:spcPts val="0"/>
              </a:spcAft>
              <a:buClr>
                <a:schemeClr val="dk1"/>
              </a:buClr>
              <a:buSzPct val="34375"/>
              <a:buFont typeface="Arial"/>
              <a:buNone/>
            </a:pPr>
            <a:r>
              <a:rPr lang="en-US"/>
              <a:t>  margin: 20px;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&lt;h2&gt;Demonstrating the Box Model&lt;/h2&gt;</a:t>
            </a:r>
            <a:endParaRPr/>
          </a:p>
          <a:p>
            <a:pPr indent="0" lvl="0" marL="0" rtl="0" algn="l">
              <a:spcBef>
                <a:spcPts val="360"/>
              </a:spcBef>
              <a:spcAft>
                <a:spcPts val="0"/>
              </a:spcAft>
              <a:buClr>
                <a:schemeClr val="dk1"/>
              </a:buClr>
              <a:buSzPct val="34375"/>
              <a:buFont typeface="Arial"/>
              <a:buNone/>
            </a:pPr>
            <a:r>
              <a:rPr lang="en-US"/>
              <a:t>&lt;p&gt;The CSS box model is essentially a box that wraps around every HTML element. It consists of: borders, padding, margins, and the actual content.&lt;/p&gt;</a:t>
            </a:r>
            <a:endParaRPr/>
          </a:p>
          <a:p>
            <a:pPr indent="0" lvl="0" marL="0" rtl="0" algn="l">
              <a:spcBef>
                <a:spcPts val="360"/>
              </a:spcBef>
              <a:spcAft>
                <a:spcPts val="0"/>
              </a:spcAft>
              <a:buClr>
                <a:schemeClr val="dk1"/>
              </a:buClr>
              <a:buSzPct val="34375"/>
              <a:buFont typeface="Arial"/>
              <a:buNone/>
            </a:pPr>
            <a:r>
              <a:rPr lang="en-US"/>
              <a:t>&lt;div&gt;This text is the content of the box. We have added a 50px padding, 20px margin and a 15px green border.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laborum.&lt;/div&gt;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4584f9cb6e_0_4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83" name="Google Shape;383;g24584f9cb6e_0_4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div {</a:t>
            </a:r>
            <a:endParaRPr/>
          </a:p>
          <a:p>
            <a:pPr indent="0" lvl="0" marL="0" rtl="0" algn="l">
              <a:spcBef>
                <a:spcPts val="360"/>
              </a:spcBef>
              <a:spcAft>
                <a:spcPts val="0"/>
              </a:spcAft>
              <a:buClr>
                <a:schemeClr val="dk1"/>
              </a:buClr>
              <a:buSzPct val="34375"/>
              <a:buFont typeface="Arial"/>
              <a:buNone/>
            </a:pPr>
            <a:r>
              <a:rPr lang="en-US"/>
              <a:t>  width: 320px;</a:t>
            </a:r>
            <a:endParaRPr/>
          </a:p>
          <a:p>
            <a:pPr indent="0" lvl="0" marL="0" rtl="0" algn="l">
              <a:spcBef>
                <a:spcPts val="360"/>
              </a:spcBef>
              <a:spcAft>
                <a:spcPts val="0"/>
              </a:spcAft>
              <a:buClr>
                <a:schemeClr val="dk1"/>
              </a:buClr>
              <a:buSzPct val="34375"/>
              <a:buFont typeface="Arial"/>
              <a:buNone/>
            </a:pPr>
            <a:r>
              <a:rPr lang="en-US"/>
              <a:t>  padding: 10px;</a:t>
            </a:r>
            <a:endParaRPr/>
          </a:p>
          <a:p>
            <a:pPr indent="0" lvl="0" marL="0" rtl="0" algn="l">
              <a:spcBef>
                <a:spcPts val="360"/>
              </a:spcBef>
              <a:spcAft>
                <a:spcPts val="0"/>
              </a:spcAft>
              <a:buClr>
                <a:schemeClr val="dk1"/>
              </a:buClr>
              <a:buSzPct val="34375"/>
              <a:buFont typeface="Arial"/>
              <a:buNone/>
            </a:pPr>
            <a:r>
              <a:rPr lang="en-US"/>
              <a:t>  border: 5px solid gray;</a:t>
            </a:r>
            <a:endParaRPr/>
          </a:p>
          <a:p>
            <a:pPr indent="0" lvl="0" marL="0" rtl="0" algn="l">
              <a:spcBef>
                <a:spcPts val="360"/>
              </a:spcBef>
              <a:spcAft>
                <a:spcPts val="0"/>
              </a:spcAft>
              <a:buClr>
                <a:schemeClr val="dk1"/>
              </a:buClr>
              <a:buSzPct val="34375"/>
              <a:buFont typeface="Arial"/>
              <a:buNone/>
            </a:pPr>
            <a:r>
              <a:rPr lang="en-US"/>
              <a:t>  margin: 0;</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&lt;h2&gt;Calculate the total width:&lt;/h2&gt;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&lt;img src="klematis4_big.jpg" width="350" height="263" alt="Klematis"&gt;</a:t>
            </a:r>
            <a:endParaRPr/>
          </a:p>
          <a:p>
            <a:pPr indent="0" lvl="0" marL="0" rtl="0" algn="l">
              <a:spcBef>
                <a:spcPts val="360"/>
              </a:spcBef>
              <a:spcAft>
                <a:spcPts val="0"/>
              </a:spcAft>
              <a:buClr>
                <a:schemeClr val="dk1"/>
              </a:buClr>
              <a:buSzPct val="34375"/>
              <a:buFont typeface="Arial"/>
              <a:buNone/>
            </a:pPr>
            <a:r>
              <a:rPr lang="en-US"/>
              <a:t>&lt;div&gt;The picture above is 350px wide. The total width of this element is also 350px.&lt;/div&gt;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4584f9cb6e_0_47"/>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TEXT</a:t>
            </a:r>
            <a:endParaRPr/>
          </a:p>
        </p:txBody>
      </p:sp>
      <p:sp>
        <p:nvSpPr>
          <p:cNvPr id="390" name="Google Shape;390;g24584f9cb6e_0_47"/>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4584f9cb6e_0_53"/>
          <p:cNvSpPr txBox="1"/>
          <p:nvPr>
            <p:ph type="title"/>
          </p:nvPr>
        </p:nvSpPr>
        <p:spPr>
          <a:xfrm>
            <a:off x="457200" y="274647"/>
            <a:ext cx="8229600" cy="824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Text Color </a:t>
            </a:r>
            <a:endParaRPr/>
          </a:p>
        </p:txBody>
      </p:sp>
      <p:sp>
        <p:nvSpPr>
          <p:cNvPr id="397" name="Google Shape;397;g24584f9cb6e_0_53"/>
          <p:cNvSpPr txBox="1"/>
          <p:nvPr>
            <p:ph idx="1" type="body"/>
          </p:nvPr>
        </p:nvSpPr>
        <p:spPr>
          <a:xfrm>
            <a:off x="457200" y="1098875"/>
            <a:ext cx="8229600" cy="55341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body {</a:t>
            </a:r>
            <a:endParaRPr/>
          </a:p>
          <a:p>
            <a:pPr indent="0" lvl="0" marL="0" rtl="0" algn="l">
              <a:spcBef>
                <a:spcPts val="360"/>
              </a:spcBef>
              <a:spcAft>
                <a:spcPts val="0"/>
              </a:spcAft>
              <a:buClr>
                <a:schemeClr val="dk1"/>
              </a:buClr>
              <a:buSzPct val="34375"/>
              <a:buFont typeface="Arial"/>
              <a:buNone/>
            </a:pPr>
            <a:r>
              <a:rPr lang="en-US"/>
              <a:t>  background-color: lightgrey;</a:t>
            </a:r>
            <a:endParaRPr/>
          </a:p>
          <a:p>
            <a:pPr indent="0" lvl="0" marL="0" rtl="0" algn="l">
              <a:spcBef>
                <a:spcPts val="360"/>
              </a:spcBef>
              <a:spcAft>
                <a:spcPts val="0"/>
              </a:spcAft>
              <a:buClr>
                <a:schemeClr val="dk1"/>
              </a:buClr>
              <a:buSzPct val="34375"/>
              <a:buFont typeface="Arial"/>
              <a:buNone/>
            </a:pPr>
            <a:r>
              <a:rPr lang="en-US"/>
              <a:t>  color: blue;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h1 {</a:t>
            </a:r>
            <a:endParaRPr/>
          </a:p>
          <a:p>
            <a:pPr indent="0" lvl="0" marL="0" rtl="0" algn="l">
              <a:spcBef>
                <a:spcPts val="360"/>
              </a:spcBef>
              <a:spcAft>
                <a:spcPts val="0"/>
              </a:spcAft>
              <a:buClr>
                <a:schemeClr val="dk1"/>
              </a:buClr>
              <a:buSzPct val="34375"/>
              <a:buFont typeface="Arial"/>
              <a:buNone/>
            </a:pPr>
            <a:r>
              <a:rPr lang="en-US"/>
              <a:t>  background-color: black;</a:t>
            </a:r>
            <a:endParaRPr/>
          </a:p>
          <a:p>
            <a:pPr indent="0" lvl="0" marL="0" rtl="0" algn="l">
              <a:spcBef>
                <a:spcPts val="360"/>
              </a:spcBef>
              <a:spcAft>
                <a:spcPts val="0"/>
              </a:spcAft>
              <a:buClr>
                <a:schemeClr val="dk1"/>
              </a:buClr>
              <a:buSzPct val="34375"/>
              <a:buFont typeface="Arial"/>
              <a:buNone/>
            </a:pPr>
            <a:r>
              <a:rPr lang="en-US"/>
              <a:t>  color: white;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div {</a:t>
            </a:r>
            <a:endParaRPr/>
          </a:p>
          <a:p>
            <a:pPr indent="0" lvl="0" marL="0" rtl="0" algn="l">
              <a:spcBef>
                <a:spcPts val="360"/>
              </a:spcBef>
              <a:spcAft>
                <a:spcPts val="0"/>
              </a:spcAft>
              <a:buClr>
                <a:schemeClr val="dk1"/>
              </a:buClr>
              <a:buSzPct val="34375"/>
              <a:buFont typeface="Arial"/>
              <a:buNone/>
            </a:pPr>
            <a:r>
              <a:rPr lang="en-US"/>
              <a:t>  background-color: blue;</a:t>
            </a:r>
            <a:endParaRPr/>
          </a:p>
          <a:p>
            <a:pPr indent="0" lvl="0" marL="0" rtl="0" algn="l">
              <a:spcBef>
                <a:spcPts val="360"/>
              </a:spcBef>
              <a:spcAft>
                <a:spcPts val="0"/>
              </a:spcAft>
              <a:buClr>
                <a:schemeClr val="dk1"/>
              </a:buClr>
              <a:buSzPct val="34375"/>
              <a:buFont typeface="Arial"/>
              <a:buNone/>
            </a:pPr>
            <a:r>
              <a:rPr lang="en-US"/>
              <a:t>  color: white;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&lt;h1&gt;This is a Heading&lt;/h1&gt;</a:t>
            </a:r>
            <a:endParaRPr/>
          </a:p>
          <a:p>
            <a:pPr indent="0" lvl="0" marL="0" rtl="0" algn="l">
              <a:spcBef>
                <a:spcPts val="360"/>
              </a:spcBef>
              <a:spcAft>
                <a:spcPts val="0"/>
              </a:spcAft>
              <a:buClr>
                <a:schemeClr val="dk1"/>
              </a:buClr>
              <a:buSzPct val="34375"/>
              <a:buFont typeface="Arial"/>
              <a:buNone/>
            </a:pPr>
            <a:r>
              <a:rPr lang="en-US"/>
              <a:t>&lt;p&gt;This page has a grey background color and a blue text.&lt;/p&gt;</a:t>
            </a:r>
            <a:endParaRPr/>
          </a:p>
          <a:p>
            <a:pPr indent="0" lvl="0" marL="0" rtl="0" algn="l">
              <a:spcBef>
                <a:spcPts val="360"/>
              </a:spcBef>
              <a:spcAft>
                <a:spcPts val="0"/>
              </a:spcAft>
              <a:buClr>
                <a:schemeClr val="dk1"/>
              </a:buClr>
              <a:buSzPct val="34375"/>
              <a:buFont typeface="Arial"/>
              <a:buNone/>
            </a:pPr>
            <a:r>
              <a:rPr lang="en-US"/>
              <a:t>&lt;div&gt;This is a div.&lt;/div&gt;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4584f9cb6e_0_6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TEXT ALIGNMENT</a:t>
            </a:r>
            <a:endParaRPr/>
          </a:p>
        </p:txBody>
      </p:sp>
      <p:sp>
        <p:nvSpPr>
          <p:cNvPr id="404" name="Google Shape;404;g24584f9cb6e_0_60"/>
          <p:cNvSpPr txBox="1"/>
          <p:nvPr>
            <p:ph idx="1" type="body"/>
          </p:nvPr>
        </p:nvSpPr>
        <p:spPr>
          <a:xfrm>
            <a:off x="457200" y="1257750"/>
            <a:ext cx="8229600" cy="5295600"/>
          </a:xfrm>
          <a:prstGeom prst="rect">
            <a:avLst/>
          </a:prstGeom>
        </p:spPr>
        <p:txBody>
          <a:bodyPr anchorCtr="0" anchor="t" bIns="45700" lIns="91425" spcFirstLastPara="1" rIns="91425" wrap="square" tIns="45700">
            <a:normAutofit/>
          </a:bodyPr>
          <a:lstStyle/>
          <a:p>
            <a:pPr indent="-314325" lvl="0" marL="457200" rtl="0" algn="l">
              <a:lnSpc>
                <a:spcPct val="115000"/>
              </a:lnSpc>
              <a:spcBef>
                <a:spcPts val="1100"/>
              </a:spcBef>
              <a:spcAft>
                <a:spcPts val="0"/>
              </a:spcAft>
              <a:buSzPts val="1350"/>
              <a:buFont typeface="Verdana"/>
              <a:buChar char="●"/>
            </a:pPr>
            <a:r>
              <a:rPr lang="en-US" sz="1400">
                <a:solidFill>
                  <a:srgbClr val="DC143C"/>
                </a:solidFill>
                <a:highlight>
                  <a:srgbClr val="FFFFFF"/>
                </a:highlight>
                <a:latin typeface="Courier New"/>
                <a:ea typeface="Courier New"/>
                <a:cs typeface="Courier New"/>
                <a:sym typeface="Courier New"/>
              </a:rPr>
              <a:t>text-align</a:t>
            </a:r>
            <a:endParaRPr sz="1400">
              <a:solidFill>
                <a:srgbClr val="DC143C"/>
              </a:solidFill>
              <a:highlight>
                <a:srgbClr val="FFFFFF"/>
              </a:highlight>
              <a:latin typeface="Courier New"/>
              <a:ea typeface="Courier New"/>
              <a:cs typeface="Courier New"/>
              <a:sym typeface="Courier New"/>
            </a:endParaRPr>
          </a:p>
          <a:p>
            <a:pPr indent="-314325" lvl="0" marL="457200" rtl="0" algn="l">
              <a:lnSpc>
                <a:spcPct val="115000"/>
              </a:lnSpc>
              <a:spcBef>
                <a:spcPts val="0"/>
              </a:spcBef>
              <a:spcAft>
                <a:spcPts val="0"/>
              </a:spcAft>
              <a:buSzPts val="1350"/>
              <a:buFont typeface="Verdana"/>
              <a:buChar char="●"/>
            </a:pPr>
            <a:r>
              <a:rPr lang="en-US" sz="1400">
                <a:solidFill>
                  <a:srgbClr val="DC143C"/>
                </a:solidFill>
                <a:highlight>
                  <a:srgbClr val="FFFFFF"/>
                </a:highlight>
                <a:latin typeface="Courier New"/>
                <a:ea typeface="Courier New"/>
                <a:cs typeface="Courier New"/>
                <a:sym typeface="Courier New"/>
              </a:rPr>
              <a:t>text-align-last</a:t>
            </a:r>
            <a:endParaRPr sz="1400">
              <a:solidFill>
                <a:srgbClr val="DC143C"/>
              </a:solidFill>
              <a:highlight>
                <a:srgbClr val="FFFFFF"/>
              </a:highlight>
              <a:latin typeface="Courier New"/>
              <a:ea typeface="Courier New"/>
              <a:cs typeface="Courier New"/>
              <a:sym typeface="Courier New"/>
            </a:endParaRPr>
          </a:p>
          <a:p>
            <a:pPr indent="-314325" lvl="0" marL="457200" rtl="0" algn="l">
              <a:lnSpc>
                <a:spcPct val="115000"/>
              </a:lnSpc>
              <a:spcBef>
                <a:spcPts val="0"/>
              </a:spcBef>
              <a:spcAft>
                <a:spcPts val="0"/>
              </a:spcAft>
              <a:buSzPts val="1350"/>
              <a:buFont typeface="Verdana"/>
              <a:buChar char="●"/>
            </a:pPr>
            <a:r>
              <a:rPr lang="en-US" sz="1400">
                <a:solidFill>
                  <a:srgbClr val="DC143C"/>
                </a:solidFill>
                <a:highlight>
                  <a:srgbClr val="FFFFFF"/>
                </a:highlight>
                <a:latin typeface="Courier New"/>
                <a:ea typeface="Courier New"/>
                <a:cs typeface="Courier New"/>
                <a:sym typeface="Courier New"/>
              </a:rPr>
              <a:t>direction</a:t>
            </a:r>
            <a:endParaRPr sz="1400">
              <a:solidFill>
                <a:srgbClr val="DC143C"/>
              </a:solidFill>
              <a:highlight>
                <a:srgbClr val="FFFFFF"/>
              </a:highlight>
              <a:latin typeface="Courier New"/>
              <a:ea typeface="Courier New"/>
              <a:cs typeface="Courier New"/>
              <a:sym typeface="Courier New"/>
            </a:endParaRPr>
          </a:p>
          <a:p>
            <a:pPr indent="-314325" lvl="0" marL="457200" rtl="0" algn="l">
              <a:lnSpc>
                <a:spcPct val="115000"/>
              </a:lnSpc>
              <a:spcBef>
                <a:spcPts val="0"/>
              </a:spcBef>
              <a:spcAft>
                <a:spcPts val="0"/>
              </a:spcAft>
              <a:buSzPts val="1350"/>
              <a:buFont typeface="Verdana"/>
              <a:buChar char="●"/>
            </a:pPr>
            <a:r>
              <a:rPr lang="en-US" sz="1400">
                <a:solidFill>
                  <a:srgbClr val="DC143C"/>
                </a:solidFill>
                <a:highlight>
                  <a:srgbClr val="FFFFFF"/>
                </a:highlight>
                <a:latin typeface="Courier New"/>
                <a:ea typeface="Courier New"/>
                <a:cs typeface="Courier New"/>
                <a:sym typeface="Courier New"/>
              </a:rPr>
              <a:t>unicode-bidi</a:t>
            </a:r>
            <a:endParaRPr sz="1400">
              <a:solidFill>
                <a:srgbClr val="DC143C"/>
              </a:solidFill>
              <a:highlight>
                <a:srgbClr val="FFFFFF"/>
              </a:highlight>
              <a:latin typeface="Courier New"/>
              <a:ea typeface="Courier New"/>
              <a:cs typeface="Courier New"/>
              <a:sym typeface="Courier New"/>
            </a:endParaRPr>
          </a:p>
          <a:p>
            <a:pPr indent="-314325" lvl="0" marL="457200" rtl="0" algn="l">
              <a:lnSpc>
                <a:spcPct val="115000"/>
              </a:lnSpc>
              <a:spcBef>
                <a:spcPts val="0"/>
              </a:spcBef>
              <a:spcAft>
                <a:spcPts val="0"/>
              </a:spcAft>
              <a:buSzPts val="1350"/>
              <a:buFont typeface="Verdana"/>
              <a:buChar char="●"/>
            </a:pPr>
            <a:r>
              <a:rPr lang="en-US" sz="1400">
                <a:solidFill>
                  <a:srgbClr val="DC143C"/>
                </a:solidFill>
                <a:highlight>
                  <a:srgbClr val="FFFFFF"/>
                </a:highlight>
                <a:latin typeface="Courier New"/>
                <a:ea typeface="Courier New"/>
                <a:cs typeface="Courier New"/>
                <a:sym typeface="Courier New"/>
              </a:rPr>
              <a:t>vertical-align</a:t>
            </a:r>
            <a:endParaRPr sz="1400">
              <a:solidFill>
                <a:srgbClr val="DC143C"/>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rPr lang="en-US" sz="1350">
                <a:solidFill>
                  <a:srgbClr val="A52A2A"/>
                </a:solidFill>
                <a:highlight>
                  <a:srgbClr val="FFFFFF"/>
                </a:highlight>
                <a:latin typeface="Courier New"/>
                <a:ea typeface="Courier New"/>
                <a:cs typeface="Courier New"/>
                <a:sym typeface="Courier New"/>
              </a:rPr>
              <a:t>h1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solidFill>
                  <a:srgbClr val="FF0000"/>
                </a:solidFill>
                <a:highlight>
                  <a:srgbClr val="FFFFFF"/>
                </a:highlight>
                <a:latin typeface="Courier New"/>
                <a:ea typeface="Courier New"/>
                <a:cs typeface="Courier New"/>
                <a:sym typeface="Courier New"/>
              </a:rPr>
              <a:t>  text-align</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center</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300">
              <a:latin typeface="Arial"/>
              <a:ea typeface="Arial"/>
              <a:cs typeface="Arial"/>
              <a:sym typeface="Arial"/>
            </a:endParaRPr>
          </a:p>
          <a:p>
            <a:pPr indent="0" lvl="0" marL="0" rtl="0" algn="l">
              <a:spcBef>
                <a:spcPts val="360"/>
              </a:spcBef>
              <a:spcAft>
                <a:spcPts val="0"/>
              </a:spcAft>
              <a:buNone/>
            </a:pPr>
            <a:r>
              <a:rPr lang="en-US" sz="1350">
                <a:solidFill>
                  <a:srgbClr val="A52A2A"/>
                </a:solidFill>
                <a:highlight>
                  <a:srgbClr val="FFFFFF"/>
                </a:highlight>
                <a:latin typeface="Courier New"/>
                <a:ea typeface="Courier New"/>
                <a:cs typeface="Courier New"/>
                <a:sym typeface="Courier New"/>
              </a:rPr>
              <a:t>h2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solidFill>
                  <a:srgbClr val="FF0000"/>
                </a:solidFill>
                <a:highlight>
                  <a:srgbClr val="FFFFFF"/>
                </a:highlight>
                <a:latin typeface="Courier New"/>
                <a:ea typeface="Courier New"/>
                <a:cs typeface="Courier New"/>
                <a:sym typeface="Courier New"/>
              </a:rPr>
              <a:t>  text-align</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left</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300">
              <a:latin typeface="Arial"/>
              <a:ea typeface="Arial"/>
              <a:cs typeface="Arial"/>
              <a:sym typeface="Arial"/>
            </a:endParaRPr>
          </a:p>
          <a:p>
            <a:pPr indent="0" lvl="0" marL="0" rtl="0" algn="l">
              <a:spcBef>
                <a:spcPts val="360"/>
              </a:spcBef>
              <a:spcAft>
                <a:spcPts val="0"/>
              </a:spcAft>
              <a:buNone/>
            </a:pPr>
            <a:r>
              <a:rPr lang="en-US" sz="1350">
                <a:solidFill>
                  <a:srgbClr val="A52A2A"/>
                </a:solidFill>
                <a:highlight>
                  <a:srgbClr val="FFFFFF"/>
                </a:highlight>
                <a:latin typeface="Courier New"/>
                <a:ea typeface="Courier New"/>
                <a:cs typeface="Courier New"/>
                <a:sym typeface="Courier New"/>
              </a:rPr>
              <a:t>h3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solidFill>
                  <a:srgbClr val="FF0000"/>
                </a:solidFill>
                <a:highlight>
                  <a:srgbClr val="FFFFFF"/>
                </a:highlight>
                <a:latin typeface="Courier New"/>
                <a:ea typeface="Courier New"/>
                <a:cs typeface="Courier New"/>
                <a:sym typeface="Courier New"/>
              </a:rPr>
              <a:t>  text-align</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right</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div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text-align</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justify</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CSS</a:t>
            </a:r>
            <a:endParaRPr>
              <a:solidFill>
                <a:srgbClr val="FF0000"/>
              </a:solidFill>
            </a:endParaRPr>
          </a:p>
        </p:txBody>
      </p:sp>
      <p:sp>
        <p:nvSpPr>
          <p:cNvPr id="112" name="Google Shape;112;p5"/>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200"/>
              <a:buNone/>
            </a:pPr>
            <a:r>
              <a:rPr lang="en-US" sz="2200">
                <a:solidFill>
                  <a:srgbClr val="FF0000"/>
                </a:solidFill>
              </a:rPr>
              <a:t>Selector </a:t>
            </a:r>
            <a:r>
              <a:rPr lang="en-US" sz="2200"/>
              <a:t>− A selector is an HTML tag at which a style will be applied. This could be any tag like &lt;h1&gt; or &lt;table&gt; etc.</a:t>
            </a:r>
            <a:endParaRPr/>
          </a:p>
          <a:p>
            <a:pPr indent="0" lvl="0" marL="0" rtl="0" algn="l">
              <a:spcBef>
                <a:spcPts val="440"/>
              </a:spcBef>
              <a:spcAft>
                <a:spcPts val="0"/>
              </a:spcAft>
              <a:buClr>
                <a:srgbClr val="FF0000"/>
              </a:buClr>
              <a:buSzPts val="2200"/>
              <a:buNone/>
            </a:pPr>
            <a:r>
              <a:rPr lang="en-US" sz="2200">
                <a:solidFill>
                  <a:srgbClr val="FF0000"/>
                </a:solidFill>
              </a:rPr>
              <a:t>Property</a:t>
            </a:r>
            <a:r>
              <a:rPr lang="en-US" sz="2200"/>
              <a:t> − A property is a type of attribute of HTML tag. Put simply, all the HTML attributes are converted into CSS properties. They could be color, border etc.</a:t>
            </a:r>
            <a:endParaRPr/>
          </a:p>
          <a:p>
            <a:pPr indent="0" lvl="0" marL="0" rtl="0" algn="l">
              <a:spcBef>
                <a:spcPts val="440"/>
              </a:spcBef>
              <a:spcAft>
                <a:spcPts val="0"/>
              </a:spcAft>
              <a:buClr>
                <a:srgbClr val="FF0000"/>
              </a:buClr>
              <a:buSzPts val="2200"/>
              <a:buNone/>
            </a:pPr>
            <a:r>
              <a:rPr lang="en-US" sz="2200">
                <a:solidFill>
                  <a:srgbClr val="FF0000"/>
                </a:solidFill>
              </a:rPr>
              <a:t>Value</a:t>
            </a:r>
            <a:r>
              <a:rPr lang="en-US" sz="2200"/>
              <a:t> − Values are assigned to properties. For example, color property can have value either red or #F1F1F1 etc.</a:t>
            </a:r>
            <a:endParaRPr/>
          </a:p>
          <a:p>
            <a:pPr indent="-139700" lvl="0" marL="342900" rtl="0" algn="l">
              <a:spcBef>
                <a:spcPts val="640"/>
              </a:spcBef>
              <a:spcAft>
                <a:spcPts val="0"/>
              </a:spcAft>
              <a:buClr>
                <a:schemeClr val="dk1"/>
              </a:buClr>
              <a:buSzPts val="3200"/>
              <a:buNone/>
            </a:pPr>
            <a:r>
              <a:t/>
            </a:r>
            <a:endParaRPr/>
          </a:p>
        </p:txBody>
      </p:sp>
      <p:pic>
        <p:nvPicPr>
          <p:cNvPr id="113" name="Google Shape;113;p5"/>
          <p:cNvPicPr preferRelativeResize="0"/>
          <p:nvPr/>
        </p:nvPicPr>
        <p:blipFill rotWithShape="1">
          <a:blip r:embed="rId3">
            <a:alphaModFix/>
          </a:blip>
          <a:srcRect b="0" l="0" r="0" t="0"/>
          <a:stretch/>
        </p:blipFill>
        <p:spPr>
          <a:xfrm>
            <a:off x="685800" y="3962400"/>
            <a:ext cx="7543800" cy="1752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4584f9cb6e_0_70"/>
          <p:cNvSpPr txBox="1"/>
          <p:nvPr>
            <p:ph idx="1" type="body"/>
          </p:nvPr>
        </p:nvSpPr>
        <p:spPr>
          <a:xfrm>
            <a:off x="457200" y="397200"/>
            <a:ext cx="8229600" cy="62358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h1 {</a:t>
            </a:r>
            <a:endParaRPr/>
          </a:p>
          <a:p>
            <a:pPr indent="0" lvl="0" marL="0" rtl="0" algn="l">
              <a:spcBef>
                <a:spcPts val="360"/>
              </a:spcBef>
              <a:spcAft>
                <a:spcPts val="0"/>
              </a:spcAft>
              <a:buClr>
                <a:schemeClr val="dk1"/>
              </a:buClr>
              <a:buSzPct val="34375"/>
              <a:buFont typeface="Arial"/>
              <a:buNone/>
            </a:pPr>
            <a:r>
              <a:rPr lang="en-US"/>
              <a:t>  text-align: center;</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h2 {</a:t>
            </a:r>
            <a:endParaRPr/>
          </a:p>
          <a:p>
            <a:pPr indent="0" lvl="0" marL="0" rtl="0" algn="l">
              <a:spcBef>
                <a:spcPts val="360"/>
              </a:spcBef>
              <a:spcAft>
                <a:spcPts val="0"/>
              </a:spcAft>
              <a:buClr>
                <a:schemeClr val="dk1"/>
              </a:buClr>
              <a:buSzPct val="34375"/>
              <a:buFont typeface="Arial"/>
              <a:buNone/>
            </a:pPr>
            <a:r>
              <a:rPr lang="en-US"/>
              <a:t>  text-align: left;</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h3 {</a:t>
            </a:r>
            <a:endParaRPr/>
          </a:p>
          <a:p>
            <a:pPr indent="0" lvl="0" marL="0" rtl="0" algn="l">
              <a:spcBef>
                <a:spcPts val="360"/>
              </a:spcBef>
              <a:spcAft>
                <a:spcPts val="0"/>
              </a:spcAft>
              <a:buClr>
                <a:schemeClr val="dk1"/>
              </a:buClr>
              <a:buSzPct val="34375"/>
              <a:buFont typeface="Arial"/>
              <a:buNone/>
            </a:pPr>
            <a:r>
              <a:rPr lang="en-US"/>
              <a:t>  text-align: right;</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rPr lang="en-US"/>
              <a:t>div{ </a:t>
            </a:r>
            <a:r>
              <a:rPr lang="en-US"/>
              <a:t> text-align: justify;</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&lt;h1&gt;Heading 1 (center)&lt;/h1&gt;</a:t>
            </a:r>
            <a:endParaRPr/>
          </a:p>
          <a:p>
            <a:pPr indent="0" lvl="0" marL="0" rtl="0" algn="l">
              <a:spcBef>
                <a:spcPts val="360"/>
              </a:spcBef>
              <a:spcAft>
                <a:spcPts val="0"/>
              </a:spcAft>
              <a:buClr>
                <a:schemeClr val="dk1"/>
              </a:buClr>
              <a:buSzPct val="34375"/>
              <a:buFont typeface="Arial"/>
              <a:buNone/>
            </a:pPr>
            <a:r>
              <a:rPr lang="en-US"/>
              <a:t>&lt;h2&gt;Heading 2 (left)&lt;/h2&gt;</a:t>
            </a:r>
            <a:endParaRPr/>
          </a:p>
          <a:p>
            <a:pPr indent="0" lvl="0" marL="0" rtl="0" algn="l">
              <a:spcBef>
                <a:spcPts val="360"/>
              </a:spcBef>
              <a:spcAft>
                <a:spcPts val="0"/>
              </a:spcAft>
              <a:buClr>
                <a:schemeClr val="dk1"/>
              </a:buClr>
              <a:buSzPct val="34375"/>
              <a:buFont typeface="Arial"/>
              <a:buNone/>
            </a:pPr>
            <a:r>
              <a:rPr lang="en-US"/>
              <a:t>&lt;h3&gt;Heading 3 (right)&lt;/h3&gt;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&lt;p&gt;The three headings above are aligned center, left and right.&lt;/p&gt;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4584f9cb6e_0_77"/>
          <p:cNvSpPr txBox="1"/>
          <p:nvPr>
            <p:ph type="title"/>
          </p:nvPr>
        </p:nvSpPr>
        <p:spPr>
          <a:xfrm>
            <a:off x="457200" y="274646"/>
            <a:ext cx="8229600" cy="744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p:txBody>
      </p:sp>
      <p:sp>
        <p:nvSpPr>
          <p:cNvPr id="417" name="Google Shape;417;g24584f9cb6e_0_77"/>
          <p:cNvSpPr txBox="1"/>
          <p:nvPr>
            <p:ph idx="1" type="body"/>
          </p:nvPr>
        </p:nvSpPr>
        <p:spPr>
          <a:xfrm>
            <a:off x="457200" y="1549000"/>
            <a:ext cx="8229600" cy="4577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150">
                <a:highlight>
                  <a:srgbClr val="FFFFFF"/>
                </a:highlight>
                <a:latin typeface="Verdana"/>
                <a:ea typeface="Verdana"/>
                <a:cs typeface="Verdana"/>
                <a:sym typeface="Verdana"/>
              </a:rPr>
              <a:t>The </a:t>
            </a:r>
            <a:r>
              <a:rPr lang="en-US" sz="1200">
                <a:solidFill>
                  <a:srgbClr val="DC143C"/>
                </a:solidFill>
                <a:latin typeface="Courier New"/>
                <a:ea typeface="Courier New"/>
                <a:cs typeface="Courier New"/>
                <a:sym typeface="Courier New"/>
              </a:rPr>
              <a:t>direction</a:t>
            </a:r>
            <a:r>
              <a:rPr lang="en-US" sz="1150">
                <a:highlight>
                  <a:srgbClr val="FFFFFF"/>
                </a:highlight>
                <a:latin typeface="Verdana"/>
                <a:ea typeface="Verdana"/>
                <a:cs typeface="Verdana"/>
                <a:sym typeface="Verdana"/>
              </a:rPr>
              <a:t> and </a:t>
            </a:r>
            <a:r>
              <a:rPr lang="en-US" sz="1200">
                <a:solidFill>
                  <a:srgbClr val="DC143C"/>
                </a:solidFill>
                <a:latin typeface="Courier New"/>
                <a:ea typeface="Courier New"/>
                <a:cs typeface="Courier New"/>
                <a:sym typeface="Courier New"/>
              </a:rPr>
              <a:t>unicode-bidi</a:t>
            </a:r>
            <a:r>
              <a:rPr lang="en-US" sz="1150">
                <a:highlight>
                  <a:srgbClr val="FFFFFF"/>
                </a:highlight>
                <a:latin typeface="Verdana"/>
                <a:ea typeface="Verdana"/>
                <a:cs typeface="Verdana"/>
                <a:sym typeface="Verdana"/>
              </a:rPr>
              <a:t> properties can be used to change the text direction of an element: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&lt;!DOCTYPE html&gt;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&lt;head&gt;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&lt;style&gt;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p.ex1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  direction: rtl;</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  unicode-bidi: bidi-override;</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&lt;/style&gt;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&lt;/head&gt;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&lt;p&gt;This is the default text direction.&lt;/p&gt;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&lt;p class="ex1"&gt;This is right-to-left text direction.&lt;/p&gt;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36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4584f9cb6e_0_8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Vertical align </a:t>
            </a:r>
            <a:endParaRPr/>
          </a:p>
        </p:txBody>
      </p:sp>
      <p:sp>
        <p:nvSpPr>
          <p:cNvPr id="424" name="Google Shape;424;g24584f9cb6e_0_85"/>
          <p:cNvSpPr txBox="1"/>
          <p:nvPr>
            <p:ph idx="1" type="body"/>
          </p:nvPr>
        </p:nvSpPr>
        <p:spPr>
          <a:xfrm>
            <a:off x="457200" y="1204775"/>
            <a:ext cx="8229600" cy="4921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150">
                <a:highlight>
                  <a:srgbClr val="E7E9EB"/>
                </a:highlight>
                <a:latin typeface="Verdana"/>
                <a:ea typeface="Verdana"/>
                <a:cs typeface="Verdana"/>
                <a:sym typeface="Verdana"/>
              </a:rPr>
              <a:t>Set the vertical alignment of an image in a text</a:t>
            </a:r>
            <a:endParaRPr sz="1150">
              <a:highlight>
                <a:srgbClr val="E7E9EB"/>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img.a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vertical-align</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baseline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img.b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vertical-align</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text-top</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img.c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vertical-align</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text-bottom</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img.d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vertical-align</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sub</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img.e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vertical-align</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super</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150">
              <a:highlight>
                <a:srgbClr val="E7E9EB"/>
              </a:highlight>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4584f9cb6e_0_9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Text Decoration </a:t>
            </a:r>
            <a:endParaRPr/>
          </a:p>
        </p:txBody>
      </p:sp>
      <p:sp>
        <p:nvSpPr>
          <p:cNvPr id="431" name="Google Shape;431;g24584f9cb6e_0_93"/>
          <p:cNvSpPr txBox="1"/>
          <p:nvPr>
            <p:ph idx="1" type="body"/>
          </p:nvPr>
        </p:nvSpPr>
        <p:spPr>
          <a:xfrm>
            <a:off x="457200" y="1270975"/>
            <a:ext cx="8229600" cy="4855200"/>
          </a:xfrm>
          <a:prstGeom prst="rect">
            <a:avLst/>
          </a:prstGeom>
        </p:spPr>
        <p:txBody>
          <a:bodyPr anchorCtr="0" anchor="t" bIns="45700" lIns="91425" spcFirstLastPara="1" rIns="91425" wrap="square" tIns="45700">
            <a:normAutofit/>
          </a:bodyPr>
          <a:lstStyle/>
          <a:p>
            <a:pPr indent="-301625" lvl="0" marL="457200" rtl="0" algn="l">
              <a:lnSpc>
                <a:spcPct val="115000"/>
              </a:lnSpc>
              <a:spcBef>
                <a:spcPts val="1100"/>
              </a:spcBef>
              <a:spcAft>
                <a:spcPts val="0"/>
              </a:spcAft>
              <a:buSzPts val="1150"/>
              <a:buFont typeface="Verdana"/>
              <a:buChar char="●"/>
            </a:pPr>
            <a:r>
              <a:rPr lang="en-US" sz="1200">
                <a:solidFill>
                  <a:srgbClr val="DC143C"/>
                </a:solidFill>
                <a:highlight>
                  <a:srgbClr val="FFFFFF"/>
                </a:highlight>
                <a:latin typeface="Courier New"/>
                <a:ea typeface="Courier New"/>
                <a:cs typeface="Courier New"/>
                <a:sym typeface="Courier New"/>
              </a:rPr>
              <a:t>text-decoration-line</a:t>
            </a:r>
            <a:endParaRPr sz="1200">
              <a:solidFill>
                <a:srgbClr val="DC143C"/>
              </a:solidFill>
              <a:highlight>
                <a:srgbClr val="FFFFFF"/>
              </a:highlight>
              <a:latin typeface="Courier New"/>
              <a:ea typeface="Courier New"/>
              <a:cs typeface="Courier New"/>
              <a:sym typeface="Courier New"/>
            </a:endParaRPr>
          </a:p>
          <a:p>
            <a:pPr indent="-301625" lvl="0" marL="457200" rtl="0" algn="l">
              <a:lnSpc>
                <a:spcPct val="115000"/>
              </a:lnSpc>
              <a:spcBef>
                <a:spcPts val="0"/>
              </a:spcBef>
              <a:spcAft>
                <a:spcPts val="0"/>
              </a:spcAft>
              <a:buSzPts val="1150"/>
              <a:buFont typeface="Verdana"/>
              <a:buChar char="●"/>
            </a:pPr>
            <a:r>
              <a:rPr lang="en-US" sz="1200">
                <a:solidFill>
                  <a:srgbClr val="DC143C"/>
                </a:solidFill>
                <a:highlight>
                  <a:srgbClr val="FFFFFF"/>
                </a:highlight>
                <a:latin typeface="Courier New"/>
                <a:ea typeface="Courier New"/>
                <a:cs typeface="Courier New"/>
                <a:sym typeface="Courier New"/>
              </a:rPr>
              <a:t>text-decoration-color</a:t>
            </a:r>
            <a:endParaRPr sz="1200">
              <a:solidFill>
                <a:srgbClr val="DC143C"/>
              </a:solidFill>
              <a:highlight>
                <a:srgbClr val="FFFFFF"/>
              </a:highlight>
              <a:latin typeface="Courier New"/>
              <a:ea typeface="Courier New"/>
              <a:cs typeface="Courier New"/>
              <a:sym typeface="Courier New"/>
            </a:endParaRPr>
          </a:p>
          <a:p>
            <a:pPr indent="-301625" lvl="0" marL="457200" rtl="0" algn="l">
              <a:lnSpc>
                <a:spcPct val="115000"/>
              </a:lnSpc>
              <a:spcBef>
                <a:spcPts val="0"/>
              </a:spcBef>
              <a:spcAft>
                <a:spcPts val="0"/>
              </a:spcAft>
              <a:buSzPts val="1150"/>
              <a:buFont typeface="Verdana"/>
              <a:buChar char="●"/>
            </a:pPr>
            <a:r>
              <a:rPr lang="en-US" sz="1200">
                <a:solidFill>
                  <a:srgbClr val="DC143C"/>
                </a:solidFill>
                <a:highlight>
                  <a:srgbClr val="FFFFFF"/>
                </a:highlight>
                <a:latin typeface="Courier New"/>
                <a:ea typeface="Courier New"/>
                <a:cs typeface="Courier New"/>
                <a:sym typeface="Courier New"/>
              </a:rPr>
              <a:t>text-decoration-style</a:t>
            </a:r>
            <a:endParaRPr sz="1200">
              <a:solidFill>
                <a:srgbClr val="DC143C"/>
              </a:solidFill>
              <a:highlight>
                <a:srgbClr val="FFFFFF"/>
              </a:highlight>
              <a:latin typeface="Courier New"/>
              <a:ea typeface="Courier New"/>
              <a:cs typeface="Courier New"/>
              <a:sym typeface="Courier New"/>
            </a:endParaRPr>
          </a:p>
          <a:p>
            <a:pPr indent="-301625" lvl="0" marL="457200" rtl="0" algn="l">
              <a:lnSpc>
                <a:spcPct val="115000"/>
              </a:lnSpc>
              <a:spcBef>
                <a:spcPts val="0"/>
              </a:spcBef>
              <a:spcAft>
                <a:spcPts val="0"/>
              </a:spcAft>
              <a:buSzPts val="1150"/>
              <a:buFont typeface="Verdana"/>
              <a:buChar char="●"/>
            </a:pPr>
            <a:r>
              <a:rPr lang="en-US" sz="1200">
                <a:solidFill>
                  <a:srgbClr val="DC143C"/>
                </a:solidFill>
                <a:highlight>
                  <a:srgbClr val="FFFFFF"/>
                </a:highlight>
                <a:latin typeface="Courier New"/>
                <a:ea typeface="Courier New"/>
                <a:cs typeface="Courier New"/>
                <a:sym typeface="Courier New"/>
              </a:rPr>
              <a:t>text-decoration-thickness</a:t>
            </a:r>
            <a:endParaRPr sz="1200">
              <a:solidFill>
                <a:srgbClr val="DC143C"/>
              </a:solidFill>
              <a:highlight>
                <a:srgbClr val="FFFFFF"/>
              </a:highlight>
              <a:latin typeface="Courier New"/>
              <a:ea typeface="Courier New"/>
              <a:cs typeface="Courier New"/>
              <a:sym typeface="Courier New"/>
            </a:endParaRPr>
          </a:p>
          <a:p>
            <a:pPr indent="-301625" lvl="0" marL="457200" rtl="0" algn="l">
              <a:lnSpc>
                <a:spcPct val="115000"/>
              </a:lnSpc>
              <a:spcBef>
                <a:spcPts val="0"/>
              </a:spcBef>
              <a:spcAft>
                <a:spcPts val="0"/>
              </a:spcAft>
              <a:buSzPts val="1150"/>
              <a:buFont typeface="Verdana"/>
              <a:buChar char="●"/>
            </a:pPr>
            <a:r>
              <a:rPr lang="en-US" sz="1200">
                <a:solidFill>
                  <a:srgbClr val="DC143C"/>
                </a:solidFill>
                <a:highlight>
                  <a:srgbClr val="FFFFFF"/>
                </a:highlight>
                <a:latin typeface="Courier New"/>
                <a:ea typeface="Courier New"/>
                <a:cs typeface="Courier New"/>
                <a:sym typeface="Courier New"/>
              </a:rPr>
              <a:t>text-decoration</a:t>
            </a:r>
            <a:endParaRPr sz="1200">
              <a:solidFill>
                <a:srgbClr val="DC143C"/>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rPr lang="en-US" sz="1150">
                <a:solidFill>
                  <a:srgbClr val="A52A2A"/>
                </a:solidFill>
                <a:highlight>
                  <a:srgbClr val="FFFFFF"/>
                </a:highlight>
                <a:latin typeface="Courier New"/>
                <a:ea typeface="Courier New"/>
                <a:cs typeface="Courier New"/>
                <a:sym typeface="Courier New"/>
              </a:rPr>
              <a:t>h1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overline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100">
              <a:latin typeface="Arial"/>
              <a:ea typeface="Arial"/>
              <a:cs typeface="Arial"/>
              <a:sym typeface="Arial"/>
            </a:endParaRPr>
          </a:p>
          <a:p>
            <a:pPr indent="0" lvl="0" marL="0" rtl="0" algn="l">
              <a:spcBef>
                <a:spcPts val="360"/>
              </a:spcBef>
              <a:spcAft>
                <a:spcPts val="0"/>
              </a:spcAft>
              <a:buNone/>
            </a:pPr>
            <a:r>
              <a:rPr lang="en-US" sz="1150">
                <a:solidFill>
                  <a:srgbClr val="A52A2A"/>
                </a:solidFill>
                <a:highlight>
                  <a:srgbClr val="FFFFFF"/>
                </a:highlight>
                <a:latin typeface="Courier New"/>
                <a:ea typeface="Courier New"/>
                <a:cs typeface="Courier New"/>
                <a:sym typeface="Courier New"/>
              </a:rPr>
              <a:t>h2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line-through</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100">
              <a:latin typeface="Arial"/>
              <a:ea typeface="Arial"/>
              <a:cs typeface="Arial"/>
              <a:sym typeface="Arial"/>
            </a:endParaRPr>
          </a:p>
          <a:p>
            <a:pPr indent="0" lvl="0" marL="0" rtl="0" algn="l">
              <a:spcBef>
                <a:spcPts val="360"/>
              </a:spcBef>
              <a:spcAft>
                <a:spcPts val="0"/>
              </a:spcAft>
              <a:buNone/>
            </a:pPr>
            <a:r>
              <a:rPr lang="en-US" sz="1150">
                <a:solidFill>
                  <a:srgbClr val="A52A2A"/>
                </a:solidFill>
                <a:highlight>
                  <a:srgbClr val="FFFFFF"/>
                </a:highlight>
                <a:latin typeface="Courier New"/>
                <a:ea typeface="Courier New"/>
                <a:cs typeface="Courier New"/>
                <a:sym typeface="Courier New"/>
              </a:rPr>
              <a:t>h3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underline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100">
              <a:latin typeface="Arial"/>
              <a:ea typeface="Arial"/>
              <a:cs typeface="Arial"/>
              <a:sym typeface="Arial"/>
            </a:endParaRPr>
          </a:p>
          <a:p>
            <a:pPr indent="0" lvl="0" marL="0" rtl="0" algn="l">
              <a:spcBef>
                <a:spcPts val="360"/>
              </a:spcBef>
              <a:spcAft>
                <a:spcPts val="0"/>
              </a:spcAft>
              <a:buNone/>
            </a:pPr>
            <a:r>
              <a:rPr lang="en-US" sz="1150">
                <a:solidFill>
                  <a:srgbClr val="A52A2A"/>
                </a:solidFill>
                <a:highlight>
                  <a:srgbClr val="FFFFFF"/>
                </a:highlight>
                <a:latin typeface="Courier New"/>
                <a:ea typeface="Courier New"/>
                <a:cs typeface="Courier New"/>
                <a:sym typeface="Courier New"/>
              </a:rPr>
              <a:t>p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overline underline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4584f9cb6e_0_10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lang="en-US"/>
              <a:t>T</a:t>
            </a:r>
            <a:r>
              <a:rPr lang="en-US"/>
              <a:t>ext-decoration-color</a:t>
            </a:r>
            <a:endParaRPr/>
          </a:p>
        </p:txBody>
      </p:sp>
      <p:sp>
        <p:nvSpPr>
          <p:cNvPr id="438" name="Google Shape;438;g24584f9cb6e_0_10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h1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overline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red</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h2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line-through</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blue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h3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underline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green</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text-decoration-line</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overline underline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text-decoration-color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purple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4584f9cb6e_0_108"/>
          <p:cNvSpPr txBox="1"/>
          <p:nvPr>
            <p:ph type="title"/>
          </p:nvPr>
        </p:nvSpPr>
        <p:spPr>
          <a:xfrm>
            <a:off x="457200" y="274644"/>
            <a:ext cx="8229600" cy="506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ts val="990"/>
              <a:buFont typeface="Arial"/>
              <a:buNone/>
            </a:pPr>
            <a:r>
              <a:rPr lang="en-US"/>
              <a:t>Text-decoration-style</a:t>
            </a:r>
            <a:endParaRPr/>
          </a:p>
          <a:p>
            <a:pPr indent="0" lvl="0" marL="0" rtl="0" algn="ctr">
              <a:spcBef>
                <a:spcPts val="0"/>
              </a:spcBef>
              <a:spcAft>
                <a:spcPts val="0"/>
              </a:spcAft>
              <a:buNone/>
            </a:pPr>
            <a:r>
              <a:t/>
            </a:r>
            <a:endParaRPr/>
          </a:p>
        </p:txBody>
      </p:sp>
      <p:sp>
        <p:nvSpPr>
          <p:cNvPr id="445" name="Google Shape;445;g24584f9cb6e_0_108"/>
          <p:cNvSpPr txBox="1"/>
          <p:nvPr>
            <p:ph idx="1" type="body"/>
          </p:nvPr>
        </p:nvSpPr>
        <p:spPr>
          <a:xfrm>
            <a:off x="457200" y="781125"/>
            <a:ext cx="8229600" cy="5732400"/>
          </a:xfrm>
          <a:prstGeom prst="rect">
            <a:avLst/>
          </a:prstGeom>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1018"/>
              <a:buFont typeface="Arial"/>
              <a:buNone/>
            </a:pPr>
            <a:r>
              <a:rPr lang="en-US" sz="1163">
                <a:solidFill>
                  <a:srgbClr val="A52A2A"/>
                </a:solidFill>
                <a:highlight>
                  <a:srgbClr val="FFFFFF"/>
                </a:highlight>
                <a:latin typeface="Courier New"/>
                <a:ea typeface="Courier New"/>
                <a:cs typeface="Courier New"/>
                <a:sym typeface="Courier New"/>
              </a:rPr>
              <a:t>h1 </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text-decoration-line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underline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text-decoration-style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solid</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t/>
            </a:r>
            <a:endParaRPr sz="1117">
              <a:latin typeface="Arial"/>
              <a:ea typeface="Arial"/>
              <a:cs typeface="Arial"/>
              <a:sym typeface="Arial"/>
            </a:endParaRPr>
          </a:p>
          <a:p>
            <a:pPr indent="0" lvl="0" marL="0" rtl="0" algn="l">
              <a:lnSpc>
                <a:spcPct val="80000"/>
              </a:lnSpc>
              <a:spcBef>
                <a:spcPts val="360"/>
              </a:spcBef>
              <a:spcAft>
                <a:spcPts val="0"/>
              </a:spcAft>
              <a:buClr>
                <a:schemeClr val="dk1"/>
              </a:buClr>
              <a:buSzPts val="1018"/>
              <a:buFont typeface="Arial"/>
              <a:buNone/>
            </a:pPr>
            <a:r>
              <a:rPr lang="en-US" sz="1163">
                <a:solidFill>
                  <a:srgbClr val="A52A2A"/>
                </a:solidFill>
                <a:highlight>
                  <a:srgbClr val="FFFFFF"/>
                </a:highlight>
                <a:latin typeface="Courier New"/>
                <a:ea typeface="Courier New"/>
                <a:cs typeface="Courier New"/>
                <a:sym typeface="Courier New"/>
              </a:rPr>
              <a:t>h2 </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text-decoration-line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underline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text-decoration-style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double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t/>
            </a:r>
            <a:endParaRPr sz="1117">
              <a:latin typeface="Arial"/>
              <a:ea typeface="Arial"/>
              <a:cs typeface="Arial"/>
              <a:sym typeface="Arial"/>
            </a:endParaRPr>
          </a:p>
          <a:p>
            <a:pPr indent="0" lvl="0" marL="0" rtl="0" algn="l">
              <a:lnSpc>
                <a:spcPct val="80000"/>
              </a:lnSpc>
              <a:spcBef>
                <a:spcPts val="360"/>
              </a:spcBef>
              <a:spcAft>
                <a:spcPts val="0"/>
              </a:spcAft>
              <a:buClr>
                <a:schemeClr val="dk1"/>
              </a:buClr>
              <a:buSzPts val="1018"/>
              <a:buFont typeface="Arial"/>
              <a:buNone/>
            </a:pPr>
            <a:r>
              <a:rPr lang="en-US" sz="1163">
                <a:solidFill>
                  <a:srgbClr val="A52A2A"/>
                </a:solidFill>
                <a:highlight>
                  <a:srgbClr val="FFFFFF"/>
                </a:highlight>
                <a:latin typeface="Courier New"/>
                <a:ea typeface="Courier New"/>
                <a:cs typeface="Courier New"/>
                <a:sym typeface="Courier New"/>
              </a:rPr>
              <a:t>h3 </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text-decoration-line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underline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text-decoration-style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dotted</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t/>
            </a:r>
            <a:endParaRPr sz="1117">
              <a:latin typeface="Arial"/>
              <a:ea typeface="Arial"/>
              <a:cs typeface="Arial"/>
              <a:sym typeface="Arial"/>
            </a:endParaRPr>
          </a:p>
          <a:p>
            <a:pPr indent="0" lvl="0" marL="0" rtl="0" algn="l">
              <a:lnSpc>
                <a:spcPct val="80000"/>
              </a:lnSpc>
              <a:spcBef>
                <a:spcPts val="360"/>
              </a:spcBef>
              <a:spcAft>
                <a:spcPts val="0"/>
              </a:spcAft>
              <a:buClr>
                <a:schemeClr val="dk1"/>
              </a:buClr>
              <a:buSzPts val="1018"/>
              <a:buFont typeface="Arial"/>
              <a:buNone/>
            </a:pPr>
            <a:r>
              <a:rPr lang="en-US" sz="1163">
                <a:solidFill>
                  <a:srgbClr val="A52A2A"/>
                </a:solidFill>
                <a:highlight>
                  <a:srgbClr val="FFFFFF"/>
                </a:highlight>
                <a:latin typeface="Courier New"/>
                <a:ea typeface="Courier New"/>
                <a:cs typeface="Courier New"/>
                <a:sym typeface="Courier New"/>
              </a:rPr>
              <a:t>p.ex1 </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text-decoration-line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underline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text-decoration-style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dashed</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t/>
            </a:r>
            <a:endParaRPr sz="1117">
              <a:latin typeface="Arial"/>
              <a:ea typeface="Arial"/>
              <a:cs typeface="Arial"/>
              <a:sym typeface="Arial"/>
            </a:endParaRPr>
          </a:p>
          <a:p>
            <a:pPr indent="0" lvl="0" marL="0" rtl="0" algn="l">
              <a:lnSpc>
                <a:spcPct val="80000"/>
              </a:lnSpc>
              <a:spcBef>
                <a:spcPts val="360"/>
              </a:spcBef>
              <a:spcAft>
                <a:spcPts val="0"/>
              </a:spcAft>
              <a:buClr>
                <a:schemeClr val="dk1"/>
              </a:buClr>
              <a:buSzPts val="1018"/>
              <a:buFont typeface="Arial"/>
              <a:buNone/>
            </a:pPr>
            <a:r>
              <a:rPr lang="en-US" sz="1163">
                <a:solidFill>
                  <a:srgbClr val="A52A2A"/>
                </a:solidFill>
                <a:highlight>
                  <a:srgbClr val="FFFFFF"/>
                </a:highlight>
                <a:latin typeface="Courier New"/>
                <a:ea typeface="Courier New"/>
                <a:cs typeface="Courier New"/>
                <a:sym typeface="Courier New"/>
              </a:rPr>
              <a:t>p.ex2 </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text-decoration-line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underline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text-decoration-style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wavy</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t/>
            </a:r>
            <a:endParaRPr sz="1117">
              <a:latin typeface="Arial"/>
              <a:ea typeface="Arial"/>
              <a:cs typeface="Arial"/>
              <a:sym typeface="Arial"/>
            </a:endParaRPr>
          </a:p>
          <a:p>
            <a:pPr indent="0" lvl="0" marL="0" rtl="0" algn="l">
              <a:lnSpc>
                <a:spcPct val="80000"/>
              </a:lnSpc>
              <a:spcBef>
                <a:spcPts val="360"/>
              </a:spcBef>
              <a:spcAft>
                <a:spcPts val="0"/>
              </a:spcAft>
              <a:buClr>
                <a:schemeClr val="dk1"/>
              </a:buClr>
              <a:buSzPts val="1018"/>
              <a:buFont typeface="Arial"/>
              <a:buNone/>
            </a:pPr>
            <a:r>
              <a:rPr lang="en-US" sz="1163">
                <a:solidFill>
                  <a:srgbClr val="A52A2A"/>
                </a:solidFill>
                <a:highlight>
                  <a:srgbClr val="FFFFFF"/>
                </a:highlight>
                <a:latin typeface="Courier New"/>
                <a:ea typeface="Courier New"/>
                <a:cs typeface="Courier New"/>
                <a:sym typeface="Courier New"/>
              </a:rPr>
              <a:t>p.ex3 </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text-decoration-line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underline</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text-decoration-color</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red</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Clr>
                <a:schemeClr val="dk1"/>
              </a:buClr>
              <a:buSzPts val="1018"/>
              <a:buFont typeface="Arial"/>
              <a:buNone/>
            </a:pPr>
            <a:r>
              <a:rPr lang="en-US" sz="1163">
                <a:solidFill>
                  <a:srgbClr val="FF0000"/>
                </a:solidFill>
                <a:highlight>
                  <a:srgbClr val="FFFFFF"/>
                </a:highlight>
                <a:latin typeface="Courier New"/>
                <a:ea typeface="Courier New"/>
                <a:cs typeface="Courier New"/>
                <a:sym typeface="Courier New"/>
              </a:rPr>
              <a:t>  text-decoration-style</a:t>
            </a:r>
            <a:r>
              <a:rPr lang="en-US" sz="1163">
                <a:highlight>
                  <a:srgbClr val="FFFFFF"/>
                </a:highlight>
                <a:latin typeface="Courier New"/>
                <a:ea typeface="Courier New"/>
                <a:cs typeface="Courier New"/>
                <a:sym typeface="Courier New"/>
              </a:rPr>
              <a:t>:</a:t>
            </a:r>
            <a:r>
              <a:rPr lang="en-US" sz="1163">
                <a:solidFill>
                  <a:srgbClr val="0000CD"/>
                </a:solidFill>
                <a:highlight>
                  <a:srgbClr val="FFFFFF"/>
                </a:highlight>
                <a:latin typeface="Courier New"/>
                <a:ea typeface="Courier New"/>
                <a:cs typeface="Courier New"/>
                <a:sym typeface="Courier New"/>
              </a:rPr>
              <a:t> wavy</a:t>
            </a:r>
            <a:r>
              <a:rPr lang="en-US" sz="1163">
                <a:highlight>
                  <a:srgbClr val="FFFFFF"/>
                </a:highlight>
                <a:latin typeface="Courier New"/>
                <a:ea typeface="Courier New"/>
                <a:cs typeface="Courier New"/>
                <a:sym typeface="Courier New"/>
              </a:rPr>
              <a:t>;</a:t>
            </a:r>
            <a:endParaRPr sz="1163">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SzPts val="1018"/>
              <a:buNone/>
            </a:pPr>
            <a:r>
              <a:rPr lang="en-US" sz="1163">
                <a:highlight>
                  <a:srgbClr val="FFFFFF"/>
                </a:highlight>
                <a:latin typeface="Courier New"/>
                <a:ea typeface="Courier New"/>
                <a:cs typeface="Courier New"/>
                <a:sym typeface="Courier New"/>
              </a:rPr>
              <a:t>}</a:t>
            </a:r>
            <a:endParaRPr sz="306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4584f9cb6e_0_115"/>
          <p:cNvSpPr txBox="1"/>
          <p:nvPr>
            <p:ph type="title"/>
          </p:nvPr>
        </p:nvSpPr>
        <p:spPr>
          <a:xfrm>
            <a:off x="457200" y="274648"/>
            <a:ext cx="8229600" cy="93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Text-decoration-thickness</a:t>
            </a:r>
            <a:endParaRPr/>
          </a:p>
        </p:txBody>
      </p:sp>
      <p:sp>
        <p:nvSpPr>
          <p:cNvPr id="452" name="Google Shape;452;g24584f9cb6e_0_115"/>
          <p:cNvSpPr txBox="1"/>
          <p:nvPr>
            <p:ph idx="1" type="body"/>
          </p:nvPr>
        </p:nvSpPr>
        <p:spPr>
          <a:xfrm>
            <a:off x="457200" y="1204775"/>
            <a:ext cx="8229600" cy="4921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h1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text-decoration-line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underline</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text-decoration-thickness</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auto</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h2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text-decoration-line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underline</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text-decoration-thickness</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5px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h3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text-decoration-line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underline</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text-decoration-thickness</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25%</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p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text-decoration-line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underline</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text-decoration-color</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red</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text-decoration-style</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double</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text-decoration-thickness</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5px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highlight>
                  <a:srgbClr val="FFFFFF"/>
                </a:highlight>
                <a:latin typeface="Courier New"/>
                <a:ea typeface="Courier New"/>
                <a:cs typeface="Courier New"/>
                <a:sym typeface="Courier New"/>
              </a:rPr>
              <a:t>}</a:t>
            </a:r>
            <a:endParaRPr sz="33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4584f9cb6e_0_122"/>
          <p:cNvSpPr txBox="1"/>
          <p:nvPr>
            <p:ph type="title"/>
          </p:nvPr>
        </p:nvSpPr>
        <p:spPr>
          <a:xfrm>
            <a:off x="457200" y="274646"/>
            <a:ext cx="8229600" cy="744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Example </a:t>
            </a:r>
            <a:endParaRPr/>
          </a:p>
        </p:txBody>
      </p:sp>
      <p:sp>
        <p:nvSpPr>
          <p:cNvPr id="459" name="Google Shape;459;g24584f9cb6e_0_122"/>
          <p:cNvSpPr txBox="1"/>
          <p:nvPr>
            <p:ph idx="1" type="body"/>
          </p:nvPr>
        </p:nvSpPr>
        <p:spPr>
          <a:xfrm>
            <a:off x="457200" y="1403400"/>
            <a:ext cx="8229600" cy="4961100"/>
          </a:xfrm>
          <a:prstGeom prst="rect">
            <a:avLst/>
          </a:prstGeom>
        </p:spPr>
        <p:txBody>
          <a:bodyPr anchorCtr="0" anchor="t" bIns="45700" lIns="91425" spcFirstLastPara="1" rIns="91425" wrap="square" tIns="45700">
            <a:normAutofit fontScale="32500" lnSpcReduction="1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h1 {</a:t>
            </a:r>
            <a:endParaRPr/>
          </a:p>
          <a:p>
            <a:pPr indent="0" lvl="0" marL="0" rtl="0" algn="l">
              <a:spcBef>
                <a:spcPts val="360"/>
              </a:spcBef>
              <a:spcAft>
                <a:spcPts val="0"/>
              </a:spcAft>
              <a:buClr>
                <a:schemeClr val="dk1"/>
              </a:buClr>
              <a:buSzPct val="34375"/>
              <a:buFont typeface="Arial"/>
              <a:buNone/>
            </a:pPr>
            <a:r>
              <a:rPr lang="en-US"/>
              <a:t>  text-decoration: underline;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h2 {</a:t>
            </a:r>
            <a:endParaRPr/>
          </a:p>
          <a:p>
            <a:pPr indent="0" lvl="0" marL="0" rtl="0" algn="l">
              <a:spcBef>
                <a:spcPts val="360"/>
              </a:spcBef>
              <a:spcAft>
                <a:spcPts val="0"/>
              </a:spcAft>
              <a:buClr>
                <a:schemeClr val="dk1"/>
              </a:buClr>
              <a:buSzPct val="34375"/>
              <a:buFont typeface="Arial"/>
              <a:buNone/>
            </a:pPr>
            <a:r>
              <a:rPr lang="en-US"/>
              <a:t>  text-decoration: underline red;</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h3 {</a:t>
            </a:r>
            <a:endParaRPr/>
          </a:p>
          <a:p>
            <a:pPr indent="0" lvl="0" marL="0" rtl="0" algn="l">
              <a:spcBef>
                <a:spcPts val="360"/>
              </a:spcBef>
              <a:spcAft>
                <a:spcPts val="0"/>
              </a:spcAft>
              <a:buClr>
                <a:schemeClr val="dk1"/>
              </a:buClr>
              <a:buSzPct val="34375"/>
              <a:buFont typeface="Arial"/>
              <a:buNone/>
            </a:pPr>
            <a:r>
              <a:rPr lang="en-US"/>
              <a:t>  text-decoration: underline red double;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p {</a:t>
            </a:r>
            <a:endParaRPr/>
          </a:p>
          <a:p>
            <a:pPr indent="0" lvl="0" marL="0" rtl="0" algn="l">
              <a:spcBef>
                <a:spcPts val="360"/>
              </a:spcBef>
              <a:spcAft>
                <a:spcPts val="0"/>
              </a:spcAft>
              <a:buClr>
                <a:schemeClr val="dk1"/>
              </a:buClr>
              <a:buSzPct val="34375"/>
              <a:buFont typeface="Arial"/>
              <a:buNone/>
            </a:pPr>
            <a:r>
              <a:rPr lang="en-US"/>
              <a:t>  text-decoration: underline red double 5px;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&lt;h1&gt;Heading 1&lt;/h1&gt;</a:t>
            </a:r>
            <a:endParaRPr/>
          </a:p>
          <a:p>
            <a:pPr indent="0" lvl="0" marL="0" rtl="0" algn="l">
              <a:spcBef>
                <a:spcPts val="360"/>
              </a:spcBef>
              <a:spcAft>
                <a:spcPts val="0"/>
              </a:spcAft>
              <a:buClr>
                <a:schemeClr val="dk1"/>
              </a:buClr>
              <a:buSzPct val="34375"/>
              <a:buFont typeface="Arial"/>
              <a:buNone/>
            </a:pPr>
            <a:r>
              <a:rPr lang="en-US"/>
              <a:t>&lt;h2&gt;Heading 2&lt;/h2&gt;</a:t>
            </a:r>
            <a:endParaRPr/>
          </a:p>
          <a:p>
            <a:pPr indent="0" lvl="0" marL="0" rtl="0" algn="l">
              <a:spcBef>
                <a:spcPts val="360"/>
              </a:spcBef>
              <a:spcAft>
                <a:spcPts val="0"/>
              </a:spcAft>
              <a:buClr>
                <a:schemeClr val="dk1"/>
              </a:buClr>
              <a:buSzPct val="34375"/>
              <a:buFont typeface="Arial"/>
              <a:buNone/>
            </a:pPr>
            <a:r>
              <a:rPr lang="en-US"/>
              <a:t>&lt;h3&gt;Heading 3&lt;/h3&gt;</a:t>
            </a:r>
            <a:endParaRPr/>
          </a:p>
          <a:p>
            <a:pPr indent="0" lvl="0" marL="0" rtl="0" algn="l">
              <a:spcBef>
                <a:spcPts val="360"/>
              </a:spcBef>
              <a:spcAft>
                <a:spcPts val="0"/>
              </a:spcAft>
              <a:buClr>
                <a:schemeClr val="dk1"/>
              </a:buClr>
              <a:buSzPct val="34375"/>
              <a:buFont typeface="Arial"/>
              <a:buNone/>
            </a:pPr>
            <a:r>
              <a:rPr lang="en-US"/>
              <a:t>&lt;p&gt;A paragraph.&lt;/p&gt;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4584f9cb6e_0_1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Text Transformation </a:t>
            </a:r>
            <a:endParaRPr/>
          </a:p>
        </p:txBody>
      </p:sp>
      <p:sp>
        <p:nvSpPr>
          <p:cNvPr id="466" name="Google Shape;466;g24584f9cb6e_0_1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150">
                <a:highlight>
                  <a:srgbClr val="FFFFFF"/>
                </a:highlight>
                <a:latin typeface="Verdana"/>
                <a:ea typeface="Verdana"/>
                <a:cs typeface="Verdana"/>
                <a:sym typeface="Verdana"/>
              </a:rPr>
              <a:t>The </a:t>
            </a:r>
            <a:r>
              <a:rPr lang="en-US" sz="1200">
                <a:solidFill>
                  <a:srgbClr val="DC143C"/>
                </a:solidFill>
                <a:latin typeface="Courier New"/>
                <a:ea typeface="Courier New"/>
                <a:cs typeface="Courier New"/>
                <a:sym typeface="Courier New"/>
              </a:rPr>
              <a:t>text-transform</a:t>
            </a:r>
            <a:r>
              <a:rPr lang="en-US" sz="1150">
                <a:highlight>
                  <a:srgbClr val="FFFFFF"/>
                </a:highlight>
                <a:latin typeface="Verdana"/>
                <a:ea typeface="Verdana"/>
                <a:cs typeface="Verdana"/>
                <a:sym typeface="Verdana"/>
              </a:rPr>
              <a:t> property is used to specify uppercase and lowercase letters in a text.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p.uppercase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text-transform</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uppercase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p.lowercase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text-transform</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lowercase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150">
                <a:solidFill>
                  <a:srgbClr val="A52A2A"/>
                </a:solidFill>
                <a:highlight>
                  <a:srgbClr val="FFFFFF"/>
                </a:highlight>
                <a:latin typeface="Courier New"/>
                <a:ea typeface="Courier New"/>
                <a:cs typeface="Courier New"/>
                <a:sym typeface="Courier New"/>
              </a:rPr>
              <a:t>p.capitalize </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150">
                <a:solidFill>
                  <a:srgbClr val="FF0000"/>
                </a:solidFill>
                <a:highlight>
                  <a:srgbClr val="FFFFFF"/>
                </a:highlight>
                <a:latin typeface="Courier New"/>
                <a:ea typeface="Courier New"/>
                <a:cs typeface="Courier New"/>
                <a:sym typeface="Courier New"/>
              </a:rPr>
              <a:t>  text-transform</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capitalize</a:t>
            </a:r>
            <a:r>
              <a:rPr lang="en-U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150">
                <a:highlight>
                  <a:srgbClr val="FFFFFF"/>
                </a:highlight>
                <a:latin typeface="Courier New"/>
                <a:ea typeface="Courier New"/>
                <a:cs typeface="Courier New"/>
                <a:sym typeface="Courier New"/>
              </a:rPr>
              <a:t>}</a:t>
            </a:r>
            <a:endParaRPr sz="1150">
              <a:highlight>
                <a:srgbClr val="FFFF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24584f9cb6e_0_137"/>
          <p:cNvSpPr txBox="1"/>
          <p:nvPr>
            <p:ph idx="1" type="body"/>
          </p:nvPr>
        </p:nvSpPr>
        <p:spPr>
          <a:xfrm>
            <a:off x="457200" y="450150"/>
            <a:ext cx="8254200" cy="61431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p.uppercase {</a:t>
            </a:r>
            <a:endParaRPr/>
          </a:p>
          <a:p>
            <a:pPr indent="0" lvl="0" marL="0" rtl="0" algn="l">
              <a:spcBef>
                <a:spcPts val="360"/>
              </a:spcBef>
              <a:spcAft>
                <a:spcPts val="0"/>
              </a:spcAft>
              <a:buClr>
                <a:schemeClr val="dk1"/>
              </a:buClr>
              <a:buSzPct val="34375"/>
              <a:buFont typeface="Arial"/>
              <a:buNone/>
            </a:pPr>
            <a:r>
              <a:rPr lang="en-US"/>
              <a:t>  text-transform: uppercase;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p.lowercase {</a:t>
            </a:r>
            <a:endParaRPr/>
          </a:p>
          <a:p>
            <a:pPr indent="0" lvl="0" marL="0" rtl="0" algn="l">
              <a:spcBef>
                <a:spcPts val="360"/>
              </a:spcBef>
              <a:spcAft>
                <a:spcPts val="0"/>
              </a:spcAft>
              <a:buClr>
                <a:schemeClr val="dk1"/>
              </a:buClr>
              <a:buSzPct val="34375"/>
              <a:buFont typeface="Arial"/>
              <a:buNone/>
            </a:pPr>
            <a:r>
              <a:rPr lang="en-US"/>
              <a:t>  text-transform: lowercase;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p.capitalize {</a:t>
            </a:r>
            <a:endParaRPr/>
          </a:p>
          <a:p>
            <a:pPr indent="0" lvl="0" marL="0" rtl="0" algn="l">
              <a:spcBef>
                <a:spcPts val="360"/>
              </a:spcBef>
              <a:spcAft>
                <a:spcPts val="0"/>
              </a:spcAft>
              <a:buClr>
                <a:schemeClr val="dk1"/>
              </a:buClr>
              <a:buSzPct val="34375"/>
              <a:buFont typeface="Arial"/>
              <a:buNone/>
            </a:pPr>
            <a:r>
              <a:rPr lang="en-US"/>
              <a:t>  text-transform: capitalize;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&lt;h1&gt;Using the text-transform property&lt;/h1&gt;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 class="uppercase"&gt;This text is transformed to uppercase.&lt;/p&gt;</a:t>
            </a:r>
            <a:endParaRPr/>
          </a:p>
          <a:p>
            <a:pPr indent="0" lvl="0" marL="0" rtl="0" algn="l">
              <a:spcBef>
                <a:spcPts val="360"/>
              </a:spcBef>
              <a:spcAft>
                <a:spcPts val="0"/>
              </a:spcAft>
              <a:buClr>
                <a:schemeClr val="dk1"/>
              </a:buClr>
              <a:buSzPct val="34375"/>
              <a:buFont typeface="Arial"/>
              <a:buNone/>
            </a:pPr>
            <a:r>
              <a:rPr lang="en-US"/>
              <a:t>&lt;p class="lowercase"&gt;This text is transformed to lowercase.&lt;/p&gt;</a:t>
            </a:r>
            <a:endParaRPr/>
          </a:p>
          <a:p>
            <a:pPr indent="0" lvl="0" marL="0" rtl="0" algn="l">
              <a:spcBef>
                <a:spcPts val="360"/>
              </a:spcBef>
              <a:spcAft>
                <a:spcPts val="0"/>
              </a:spcAft>
              <a:buClr>
                <a:schemeClr val="dk1"/>
              </a:buClr>
              <a:buSzPct val="34375"/>
              <a:buFont typeface="Arial"/>
              <a:buNone/>
            </a:pPr>
            <a:r>
              <a:rPr lang="en-US"/>
              <a:t>&lt;p class="capitalize"&gt;This text is capitalized.&lt;/p&gt;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solidFill>
                  <a:srgbClr val="FF0000"/>
                </a:solidFill>
              </a:rPr>
              <a:t>Types of CSS</a:t>
            </a:r>
            <a:endParaRPr>
              <a:solidFill>
                <a:srgbClr val="FF0000"/>
              </a:solidFill>
            </a:endParaRPr>
          </a:p>
        </p:txBody>
      </p:sp>
      <p:sp>
        <p:nvSpPr>
          <p:cNvPr id="119" name="Google Shape;119;p6"/>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FF0000"/>
              </a:buClr>
              <a:buSzPts val="3200"/>
              <a:buAutoNum type="arabicParenR"/>
            </a:pPr>
            <a:r>
              <a:rPr lang="en-US">
                <a:solidFill>
                  <a:srgbClr val="FF0000"/>
                </a:solidFill>
              </a:rPr>
              <a:t>Inline CSS</a:t>
            </a:r>
            <a:r>
              <a:rPr lang="en-US" sz="2200"/>
              <a:t>:</a:t>
            </a:r>
            <a:endParaRPr/>
          </a:p>
          <a:p>
            <a:pPr indent="0" lvl="0" marL="0" rtl="0" algn="l">
              <a:spcBef>
                <a:spcPts val="440"/>
              </a:spcBef>
              <a:spcAft>
                <a:spcPts val="0"/>
              </a:spcAft>
              <a:buClr>
                <a:schemeClr val="dk1"/>
              </a:buClr>
              <a:buSzPts val="2200"/>
              <a:buNone/>
            </a:pPr>
            <a:r>
              <a:rPr lang="en-US" sz="2200"/>
              <a:t>use style attribute of any HTML element to define style rules. These rules will be applied to that element only. Here is the generic syntax −</a:t>
            </a:r>
            <a:endParaRPr/>
          </a:p>
          <a:p>
            <a:pPr indent="0" lvl="0" marL="0" rtl="0" algn="l">
              <a:spcBef>
                <a:spcPts val="440"/>
              </a:spcBef>
              <a:spcAft>
                <a:spcPts val="0"/>
              </a:spcAft>
              <a:buClr>
                <a:schemeClr val="dk1"/>
              </a:buClr>
              <a:buSzPts val="2200"/>
              <a:buNone/>
            </a:pPr>
            <a:r>
              <a:rPr b="1" lang="en-US" sz="2200"/>
              <a:t>&lt;element style = "...style rules...."&gt;</a:t>
            </a:r>
            <a:endParaRPr/>
          </a:p>
          <a:p>
            <a:pPr indent="0" lvl="0" marL="0" rtl="0" algn="l">
              <a:spcBef>
                <a:spcPts val="440"/>
              </a:spcBef>
              <a:spcAft>
                <a:spcPts val="0"/>
              </a:spcAft>
              <a:buClr>
                <a:srgbClr val="FF0000"/>
              </a:buClr>
              <a:buSzPts val="2200"/>
              <a:buNone/>
            </a:pPr>
            <a:r>
              <a:rPr lang="en-US" sz="2200">
                <a:solidFill>
                  <a:srgbClr val="FF0000"/>
                </a:solidFill>
              </a:rPr>
              <a:t>Example</a:t>
            </a:r>
            <a:endParaRPr/>
          </a:p>
          <a:p>
            <a:pPr indent="0" lvl="0" marL="0" rtl="0" algn="l">
              <a:spcBef>
                <a:spcPts val="480"/>
              </a:spcBef>
              <a:spcAft>
                <a:spcPts val="0"/>
              </a:spcAft>
              <a:buClr>
                <a:schemeClr val="dk1"/>
              </a:buClr>
              <a:buSzPts val="2400"/>
              <a:buNone/>
            </a:pPr>
            <a:r>
              <a:rPr lang="en-US" sz="2400"/>
              <a:t>&lt;html&gt;</a:t>
            </a:r>
            <a:endParaRPr/>
          </a:p>
          <a:p>
            <a:pPr indent="0" lvl="0" marL="0" rtl="0" algn="l">
              <a:spcBef>
                <a:spcPts val="480"/>
              </a:spcBef>
              <a:spcAft>
                <a:spcPts val="0"/>
              </a:spcAft>
              <a:buClr>
                <a:schemeClr val="dk1"/>
              </a:buClr>
              <a:buSzPts val="2400"/>
              <a:buNone/>
            </a:pPr>
            <a:r>
              <a:rPr lang="en-US" sz="2400"/>
              <a:t> &lt;head&gt; </a:t>
            </a:r>
            <a:endParaRPr sz="2400"/>
          </a:p>
          <a:p>
            <a:pPr indent="0" lvl="0" marL="0" rtl="0" algn="l">
              <a:spcBef>
                <a:spcPts val="480"/>
              </a:spcBef>
              <a:spcAft>
                <a:spcPts val="0"/>
              </a:spcAft>
              <a:buClr>
                <a:schemeClr val="dk1"/>
              </a:buClr>
              <a:buSzPts val="2400"/>
              <a:buNone/>
            </a:pPr>
            <a:r>
              <a:rPr lang="en-US" sz="2400"/>
              <a:t>&lt;/head&gt;</a:t>
            </a:r>
            <a:endParaRPr/>
          </a:p>
          <a:p>
            <a:pPr indent="0" lvl="0" marL="0" rtl="0" algn="l">
              <a:spcBef>
                <a:spcPts val="480"/>
              </a:spcBef>
              <a:spcAft>
                <a:spcPts val="0"/>
              </a:spcAft>
              <a:buClr>
                <a:schemeClr val="dk1"/>
              </a:buClr>
              <a:buSzPts val="2400"/>
              <a:buNone/>
            </a:pPr>
            <a:r>
              <a:rPr lang="en-US" sz="2400"/>
              <a:t> &lt;body&gt; &lt;h1 style = "color:blue;"&gt; This is inline CSS &lt;/h1&gt; &lt;/body&gt;</a:t>
            </a:r>
            <a:endParaRPr/>
          </a:p>
          <a:p>
            <a:pPr indent="0" lvl="0" marL="0" rtl="0" algn="l">
              <a:spcBef>
                <a:spcPts val="480"/>
              </a:spcBef>
              <a:spcAft>
                <a:spcPts val="0"/>
              </a:spcAft>
              <a:buClr>
                <a:schemeClr val="dk1"/>
              </a:buClr>
              <a:buSzPts val="2400"/>
              <a:buNone/>
            </a:pPr>
            <a:r>
              <a:rPr lang="en-US" sz="2400"/>
              <a:t> &lt;/html&gt;</a:t>
            </a:r>
            <a:endParaRPr sz="22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24584f9cb6e_0_14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Text Spacing </a:t>
            </a:r>
            <a:endParaRPr/>
          </a:p>
        </p:txBody>
      </p:sp>
      <p:sp>
        <p:nvSpPr>
          <p:cNvPr id="479" name="Google Shape;479;g24584f9cb6e_0_144"/>
          <p:cNvSpPr txBox="1"/>
          <p:nvPr>
            <p:ph idx="1" type="body"/>
          </p:nvPr>
        </p:nvSpPr>
        <p:spPr>
          <a:xfrm>
            <a:off x="457200" y="1522525"/>
            <a:ext cx="8229600" cy="4921500"/>
          </a:xfrm>
          <a:prstGeom prst="rect">
            <a:avLst/>
          </a:prstGeom>
        </p:spPr>
        <p:txBody>
          <a:bodyPr anchorCtr="0" anchor="t" bIns="45700" lIns="91425" spcFirstLastPara="1" rIns="91425" wrap="square" tIns="45700">
            <a:normAutofit/>
          </a:bodyPr>
          <a:lstStyle/>
          <a:p>
            <a:pPr indent="-307975" lvl="0" marL="457200" rtl="0" algn="l">
              <a:lnSpc>
                <a:spcPct val="115000"/>
              </a:lnSpc>
              <a:spcBef>
                <a:spcPts val="110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text-indent</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letter-spacing</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line-height</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word-spacing</a:t>
            </a:r>
            <a:endParaRPr sz="1300">
              <a:solidFill>
                <a:srgbClr val="DC143C"/>
              </a:solidFill>
              <a:highlight>
                <a:srgbClr val="FFFFFF"/>
              </a:highlight>
              <a:latin typeface="Courier New"/>
              <a:ea typeface="Courier New"/>
              <a:cs typeface="Courier New"/>
              <a:sym typeface="Courier New"/>
            </a:endParaRPr>
          </a:p>
          <a:p>
            <a:pPr indent="-307975" lvl="0" marL="457200" rtl="0" algn="l">
              <a:lnSpc>
                <a:spcPct val="115000"/>
              </a:lnSpc>
              <a:spcBef>
                <a:spcPts val="0"/>
              </a:spcBef>
              <a:spcAft>
                <a:spcPts val="0"/>
              </a:spcAft>
              <a:buSzPts val="1250"/>
              <a:buFont typeface="Verdana"/>
              <a:buChar char="●"/>
            </a:pPr>
            <a:r>
              <a:rPr lang="en-US" sz="1300">
                <a:solidFill>
                  <a:srgbClr val="DC143C"/>
                </a:solidFill>
                <a:highlight>
                  <a:srgbClr val="FFFFFF"/>
                </a:highlight>
                <a:latin typeface="Courier New"/>
                <a:ea typeface="Courier New"/>
                <a:cs typeface="Courier New"/>
                <a:sym typeface="Courier New"/>
              </a:rPr>
              <a:t>white-space</a:t>
            </a:r>
            <a:endParaRPr sz="1300">
              <a:solidFill>
                <a:srgbClr val="DC143C"/>
              </a:solidFill>
              <a:highlight>
                <a:srgbClr val="FFFFFF"/>
              </a:highlight>
              <a:latin typeface="Courier New"/>
              <a:ea typeface="Courier New"/>
              <a:cs typeface="Courier New"/>
              <a:sym typeface="Courier New"/>
            </a:endParaRPr>
          </a:p>
          <a:p>
            <a:pPr indent="0" lvl="0" marL="0" rtl="0" algn="l">
              <a:lnSpc>
                <a:spcPct val="115000"/>
              </a:lnSpc>
              <a:spcBef>
                <a:spcPts val="1100"/>
              </a:spcBef>
              <a:spcAft>
                <a:spcPts val="0"/>
              </a:spcAft>
              <a:buNone/>
            </a:pPr>
            <a:r>
              <a:rPr lang="en-US" sz="2500">
                <a:highlight>
                  <a:srgbClr val="FFFFFF"/>
                </a:highlight>
                <a:latin typeface="Arial"/>
                <a:ea typeface="Arial"/>
                <a:cs typeface="Arial"/>
                <a:sym typeface="Arial"/>
              </a:rPr>
              <a:t>Text Indentation</a:t>
            </a:r>
            <a:endParaRPr sz="2500">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US" sz="1250">
                <a:highlight>
                  <a:srgbClr val="FFFFFF"/>
                </a:highlight>
                <a:latin typeface="Verdana"/>
                <a:ea typeface="Verdana"/>
                <a:cs typeface="Verdana"/>
                <a:sym typeface="Verdana"/>
              </a:rPr>
              <a:t>The </a:t>
            </a:r>
            <a:r>
              <a:rPr lang="en-US" sz="1300">
                <a:solidFill>
                  <a:srgbClr val="DC143C"/>
                </a:solidFill>
                <a:highlight>
                  <a:srgbClr val="FFFFFF"/>
                </a:highlight>
                <a:latin typeface="Courier New"/>
                <a:ea typeface="Courier New"/>
                <a:cs typeface="Courier New"/>
                <a:sym typeface="Courier New"/>
              </a:rPr>
              <a:t>text-indent</a:t>
            </a:r>
            <a:r>
              <a:rPr lang="en-US" sz="1250">
                <a:highlight>
                  <a:srgbClr val="FFFFFF"/>
                </a:highlight>
                <a:latin typeface="Verdana"/>
                <a:ea typeface="Verdana"/>
                <a:cs typeface="Verdana"/>
                <a:sym typeface="Verdana"/>
              </a:rPr>
              <a:t> property is used to specify the indentation of the first line of a text</a:t>
            </a:r>
            <a:endParaRPr sz="12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250">
                <a:solidFill>
                  <a:srgbClr val="A52A2A"/>
                </a:solidFill>
                <a:highlight>
                  <a:srgbClr val="FFFFFF"/>
                </a:highlight>
                <a:latin typeface="Courier New"/>
                <a:ea typeface="Courier New"/>
                <a:cs typeface="Courier New"/>
                <a:sym typeface="Courier New"/>
              </a:rPr>
              <a:t>p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50">
                <a:solidFill>
                  <a:srgbClr val="FF0000"/>
                </a:solidFill>
                <a:highlight>
                  <a:srgbClr val="FFFFFF"/>
                </a:highlight>
                <a:latin typeface="Courier New"/>
                <a:ea typeface="Courier New"/>
                <a:cs typeface="Courier New"/>
                <a:sym typeface="Courier New"/>
              </a:rPr>
              <a:t>  text-indent</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50px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50">
                <a:highlight>
                  <a:srgbClr val="FFFFFF"/>
                </a:highlight>
                <a:latin typeface="Courier New"/>
                <a:ea typeface="Courier New"/>
                <a:cs typeface="Courier New"/>
                <a:sym typeface="Courier New"/>
              </a:rPr>
              <a:t>&lt;p&gt;In my younger and more vulnerable years my father gave me some advice that I've been turning over in my mind ever since. 'Whenever you feel like criticizing anyone,' he told me, 'just remember that all the people in this world haven't had the advantages that you've had.'&lt;/p&gt;</a:t>
            </a:r>
            <a:endParaRPr sz="1250">
              <a:highlight>
                <a:srgbClr val="FFFFFF"/>
              </a:highlight>
              <a:latin typeface="Courier New"/>
              <a:ea typeface="Courier New"/>
              <a:cs typeface="Courier New"/>
              <a:sym typeface="Courier New"/>
            </a:endParaRPr>
          </a:p>
          <a:p>
            <a:pPr indent="457200" lvl="0" marL="0" rtl="0" algn="l">
              <a:spcBef>
                <a:spcPts val="360"/>
              </a:spcBef>
              <a:spcAft>
                <a:spcPts val="0"/>
              </a:spcAft>
              <a:buNone/>
            </a:pPr>
            <a:r>
              <a:rPr lang="en-US" sz="1250">
                <a:highlight>
                  <a:srgbClr val="FFFFFF"/>
                </a:highlight>
                <a:latin typeface="Courier New"/>
                <a:ea typeface="Courier New"/>
                <a:cs typeface="Courier New"/>
                <a:sym typeface="Courier New"/>
              </a:rPr>
              <a:t>In my younger and more vulnerable years my father gave me some advice that I've been turning over in my mind ever since. 'Whenever you feel like criticizing anyone,' he told me, 'just remember that all the people in this world haven't had the advantages that you've had.'</a:t>
            </a:r>
            <a:endParaRPr sz="1250">
              <a:highlight>
                <a:srgbClr val="FFFFFF"/>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4584f9cb6e_0_155"/>
          <p:cNvSpPr txBox="1"/>
          <p:nvPr>
            <p:ph idx="1" type="body"/>
          </p:nvPr>
        </p:nvSpPr>
        <p:spPr>
          <a:xfrm>
            <a:off x="457200" y="423650"/>
            <a:ext cx="8373600" cy="61299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rPr lang="en-US" sz="2600">
                <a:highlight>
                  <a:srgbClr val="FFFFFF"/>
                </a:highlight>
                <a:latin typeface="Arial"/>
                <a:ea typeface="Arial"/>
                <a:cs typeface="Arial"/>
                <a:sym typeface="Arial"/>
              </a:rPr>
              <a:t>Letter Spacing</a:t>
            </a:r>
            <a:endParaRPr sz="26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a:t>
            </a:r>
            <a:r>
              <a:rPr lang="en-US" sz="1400">
                <a:solidFill>
                  <a:srgbClr val="DC143C"/>
                </a:solidFill>
                <a:highlight>
                  <a:srgbClr val="FFFFFF"/>
                </a:highlight>
                <a:latin typeface="Courier New"/>
                <a:ea typeface="Courier New"/>
                <a:cs typeface="Courier New"/>
                <a:sym typeface="Courier New"/>
              </a:rPr>
              <a:t>letter-spacing</a:t>
            </a:r>
            <a:r>
              <a:rPr lang="en-US" sz="1350">
                <a:highlight>
                  <a:srgbClr val="FFFFFF"/>
                </a:highlight>
                <a:latin typeface="Verdana"/>
                <a:ea typeface="Verdana"/>
                <a:cs typeface="Verdana"/>
                <a:sym typeface="Verdana"/>
              </a:rPr>
              <a:t> property is used to specify the space between the characters in a text.</a:t>
            </a:r>
            <a:endParaRPr sz="13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350">
                <a:solidFill>
                  <a:srgbClr val="A52A2A"/>
                </a:solidFill>
                <a:highlight>
                  <a:srgbClr val="FFFFFF"/>
                </a:highlight>
                <a:latin typeface="Courier New"/>
                <a:ea typeface="Courier New"/>
                <a:cs typeface="Courier New"/>
                <a:sym typeface="Courier New"/>
              </a:rPr>
              <a:t>h1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350">
                <a:solidFill>
                  <a:srgbClr val="FF0000"/>
                </a:solidFill>
                <a:highlight>
                  <a:srgbClr val="FFFFFF"/>
                </a:highlight>
                <a:latin typeface="Courier New"/>
                <a:ea typeface="Courier New"/>
                <a:cs typeface="Courier New"/>
                <a:sym typeface="Courier New"/>
              </a:rPr>
              <a:t>  letter-spacing</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5px</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350">
                <a:solidFill>
                  <a:srgbClr val="A52A2A"/>
                </a:solidFill>
                <a:highlight>
                  <a:srgbClr val="FFFFFF"/>
                </a:highlight>
                <a:latin typeface="Courier New"/>
                <a:ea typeface="Courier New"/>
                <a:cs typeface="Courier New"/>
                <a:sym typeface="Courier New"/>
              </a:rPr>
              <a:t>h2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350">
                <a:solidFill>
                  <a:srgbClr val="FF0000"/>
                </a:solidFill>
                <a:highlight>
                  <a:srgbClr val="FFFFFF"/>
                </a:highlight>
                <a:latin typeface="Courier New"/>
                <a:ea typeface="Courier New"/>
                <a:cs typeface="Courier New"/>
                <a:sym typeface="Courier New"/>
              </a:rPr>
              <a:t>  letter-spacing</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-2px</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US" sz="2600">
                <a:highlight>
                  <a:srgbClr val="FFFFFF"/>
                </a:highlight>
                <a:latin typeface="Arial"/>
                <a:ea typeface="Arial"/>
                <a:cs typeface="Arial"/>
                <a:sym typeface="Arial"/>
              </a:rPr>
              <a:t>Line Height</a:t>
            </a:r>
            <a:endParaRPr sz="26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a:t>
            </a:r>
            <a:r>
              <a:rPr lang="en-US" sz="1400">
                <a:solidFill>
                  <a:srgbClr val="DC143C"/>
                </a:solidFill>
                <a:highlight>
                  <a:srgbClr val="FFFFFF"/>
                </a:highlight>
                <a:latin typeface="Courier New"/>
                <a:ea typeface="Courier New"/>
                <a:cs typeface="Courier New"/>
                <a:sym typeface="Courier New"/>
              </a:rPr>
              <a:t>line-height</a:t>
            </a:r>
            <a:r>
              <a:rPr lang="en-US" sz="1350">
                <a:highlight>
                  <a:srgbClr val="FFFFFF"/>
                </a:highlight>
                <a:latin typeface="Verdana"/>
                <a:ea typeface="Verdana"/>
                <a:cs typeface="Verdana"/>
                <a:sym typeface="Verdana"/>
              </a:rPr>
              <a:t> property is used to specify the space between lines:</a:t>
            </a:r>
            <a:endParaRPr sz="13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350">
                <a:solidFill>
                  <a:srgbClr val="A52A2A"/>
                </a:solidFill>
                <a:highlight>
                  <a:srgbClr val="FFFFFF"/>
                </a:highlight>
                <a:latin typeface="Courier New"/>
                <a:ea typeface="Courier New"/>
                <a:cs typeface="Courier New"/>
                <a:sym typeface="Courier New"/>
              </a:rPr>
              <a:t>p.small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350">
                <a:solidFill>
                  <a:srgbClr val="FF0000"/>
                </a:solidFill>
                <a:highlight>
                  <a:srgbClr val="FFFFFF"/>
                </a:highlight>
                <a:latin typeface="Courier New"/>
                <a:ea typeface="Courier New"/>
                <a:cs typeface="Courier New"/>
                <a:sym typeface="Courier New"/>
              </a:rPr>
              <a:t>  line-height</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0.8</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350">
                <a:solidFill>
                  <a:srgbClr val="A52A2A"/>
                </a:solidFill>
                <a:highlight>
                  <a:srgbClr val="FFFFFF"/>
                </a:highlight>
                <a:latin typeface="Courier New"/>
                <a:ea typeface="Courier New"/>
                <a:cs typeface="Courier New"/>
                <a:sym typeface="Courier New"/>
              </a:rPr>
              <a:t>p.big </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350">
                <a:solidFill>
                  <a:srgbClr val="FF0000"/>
                </a:solidFill>
                <a:highlight>
                  <a:srgbClr val="FFFFFF"/>
                </a:highlight>
                <a:latin typeface="Courier New"/>
                <a:ea typeface="Courier New"/>
                <a:cs typeface="Courier New"/>
                <a:sym typeface="Courier New"/>
              </a:rPr>
              <a:t>  line-height</a:t>
            </a:r>
            <a:r>
              <a:rPr lang="en-US" sz="1350">
                <a:highlight>
                  <a:srgbClr val="FFFFFF"/>
                </a:highlight>
                <a:latin typeface="Courier New"/>
                <a:ea typeface="Courier New"/>
                <a:cs typeface="Courier New"/>
                <a:sym typeface="Courier New"/>
              </a:rPr>
              <a:t>:</a:t>
            </a:r>
            <a:r>
              <a:rPr lang="en-US" sz="1350">
                <a:solidFill>
                  <a:srgbClr val="0000CD"/>
                </a:solidFill>
                <a:highlight>
                  <a:srgbClr val="FFFFFF"/>
                </a:highlight>
                <a:latin typeface="Courier New"/>
                <a:ea typeface="Courier New"/>
                <a:cs typeface="Courier New"/>
                <a:sym typeface="Courier New"/>
              </a:rPr>
              <a:t> 1.8</a:t>
            </a: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24584f9cb6e_0_16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92" name="Google Shape;492;g24584f9cb6e_0_165"/>
          <p:cNvSpPr txBox="1"/>
          <p:nvPr>
            <p:ph idx="1" type="body"/>
          </p:nvPr>
        </p:nvSpPr>
        <p:spPr>
          <a:xfrm>
            <a:off x="457200" y="1297450"/>
            <a:ext cx="8229600" cy="48288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rPr lang="en-US" sz="2800">
                <a:highlight>
                  <a:srgbClr val="FFFFFF"/>
                </a:highlight>
                <a:latin typeface="Arial"/>
                <a:ea typeface="Arial"/>
                <a:cs typeface="Arial"/>
                <a:sym typeface="Arial"/>
              </a:rPr>
              <a:t>Word Spacing</a:t>
            </a:r>
            <a:endParaRPr sz="28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550">
                <a:highlight>
                  <a:srgbClr val="FFFFFF"/>
                </a:highlight>
                <a:latin typeface="Verdana"/>
                <a:ea typeface="Verdana"/>
                <a:cs typeface="Verdana"/>
                <a:sym typeface="Verdana"/>
              </a:rPr>
              <a:t>The </a:t>
            </a:r>
            <a:r>
              <a:rPr lang="en-US" sz="1600">
                <a:solidFill>
                  <a:srgbClr val="DC143C"/>
                </a:solidFill>
                <a:highlight>
                  <a:srgbClr val="FFFFFF"/>
                </a:highlight>
                <a:latin typeface="Courier New"/>
                <a:ea typeface="Courier New"/>
                <a:cs typeface="Courier New"/>
                <a:sym typeface="Courier New"/>
              </a:rPr>
              <a:t>word-spacing</a:t>
            </a:r>
            <a:r>
              <a:rPr lang="en-US" sz="1550">
                <a:highlight>
                  <a:srgbClr val="FFFFFF"/>
                </a:highlight>
                <a:latin typeface="Verdana"/>
                <a:ea typeface="Verdana"/>
                <a:cs typeface="Verdana"/>
                <a:sym typeface="Verdana"/>
              </a:rPr>
              <a:t> property is used to specify the space between the words in a text</a:t>
            </a:r>
            <a:endParaRPr sz="15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p.one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word-spacing</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10px</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urier New"/>
                <a:ea typeface="Courier New"/>
                <a:cs typeface="Courier New"/>
                <a:sym typeface="Courier New"/>
              </a:rPr>
              <a:t>}</a:t>
            </a:r>
            <a:endParaRPr sz="17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p.two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word-spacing</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-2px</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3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24725c57100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Text </a:t>
            </a:r>
            <a:r>
              <a:rPr lang="en-US"/>
              <a:t>Shadow</a:t>
            </a:r>
            <a:endParaRPr/>
          </a:p>
        </p:txBody>
      </p:sp>
      <p:sp>
        <p:nvSpPr>
          <p:cNvPr id="499" name="Google Shape;499;g24725c57100_0_0"/>
          <p:cNvSpPr txBox="1"/>
          <p:nvPr>
            <p:ph idx="1" type="body"/>
          </p:nvPr>
        </p:nvSpPr>
        <p:spPr>
          <a:xfrm>
            <a:off x="457200" y="1114775"/>
            <a:ext cx="8229600" cy="5011500"/>
          </a:xfrm>
          <a:prstGeom prst="rect">
            <a:avLst/>
          </a:prstGeom>
        </p:spPr>
        <p:txBody>
          <a:bodyPr anchorCtr="0" anchor="t" bIns="45700" lIns="91425" spcFirstLastPara="1" rIns="91425" wrap="square" tIns="45700">
            <a:normAutofit fontScale="40000" lnSpcReduction="20000"/>
          </a:bodyPr>
          <a:lstStyle/>
          <a:p>
            <a:pPr indent="0" lvl="0" marL="0" rtl="0" algn="l">
              <a:lnSpc>
                <a:spcPct val="115000"/>
              </a:lnSpc>
              <a:spcBef>
                <a:spcPts val="1400"/>
              </a:spcBef>
              <a:spcAft>
                <a:spcPts val="0"/>
              </a:spcAft>
              <a:buClr>
                <a:schemeClr val="dk1"/>
              </a:buClr>
              <a:buSzPct val="38956"/>
              <a:buFont typeface="Arial"/>
              <a:buNone/>
            </a:pPr>
            <a:r>
              <a:rPr lang="en-US" sz="2823">
                <a:highlight>
                  <a:srgbClr val="FFFFFF"/>
                </a:highlight>
                <a:latin typeface="Verdana"/>
                <a:ea typeface="Verdana"/>
                <a:cs typeface="Verdana"/>
                <a:sym typeface="Verdana"/>
              </a:rPr>
              <a:t>The </a:t>
            </a:r>
            <a:r>
              <a:rPr lang="en-US" sz="2873">
                <a:solidFill>
                  <a:srgbClr val="DC143C"/>
                </a:solidFill>
                <a:highlight>
                  <a:srgbClr val="FFFFFF"/>
                </a:highlight>
                <a:latin typeface="Courier New"/>
                <a:ea typeface="Courier New"/>
                <a:cs typeface="Courier New"/>
                <a:sym typeface="Courier New"/>
              </a:rPr>
              <a:t>text-shadow</a:t>
            </a:r>
            <a:r>
              <a:rPr lang="en-US" sz="2823">
                <a:highlight>
                  <a:srgbClr val="FFFFFF"/>
                </a:highlight>
                <a:latin typeface="Verdana"/>
                <a:ea typeface="Verdana"/>
                <a:cs typeface="Verdana"/>
                <a:sym typeface="Verdana"/>
              </a:rPr>
              <a:t> property adds shadow to text.</a:t>
            </a:r>
            <a:endParaRPr sz="2823">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38956"/>
              <a:buFont typeface="Arial"/>
              <a:buNone/>
            </a:pPr>
            <a:r>
              <a:rPr lang="en-US" sz="2823">
                <a:highlight>
                  <a:srgbClr val="FFFFFF"/>
                </a:highlight>
                <a:latin typeface="Verdana"/>
                <a:ea typeface="Verdana"/>
                <a:cs typeface="Verdana"/>
                <a:sym typeface="Verdana"/>
              </a:rPr>
              <a:t>In its simplest use, you only specify the horizontal shadow (2px) and the vertical shadow (2px):</a:t>
            </a:r>
            <a:endParaRPr sz="2823">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42307"/>
              <a:buFont typeface="Arial"/>
              <a:buNone/>
            </a:pPr>
            <a:r>
              <a:t/>
            </a:r>
            <a:endParaRPr sz="2600">
              <a:highlight>
                <a:srgbClr val="FFFFFF"/>
              </a:highlight>
              <a:latin typeface="Arial"/>
              <a:ea typeface="Arial"/>
              <a:cs typeface="Arial"/>
              <a:sym typeface="Arial"/>
            </a:endParaRPr>
          </a:p>
          <a:p>
            <a:pPr indent="0" lvl="0" marL="0" rtl="0" algn="l">
              <a:spcBef>
                <a:spcPts val="800"/>
              </a:spcBef>
              <a:spcAft>
                <a:spcPts val="0"/>
              </a:spcAft>
              <a:buNone/>
            </a:pPr>
            <a:r>
              <a:t/>
            </a:r>
            <a:endParaRPr sz="3400"/>
          </a:p>
          <a:p>
            <a:pPr indent="0" lvl="0" marL="0" rtl="0" algn="l">
              <a:spcBef>
                <a:spcPts val="360"/>
              </a:spcBef>
              <a:spcAft>
                <a:spcPts val="0"/>
              </a:spcAft>
              <a:buNone/>
            </a:pPr>
            <a:r>
              <a:t/>
            </a:r>
            <a:endParaRPr sz="3400"/>
          </a:p>
          <a:p>
            <a:pPr indent="0" lvl="0" marL="0" rtl="0" algn="l">
              <a:spcBef>
                <a:spcPts val="360"/>
              </a:spcBef>
              <a:spcAft>
                <a:spcPts val="0"/>
              </a:spcAft>
              <a:buClr>
                <a:schemeClr val="dk1"/>
              </a:buClr>
              <a:buSzPct val="32352"/>
              <a:buFont typeface="Arial"/>
              <a:buNone/>
            </a:pPr>
            <a:r>
              <a:rPr lang="en-US" sz="3400"/>
              <a:t>&lt;!DOCTYPE html&gt;</a:t>
            </a:r>
            <a:endParaRPr sz="3400"/>
          </a:p>
          <a:p>
            <a:pPr indent="0" lvl="0" marL="0" rtl="0" algn="l">
              <a:spcBef>
                <a:spcPts val="360"/>
              </a:spcBef>
              <a:spcAft>
                <a:spcPts val="0"/>
              </a:spcAft>
              <a:buClr>
                <a:schemeClr val="dk1"/>
              </a:buClr>
              <a:buSzPct val="32352"/>
              <a:buFont typeface="Arial"/>
              <a:buNone/>
            </a:pPr>
            <a:r>
              <a:rPr lang="en-US" sz="3400"/>
              <a:t>&lt;html&gt;</a:t>
            </a:r>
            <a:endParaRPr sz="3400"/>
          </a:p>
          <a:p>
            <a:pPr indent="0" lvl="0" marL="0" rtl="0" algn="l">
              <a:spcBef>
                <a:spcPts val="360"/>
              </a:spcBef>
              <a:spcAft>
                <a:spcPts val="0"/>
              </a:spcAft>
              <a:buClr>
                <a:schemeClr val="dk1"/>
              </a:buClr>
              <a:buSzPct val="32352"/>
              <a:buFont typeface="Arial"/>
              <a:buNone/>
            </a:pPr>
            <a:r>
              <a:rPr lang="en-US" sz="3400"/>
              <a:t>&lt;head&gt;</a:t>
            </a:r>
            <a:endParaRPr sz="3400"/>
          </a:p>
          <a:p>
            <a:pPr indent="0" lvl="0" marL="0" rtl="0" algn="l">
              <a:spcBef>
                <a:spcPts val="360"/>
              </a:spcBef>
              <a:spcAft>
                <a:spcPts val="0"/>
              </a:spcAft>
              <a:buClr>
                <a:schemeClr val="dk1"/>
              </a:buClr>
              <a:buSzPct val="32352"/>
              <a:buFont typeface="Arial"/>
              <a:buNone/>
            </a:pPr>
            <a:r>
              <a:rPr lang="en-US" sz="3400"/>
              <a:t>&lt;style&gt;</a:t>
            </a:r>
            <a:endParaRPr sz="3400"/>
          </a:p>
          <a:p>
            <a:pPr indent="0" lvl="0" marL="0" rtl="0" algn="l">
              <a:spcBef>
                <a:spcPts val="360"/>
              </a:spcBef>
              <a:spcAft>
                <a:spcPts val="0"/>
              </a:spcAft>
              <a:buClr>
                <a:schemeClr val="dk1"/>
              </a:buClr>
              <a:buSzPct val="32352"/>
              <a:buFont typeface="Arial"/>
              <a:buNone/>
            </a:pPr>
            <a:r>
              <a:rPr lang="en-US" sz="3400"/>
              <a:t>h1 {</a:t>
            </a:r>
            <a:endParaRPr sz="3400"/>
          </a:p>
          <a:p>
            <a:pPr indent="0" lvl="0" marL="0" rtl="0" algn="l">
              <a:spcBef>
                <a:spcPts val="360"/>
              </a:spcBef>
              <a:spcAft>
                <a:spcPts val="0"/>
              </a:spcAft>
              <a:buClr>
                <a:schemeClr val="dk1"/>
              </a:buClr>
              <a:buSzPct val="32352"/>
              <a:buFont typeface="Arial"/>
              <a:buNone/>
            </a:pPr>
            <a:r>
              <a:rPr lang="en-US" sz="3400"/>
              <a:t>  text-shadow: 2px 2px;</a:t>
            </a:r>
            <a:endParaRPr sz="3400"/>
          </a:p>
          <a:p>
            <a:pPr indent="0" lvl="0" marL="0" rtl="0" algn="l">
              <a:spcBef>
                <a:spcPts val="360"/>
              </a:spcBef>
              <a:spcAft>
                <a:spcPts val="0"/>
              </a:spcAft>
              <a:buClr>
                <a:schemeClr val="dk1"/>
              </a:buClr>
              <a:buSzPct val="32352"/>
              <a:buFont typeface="Arial"/>
              <a:buNone/>
            </a:pPr>
            <a:r>
              <a:rPr lang="en-US" sz="3400"/>
              <a:t>}</a:t>
            </a:r>
            <a:endParaRPr sz="3400"/>
          </a:p>
          <a:p>
            <a:pPr indent="0" lvl="0" marL="0" rtl="0" algn="l">
              <a:spcBef>
                <a:spcPts val="360"/>
              </a:spcBef>
              <a:spcAft>
                <a:spcPts val="0"/>
              </a:spcAft>
              <a:buClr>
                <a:schemeClr val="dk1"/>
              </a:buClr>
              <a:buSzPct val="32352"/>
              <a:buFont typeface="Arial"/>
              <a:buNone/>
            </a:pPr>
            <a:r>
              <a:rPr lang="en-US" sz="3400"/>
              <a:t>&lt;/style&gt;</a:t>
            </a:r>
            <a:endParaRPr sz="3400"/>
          </a:p>
          <a:p>
            <a:pPr indent="0" lvl="0" marL="0" rtl="0" algn="l">
              <a:spcBef>
                <a:spcPts val="360"/>
              </a:spcBef>
              <a:spcAft>
                <a:spcPts val="0"/>
              </a:spcAft>
              <a:buClr>
                <a:schemeClr val="dk1"/>
              </a:buClr>
              <a:buSzPct val="32352"/>
              <a:buFont typeface="Arial"/>
              <a:buNone/>
            </a:pPr>
            <a:r>
              <a:rPr lang="en-US" sz="3400"/>
              <a:t>&lt;/head&gt;</a:t>
            </a:r>
            <a:endParaRPr sz="3400"/>
          </a:p>
          <a:p>
            <a:pPr indent="0" lvl="0" marL="0" rtl="0" algn="l">
              <a:spcBef>
                <a:spcPts val="360"/>
              </a:spcBef>
              <a:spcAft>
                <a:spcPts val="0"/>
              </a:spcAft>
              <a:buClr>
                <a:schemeClr val="dk1"/>
              </a:buClr>
              <a:buSzPct val="32352"/>
              <a:buFont typeface="Arial"/>
              <a:buNone/>
            </a:pPr>
            <a:r>
              <a:rPr lang="en-US" sz="3400"/>
              <a:t>&lt;body&gt;</a:t>
            </a:r>
            <a:endParaRPr sz="3400"/>
          </a:p>
          <a:p>
            <a:pPr indent="0" lvl="0" marL="0" rtl="0" algn="l">
              <a:spcBef>
                <a:spcPts val="360"/>
              </a:spcBef>
              <a:spcAft>
                <a:spcPts val="0"/>
              </a:spcAft>
              <a:buClr>
                <a:schemeClr val="dk1"/>
              </a:buClr>
              <a:buSzPct val="32352"/>
              <a:buFont typeface="Arial"/>
              <a:buNone/>
            </a:pPr>
            <a:r>
              <a:t/>
            </a:r>
            <a:endParaRPr sz="3400"/>
          </a:p>
          <a:p>
            <a:pPr indent="0" lvl="0" marL="0" rtl="0" algn="l">
              <a:spcBef>
                <a:spcPts val="360"/>
              </a:spcBef>
              <a:spcAft>
                <a:spcPts val="0"/>
              </a:spcAft>
              <a:buClr>
                <a:schemeClr val="dk1"/>
              </a:buClr>
              <a:buSzPct val="32352"/>
              <a:buFont typeface="Arial"/>
              <a:buNone/>
            </a:pPr>
            <a:r>
              <a:rPr lang="en-US" sz="3400"/>
              <a:t>&lt;h1&gt;Text-shadow effect!&lt;/h1&gt;</a:t>
            </a:r>
            <a:endParaRPr sz="3400"/>
          </a:p>
          <a:p>
            <a:pPr indent="0" lvl="0" marL="0" rtl="0" algn="l">
              <a:spcBef>
                <a:spcPts val="360"/>
              </a:spcBef>
              <a:spcAft>
                <a:spcPts val="0"/>
              </a:spcAft>
              <a:buClr>
                <a:schemeClr val="dk1"/>
              </a:buClr>
              <a:buSzPct val="32352"/>
              <a:buFont typeface="Arial"/>
              <a:buNone/>
            </a:pPr>
            <a:r>
              <a:t/>
            </a:r>
            <a:endParaRPr sz="3400"/>
          </a:p>
          <a:p>
            <a:pPr indent="0" lvl="0" marL="0" rtl="0" algn="l">
              <a:spcBef>
                <a:spcPts val="360"/>
              </a:spcBef>
              <a:spcAft>
                <a:spcPts val="0"/>
              </a:spcAft>
              <a:buClr>
                <a:schemeClr val="dk1"/>
              </a:buClr>
              <a:buSzPct val="32352"/>
              <a:buFont typeface="Arial"/>
              <a:buNone/>
            </a:pPr>
            <a:r>
              <a:rPr lang="en-US" sz="3400"/>
              <a:t>&lt;/body&gt;</a:t>
            </a:r>
            <a:endParaRPr sz="3400"/>
          </a:p>
          <a:p>
            <a:pPr indent="0" lvl="0" marL="0" rtl="0" algn="l">
              <a:spcBef>
                <a:spcPts val="360"/>
              </a:spcBef>
              <a:spcAft>
                <a:spcPts val="0"/>
              </a:spcAft>
              <a:buClr>
                <a:schemeClr val="dk1"/>
              </a:buClr>
              <a:buSzPct val="32352"/>
              <a:buFont typeface="Arial"/>
              <a:buNone/>
            </a:pPr>
            <a:r>
              <a:rPr lang="en-US" sz="3400"/>
              <a:t>&lt;/html&gt;</a:t>
            </a:r>
            <a:endParaRPr sz="3400"/>
          </a:p>
          <a:p>
            <a:pPr indent="0" lvl="0" marL="0" rtl="0" algn="l">
              <a:spcBef>
                <a:spcPts val="360"/>
              </a:spcBef>
              <a:spcAft>
                <a:spcPts val="0"/>
              </a:spcAft>
              <a:buNone/>
            </a:pPr>
            <a:r>
              <a:t/>
            </a:r>
            <a:endParaRPr sz="3400"/>
          </a:p>
        </p:txBody>
      </p:sp>
      <p:pic>
        <p:nvPicPr>
          <p:cNvPr id="500" name="Google Shape;500;g24725c57100_0_0"/>
          <p:cNvPicPr preferRelativeResize="0"/>
          <p:nvPr/>
        </p:nvPicPr>
        <p:blipFill>
          <a:blip r:embed="rId3">
            <a:alphaModFix/>
          </a:blip>
          <a:stretch>
            <a:fillRect/>
          </a:stretch>
        </p:blipFill>
        <p:spPr>
          <a:xfrm>
            <a:off x="536225" y="1876100"/>
            <a:ext cx="2809875" cy="4095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24725c57100_0_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Font-Font Families</a:t>
            </a:r>
            <a:endParaRPr/>
          </a:p>
        </p:txBody>
      </p:sp>
      <p:sp>
        <p:nvSpPr>
          <p:cNvPr id="507" name="Google Shape;507;g24725c57100_0_9"/>
          <p:cNvSpPr txBox="1"/>
          <p:nvPr>
            <p:ph idx="1" type="body"/>
          </p:nvPr>
        </p:nvSpPr>
        <p:spPr>
          <a:xfrm>
            <a:off x="457200" y="1199450"/>
            <a:ext cx="8229600" cy="49269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Choosing the right font has a huge impact on how the readers experience a website.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The right font can create a strong identity for your brand.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Using a font that is easy to read is important. The font adds value to your text. It is also important to choose the correct color and text size for the font.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pic>
        <p:nvPicPr>
          <p:cNvPr id="508" name="Google Shape;508;g24725c57100_0_9"/>
          <p:cNvPicPr preferRelativeResize="0"/>
          <p:nvPr/>
        </p:nvPicPr>
        <p:blipFill>
          <a:blip r:embed="rId3">
            <a:alphaModFix/>
          </a:blip>
          <a:stretch>
            <a:fillRect/>
          </a:stretch>
        </p:blipFill>
        <p:spPr>
          <a:xfrm>
            <a:off x="457200" y="2539975"/>
            <a:ext cx="7967126" cy="35863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24725c57100_0_17"/>
          <p:cNvSpPr txBox="1"/>
          <p:nvPr>
            <p:ph idx="1" type="body"/>
          </p:nvPr>
        </p:nvSpPr>
        <p:spPr>
          <a:xfrm>
            <a:off x="457200" y="338675"/>
            <a:ext cx="8229600" cy="6265200"/>
          </a:xfrm>
          <a:prstGeom prst="rect">
            <a:avLst/>
          </a:prstGeom>
        </p:spPr>
        <p:txBody>
          <a:bodyPr anchorCtr="0" anchor="t" bIns="45700" lIns="91425" spcFirstLastPara="1" rIns="91425" wrap="square" tIns="45700">
            <a:normAutofit fontScale="40000" lnSpcReduction="1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.p1 {</a:t>
            </a:r>
            <a:endParaRPr/>
          </a:p>
          <a:p>
            <a:pPr indent="0" lvl="0" marL="0" rtl="0" algn="l">
              <a:spcBef>
                <a:spcPts val="360"/>
              </a:spcBef>
              <a:spcAft>
                <a:spcPts val="0"/>
              </a:spcAft>
              <a:buClr>
                <a:schemeClr val="dk1"/>
              </a:buClr>
              <a:buSzPct val="34375"/>
              <a:buFont typeface="Arial"/>
              <a:buNone/>
            </a:pPr>
            <a:r>
              <a:rPr lang="en-US"/>
              <a:t>  font-family: "Times New Roman", Times, serif;</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.p2 {</a:t>
            </a:r>
            <a:endParaRPr/>
          </a:p>
          <a:p>
            <a:pPr indent="0" lvl="0" marL="0" rtl="0" algn="l">
              <a:spcBef>
                <a:spcPts val="360"/>
              </a:spcBef>
              <a:spcAft>
                <a:spcPts val="0"/>
              </a:spcAft>
              <a:buClr>
                <a:schemeClr val="dk1"/>
              </a:buClr>
              <a:buSzPct val="34375"/>
              <a:buFont typeface="Arial"/>
              <a:buNone/>
            </a:pPr>
            <a:r>
              <a:rPr lang="en-US"/>
              <a:t>  font-family: Arial, Helvetica, sans-serif;</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.p3 {</a:t>
            </a:r>
            <a:endParaRPr/>
          </a:p>
          <a:p>
            <a:pPr indent="0" lvl="0" marL="0" rtl="0" algn="l">
              <a:spcBef>
                <a:spcPts val="360"/>
              </a:spcBef>
              <a:spcAft>
                <a:spcPts val="0"/>
              </a:spcAft>
              <a:buClr>
                <a:schemeClr val="dk1"/>
              </a:buClr>
              <a:buSzPct val="34375"/>
              <a:buFont typeface="Arial"/>
              <a:buNone/>
            </a:pPr>
            <a:r>
              <a:rPr lang="en-US"/>
              <a:t>  font-family: "Lucida Console", "Courier New", monospace;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&lt;h1&gt;CSS font-family&lt;/h1&gt;</a:t>
            </a:r>
            <a:endParaRPr/>
          </a:p>
          <a:p>
            <a:pPr indent="0" lvl="0" marL="0" rtl="0" algn="l">
              <a:spcBef>
                <a:spcPts val="360"/>
              </a:spcBef>
              <a:spcAft>
                <a:spcPts val="0"/>
              </a:spcAft>
              <a:buClr>
                <a:schemeClr val="dk1"/>
              </a:buClr>
              <a:buSzPct val="34375"/>
              <a:buFont typeface="Arial"/>
              <a:buNone/>
            </a:pPr>
            <a:r>
              <a:rPr lang="en-US"/>
              <a:t>&lt;p class="p1"&gt;This is a paragraph, shown in the Times New Roman font.&lt;/p&gt;</a:t>
            </a:r>
            <a:endParaRPr/>
          </a:p>
          <a:p>
            <a:pPr indent="0" lvl="0" marL="0" rtl="0" algn="l">
              <a:spcBef>
                <a:spcPts val="360"/>
              </a:spcBef>
              <a:spcAft>
                <a:spcPts val="0"/>
              </a:spcAft>
              <a:buClr>
                <a:schemeClr val="dk1"/>
              </a:buClr>
              <a:buSzPct val="34375"/>
              <a:buFont typeface="Arial"/>
              <a:buNone/>
            </a:pPr>
            <a:r>
              <a:rPr lang="en-US"/>
              <a:t>&lt;p class="p2"&gt;This is a paragraph, shown in the Arial font.&lt;/p&gt;</a:t>
            </a:r>
            <a:endParaRPr/>
          </a:p>
          <a:p>
            <a:pPr indent="0" lvl="0" marL="0" rtl="0" algn="l">
              <a:spcBef>
                <a:spcPts val="360"/>
              </a:spcBef>
              <a:spcAft>
                <a:spcPts val="0"/>
              </a:spcAft>
              <a:buClr>
                <a:schemeClr val="dk1"/>
              </a:buClr>
              <a:buSzPct val="34375"/>
              <a:buFont typeface="Arial"/>
              <a:buNone/>
            </a:pPr>
            <a:r>
              <a:rPr lang="en-US"/>
              <a:t>&lt;p class="p3"&gt;This is a paragraph, shown in the Lucida Console font.&lt;/p&gt;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4725c57100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 Safe Fonts</a:t>
            </a:r>
            <a:endParaRPr/>
          </a:p>
        </p:txBody>
      </p:sp>
      <p:sp>
        <p:nvSpPr>
          <p:cNvPr id="521" name="Google Shape;521;g24725c57100_0_2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Web safe fonts are fonts that are universally installed across all browsers and devices.</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The following list are the best web safe fonts for HTML and CSS:</a:t>
            </a:r>
            <a:endParaRPr sz="1450">
              <a:highlight>
                <a:srgbClr val="FFFFFF"/>
              </a:highlight>
              <a:latin typeface="Verdana"/>
              <a:ea typeface="Verdana"/>
              <a:cs typeface="Verdana"/>
              <a:sym typeface="Verdana"/>
            </a:endParaRPr>
          </a:p>
          <a:p>
            <a:pPr indent="-320675" lvl="0" marL="457200" rtl="0" algn="l">
              <a:lnSpc>
                <a:spcPct val="115000"/>
              </a:lnSpc>
              <a:spcBef>
                <a:spcPts val="1400"/>
              </a:spcBef>
              <a:spcAft>
                <a:spcPts val="0"/>
              </a:spcAft>
              <a:buSzPts val="1450"/>
              <a:buFont typeface="Verdana"/>
              <a:buChar char="●"/>
            </a:pPr>
            <a:r>
              <a:rPr lang="en-US" sz="1450">
                <a:highlight>
                  <a:srgbClr val="FFFFFF"/>
                </a:highlight>
                <a:latin typeface="Verdana"/>
                <a:ea typeface="Verdana"/>
                <a:cs typeface="Verdana"/>
                <a:sym typeface="Verdana"/>
              </a:rPr>
              <a:t>Arial (sans-serif)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Verdana (sans-serif)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Tahoma (sans-serif)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Trebuchet MS (sans-serif)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Times New Roman (serif)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Georgia (serif)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Garamond (serif)</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Courier New (monospace)</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Brush Script MT (cursive)</a:t>
            </a:r>
            <a:endParaRPr sz="1450">
              <a:highlight>
                <a:srgbClr val="FFFFFF"/>
              </a:highlight>
              <a:latin typeface="Verdana"/>
              <a:ea typeface="Verdana"/>
              <a:cs typeface="Verdana"/>
              <a:sym typeface="Verdana"/>
            </a:endParaRPr>
          </a:p>
          <a:p>
            <a:pPr indent="0" lvl="0" marL="0" rtl="0" algn="l">
              <a:spcBef>
                <a:spcPts val="1100"/>
              </a:spcBef>
              <a:spcAft>
                <a:spcPts val="0"/>
              </a:spcAft>
              <a:buNone/>
            </a:pPr>
            <a:r>
              <a:t/>
            </a:r>
            <a:endParaRPr sz="35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4725c57100_0_32"/>
          <p:cNvSpPr txBox="1"/>
          <p:nvPr>
            <p:ph type="title"/>
          </p:nvPr>
        </p:nvSpPr>
        <p:spPr>
          <a:xfrm>
            <a:off x="457200" y="274645"/>
            <a:ext cx="8229600" cy="656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Font-Style</a:t>
            </a:r>
            <a:endParaRPr/>
          </a:p>
        </p:txBody>
      </p:sp>
      <p:sp>
        <p:nvSpPr>
          <p:cNvPr id="528" name="Google Shape;528;g24725c57100_0_32"/>
          <p:cNvSpPr txBox="1"/>
          <p:nvPr>
            <p:ph idx="1" type="body"/>
          </p:nvPr>
        </p:nvSpPr>
        <p:spPr>
          <a:xfrm>
            <a:off x="457200" y="1072450"/>
            <a:ext cx="8229600" cy="5053800"/>
          </a:xfrm>
          <a:prstGeom prst="rect">
            <a:avLst/>
          </a:prstGeom>
        </p:spPr>
        <p:txBody>
          <a:bodyPr anchorCtr="0" anchor="t" bIns="45700" lIns="91425" spcFirstLastPara="1" rIns="91425" wrap="square" tIns="45700">
            <a:normAutofit/>
          </a:bodyPr>
          <a:lstStyle/>
          <a:p>
            <a:pPr indent="0" lvl="0" marL="0" rtl="0" algn="l">
              <a:lnSpc>
                <a:spcPct val="95000"/>
              </a:lnSpc>
              <a:spcBef>
                <a:spcPts val="1400"/>
              </a:spcBef>
              <a:spcAft>
                <a:spcPts val="0"/>
              </a:spcAft>
              <a:buClr>
                <a:schemeClr val="dk1"/>
              </a:buClr>
              <a:buSzPts val="688"/>
              <a:buFont typeface="Arial"/>
              <a:buNone/>
            </a:pPr>
            <a:r>
              <a:rPr lang="en-US" sz="2050">
                <a:solidFill>
                  <a:srgbClr val="DC143C"/>
                </a:solidFill>
                <a:highlight>
                  <a:srgbClr val="FFFFFF"/>
                </a:highlight>
                <a:latin typeface="Courier New"/>
                <a:ea typeface="Courier New"/>
                <a:cs typeface="Courier New"/>
                <a:sym typeface="Courier New"/>
              </a:rPr>
              <a:t>font-style</a:t>
            </a:r>
            <a:r>
              <a:rPr lang="en-US" sz="2018">
                <a:highlight>
                  <a:srgbClr val="FFFFFF"/>
                </a:highlight>
                <a:latin typeface="Verdana"/>
                <a:ea typeface="Verdana"/>
                <a:cs typeface="Verdana"/>
                <a:sym typeface="Verdana"/>
              </a:rPr>
              <a:t> property is mostly used to specify italic text.</a:t>
            </a:r>
            <a:endParaRPr sz="2018">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688"/>
              <a:buFont typeface="Arial"/>
              <a:buNone/>
            </a:pPr>
            <a:r>
              <a:rPr lang="en-US" sz="2018">
                <a:highlight>
                  <a:srgbClr val="FFFFFF"/>
                </a:highlight>
                <a:latin typeface="Verdana"/>
                <a:ea typeface="Verdana"/>
                <a:cs typeface="Verdana"/>
                <a:sym typeface="Verdana"/>
              </a:rPr>
              <a:t>This property has three values:</a:t>
            </a:r>
            <a:endParaRPr sz="2268">
              <a:highlight>
                <a:srgbClr val="FFFFFF"/>
              </a:highlight>
              <a:latin typeface="Verdana"/>
              <a:ea typeface="Verdana"/>
              <a:cs typeface="Verdana"/>
              <a:sym typeface="Verdana"/>
            </a:endParaRPr>
          </a:p>
          <a:p>
            <a:pPr indent="-356790" lvl="0" marL="457200" rtl="0" algn="l">
              <a:lnSpc>
                <a:spcPct val="95000"/>
              </a:lnSpc>
              <a:spcBef>
                <a:spcPts val="1400"/>
              </a:spcBef>
              <a:spcAft>
                <a:spcPts val="0"/>
              </a:spcAft>
              <a:buSzPts val="2019"/>
              <a:buFont typeface="Verdana"/>
              <a:buChar char="●"/>
            </a:pPr>
            <a:r>
              <a:rPr lang="en-US" sz="2018">
                <a:highlight>
                  <a:srgbClr val="FFFFFF"/>
                </a:highlight>
                <a:latin typeface="Verdana"/>
                <a:ea typeface="Verdana"/>
                <a:cs typeface="Verdana"/>
                <a:sym typeface="Verdana"/>
              </a:rPr>
              <a:t>normal - The text is shown normally</a:t>
            </a:r>
            <a:endParaRPr sz="2018">
              <a:highlight>
                <a:srgbClr val="FFFFFF"/>
              </a:highlight>
              <a:latin typeface="Verdana"/>
              <a:ea typeface="Verdana"/>
              <a:cs typeface="Verdana"/>
              <a:sym typeface="Verdana"/>
            </a:endParaRPr>
          </a:p>
          <a:p>
            <a:pPr indent="-356790" lvl="0" marL="457200" rtl="0" algn="l">
              <a:lnSpc>
                <a:spcPct val="95000"/>
              </a:lnSpc>
              <a:spcBef>
                <a:spcPts val="0"/>
              </a:spcBef>
              <a:spcAft>
                <a:spcPts val="0"/>
              </a:spcAft>
              <a:buSzPts val="2019"/>
              <a:buFont typeface="Verdana"/>
              <a:buChar char="●"/>
            </a:pPr>
            <a:r>
              <a:rPr lang="en-US" sz="2018">
                <a:highlight>
                  <a:srgbClr val="FFFFFF"/>
                </a:highlight>
                <a:latin typeface="Verdana"/>
                <a:ea typeface="Verdana"/>
                <a:cs typeface="Verdana"/>
                <a:sym typeface="Verdana"/>
              </a:rPr>
              <a:t>italic - The text is shown in italics</a:t>
            </a:r>
            <a:endParaRPr sz="2018">
              <a:highlight>
                <a:srgbClr val="FFFFFF"/>
              </a:highlight>
              <a:latin typeface="Verdana"/>
              <a:ea typeface="Verdana"/>
              <a:cs typeface="Verdana"/>
              <a:sym typeface="Verdana"/>
            </a:endParaRPr>
          </a:p>
          <a:p>
            <a:pPr indent="-356790" lvl="0" marL="457200" rtl="0" algn="l">
              <a:lnSpc>
                <a:spcPct val="95000"/>
              </a:lnSpc>
              <a:spcBef>
                <a:spcPts val="0"/>
              </a:spcBef>
              <a:spcAft>
                <a:spcPts val="0"/>
              </a:spcAft>
              <a:buSzPts val="2019"/>
              <a:buFont typeface="Verdana"/>
              <a:buChar char="●"/>
            </a:pPr>
            <a:r>
              <a:rPr lang="en-US" sz="2018">
                <a:highlight>
                  <a:srgbClr val="FFFFFF"/>
                </a:highlight>
                <a:latin typeface="Verdana"/>
                <a:ea typeface="Verdana"/>
                <a:cs typeface="Verdana"/>
                <a:sym typeface="Verdana"/>
              </a:rPr>
              <a:t>oblique - The text is "leaning" (oblique is very similar to italic, but less supported)</a:t>
            </a:r>
            <a:endParaRPr sz="2018">
              <a:highlight>
                <a:srgbClr val="FFFFFF"/>
              </a:highlight>
              <a:latin typeface="Verdana"/>
              <a:ea typeface="Verdana"/>
              <a:cs typeface="Verdana"/>
              <a:sym typeface="Verdana"/>
            </a:endParaRPr>
          </a:p>
          <a:p>
            <a:pPr indent="0" lvl="0" marL="0" rtl="0" algn="l">
              <a:lnSpc>
                <a:spcPct val="80000"/>
              </a:lnSpc>
              <a:spcBef>
                <a:spcPts val="1100"/>
              </a:spcBef>
              <a:spcAft>
                <a:spcPts val="0"/>
              </a:spcAft>
              <a:buNone/>
            </a:pPr>
            <a:r>
              <a:rPr lang="en-US" sz="1450">
                <a:solidFill>
                  <a:srgbClr val="A52A2A"/>
                </a:solidFill>
                <a:highlight>
                  <a:srgbClr val="FFFFFF"/>
                </a:highlight>
                <a:latin typeface="Courier New"/>
                <a:ea typeface="Courier New"/>
                <a:cs typeface="Courier New"/>
                <a:sym typeface="Courier New"/>
              </a:rPr>
              <a:t>p.normal </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rPr lang="en-US" sz="1450">
                <a:solidFill>
                  <a:srgbClr val="FF0000"/>
                </a:solidFill>
                <a:highlight>
                  <a:srgbClr val="FFFFFF"/>
                </a:highlight>
                <a:latin typeface="Courier New"/>
                <a:ea typeface="Courier New"/>
                <a:cs typeface="Courier New"/>
                <a:sym typeface="Courier New"/>
              </a:rPr>
              <a:t>  font-style</a:t>
            </a:r>
            <a:r>
              <a:rPr lang="en-US" sz="1450">
                <a:highlight>
                  <a:srgbClr val="FFFFFF"/>
                </a:highlight>
                <a:latin typeface="Courier New"/>
                <a:ea typeface="Courier New"/>
                <a:cs typeface="Courier New"/>
                <a:sym typeface="Courier New"/>
              </a:rPr>
              <a:t>:</a:t>
            </a:r>
            <a:r>
              <a:rPr lang="en-US" sz="1450">
                <a:solidFill>
                  <a:srgbClr val="0000CD"/>
                </a:solidFill>
                <a:highlight>
                  <a:srgbClr val="FFFFFF"/>
                </a:highlight>
                <a:latin typeface="Courier New"/>
                <a:ea typeface="Courier New"/>
                <a:cs typeface="Courier New"/>
                <a:sym typeface="Courier New"/>
              </a:rPr>
              <a:t> normal</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t/>
            </a:r>
            <a:endParaRPr sz="1400">
              <a:latin typeface="Arial"/>
              <a:ea typeface="Arial"/>
              <a:cs typeface="Arial"/>
              <a:sym typeface="Arial"/>
            </a:endParaRPr>
          </a:p>
          <a:p>
            <a:pPr indent="0" lvl="0" marL="0" rtl="0" algn="l">
              <a:lnSpc>
                <a:spcPct val="80000"/>
              </a:lnSpc>
              <a:spcBef>
                <a:spcPts val="360"/>
              </a:spcBef>
              <a:spcAft>
                <a:spcPts val="0"/>
              </a:spcAft>
              <a:buNone/>
            </a:pPr>
            <a:r>
              <a:rPr lang="en-US" sz="1450">
                <a:solidFill>
                  <a:srgbClr val="A52A2A"/>
                </a:solidFill>
                <a:highlight>
                  <a:srgbClr val="FFFFFF"/>
                </a:highlight>
                <a:latin typeface="Courier New"/>
                <a:ea typeface="Courier New"/>
                <a:cs typeface="Courier New"/>
                <a:sym typeface="Courier New"/>
              </a:rPr>
              <a:t>p.italic </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rPr lang="en-US" sz="1450">
                <a:solidFill>
                  <a:srgbClr val="FF0000"/>
                </a:solidFill>
                <a:highlight>
                  <a:srgbClr val="FFFFFF"/>
                </a:highlight>
                <a:latin typeface="Courier New"/>
                <a:ea typeface="Courier New"/>
                <a:cs typeface="Courier New"/>
                <a:sym typeface="Courier New"/>
              </a:rPr>
              <a:t>  font-style</a:t>
            </a:r>
            <a:r>
              <a:rPr lang="en-US" sz="1450">
                <a:highlight>
                  <a:srgbClr val="FFFFFF"/>
                </a:highlight>
                <a:latin typeface="Courier New"/>
                <a:ea typeface="Courier New"/>
                <a:cs typeface="Courier New"/>
                <a:sym typeface="Courier New"/>
              </a:rPr>
              <a:t>:</a:t>
            </a:r>
            <a:r>
              <a:rPr lang="en-US" sz="1450">
                <a:solidFill>
                  <a:srgbClr val="0000CD"/>
                </a:solidFill>
                <a:highlight>
                  <a:srgbClr val="FFFFFF"/>
                </a:highlight>
                <a:latin typeface="Courier New"/>
                <a:ea typeface="Courier New"/>
                <a:cs typeface="Courier New"/>
                <a:sym typeface="Courier New"/>
              </a:rPr>
              <a:t> italic</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t/>
            </a:r>
            <a:endParaRPr sz="1400">
              <a:latin typeface="Arial"/>
              <a:ea typeface="Arial"/>
              <a:cs typeface="Arial"/>
              <a:sym typeface="Arial"/>
            </a:endParaRPr>
          </a:p>
          <a:p>
            <a:pPr indent="0" lvl="0" marL="0" rtl="0" algn="l">
              <a:lnSpc>
                <a:spcPct val="80000"/>
              </a:lnSpc>
              <a:spcBef>
                <a:spcPts val="360"/>
              </a:spcBef>
              <a:spcAft>
                <a:spcPts val="0"/>
              </a:spcAft>
              <a:buNone/>
            </a:pPr>
            <a:r>
              <a:rPr lang="en-US" sz="1450">
                <a:solidFill>
                  <a:srgbClr val="A52A2A"/>
                </a:solidFill>
                <a:highlight>
                  <a:srgbClr val="FFFFFF"/>
                </a:highlight>
                <a:latin typeface="Courier New"/>
                <a:ea typeface="Courier New"/>
                <a:cs typeface="Courier New"/>
                <a:sym typeface="Courier New"/>
              </a:rPr>
              <a:t>p.oblique </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None/>
            </a:pPr>
            <a:r>
              <a:rPr lang="en-US" sz="1450">
                <a:solidFill>
                  <a:srgbClr val="FF0000"/>
                </a:solidFill>
                <a:highlight>
                  <a:srgbClr val="FFFFFF"/>
                </a:highlight>
                <a:latin typeface="Courier New"/>
                <a:ea typeface="Courier New"/>
                <a:cs typeface="Courier New"/>
                <a:sym typeface="Courier New"/>
              </a:rPr>
              <a:t>  font-style</a:t>
            </a:r>
            <a:r>
              <a:rPr lang="en-US" sz="1450">
                <a:highlight>
                  <a:srgbClr val="FFFFFF"/>
                </a:highlight>
                <a:latin typeface="Courier New"/>
                <a:ea typeface="Courier New"/>
                <a:cs typeface="Courier New"/>
                <a:sym typeface="Courier New"/>
              </a:rPr>
              <a:t>:</a:t>
            </a:r>
            <a:r>
              <a:rPr lang="en-US" sz="1450">
                <a:solidFill>
                  <a:srgbClr val="0000CD"/>
                </a:solidFill>
                <a:highlight>
                  <a:srgbClr val="FFFFFF"/>
                </a:highlight>
                <a:latin typeface="Courier New"/>
                <a:ea typeface="Courier New"/>
                <a:cs typeface="Courier New"/>
                <a:sym typeface="Courier New"/>
              </a:rPr>
              <a:t> oblique</a:t>
            </a:r>
            <a:r>
              <a:rPr lang="en-U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80000"/>
              </a:lnSpc>
              <a:spcBef>
                <a:spcPts val="360"/>
              </a:spcBef>
              <a:spcAft>
                <a:spcPts val="0"/>
              </a:spcAft>
              <a:buSzPts val="688"/>
              <a:buNone/>
            </a:pPr>
            <a:r>
              <a:rPr lang="en-US" sz="1450">
                <a:highlight>
                  <a:srgbClr val="FFFFFF"/>
                </a:highlight>
                <a:latin typeface="Courier New"/>
                <a:ea typeface="Courier New"/>
                <a:cs typeface="Courier New"/>
                <a:sym typeface="Courier New"/>
              </a:rPr>
              <a:t>}</a:t>
            </a:r>
            <a:endParaRPr sz="3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24725c57100_0_40"/>
          <p:cNvSpPr txBox="1"/>
          <p:nvPr>
            <p:ph idx="1" type="body"/>
          </p:nvPr>
        </p:nvSpPr>
        <p:spPr>
          <a:xfrm>
            <a:off x="457200" y="338675"/>
            <a:ext cx="8229600" cy="60819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p.normal {</a:t>
            </a:r>
            <a:endParaRPr/>
          </a:p>
          <a:p>
            <a:pPr indent="0" lvl="0" marL="0" rtl="0" algn="l">
              <a:spcBef>
                <a:spcPts val="360"/>
              </a:spcBef>
              <a:spcAft>
                <a:spcPts val="0"/>
              </a:spcAft>
              <a:buClr>
                <a:schemeClr val="dk1"/>
              </a:buClr>
              <a:buSzPct val="34375"/>
              <a:buFont typeface="Arial"/>
              <a:buNone/>
            </a:pPr>
            <a:r>
              <a:rPr lang="en-US"/>
              <a:t>  font-style: normal;</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p.italic {</a:t>
            </a:r>
            <a:endParaRPr/>
          </a:p>
          <a:p>
            <a:pPr indent="0" lvl="0" marL="0" rtl="0" algn="l">
              <a:spcBef>
                <a:spcPts val="360"/>
              </a:spcBef>
              <a:spcAft>
                <a:spcPts val="0"/>
              </a:spcAft>
              <a:buClr>
                <a:schemeClr val="dk1"/>
              </a:buClr>
              <a:buSzPct val="34375"/>
              <a:buFont typeface="Arial"/>
              <a:buNone/>
            </a:pPr>
            <a:r>
              <a:rPr lang="en-US"/>
              <a:t>  font-style: italic;</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p.oblique {</a:t>
            </a:r>
            <a:endParaRPr/>
          </a:p>
          <a:p>
            <a:pPr indent="0" lvl="0" marL="0" rtl="0" algn="l">
              <a:spcBef>
                <a:spcPts val="360"/>
              </a:spcBef>
              <a:spcAft>
                <a:spcPts val="0"/>
              </a:spcAft>
              <a:buClr>
                <a:schemeClr val="dk1"/>
              </a:buClr>
              <a:buSzPct val="34375"/>
              <a:buFont typeface="Arial"/>
              <a:buNone/>
            </a:pPr>
            <a:r>
              <a:rPr lang="en-US"/>
              <a:t>  font-style: oblique;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&lt;h1&gt;The font-style property&lt;/h1&gt;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 class="normal"&gt;This is a paragraph in normal style.&lt;/p&gt;</a:t>
            </a:r>
            <a:endParaRPr/>
          </a:p>
          <a:p>
            <a:pPr indent="0" lvl="0" marL="0" rtl="0" algn="l">
              <a:spcBef>
                <a:spcPts val="360"/>
              </a:spcBef>
              <a:spcAft>
                <a:spcPts val="0"/>
              </a:spcAft>
              <a:buClr>
                <a:schemeClr val="dk1"/>
              </a:buClr>
              <a:buSzPct val="34375"/>
              <a:buFont typeface="Arial"/>
              <a:buNone/>
            </a:pPr>
            <a:r>
              <a:rPr lang="en-US"/>
              <a:t>&lt;p class="italic"&gt;This is a paragraph in italic style.&lt;/p&gt;</a:t>
            </a:r>
            <a:endParaRPr/>
          </a:p>
          <a:p>
            <a:pPr indent="0" lvl="0" marL="0" rtl="0" algn="l">
              <a:spcBef>
                <a:spcPts val="360"/>
              </a:spcBef>
              <a:spcAft>
                <a:spcPts val="0"/>
              </a:spcAft>
              <a:buClr>
                <a:schemeClr val="dk1"/>
              </a:buClr>
              <a:buSzPct val="34375"/>
              <a:buFont typeface="Arial"/>
              <a:buNone/>
            </a:pPr>
            <a:r>
              <a:rPr lang="en-US"/>
              <a:t>&lt;p class="oblique"&gt;This is a paragraph in oblique style.&lt;/p&gt;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4725c57100_0_48"/>
          <p:cNvSpPr txBox="1"/>
          <p:nvPr>
            <p:ph type="title"/>
          </p:nvPr>
        </p:nvSpPr>
        <p:spPr>
          <a:xfrm>
            <a:off x="457200" y="274644"/>
            <a:ext cx="8229600" cy="600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Font Weight</a:t>
            </a:r>
            <a:endParaRPr/>
          </a:p>
        </p:txBody>
      </p:sp>
      <p:sp>
        <p:nvSpPr>
          <p:cNvPr id="541" name="Google Shape;541;g24725c57100_0_48"/>
          <p:cNvSpPr txBox="1"/>
          <p:nvPr>
            <p:ph idx="1" type="body"/>
          </p:nvPr>
        </p:nvSpPr>
        <p:spPr>
          <a:xfrm>
            <a:off x="457200" y="874950"/>
            <a:ext cx="8229600" cy="56868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lang="en-US" sz="1150">
                <a:highlight>
                  <a:srgbClr val="FFFFFF"/>
                </a:highlight>
                <a:latin typeface="Verdana"/>
                <a:ea typeface="Verdana"/>
                <a:cs typeface="Verdana"/>
                <a:sym typeface="Verdana"/>
              </a:rPr>
              <a:t>The </a:t>
            </a:r>
            <a:r>
              <a:rPr lang="en-US" sz="1200">
                <a:solidFill>
                  <a:srgbClr val="DC143C"/>
                </a:solidFill>
                <a:latin typeface="Courier New"/>
                <a:ea typeface="Courier New"/>
                <a:cs typeface="Courier New"/>
                <a:sym typeface="Courier New"/>
              </a:rPr>
              <a:t>font-weight</a:t>
            </a:r>
            <a:r>
              <a:rPr lang="en-US" sz="1150">
                <a:highlight>
                  <a:srgbClr val="FFFFFF"/>
                </a:highlight>
                <a:latin typeface="Verdana"/>
                <a:ea typeface="Verdana"/>
                <a:cs typeface="Verdana"/>
                <a:sym typeface="Verdana"/>
              </a:rPr>
              <a:t> property specifies the weight of a font: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&lt;!DOCTYPE html&gt;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&lt;head&gt;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&lt;style&gt;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p.normal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  font-weight: normal;</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p.light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  font-weight: lighter;</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p.thick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  font-weight: bold;</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p.thicker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  font-weight: 900;</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&lt;/style&gt;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&lt;/head&gt;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&lt;h1&gt;The font-weight property&lt;/h1&gt;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&lt;p class="normal"&gt;This is a paragraph.&lt;/p&gt;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&lt;p class="light"&gt;This is a paragraph.&lt;/p&gt;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&lt;p class="thick"&gt;This is a paragraph.&lt;/p&gt;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&lt;p class="thicker"&gt;This is a paragraph.&lt;/p&gt;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36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36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solidFill>
                  <a:srgbClr val="FF0000"/>
                </a:solidFill>
              </a:rPr>
              <a:t>Types of CSS</a:t>
            </a:r>
            <a:endParaRPr/>
          </a:p>
        </p:txBody>
      </p:sp>
      <p:sp>
        <p:nvSpPr>
          <p:cNvPr id="125" name="Google Shape;125;p7"/>
          <p:cNvSpPr txBox="1"/>
          <p:nvPr>
            <p:ph idx="1" type="body"/>
          </p:nvPr>
        </p:nvSpPr>
        <p:spPr>
          <a:xfrm>
            <a:off x="457200" y="533400"/>
            <a:ext cx="8229600" cy="6019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0000"/>
              </a:buClr>
              <a:buSzPct val="100000"/>
              <a:buNone/>
            </a:pPr>
            <a:r>
              <a:rPr lang="en-US">
                <a:solidFill>
                  <a:srgbClr val="FF0000"/>
                </a:solidFill>
              </a:rPr>
              <a:t>2) Internal CSS</a:t>
            </a:r>
            <a:endParaRPr/>
          </a:p>
          <a:p>
            <a:pPr indent="0" lvl="0" marL="0" rtl="0" algn="l">
              <a:spcBef>
                <a:spcPts val="592"/>
              </a:spcBef>
              <a:spcAft>
                <a:spcPts val="0"/>
              </a:spcAft>
              <a:buClr>
                <a:schemeClr val="dk1"/>
              </a:buClr>
              <a:buSzPct val="100000"/>
              <a:buNone/>
            </a:pPr>
            <a:r>
              <a:rPr lang="en-US" sz="2200"/>
              <a:t>CSS rules into an HTML document using the &lt;style&gt; element. This tag is placed inside the &lt;head&gt;...&lt;/head&gt; tags. </a:t>
            </a:r>
            <a:endParaRPr sz="2200"/>
          </a:p>
          <a:p>
            <a:pPr indent="0" lvl="0" marL="0" rtl="0" algn="l">
              <a:spcBef>
                <a:spcPts val="592"/>
              </a:spcBef>
              <a:spcAft>
                <a:spcPts val="0"/>
              </a:spcAft>
              <a:buClr>
                <a:schemeClr val="dk1"/>
              </a:buClr>
              <a:buSzPct val="100000"/>
              <a:buNone/>
            </a:pPr>
            <a:r>
              <a:rPr lang="en-US" sz="2200"/>
              <a:t>Rules defined using this syntax will be applied to all the elements available in the document</a:t>
            </a:r>
            <a:r>
              <a:rPr lang="en-US"/>
              <a:t>. </a:t>
            </a:r>
            <a:endParaRPr>
              <a:solidFill>
                <a:srgbClr val="FF0000"/>
              </a:solidFill>
            </a:endParaRPr>
          </a:p>
          <a:p>
            <a:pPr indent="0" lvl="0" marL="0" rtl="0" algn="l">
              <a:spcBef>
                <a:spcPts val="407"/>
              </a:spcBef>
              <a:spcAft>
                <a:spcPts val="0"/>
              </a:spcAft>
              <a:buClr>
                <a:srgbClr val="FF0000"/>
              </a:buClr>
              <a:buSzPct val="100000"/>
              <a:buNone/>
            </a:pPr>
            <a:r>
              <a:rPr lang="en-US" sz="2200">
                <a:solidFill>
                  <a:srgbClr val="FF0000"/>
                </a:solidFill>
              </a:rPr>
              <a:t>Example :</a:t>
            </a:r>
            <a:endParaRPr/>
          </a:p>
          <a:p>
            <a:pPr indent="0" lvl="0" marL="0" rtl="0" algn="l">
              <a:spcBef>
                <a:spcPts val="407"/>
              </a:spcBef>
              <a:spcAft>
                <a:spcPts val="0"/>
              </a:spcAft>
              <a:buClr>
                <a:schemeClr val="dk1"/>
              </a:buClr>
              <a:buSzPct val="100000"/>
              <a:buNone/>
            </a:pPr>
            <a:r>
              <a:rPr lang="en-US" sz="2200"/>
              <a:t>&lt;!DOCTYPE html&gt;</a:t>
            </a:r>
            <a:endParaRPr/>
          </a:p>
          <a:p>
            <a:pPr indent="0" lvl="0" marL="0" rtl="0" algn="l">
              <a:spcBef>
                <a:spcPts val="407"/>
              </a:spcBef>
              <a:spcAft>
                <a:spcPts val="0"/>
              </a:spcAft>
              <a:buClr>
                <a:schemeClr val="dk1"/>
              </a:buClr>
              <a:buSzPct val="100000"/>
              <a:buNone/>
            </a:pPr>
            <a:r>
              <a:rPr lang="en-US" sz="2200"/>
              <a:t> &lt;html&gt; </a:t>
            </a:r>
            <a:endParaRPr sz="2200"/>
          </a:p>
          <a:p>
            <a:pPr indent="0" lvl="0" marL="0" rtl="0" algn="l">
              <a:spcBef>
                <a:spcPts val="407"/>
              </a:spcBef>
              <a:spcAft>
                <a:spcPts val="0"/>
              </a:spcAft>
              <a:buClr>
                <a:schemeClr val="dk1"/>
              </a:buClr>
              <a:buSzPct val="100000"/>
              <a:buNone/>
            </a:pPr>
            <a:r>
              <a:rPr lang="en-US" sz="2200"/>
              <a:t>&lt;head&gt; </a:t>
            </a:r>
            <a:endParaRPr sz="2200"/>
          </a:p>
          <a:p>
            <a:pPr indent="0" lvl="0" marL="0" rtl="0" algn="l">
              <a:spcBef>
                <a:spcPts val="407"/>
              </a:spcBef>
              <a:spcAft>
                <a:spcPts val="0"/>
              </a:spcAft>
              <a:buClr>
                <a:schemeClr val="dk1"/>
              </a:buClr>
              <a:buSzPct val="100000"/>
              <a:buNone/>
            </a:pPr>
            <a:r>
              <a:rPr lang="en-US" sz="2200"/>
              <a:t>&lt;style&gt; </a:t>
            </a:r>
            <a:endParaRPr/>
          </a:p>
          <a:p>
            <a:pPr indent="0" lvl="0" marL="0" rtl="0" algn="l">
              <a:spcBef>
                <a:spcPts val="407"/>
              </a:spcBef>
              <a:spcAft>
                <a:spcPts val="0"/>
              </a:spcAft>
              <a:buClr>
                <a:schemeClr val="dk1"/>
              </a:buClr>
              <a:buSzPct val="100000"/>
              <a:buNone/>
            </a:pPr>
            <a:r>
              <a:rPr lang="en-US" sz="2200"/>
              <a:t>body { background-color: linen; } </a:t>
            </a:r>
            <a:endParaRPr sz="2200"/>
          </a:p>
          <a:p>
            <a:pPr indent="0" lvl="0" marL="0" rtl="0" algn="l">
              <a:spcBef>
                <a:spcPts val="407"/>
              </a:spcBef>
              <a:spcAft>
                <a:spcPts val="0"/>
              </a:spcAft>
              <a:buClr>
                <a:schemeClr val="dk1"/>
              </a:buClr>
              <a:buSzPct val="100000"/>
              <a:buNone/>
            </a:pPr>
            <a:r>
              <a:rPr lang="en-US" sz="2200"/>
              <a:t>h1 { color: maroon; margin-left: 40px; } </a:t>
            </a:r>
            <a:endParaRPr sz="2200"/>
          </a:p>
          <a:p>
            <a:pPr indent="0" lvl="0" marL="0" rtl="0" algn="l">
              <a:spcBef>
                <a:spcPts val="407"/>
              </a:spcBef>
              <a:spcAft>
                <a:spcPts val="0"/>
              </a:spcAft>
              <a:buClr>
                <a:schemeClr val="dk1"/>
              </a:buClr>
              <a:buSzPct val="100000"/>
              <a:buNone/>
            </a:pPr>
            <a:r>
              <a:rPr lang="en-US" sz="2200"/>
              <a:t>&lt;/style&gt; </a:t>
            </a:r>
            <a:endParaRPr sz="2200"/>
          </a:p>
          <a:p>
            <a:pPr indent="0" lvl="0" marL="0" rtl="0" algn="l">
              <a:spcBef>
                <a:spcPts val="407"/>
              </a:spcBef>
              <a:spcAft>
                <a:spcPts val="0"/>
              </a:spcAft>
              <a:buClr>
                <a:schemeClr val="dk1"/>
              </a:buClr>
              <a:buSzPct val="100000"/>
              <a:buNone/>
            </a:pPr>
            <a:r>
              <a:rPr lang="en-US" sz="2200"/>
              <a:t>&lt;/head&gt; </a:t>
            </a:r>
            <a:endParaRPr sz="2200"/>
          </a:p>
          <a:p>
            <a:pPr indent="0" lvl="0" marL="0" rtl="0" algn="l">
              <a:spcBef>
                <a:spcPts val="407"/>
              </a:spcBef>
              <a:spcAft>
                <a:spcPts val="0"/>
              </a:spcAft>
              <a:buClr>
                <a:schemeClr val="dk1"/>
              </a:buClr>
              <a:buSzPct val="100000"/>
              <a:buNone/>
            </a:pPr>
            <a:r>
              <a:rPr lang="en-US" sz="2200"/>
              <a:t>&lt;body&gt;</a:t>
            </a:r>
            <a:endParaRPr/>
          </a:p>
          <a:p>
            <a:pPr indent="0" lvl="0" marL="0" rtl="0" algn="l">
              <a:spcBef>
                <a:spcPts val="407"/>
              </a:spcBef>
              <a:spcAft>
                <a:spcPts val="0"/>
              </a:spcAft>
              <a:buClr>
                <a:schemeClr val="dk1"/>
              </a:buClr>
              <a:buSzPct val="100000"/>
              <a:buNone/>
            </a:pPr>
            <a:r>
              <a:rPr lang="en-US" sz="2200"/>
              <a:t> &lt;h1&gt;This is a heading&lt;/h1&gt; </a:t>
            </a:r>
            <a:endParaRPr sz="2200"/>
          </a:p>
          <a:p>
            <a:pPr indent="0" lvl="0" marL="0" rtl="0" algn="l">
              <a:spcBef>
                <a:spcPts val="407"/>
              </a:spcBef>
              <a:spcAft>
                <a:spcPts val="0"/>
              </a:spcAft>
              <a:buClr>
                <a:schemeClr val="dk1"/>
              </a:buClr>
              <a:buSzPct val="100000"/>
              <a:buNone/>
            </a:pPr>
            <a:r>
              <a:rPr lang="en-US" sz="2200"/>
              <a:t>&lt;p&gt;This is a paragraph.&lt;/p&gt; </a:t>
            </a:r>
            <a:endParaRPr sz="2200"/>
          </a:p>
          <a:p>
            <a:pPr indent="0" lvl="0" marL="0" rtl="0" algn="l">
              <a:spcBef>
                <a:spcPts val="407"/>
              </a:spcBef>
              <a:spcAft>
                <a:spcPts val="0"/>
              </a:spcAft>
              <a:buClr>
                <a:schemeClr val="dk1"/>
              </a:buClr>
              <a:buSzPct val="100000"/>
              <a:buNone/>
            </a:pPr>
            <a:r>
              <a:rPr lang="en-US" sz="2200"/>
              <a:t>&lt;/body&gt; </a:t>
            </a:r>
            <a:endParaRPr sz="2200"/>
          </a:p>
          <a:p>
            <a:pPr indent="0" lvl="0" marL="0" rtl="0" algn="l">
              <a:spcBef>
                <a:spcPts val="407"/>
              </a:spcBef>
              <a:spcAft>
                <a:spcPts val="0"/>
              </a:spcAft>
              <a:buClr>
                <a:schemeClr val="dk1"/>
              </a:buClr>
              <a:buSzPct val="100000"/>
              <a:buNone/>
            </a:pPr>
            <a:r>
              <a:rPr lang="en-US" sz="2200"/>
              <a:t>&lt;/html&gt;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24725c57100_0_56"/>
          <p:cNvSpPr txBox="1"/>
          <p:nvPr>
            <p:ph type="title"/>
          </p:nvPr>
        </p:nvSpPr>
        <p:spPr>
          <a:xfrm>
            <a:off x="457200" y="274645"/>
            <a:ext cx="8229600" cy="628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Font Variant </a:t>
            </a:r>
            <a:endParaRPr/>
          </a:p>
        </p:txBody>
      </p:sp>
      <p:sp>
        <p:nvSpPr>
          <p:cNvPr id="548" name="Google Shape;548;g24725c57100_0_56"/>
          <p:cNvSpPr txBox="1"/>
          <p:nvPr>
            <p:ph idx="1" type="body"/>
          </p:nvPr>
        </p:nvSpPr>
        <p:spPr>
          <a:xfrm>
            <a:off x="381000" y="846675"/>
            <a:ext cx="8229600" cy="5842200"/>
          </a:xfrm>
          <a:prstGeom prst="rect">
            <a:avLst/>
          </a:prstGeom>
        </p:spPr>
        <p:txBody>
          <a:bodyPr anchorCtr="0" anchor="t" bIns="45700" lIns="91425" spcFirstLastPara="1" rIns="91425" wrap="square" tIns="45700">
            <a:normAutofit fontScale="40000" lnSpcReduction="10000"/>
          </a:bodyPr>
          <a:lstStyle/>
          <a:p>
            <a:pPr indent="0" lvl="0" marL="0" rtl="0" algn="l">
              <a:lnSpc>
                <a:spcPct val="115000"/>
              </a:lnSpc>
              <a:spcBef>
                <a:spcPts val="1400"/>
              </a:spcBef>
              <a:spcAft>
                <a:spcPts val="0"/>
              </a:spcAft>
              <a:buClr>
                <a:schemeClr val="dk1"/>
              </a:buClr>
              <a:buSzPct val="34920"/>
              <a:buFont typeface="Arial"/>
              <a:buNone/>
            </a:pPr>
            <a:r>
              <a:rPr lang="en-US" sz="3150">
                <a:highlight>
                  <a:srgbClr val="FFFFFF"/>
                </a:highlight>
                <a:latin typeface="Verdana"/>
                <a:ea typeface="Verdana"/>
                <a:cs typeface="Verdana"/>
                <a:sym typeface="Verdana"/>
              </a:rPr>
              <a:t>The </a:t>
            </a:r>
            <a:r>
              <a:rPr lang="en-US">
                <a:solidFill>
                  <a:srgbClr val="DC143C"/>
                </a:solidFill>
                <a:highlight>
                  <a:srgbClr val="FFFFFF"/>
                </a:highlight>
                <a:latin typeface="Courier New"/>
                <a:ea typeface="Courier New"/>
                <a:cs typeface="Courier New"/>
                <a:sym typeface="Courier New"/>
              </a:rPr>
              <a:t>font-variant</a:t>
            </a:r>
            <a:r>
              <a:rPr lang="en-US" sz="3150">
                <a:highlight>
                  <a:srgbClr val="FFFFFF"/>
                </a:highlight>
                <a:latin typeface="Verdana"/>
                <a:ea typeface="Verdana"/>
                <a:cs typeface="Verdana"/>
                <a:sym typeface="Verdana"/>
              </a:rPr>
              <a:t> property specifies whether or not a text should be displayed in a small-caps font.</a:t>
            </a:r>
            <a:endParaRPr sz="3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34920"/>
              <a:buFont typeface="Arial"/>
              <a:buNone/>
            </a:pPr>
            <a:r>
              <a:rPr lang="en-US" sz="3150">
                <a:highlight>
                  <a:srgbClr val="FFFFFF"/>
                </a:highlight>
                <a:latin typeface="Verdana"/>
                <a:ea typeface="Verdana"/>
                <a:cs typeface="Verdana"/>
                <a:sym typeface="Verdana"/>
              </a:rPr>
              <a:t>In a small-caps font, all lowercase letters are converted to uppercase letters. However, the converted uppercase letters appears in a smaller font size than the original uppercase letters in the text.</a:t>
            </a:r>
            <a:endParaRPr sz="31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p.normal {</a:t>
            </a:r>
            <a:endParaRPr/>
          </a:p>
          <a:p>
            <a:pPr indent="0" lvl="0" marL="0" rtl="0" algn="l">
              <a:spcBef>
                <a:spcPts val="360"/>
              </a:spcBef>
              <a:spcAft>
                <a:spcPts val="0"/>
              </a:spcAft>
              <a:buClr>
                <a:schemeClr val="dk1"/>
              </a:buClr>
              <a:buSzPct val="34375"/>
              <a:buFont typeface="Arial"/>
              <a:buNone/>
            </a:pPr>
            <a:r>
              <a:rPr lang="en-US"/>
              <a:t>  font-variant: normal;</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p.small {</a:t>
            </a:r>
            <a:endParaRPr/>
          </a:p>
          <a:p>
            <a:pPr indent="0" lvl="0" marL="0" rtl="0" algn="l">
              <a:spcBef>
                <a:spcPts val="360"/>
              </a:spcBef>
              <a:spcAft>
                <a:spcPts val="0"/>
              </a:spcAft>
              <a:buClr>
                <a:schemeClr val="dk1"/>
              </a:buClr>
              <a:buSzPct val="34375"/>
              <a:buFont typeface="Arial"/>
              <a:buNone/>
            </a:pPr>
            <a:r>
              <a:rPr lang="en-US"/>
              <a:t>  font-variant: small-caps;</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&lt;h1&gt;The font-variant property&lt;/h1&gt;</a:t>
            </a:r>
            <a:endParaRPr/>
          </a:p>
          <a:p>
            <a:pPr indent="0" lvl="0" marL="0" rtl="0" algn="l">
              <a:spcBef>
                <a:spcPts val="360"/>
              </a:spcBef>
              <a:spcAft>
                <a:spcPts val="0"/>
              </a:spcAft>
              <a:buClr>
                <a:schemeClr val="dk1"/>
              </a:buClr>
              <a:buSzPct val="34375"/>
              <a:buFont typeface="Arial"/>
              <a:buNone/>
            </a:pPr>
            <a:r>
              <a:rPr lang="en-US"/>
              <a:t>&lt;p class="normal"&gt;My name is Hege Refsnes.&lt;/p&gt;</a:t>
            </a:r>
            <a:endParaRPr/>
          </a:p>
          <a:p>
            <a:pPr indent="0" lvl="0" marL="0" rtl="0" algn="l">
              <a:spcBef>
                <a:spcPts val="360"/>
              </a:spcBef>
              <a:spcAft>
                <a:spcPts val="0"/>
              </a:spcAft>
              <a:buClr>
                <a:schemeClr val="dk1"/>
              </a:buClr>
              <a:buSzPct val="34375"/>
              <a:buFont typeface="Arial"/>
              <a:buNone/>
            </a:pPr>
            <a:r>
              <a:rPr lang="en-US"/>
              <a:t>&lt;p class="small"&gt;My name is Hege Refsnes.&lt;/p&gt;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24725c57100_0_6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Font Size</a:t>
            </a:r>
            <a:endParaRPr/>
          </a:p>
        </p:txBody>
      </p:sp>
      <p:sp>
        <p:nvSpPr>
          <p:cNvPr id="555" name="Google Shape;555;g24725c57100_0_64"/>
          <p:cNvSpPr txBox="1"/>
          <p:nvPr>
            <p:ph idx="1" type="body"/>
          </p:nvPr>
        </p:nvSpPr>
        <p:spPr>
          <a:xfrm>
            <a:off x="457200" y="1213550"/>
            <a:ext cx="8229600" cy="4912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350">
                <a:highlight>
                  <a:srgbClr val="FFFFFF"/>
                </a:highlight>
                <a:latin typeface="Verdana"/>
                <a:ea typeface="Verdana"/>
                <a:cs typeface="Verdana"/>
                <a:sym typeface="Verdana"/>
              </a:rPr>
              <a:t>The </a:t>
            </a:r>
            <a:r>
              <a:rPr lang="en-US" sz="1400">
                <a:solidFill>
                  <a:srgbClr val="DC143C"/>
                </a:solidFill>
                <a:latin typeface="Courier New"/>
                <a:ea typeface="Courier New"/>
                <a:cs typeface="Courier New"/>
                <a:sym typeface="Courier New"/>
              </a:rPr>
              <a:t>font-size</a:t>
            </a:r>
            <a:r>
              <a:rPr lang="en-US" sz="1350">
                <a:highlight>
                  <a:srgbClr val="FFFFFF"/>
                </a:highlight>
                <a:latin typeface="Verdana"/>
                <a:ea typeface="Verdana"/>
                <a:cs typeface="Verdana"/>
                <a:sym typeface="Verdana"/>
              </a:rPr>
              <a:t> property sets the size of the text.</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font-size value can be an absolute, or relative size.</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Absolute size:</a:t>
            </a:r>
            <a:endParaRPr sz="1350">
              <a:highlight>
                <a:srgbClr val="FFFFFF"/>
              </a:highlight>
              <a:latin typeface="Verdana"/>
              <a:ea typeface="Verdana"/>
              <a:cs typeface="Verdana"/>
              <a:sym typeface="Verdana"/>
            </a:endParaRPr>
          </a:p>
          <a:p>
            <a:pPr indent="-314325" lvl="0" marL="457200" rtl="0" algn="l">
              <a:lnSpc>
                <a:spcPct val="115000"/>
              </a:lnSpc>
              <a:spcBef>
                <a:spcPts val="1400"/>
              </a:spcBef>
              <a:spcAft>
                <a:spcPts val="0"/>
              </a:spcAft>
              <a:buSzPts val="1350"/>
              <a:buFont typeface="Verdana"/>
              <a:buChar char="●"/>
            </a:pPr>
            <a:r>
              <a:rPr lang="en-US" sz="1350">
                <a:highlight>
                  <a:srgbClr val="FFFFFF"/>
                </a:highlight>
                <a:latin typeface="Verdana"/>
                <a:ea typeface="Verdana"/>
                <a:cs typeface="Verdana"/>
                <a:sym typeface="Verdana"/>
              </a:rPr>
              <a:t>Sets the text to a specified size</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Does not allow a user to change the text size in all browsers (bad for accessibility reasons)</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Absolute size is useful when the physical size of the output is known</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Relative size:</a:t>
            </a:r>
            <a:endParaRPr sz="1350">
              <a:highlight>
                <a:srgbClr val="FFFFFF"/>
              </a:highlight>
              <a:latin typeface="Verdana"/>
              <a:ea typeface="Verdana"/>
              <a:cs typeface="Verdana"/>
              <a:sym typeface="Verdana"/>
            </a:endParaRPr>
          </a:p>
          <a:p>
            <a:pPr indent="-314325" lvl="0" marL="457200" rtl="0" algn="l">
              <a:lnSpc>
                <a:spcPct val="115000"/>
              </a:lnSpc>
              <a:spcBef>
                <a:spcPts val="1400"/>
              </a:spcBef>
              <a:spcAft>
                <a:spcPts val="0"/>
              </a:spcAft>
              <a:buSzPts val="1350"/>
              <a:buFont typeface="Verdana"/>
              <a:buChar char="●"/>
            </a:pPr>
            <a:r>
              <a:rPr lang="en-US" sz="1350">
                <a:highlight>
                  <a:srgbClr val="FFFFFF"/>
                </a:highlight>
                <a:latin typeface="Verdana"/>
                <a:ea typeface="Verdana"/>
                <a:cs typeface="Verdana"/>
                <a:sym typeface="Verdana"/>
              </a:rPr>
              <a:t>Sets the size relative to surrounding elements</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Allows a user to change the text size in browsers</a:t>
            </a:r>
            <a:endParaRPr sz="1350">
              <a:highlight>
                <a:srgbClr val="FFFFFF"/>
              </a:highlight>
              <a:latin typeface="Verdana"/>
              <a:ea typeface="Verdana"/>
              <a:cs typeface="Verdana"/>
              <a:sym typeface="Verdana"/>
            </a:endParaRPr>
          </a:p>
          <a:p>
            <a:pPr indent="0" lvl="0" marL="0" rtl="0" algn="l">
              <a:spcBef>
                <a:spcPts val="1100"/>
              </a:spcBef>
              <a:spcAft>
                <a:spcPts val="0"/>
              </a:spcAft>
              <a:buNone/>
            </a:pPr>
            <a:r>
              <a:rPr lang="en-US" sz="1350">
                <a:highlight>
                  <a:srgbClr val="FFFFFF"/>
                </a:highlight>
                <a:latin typeface="Verdana"/>
                <a:ea typeface="Verdana"/>
                <a:cs typeface="Verdana"/>
                <a:sym typeface="Verdana"/>
              </a:rPr>
              <a:t>Being able to manage the text size is important in web design. However, you should not use font size adjustments to make paragraphs look like headings, or headings look like paragraphs.</a:t>
            </a:r>
            <a:endParaRPr sz="1350">
              <a:highlight>
                <a:srgbClr val="FFFFFF"/>
              </a:highlight>
              <a:latin typeface="Verdana"/>
              <a:ea typeface="Verdana"/>
              <a:cs typeface="Verdana"/>
              <a:sym typeface="Verdan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4725c57100_0_73"/>
          <p:cNvSpPr txBox="1"/>
          <p:nvPr>
            <p:ph idx="1" type="body"/>
          </p:nvPr>
        </p:nvSpPr>
        <p:spPr>
          <a:xfrm>
            <a:off x="457200" y="381000"/>
            <a:ext cx="8229600" cy="57453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h1 {</a:t>
            </a:r>
            <a:endParaRPr/>
          </a:p>
          <a:p>
            <a:pPr indent="0" lvl="0" marL="0" rtl="0" algn="l">
              <a:spcBef>
                <a:spcPts val="360"/>
              </a:spcBef>
              <a:spcAft>
                <a:spcPts val="0"/>
              </a:spcAft>
              <a:buClr>
                <a:schemeClr val="dk1"/>
              </a:buClr>
              <a:buSzPct val="34375"/>
              <a:buFont typeface="Arial"/>
              <a:buNone/>
            </a:pPr>
            <a:r>
              <a:rPr lang="en-US"/>
              <a:t>  font-size: 40px;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h2 {</a:t>
            </a:r>
            <a:endParaRPr/>
          </a:p>
          <a:p>
            <a:pPr indent="0" lvl="0" marL="0" rtl="0" algn="l">
              <a:spcBef>
                <a:spcPts val="360"/>
              </a:spcBef>
              <a:spcAft>
                <a:spcPts val="0"/>
              </a:spcAft>
              <a:buClr>
                <a:schemeClr val="dk1"/>
              </a:buClr>
              <a:buSzPct val="34375"/>
              <a:buFont typeface="Arial"/>
              <a:buNone/>
            </a:pPr>
            <a:r>
              <a:rPr lang="en-US"/>
              <a:t>  font-size: 30px;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 {</a:t>
            </a:r>
            <a:endParaRPr/>
          </a:p>
          <a:p>
            <a:pPr indent="0" lvl="0" marL="0" rtl="0" algn="l">
              <a:spcBef>
                <a:spcPts val="360"/>
              </a:spcBef>
              <a:spcAft>
                <a:spcPts val="0"/>
              </a:spcAft>
              <a:buClr>
                <a:schemeClr val="dk1"/>
              </a:buClr>
              <a:buSzPct val="34375"/>
              <a:buFont typeface="Arial"/>
              <a:buNone/>
            </a:pPr>
            <a:r>
              <a:rPr lang="en-US"/>
              <a:t>  font-size: 14px;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&lt;h1&gt;This is heading 1&lt;/h1&gt;</a:t>
            </a:r>
            <a:endParaRPr/>
          </a:p>
          <a:p>
            <a:pPr indent="0" lvl="0" marL="0" rtl="0" algn="l">
              <a:spcBef>
                <a:spcPts val="360"/>
              </a:spcBef>
              <a:spcAft>
                <a:spcPts val="0"/>
              </a:spcAft>
              <a:buClr>
                <a:schemeClr val="dk1"/>
              </a:buClr>
              <a:buSzPct val="34375"/>
              <a:buFont typeface="Arial"/>
              <a:buNone/>
            </a:pPr>
            <a:r>
              <a:rPr lang="en-US"/>
              <a:t>&lt;h2&gt;This is heading 2&lt;/h2&gt;</a:t>
            </a:r>
            <a:endParaRPr/>
          </a:p>
          <a:p>
            <a:pPr indent="0" lvl="0" marL="0" rtl="0" algn="l">
              <a:spcBef>
                <a:spcPts val="360"/>
              </a:spcBef>
              <a:spcAft>
                <a:spcPts val="0"/>
              </a:spcAft>
              <a:buClr>
                <a:schemeClr val="dk1"/>
              </a:buClr>
              <a:buSzPct val="34375"/>
              <a:buFont typeface="Arial"/>
              <a:buNone/>
            </a:pPr>
            <a:r>
              <a:rPr lang="en-US"/>
              <a:t>&lt;p&gt;This is a paragraph.&lt;/p&gt;</a:t>
            </a:r>
            <a:endParaRPr/>
          </a:p>
          <a:p>
            <a:pPr indent="0" lvl="0" marL="0" rtl="0" algn="l">
              <a:spcBef>
                <a:spcPts val="360"/>
              </a:spcBef>
              <a:spcAft>
                <a:spcPts val="0"/>
              </a:spcAft>
              <a:buClr>
                <a:schemeClr val="dk1"/>
              </a:buClr>
              <a:buSzPct val="34375"/>
              <a:buFont typeface="Arial"/>
              <a:buNone/>
            </a:pPr>
            <a:r>
              <a:rPr lang="en-US"/>
              <a:t>&lt;p&gt;This is another paragraph.&lt;/p&gt;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4725c57100_0_80"/>
          <p:cNvSpPr txBox="1"/>
          <p:nvPr>
            <p:ph idx="1" type="body"/>
          </p:nvPr>
        </p:nvSpPr>
        <p:spPr>
          <a:xfrm>
            <a:off x="457200" y="381000"/>
            <a:ext cx="8229600" cy="62088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h1 {</a:t>
            </a:r>
            <a:endParaRPr/>
          </a:p>
          <a:p>
            <a:pPr indent="0" lvl="0" marL="0" rtl="0" algn="l">
              <a:spcBef>
                <a:spcPts val="360"/>
              </a:spcBef>
              <a:spcAft>
                <a:spcPts val="0"/>
              </a:spcAft>
              <a:buClr>
                <a:schemeClr val="dk1"/>
              </a:buClr>
              <a:buSzPct val="34375"/>
              <a:buFont typeface="Arial"/>
              <a:buNone/>
            </a:pPr>
            <a:r>
              <a:rPr lang="en-US"/>
              <a:t>  font-size: 2.5em; /* 40px/16=2.5em */</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h2 {</a:t>
            </a:r>
            <a:endParaRPr/>
          </a:p>
          <a:p>
            <a:pPr indent="0" lvl="0" marL="0" rtl="0" algn="l">
              <a:spcBef>
                <a:spcPts val="360"/>
              </a:spcBef>
              <a:spcAft>
                <a:spcPts val="0"/>
              </a:spcAft>
              <a:buClr>
                <a:schemeClr val="dk1"/>
              </a:buClr>
              <a:buSzPct val="34375"/>
              <a:buFont typeface="Arial"/>
              <a:buNone/>
            </a:pPr>
            <a:r>
              <a:rPr lang="en-US"/>
              <a:t>  font-size: 1.875em; /* 30px/16=1.875em */</a:t>
            </a:r>
            <a:endParaRPr/>
          </a:p>
          <a:p>
            <a:pPr indent="0" lvl="0" marL="0" rtl="0" algn="l">
              <a:spcBef>
                <a:spcPts val="360"/>
              </a:spcBef>
              <a:spcAft>
                <a:spcPts val="0"/>
              </a:spcAft>
              <a:buClr>
                <a:schemeClr val="dk1"/>
              </a:buClr>
              <a:buSzPct val="34375"/>
              <a:buFont typeface="Arial"/>
              <a:buNone/>
            </a:pPr>
            <a:r>
              <a:rPr lang="en-US"/>
              <a:t> }</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p {</a:t>
            </a:r>
            <a:endParaRPr/>
          </a:p>
          <a:p>
            <a:pPr indent="0" lvl="0" marL="0" rtl="0" algn="l">
              <a:spcBef>
                <a:spcPts val="360"/>
              </a:spcBef>
              <a:spcAft>
                <a:spcPts val="0"/>
              </a:spcAft>
              <a:buClr>
                <a:schemeClr val="dk1"/>
              </a:buClr>
              <a:buSzPct val="34375"/>
              <a:buFont typeface="Arial"/>
              <a:buNone/>
            </a:pPr>
            <a:r>
              <a:rPr lang="en-US"/>
              <a:t>  font-size: 0.875em; /* 14px/16=0.875em */</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&lt;h1&gt;This is heading 1&lt;/h1&gt;</a:t>
            </a:r>
            <a:endParaRPr/>
          </a:p>
          <a:p>
            <a:pPr indent="0" lvl="0" marL="0" rtl="0" algn="l">
              <a:spcBef>
                <a:spcPts val="360"/>
              </a:spcBef>
              <a:spcAft>
                <a:spcPts val="0"/>
              </a:spcAft>
              <a:buClr>
                <a:schemeClr val="dk1"/>
              </a:buClr>
              <a:buSzPct val="34375"/>
              <a:buFont typeface="Arial"/>
              <a:buNone/>
            </a:pPr>
            <a:r>
              <a:rPr lang="en-US"/>
              <a:t>&lt;h2&gt;This is heading 2&lt;/h2&gt;</a:t>
            </a:r>
            <a:endParaRPr/>
          </a:p>
          <a:p>
            <a:pPr indent="0" lvl="0" marL="0" rtl="0" algn="l">
              <a:spcBef>
                <a:spcPts val="360"/>
              </a:spcBef>
              <a:spcAft>
                <a:spcPts val="0"/>
              </a:spcAft>
              <a:buClr>
                <a:schemeClr val="dk1"/>
              </a:buClr>
              <a:buSzPct val="34375"/>
              <a:buFont typeface="Arial"/>
              <a:buNone/>
            </a:pPr>
            <a:r>
              <a:rPr lang="en-US"/>
              <a:t>&lt;p&gt;This is a paragraph.&lt;/p&gt;</a:t>
            </a:r>
            <a:endParaRPr/>
          </a:p>
          <a:p>
            <a:pPr indent="0" lvl="0" marL="0" rtl="0" algn="l">
              <a:spcBef>
                <a:spcPts val="360"/>
              </a:spcBef>
              <a:spcAft>
                <a:spcPts val="0"/>
              </a:spcAft>
              <a:buClr>
                <a:schemeClr val="dk1"/>
              </a:buClr>
              <a:buSzPct val="34375"/>
              <a:buFont typeface="Arial"/>
              <a:buNone/>
            </a:pPr>
            <a:r>
              <a:rPr lang="en-US"/>
              <a:t>&lt;p&gt;Specifying the font-size in em allows all major browsers to resize the text.</a:t>
            </a:r>
            <a:endParaRPr/>
          </a:p>
          <a:p>
            <a:pPr indent="0" lvl="0" marL="0" rtl="0" algn="l">
              <a:spcBef>
                <a:spcPts val="360"/>
              </a:spcBef>
              <a:spcAft>
                <a:spcPts val="0"/>
              </a:spcAft>
              <a:buClr>
                <a:schemeClr val="dk1"/>
              </a:buClr>
              <a:buSzPct val="34375"/>
              <a:buFont typeface="Arial"/>
              <a:buNone/>
            </a:pPr>
            <a:r>
              <a:rPr lang="en-US"/>
              <a:t>Unfortunately, there is still a problem with older versions of IE. When resizing the text, it becomes larger/smaller than it should.&lt;/p&gt;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4725c57100_0_8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Google fonts </a:t>
            </a:r>
            <a:endParaRPr/>
          </a:p>
        </p:txBody>
      </p:sp>
      <p:sp>
        <p:nvSpPr>
          <p:cNvPr id="574" name="Google Shape;574;g24725c57100_0_87"/>
          <p:cNvSpPr txBox="1"/>
          <p:nvPr>
            <p:ph idx="1" type="body"/>
          </p:nvPr>
        </p:nvSpPr>
        <p:spPr>
          <a:xfrm>
            <a:off x="457200" y="1171225"/>
            <a:ext cx="8229600" cy="52635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None/>
            </a:pPr>
            <a:r>
              <a:t/>
            </a:r>
            <a:endParaRPr sz="3400">
              <a:highlight>
                <a:srgbClr val="FFFFFF"/>
              </a:highlight>
              <a:latin typeface="Verdana"/>
              <a:ea typeface="Verdana"/>
              <a:cs typeface="Verdana"/>
              <a:sym typeface="Verdana"/>
            </a:endParaRPr>
          </a:p>
          <a:p>
            <a:pPr indent="0" lvl="0" marL="0" rtl="0" algn="l">
              <a:spcBef>
                <a:spcPts val="360"/>
              </a:spcBef>
              <a:spcAft>
                <a:spcPts val="0"/>
              </a:spcAft>
              <a:buNone/>
            </a:pPr>
            <a:r>
              <a:rPr lang="en-US" sz="3400">
                <a:highlight>
                  <a:srgbClr val="FFFFFF"/>
                </a:highlight>
                <a:latin typeface="Verdana"/>
                <a:ea typeface="Verdana"/>
                <a:cs typeface="Verdana"/>
                <a:sym typeface="Verdana"/>
              </a:rPr>
              <a:t>Google Fonts are free to use, and have more than 1000 fonts to choose from.</a:t>
            </a:r>
            <a:endParaRPr sz="5450"/>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&lt;link rel="stylesheet" href="https://fonts.googleapis.com/css?family=Sofia"&gt;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body {</a:t>
            </a:r>
            <a:endParaRPr/>
          </a:p>
          <a:p>
            <a:pPr indent="0" lvl="0" marL="0" rtl="0" algn="l">
              <a:spcBef>
                <a:spcPts val="360"/>
              </a:spcBef>
              <a:spcAft>
                <a:spcPts val="0"/>
              </a:spcAft>
              <a:buClr>
                <a:schemeClr val="dk1"/>
              </a:buClr>
              <a:buSzPct val="34375"/>
              <a:buFont typeface="Arial"/>
              <a:buNone/>
            </a:pPr>
            <a:r>
              <a:rPr lang="en-US"/>
              <a:t>  font-family: "Sofia", sans-serif;</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&lt;h1&gt;Sofia Font&lt;/h1&gt;</a:t>
            </a:r>
            <a:endParaRPr/>
          </a:p>
          <a:p>
            <a:pPr indent="0" lvl="0" marL="0" rtl="0" algn="l">
              <a:spcBef>
                <a:spcPts val="360"/>
              </a:spcBef>
              <a:spcAft>
                <a:spcPts val="0"/>
              </a:spcAft>
              <a:buClr>
                <a:schemeClr val="dk1"/>
              </a:buClr>
              <a:buSzPct val="34375"/>
              <a:buFont typeface="Arial"/>
              <a:buNone/>
            </a:pPr>
            <a:r>
              <a:rPr lang="en-US"/>
              <a:t>&lt;p&gt;Lorem ipsum dolor sit amet.&lt;/p&gt;</a:t>
            </a:r>
            <a:endParaRPr/>
          </a:p>
          <a:p>
            <a:pPr indent="0" lvl="0" marL="0" rtl="0" algn="l">
              <a:spcBef>
                <a:spcPts val="360"/>
              </a:spcBef>
              <a:spcAft>
                <a:spcPts val="0"/>
              </a:spcAft>
              <a:buClr>
                <a:schemeClr val="dk1"/>
              </a:buClr>
              <a:buSzPct val="34375"/>
              <a:buFont typeface="Arial"/>
              <a:buNone/>
            </a:pPr>
            <a:r>
              <a:rPr lang="en-US"/>
              <a:t>&lt;p&gt;123456790&lt;/p&gt;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24725c57100_0_95"/>
          <p:cNvSpPr txBox="1"/>
          <p:nvPr>
            <p:ph idx="1" type="body"/>
          </p:nvPr>
        </p:nvSpPr>
        <p:spPr>
          <a:xfrm>
            <a:off x="457200" y="352775"/>
            <a:ext cx="8229600" cy="6152400"/>
          </a:xfrm>
          <a:prstGeom prst="rect">
            <a:avLst/>
          </a:prstGeom>
        </p:spPr>
        <p:txBody>
          <a:bodyPr anchorCtr="0" anchor="t" bIns="45700" lIns="91425" spcFirstLastPara="1" rIns="91425" wrap="square" tIns="45700">
            <a:normAutofit fontScale="47500" lnSpcReduction="1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&lt;link rel="stylesheet" href="https://fonts.googleapis.com/css?family=Audiowide|Sofia|Trirong"&gt;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h1.a {</a:t>
            </a:r>
            <a:endParaRPr/>
          </a:p>
          <a:p>
            <a:pPr indent="0" lvl="0" marL="0" rtl="0" algn="l">
              <a:spcBef>
                <a:spcPts val="360"/>
              </a:spcBef>
              <a:spcAft>
                <a:spcPts val="0"/>
              </a:spcAft>
              <a:buClr>
                <a:schemeClr val="dk1"/>
              </a:buClr>
              <a:buSzPct val="34375"/>
              <a:buFont typeface="Arial"/>
              <a:buNone/>
            </a:pPr>
            <a:r>
              <a:rPr lang="en-US"/>
              <a:t>  font-family: "Audiowide", sans-serif;</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h1.b {</a:t>
            </a:r>
            <a:endParaRPr/>
          </a:p>
          <a:p>
            <a:pPr indent="0" lvl="0" marL="0" rtl="0" algn="l">
              <a:spcBef>
                <a:spcPts val="360"/>
              </a:spcBef>
              <a:spcAft>
                <a:spcPts val="0"/>
              </a:spcAft>
              <a:buClr>
                <a:schemeClr val="dk1"/>
              </a:buClr>
              <a:buSzPct val="34375"/>
              <a:buFont typeface="Arial"/>
              <a:buNone/>
            </a:pPr>
            <a:r>
              <a:rPr lang="en-US"/>
              <a:t>  font-family: "Sofia", sans-serif;</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h1.c {</a:t>
            </a:r>
            <a:endParaRPr/>
          </a:p>
          <a:p>
            <a:pPr indent="0" lvl="0" marL="0" rtl="0" algn="l">
              <a:spcBef>
                <a:spcPts val="360"/>
              </a:spcBef>
              <a:spcAft>
                <a:spcPts val="0"/>
              </a:spcAft>
              <a:buClr>
                <a:schemeClr val="dk1"/>
              </a:buClr>
              <a:buSzPct val="34375"/>
              <a:buFont typeface="Arial"/>
              <a:buNone/>
            </a:pPr>
            <a:r>
              <a:rPr lang="en-US"/>
              <a:t>  font-family: "Trirong", serif;</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&lt;h1 class="a"&gt;Audiowide Font&lt;/h1&gt;</a:t>
            </a:r>
            <a:endParaRPr/>
          </a:p>
          <a:p>
            <a:pPr indent="0" lvl="0" marL="0" rtl="0" algn="l">
              <a:spcBef>
                <a:spcPts val="360"/>
              </a:spcBef>
              <a:spcAft>
                <a:spcPts val="0"/>
              </a:spcAft>
              <a:buClr>
                <a:schemeClr val="dk1"/>
              </a:buClr>
              <a:buSzPct val="34375"/>
              <a:buFont typeface="Arial"/>
              <a:buNone/>
            </a:pPr>
            <a:r>
              <a:rPr lang="en-US"/>
              <a:t>&lt;h1 class="b"&gt;Sofia Font&lt;/h1&gt;</a:t>
            </a:r>
            <a:endParaRPr/>
          </a:p>
          <a:p>
            <a:pPr indent="0" lvl="0" marL="0" rtl="0" algn="l">
              <a:spcBef>
                <a:spcPts val="360"/>
              </a:spcBef>
              <a:spcAft>
                <a:spcPts val="0"/>
              </a:spcAft>
              <a:buClr>
                <a:schemeClr val="dk1"/>
              </a:buClr>
              <a:buSzPct val="34375"/>
              <a:buFont typeface="Arial"/>
              <a:buNone/>
            </a:pPr>
            <a:r>
              <a:rPr lang="en-US"/>
              <a:t>&lt;h1 class="c"&gt;Trirong Font&lt;/h1&gt;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24725c57100_0_102"/>
          <p:cNvSpPr txBox="1"/>
          <p:nvPr>
            <p:ph type="title"/>
          </p:nvPr>
        </p:nvSpPr>
        <p:spPr>
          <a:xfrm>
            <a:off x="457200" y="274644"/>
            <a:ext cx="8229600" cy="5862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Font Pairings</a:t>
            </a:r>
            <a:endParaRPr/>
          </a:p>
        </p:txBody>
      </p:sp>
      <p:sp>
        <p:nvSpPr>
          <p:cNvPr id="587" name="Google Shape;587;g24725c57100_0_102"/>
          <p:cNvSpPr txBox="1"/>
          <p:nvPr>
            <p:ph idx="1" type="body"/>
          </p:nvPr>
        </p:nvSpPr>
        <p:spPr>
          <a:xfrm>
            <a:off x="457200" y="1114775"/>
            <a:ext cx="8229600" cy="5432700"/>
          </a:xfrm>
          <a:prstGeom prst="rect">
            <a:avLst/>
          </a:prstGeom>
        </p:spPr>
        <p:txBody>
          <a:bodyPr anchorCtr="0" anchor="t" bIns="45700" lIns="91425" spcFirstLastPara="1" rIns="91425" wrap="square" tIns="45700">
            <a:normAutofit fontScale="85000" lnSpcReduction="10000"/>
          </a:bodyPr>
          <a:lstStyle/>
          <a:p>
            <a:pPr indent="0" lvl="0" marL="0" rtl="0" algn="l">
              <a:lnSpc>
                <a:spcPct val="115000"/>
              </a:lnSpc>
              <a:spcBef>
                <a:spcPts val="800"/>
              </a:spcBef>
              <a:spcAft>
                <a:spcPts val="0"/>
              </a:spcAft>
              <a:buClr>
                <a:schemeClr val="dk1"/>
              </a:buClr>
              <a:buSzPct val="45833"/>
              <a:buFont typeface="Arial"/>
              <a:buNone/>
            </a:pPr>
            <a:r>
              <a:rPr lang="en-US" sz="2400">
                <a:highlight>
                  <a:srgbClr val="FFFFFF"/>
                </a:highlight>
                <a:latin typeface="Arial"/>
                <a:ea typeface="Arial"/>
                <a:cs typeface="Arial"/>
                <a:sym typeface="Arial"/>
              </a:rPr>
              <a:t>Font Pairing Rules</a:t>
            </a:r>
            <a:endParaRPr sz="24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Here are some basic rules to create great font pairings: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61111"/>
              <a:buFont typeface="Arial"/>
              <a:buNone/>
            </a:pPr>
            <a:r>
              <a:rPr lang="en-US" sz="1800">
                <a:highlight>
                  <a:srgbClr val="FFFFFF"/>
                </a:highlight>
                <a:latin typeface="Arial"/>
                <a:ea typeface="Arial"/>
                <a:cs typeface="Arial"/>
                <a:sym typeface="Arial"/>
              </a:rPr>
              <a:t>1. Complement</a:t>
            </a:r>
            <a:endParaRPr sz="18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It is always safe to find font pairings that complement one another.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61111"/>
              <a:buFont typeface="Arial"/>
              <a:buNone/>
            </a:pPr>
            <a:r>
              <a:rPr lang="en-US" sz="1800">
                <a:highlight>
                  <a:srgbClr val="FFFFFF"/>
                </a:highlight>
                <a:latin typeface="Arial"/>
                <a:ea typeface="Arial"/>
                <a:cs typeface="Arial"/>
                <a:sym typeface="Arial"/>
              </a:rPr>
              <a:t>2. Use Font Superfamilies</a:t>
            </a:r>
            <a:endParaRPr sz="18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A font superfamily is a set of fonts designed to work well together. So, using different fonts within the same superfamily is safe.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For example, the Lucida superfamily contains the following fonts: Lucida Sans, Lucida Serif, Lucida Typewriter Sans, Lucida Typewriter Serif and Lucida Math.</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61111"/>
              <a:buFont typeface="Arial"/>
              <a:buNone/>
            </a:pPr>
            <a:r>
              <a:rPr lang="en-US" sz="1800">
                <a:highlight>
                  <a:srgbClr val="FFFFFF"/>
                </a:highlight>
                <a:latin typeface="Arial"/>
                <a:ea typeface="Arial"/>
                <a:cs typeface="Arial"/>
                <a:sym typeface="Arial"/>
              </a:rPr>
              <a:t>3. Contrast is King</a:t>
            </a:r>
            <a:endParaRPr sz="18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Two fonts that are too similar will often conflict. However, contrasts, done the right way, brings out the best in each font.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Example: Combining serif with sans serif is a well known combination.</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61111"/>
              <a:buFont typeface="Arial"/>
              <a:buNone/>
            </a:pPr>
            <a:r>
              <a:rPr lang="en-US" sz="1800">
                <a:highlight>
                  <a:srgbClr val="FFFFFF"/>
                </a:highlight>
                <a:latin typeface="Arial"/>
                <a:ea typeface="Arial"/>
                <a:cs typeface="Arial"/>
                <a:sym typeface="Arial"/>
              </a:rPr>
              <a:t>4. Choose Only One Boss</a:t>
            </a:r>
            <a:endParaRPr sz="18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One font should be the boss. This establishes a hierarchy for the fonts on your page. This can be achieved by varying the size, weight and color.</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24725c57100_0_109"/>
          <p:cNvSpPr txBox="1"/>
          <p:nvPr>
            <p:ph idx="1" type="body"/>
          </p:nvPr>
        </p:nvSpPr>
        <p:spPr>
          <a:xfrm>
            <a:off x="457200" y="310450"/>
            <a:ext cx="8229600" cy="62370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body {</a:t>
            </a:r>
            <a:endParaRPr/>
          </a:p>
          <a:p>
            <a:pPr indent="0" lvl="0" marL="0" rtl="0" algn="l">
              <a:spcBef>
                <a:spcPts val="360"/>
              </a:spcBef>
              <a:spcAft>
                <a:spcPts val="0"/>
              </a:spcAft>
              <a:buClr>
                <a:schemeClr val="dk1"/>
              </a:buClr>
              <a:buSzPct val="34375"/>
              <a:buFont typeface="Arial"/>
              <a:buNone/>
            </a:pPr>
            <a:r>
              <a:rPr lang="en-US"/>
              <a:t>  background-color: black;</a:t>
            </a:r>
            <a:endParaRPr/>
          </a:p>
          <a:p>
            <a:pPr indent="0" lvl="0" marL="0" rtl="0" algn="l">
              <a:spcBef>
                <a:spcPts val="360"/>
              </a:spcBef>
              <a:spcAft>
                <a:spcPts val="0"/>
              </a:spcAft>
              <a:buClr>
                <a:schemeClr val="dk1"/>
              </a:buClr>
              <a:buSzPct val="34375"/>
              <a:buFont typeface="Arial"/>
              <a:buNone/>
            </a:pPr>
            <a:r>
              <a:rPr lang="en-US"/>
              <a:t>  font-family: Verdana, sans-serif;</a:t>
            </a:r>
            <a:endParaRPr/>
          </a:p>
          <a:p>
            <a:pPr indent="0" lvl="0" marL="0" rtl="0" algn="l">
              <a:spcBef>
                <a:spcPts val="360"/>
              </a:spcBef>
              <a:spcAft>
                <a:spcPts val="0"/>
              </a:spcAft>
              <a:buClr>
                <a:schemeClr val="dk1"/>
              </a:buClr>
              <a:buSzPct val="34375"/>
              <a:buFont typeface="Arial"/>
              <a:buNone/>
            </a:pPr>
            <a:r>
              <a:rPr lang="en-US"/>
              <a:t>  font-size: 16px;</a:t>
            </a:r>
            <a:endParaRPr/>
          </a:p>
          <a:p>
            <a:pPr indent="0" lvl="0" marL="0" rtl="0" algn="l">
              <a:spcBef>
                <a:spcPts val="360"/>
              </a:spcBef>
              <a:spcAft>
                <a:spcPts val="0"/>
              </a:spcAft>
              <a:buClr>
                <a:schemeClr val="dk1"/>
              </a:buClr>
              <a:buSzPct val="34375"/>
              <a:buFont typeface="Arial"/>
              <a:buNone/>
            </a:pPr>
            <a:r>
              <a:rPr lang="en-US"/>
              <a:t>  color: gray;  </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h1 {</a:t>
            </a:r>
            <a:endParaRPr/>
          </a:p>
          <a:p>
            <a:pPr indent="0" lvl="0" marL="0" rtl="0" algn="l">
              <a:spcBef>
                <a:spcPts val="360"/>
              </a:spcBef>
              <a:spcAft>
                <a:spcPts val="0"/>
              </a:spcAft>
              <a:buClr>
                <a:schemeClr val="dk1"/>
              </a:buClr>
              <a:buSzPct val="34375"/>
              <a:buFont typeface="Arial"/>
              <a:buNone/>
            </a:pPr>
            <a:r>
              <a:rPr lang="en-US"/>
              <a:t>  font-family: Georgia, serif;</a:t>
            </a:r>
            <a:endParaRPr/>
          </a:p>
          <a:p>
            <a:pPr indent="0" lvl="0" marL="0" rtl="0" algn="l">
              <a:spcBef>
                <a:spcPts val="360"/>
              </a:spcBef>
              <a:spcAft>
                <a:spcPts val="0"/>
              </a:spcAft>
              <a:buClr>
                <a:schemeClr val="dk1"/>
              </a:buClr>
              <a:buSzPct val="34375"/>
              <a:buFont typeface="Arial"/>
              <a:buNone/>
            </a:pPr>
            <a:r>
              <a:rPr lang="en-US"/>
              <a:t>  font-size: 60px;</a:t>
            </a:r>
            <a:endParaRPr/>
          </a:p>
          <a:p>
            <a:pPr indent="0" lvl="0" marL="0" rtl="0" algn="l">
              <a:spcBef>
                <a:spcPts val="360"/>
              </a:spcBef>
              <a:spcAft>
                <a:spcPts val="0"/>
              </a:spcAft>
              <a:buClr>
                <a:schemeClr val="dk1"/>
              </a:buClr>
              <a:buSzPct val="34375"/>
              <a:buFont typeface="Arial"/>
              <a:buNone/>
            </a:pPr>
            <a:r>
              <a:rPr lang="en-US"/>
              <a:t>  color: white;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&lt;h1&gt;Beautiful Norway&lt;/h1&gt;</a:t>
            </a:r>
            <a:endParaRPr/>
          </a:p>
          <a:p>
            <a:pPr indent="0" lvl="0" marL="0" rtl="0" algn="l">
              <a:spcBef>
                <a:spcPts val="360"/>
              </a:spcBef>
              <a:spcAft>
                <a:spcPts val="0"/>
              </a:spcAft>
              <a:buClr>
                <a:schemeClr val="dk1"/>
              </a:buClr>
              <a:buSzPct val="34375"/>
              <a:buFont typeface="Arial"/>
              <a:buNone/>
            </a:pPr>
            <a:r>
              <a:rPr lang="en-US"/>
              <a:t>&lt;p&gt;Norway has a total area of 385,252 square kilometers and a population of 5,438,657 (December 2020). Norway is bordered by Sweden, Finland and Russia to the north-east, and the Skagerrak to the south, with Denmark on the other side.&lt;/p&gt;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&lt;p&gt;Norway has beautiful mountains, glaciers and stunning fjords. Oslo, the capital, is a city of green spaces and museums. Bergen, with colorful wooden houses, is the starting point for cruises to the dramatic Sognefjord. Norway is also known for fishing, hiking and skiing.&lt;/p&gt;</a:t>
            </a:r>
            <a:endParaRPr/>
          </a:p>
          <a:p>
            <a:pPr indent="0" lvl="0" marL="0" rtl="0" algn="l">
              <a:spcBef>
                <a:spcPts val="36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24725c57100_0_116"/>
          <p:cNvSpPr txBox="1"/>
          <p:nvPr>
            <p:ph type="title"/>
          </p:nvPr>
        </p:nvSpPr>
        <p:spPr>
          <a:xfrm>
            <a:off x="457200" y="274644"/>
            <a:ext cx="8229600" cy="558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Icons </a:t>
            </a:r>
            <a:endParaRPr/>
          </a:p>
        </p:txBody>
      </p:sp>
      <p:sp>
        <p:nvSpPr>
          <p:cNvPr id="600" name="Google Shape;600;g24725c57100_0_116"/>
          <p:cNvSpPr txBox="1"/>
          <p:nvPr>
            <p:ph idx="1" type="body"/>
          </p:nvPr>
        </p:nvSpPr>
        <p:spPr>
          <a:xfrm>
            <a:off x="457200" y="832650"/>
            <a:ext cx="8229600" cy="5293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300">
                <a:highlight>
                  <a:srgbClr val="FFFFFF"/>
                </a:highlight>
                <a:latin typeface="Verdana"/>
                <a:ea typeface="Verdana"/>
                <a:cs typeface="Verdana"/>
                <a:sym typeface="Verdana"/>
              </a:rPr>
              <a:t>Icons can easily be added to your HTML page, by using an icon library.</a:t>
            </a:r>
            <a:endParaRPr sz="1300">
              <a:highlight>
                <a:srgbClr val="FFFFFF"/>
              </a:highlight>
              <a:latin typeface="Verdana"/>
              <a:ea typeface="Verdana"/>
              <a:cs typeface="Verdana"/>
              <a:sym typeface="Verdana"/>
            </a:endParaRPr>
          </a:p>
          <a:p>
            <a:pPr indent="0" lvl="0" marL="0" rtl="0" algn="l">
              <a:spcBef>
                <a:spcPts val="360"/>
              </a:spcBef>
              <a:spcAft>
                <a:spcPts val="0"/>
              </a:spcAft>
              <a:buNone/>
            </a:pPr>
            <a:r>
              <a:t/>
            </a:r>
            <a:endParaRPr sz="1300">
              <a:highlight>
                <a:srgbClr val="FFFFFF"/>
              </a:highlight>
              <a:latin typeface="Verdana"/>
              <a:ea typeface="Verdana"/>
              <a:cs typeface="Verdana"/>
              <a:sym typeface="Verdana"/>
            </a:endParaRPr>
          </a:p>
          <a:p>
            <a:pPr indent="0" lvl="0" marL="0" rtl="0" algn="l">
              <a:spcBef>
                <a:spcPts val="360"/>
              </a:spcBef>
              <a:spcAft>
                <a:spcPts val="0"/>
              </a:spcAft>
              <a:buNone/>
            </a:pPr>
            <a:r>
              <a:t/>
            </a:r>
            <a:endParaRPr sz="1300">
              <a:highlight>
                <a:srgbClr val="FFFFFF"/>
              </a:highlight>
              <a:latin typeface="Verdana"/>
              <a:ea typeface="Verdana"/>
              <a:cs typeface="Verdana"/>
              <a:sym typeface="Verdana"/>
            </a:endParaRPr>
          </a:p>
          <a:p>
            <a:pPr indent="0" lvl="0" marL="0" rtl="0" algn="l">
              <a:spcBef>
                <a:spcPts val="360"/>
              </a:spcBef>
              <a:spcAft>
                <a:spcPts val="0"/>
              </a:spcAft>
              <a:buNone/>
            </a:pPr>
            <a:r>
              <a:t/>
            </a:r>
            <a:endParaRPr sz="1300">
              <a:highlight>
                <a:srgbClr val="FFFFFF"/>
              </a:highlight>
              <a:latin typeface="Verdana"/>
              <a:ea typeface="Verdana"/>
              <a:cs typeface="Verdana"/>
              <a:sym typeface="Verdana"/>
            </a:endParaRPr>
          </a:p>
          <a:p>
            <a:pPr indent="0" lvl="0" marL="0" rtl="0" algn="l">
              <a:spcBef>
                <a:spcPts val="360"/>
              </a:spcBef>
              <a:spcAft>
                <a:spcPts val="0"/>
              </a:spcAft>
              <a:buNone/>
            </a:pPr>
            <a:r>
              <a:t/>
            </a:r>
            <a:endParaRPr sz="1300">
              <a:highlight>
                <a:srgbClr val="FFFFFF"/>
              </a:highlight>
              <a:latin typeface="Verdana"/>
              <a:ea typeface="Verdana"/>
              <a:cs typeface="Verdana"/>
              <a:sym typeface="Verdana"/>
            </a:endParaRPr>
          </a:p>
          <a:p>
            <a:pPr indent="0" lvl="0" marL="0" rtl="0" algn="l">
              <a:spcBef>
                <a:spcPts val="360"/>
              </a:spcBef>
              <a:spcAft>
                <a:spcPts val="0"/>
              </a:spcAft>
              <a:buNone/>
            </a:pPr>
            <a:r>
              <a:t/>
            </a:r>
            <a:endParaRPr sz="1300">
              <a:highlight>
                <a:srgbClr val="FFFFFF"/>
              </a:highlight>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US" sz="2500">
                <a:highlight>
                  <a:srgbClr val="FFFFFF"/>
                </a:highlight>
                <a:latin typeface="Arial"/>
                <a:ea typeface="Arial"/>
                <a:cs typeface="Arial"/>
                <a:sym typeface="Arial"/>
              </a:rPr>
              <a:t>How To Add Icons</a:t>
            </a:r>
            <a:endParaRPr sz="25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The simplest way to add an icon to your HTML page, is with an icon library, such as Font Awesome.</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Add the name of the specified icon class to any inline HTML element (like </a:t>
            </a:r>
            <a:r>
              <a:rPr lang="en-US" sz="1300">
                <a:solidFill>
                  <a:srgbClr val="DC143C"/>
                </a:solidFill>
                <a:highlight>
                  <a:srgbClr val="FFFFFF"/>
                </a:highlight>
                <a:latin typeface="Courier New"/>
                <a:ea typeface="Courier New"/>
                <a:cs typeface="Courier New"/>
                <a:sym typeface="Courier New"/>
              </a:rPr>
              <a:t>&lt;i&gt;</a:t>
            </a:r>
            <a:r>
              <a:rPr lang="en-US" sz="1250">
                <a:highlight>
                  <a:srgbClr val="FFFFFF"/>
                </a:highlight>
                <a:latin typeface="Verdana"/>
                <a:ea typeface="Verdana"/>
                <a:cs typeface="Verdana"/>
                <a:sym typeface="Verdana"/>
              </a:rPr>
              <a:t> or </a:t>
            </a:r>
            <a:r>
              <a:rPr lang="en-US" sz="1300">
                <a:solidFill>
                  <a:srgbClr val="DC143C"/>
                </a:solidFill>
                <a:highlight>
                  <a:srgbClr val="FFFFFF"/>
                </a:highlight>
                <a:latin typeface="Courier New"/>
                <a:ea typeface="Courier New"/>
                <a:cs typeface="Courier New"/>
                <a:sym typeface="Courier New"/>
              </a:rPr>
              <a:t>&lt;span&gt;</a:t>
            </a:r>
            <a:r>
              <a:rPr lang="en-US" sz="1250">
                <a:highlight>
                  <a:srgbClr val="FFFFFF"/>
                </a:highlight>
                <a:latin typeface="Verdana"/>
                <a:ea typeface="Verdana"/>
                <a:cs typeface="Verdana"/>
                <a:sym typeface="Verdana"/>
              </a:rPr>
              <a:t>).</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All the icons in the icon libraries below, are scalable vectors that can be customized with CSS (size, color, shadow, etc.)</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Verdana"/>
                <a:ea typeface="Verdana"/>
                <a:cs typeface="Verdana"/>
                <a:sym typeface="Verdana"/>
              </a:rPr>
              <a:t>To use the Font Awesome icons, go to </a:t>
            </a:r>
            <a:r>
              <a:rPr lang="en-US" sz="1250" u="sng">
                <a:solidFill>
                  <a:schemeClr val="hlink"/>
                </a:solidFill>
                <a:highlight>
                  <a:srgbClr val="FFFFFF"/>
                </a:highlight>
                <a:latin typeface="Verdana"/>
                <a:ea typeface="Verdana"/>
                <a:cs typeface="Verdana"/>
                <a:sym typeface="Verdana"/>
                <a:hlinkClick r:id="rId3"/>
              </a:rPr>
              <a:t>fontawesome.com</a:t>
            </a:r>
            <a:r>
              <a:rPr lang="en-US" sz="1250">
                <a:highlight>
                  <a:srgbClr val="FFFFFF"/>
                </a:highlight>
                <a:latin typeface="Verdana"/>
                <a:ea typeface="Verdana"/>
                <a:cs typeface="Verdana"/>
                <a:sym typeface="Verdana"/>
              </a:rPr>
              <a:t>, sign in, and get a code to add in the </a:t>
            </a:r>
            <a:r>
              <a:rPr lang="en-US" sz="1300">
                <a:solidFill>
                  <a:srgbClr val="DC143C"/>
                </a:solidFill>
                <a:highlight>
                  <a:srgbClr val="FFFFFF"/>
                </a:highlight>
                <a:latin typeface="Courier New"/>
                <a:ea typeface="Courier New"/>
                <a:cs typeface="Courier New"/>
                <a:sym typeface="Courier New"/>
              </a:rPr>
              <a:t>&lt;head&gt;</a:t>
            </a:r>
            <a:r>
              <a:rPr lang="en-US" sz="1250">
                <a:highlight>
                  <a:srgbClr val="FFFFFF"/>
                </a:highlight>
                <a:latin typeface="Verdana"/>
                <a:ea typeface="Verdana"/>
                <a:cs typeface="Verdana"/>
                <a:sym typeface="Verdana"/>
              </a:rPr>
              <a:t> section of your HTML page:</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00">
                <a:solidFill>
                  <a:srgbClr val="DC143C"/>
                </a:solidFill>
                <a:highlight>
                  <a:srgbClr val="FFFFFF"/>
                </a:highlight>
                <a:latin typeface="Courier New"/>
                <a:ea typeface="Courier New"/>
                <a:cs typeface="Courier New"/>
                <a:sym typeface="Courier New"/>
              </a:rPr>
              <a:t>&lt;script src="https://kit.fontawesome.com/</a:t>
            </a:r>
            <a:r>
              <a:rPr i="1" lang="en-US" sz="1300">
                <a:solidFill>
                  <a:srgbClr val="DC143C"/>
                </a:solidFill>
                <a:highlight>
                  <a:srgbClr val="FFFFFF"/>
                </a:highlight>
                <a:latin typeface="Courier New"/>
                <a:ea typeface="Courier New"/>
                <a:cs typeface="Courier New"/>
                <a:sym typeface="Courier New"/>
              </a:rPr>
              <a:t>yourcode</a:t>
            </a:r>
            <a:r>
              <a:rPr lang="en-US" sz="1300">
                <a:solidFill>
                  <a:srgbClr val="DC143C"/>
                </a:solidFill>
                <a:highlight>
                  <a:srgbClr val="FFFFFF"/>
                </a:highlight>
                <a:latin typeface="Courier New"/>
                <a:ea typeface="Courier New"/>
                <a:cs typeface="Courier New"/>
                <a:sym typeface="Courier New"/>
              </a:rPr>
              <a:t>.js" crossorigin="anonymous"&gt;&lt;/script&gt;</a:t>
            </a:r>
            <a:endParaRPr sz="1300">
              <a:solidFill>
                <a:srgbClr val="DC143C"/>
              </a:solidFill>
              <a:highlight>
                <a:srgbClr val="FFFFFF"/>
              </a:highlight>
              <a:latin typeface="Courier New"/>
              <a:ea typeface="Courier New"/>
              <a:cs typeface="Courier New"/>
              <a:sym typeface="Courier New"/>
            </a:endParaRPr>
          </a:p>
          <a:p>
            <a:pPr indent="0" lvl="0" marL="0" rtl="0" algn="l">
              <a:spcBef>
                <a:spcPts val="1400"/>
              </a:spcBef>
              <a:spcAft>
                <a:spcPts val="0"/>
              </a:spcAft>
              <a:buNone/>
            </a:pPr>
            <a:r>
              <a:t/>
            </a:r>
            <a:endParaRPr sz="1300">
              <a:highlight>
                <a:srgbClr val="FFFFFF"/>
              </a:highlight>
              <a:latin typeface="Verdana"/>
              <a:ea typeface="Verdana"/>
              <a:cs typeface="Verdana"/>
              <a:sym typeface="Verdana"/>
            </a:endParaRPr>
          </a:p>
        </p:txBody>
      </p:sp>
      <p:pic>
        <p:nvPicPr>
          <p:cNvPr id="601" name="Google Shape;601;g24725c57100_0_116"/>
          <p:cNvPicPr preferRelativeResize="0"/>
          <p:nvPr/>
        </p:nvPicPr>
        <p:blipFill>
          <a:blip r:embed="rId4">
            <a:alphaModFix/>
          </a:blip>
          <a:stretch>
            <a:fillRect/>
          </a:stretch>
        </p:blipFill>
        <p:spPr>
          <a:xfrm>
            <a:off x="691450" y="1317700"/>
            <a:ext cx="7538151" cy="921763"/>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24725c57100_0_126"/>
          <p:cNvSpPr txBox="1"/>
          <p:nvPr>
            <p:ph idx="1" type="body"/>
          </p:nvPr>
        </p:nvSpPr>
        <p:spPr>
          <a:xfrm>
            <a:off x="457200" y="352775"/>
            <a:ext cx="8229600" cy="57735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&lt;title&gt;Font Awesome Icons&lt;/title&gt;</a:t>
            </a:r>
            <a:endParaRPr/>
          </a:p>
          <a:p>
            <a:pPr indent="0" lvl="0" marL="0" rtl="0" algn="l">
              <a:spcBef>
                <a:spcPts val="360"/>
              </a:spcBef>
              <a:spcAft>
                <a:spcPts val="0"/>
              </a:spcAft>
              <a:buClr>
                <a:schemeClr val="dk1"/>
              </a:buClr>
              <a:buSzPct val="34375"/>
              <a:buFont typeface="Arial"/>
              <a:buNone/>
            </a:pPr>
            <a:r>
              <a:rPr lang="en-US"/>
              <a:t>&lt;meta name="viewport" content="width=device-width, initial-scale=1"&gt;</a:t>
            </a:r>
            <a:endParaRPr/>
          </a:p>
          <a:p>
            <a:pPr indent="0" lvl="0" marL="0" rtl="0" algn="l">
              <a:spcBef>
                <a:spcPts val="360"/>
              </a:spcBef>
              <a:spcAft>
                <a:spcPts val="0"/>
              </a:spcAft>
              <a:buClr>
                <a:schemeClr val="dk1"/>
              </a:buClr>
              <a:buSzPct val="34375"/>
              <a:buFont typeface="Arial"/>
              <a:buNone/>
            </a:pPr>
            <a:r>
              <a:rPr lang="en-US"/>
              <a:t>&lt;script src="https://kit.fontawesome.com/a076d05399.js" crossorigin="anonymous"&gt;&lt;/script&gt;</a:t>
            </a:r>
            <a:endParaRPr/>
          </a:p>
          <a:p>
            <a:pPr indent="0" lvl="0" marL="0" rtl="0" algn="l">
              <a:spcBef>
                <a:spcPts val="360"/>
              </a:spcBef>
              <a:spcAft>
                <a:spcPts val="0"/>
              </a:spcAft>
              <a:buClr>
                <a:schemeClr val="dk1"/>
              </a:buClr>
              <a:buSzPct val="34375"/>
              <a:buFont typeface="Arial"/>
              <a:buNone/>
            </a:pPr>
            <a:r>
              <a:rPr lang="en-US"/>
              <a:t>&lt;!--Get your own code at fontawesome.com--&gt;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&lt;h1&gt;Font Awesome icon library&lt;/h1&gt;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&lt;p&gt;Some Font Awesome icons:&lt;/p&gt;</a:t>
            </a:r>
            <a:endParaRPr/>
          </a:p>
          <a:p>
            <a:pPr indent="0" lvl="0" marL="0" rtl="0" algn="l">
              <a:spcBef>
                <a:spcPts val="360"/>
              </a:spcBef>
              <a:spcAft>
                <a:spcPts val="0"/>
              </a:spcAft>
              <a:buClr>
                <a:schemeClr val="dk1"/>
              </a:buClr>
              <a:buSzPct val="34375"/>
              <a:buFont typeface="Arial"/>
              <a:buNone/>
            </a:pPr>
            <a:r>
              <a:rPr lang="en-US"/>
              <a:t>&lt;i class="fas fa-cloud"&gt;&lt;/i&gt;</a:t>
            </a:r>
            <a:endParaRPr/>
          </a:p>
          <a:p>
            <a:pPr indent="0" lvl="0" marL="0" rtl="0" algn="l">
              <a:spcBef>
                <a:spcPts val="360"/>
              </a:spcBef>
              <a:spcAft>
                <a:spcPts val="0"/>
              </a:spcAft>
              <a:buClr>
                <a:schemeClr val="dk1"/>
              </a:buClr>
              <a:buSzPct val="34375"/>
              <a:buFont typeface="Arial"/>
              <a:buNone/>
            </a:pPr>
            <a:r>
              <a:rPr lang="en-US"/>
              <a:t>&lt;i class="fas fa-heart"&gt;&lt;/i&gt;</a:t>
            </a:r>
            <a:endParaRPr/>
          </a:p>
          <a:p>
            <a:pPr indent="0" lvl="0" marL="0" rtl="0" algn="l">
              <a:spcBef>
                <a:spcPts val="360"/>
              </a:spcBef>
              <a:spcAft>
                <a:spcPts val="0"/>
              </a:spcAft>
              <a:buClr>
                <a:schemeClr val="dk1"/>
              </a:buClr>
              <a:buSzPct val="34375"/>
              <a:buFont typeface="Arial"/>
              <a:buNone/>
            </a:pPr>
            <a:r>
              <a:rPr lang="en-US"/>
              <a:t>&lt;i class="fas fa-car"&gt;&lt;/i&gt;</a:t>
            </a:r>
            <a:endParaRPr/>
          </a:p>
          <a:p>
            <a:pPr indent="0" lvl="0" marL="0" rtl="0" algn="l">
              <a:spcBef>
                <a:spcPts val="360"/>
              </a:spcBef>
              <a:spcAft>
                <a:spcPts val="0"/>
              </a:spcAft>
              <a:buClr>
                <a:schemeClr val="dk1"/>
              </a:buClr>
              <a:buSzPct val="34375"/>
              <a:buFont typeface="Arial"/>
              <a:buNone/>
            </a:pPr>
            <a:r>
              <a:rPr lang="en-US"/>
              <a:t>&lt;i class="fas fa-file"&gt;&lt;/i&gt;</a:t>
            </a:r>
            <a:endParaRPr/>
          </a:p>
          <a:p>
            <a:pPr indent="0" lvl="0" marL="0" rtl="0" algn="l">
              <a:spcBef>
                <a:spcPts val="360"/>
              </a:spcBef>
              <a:spcAft>
                <a:spcPts val="0"/>
              </a:spcAft>
              <a:buClr>
                <a:schemeClr val="dk1"/>
              </a:buClr>
              <a:buSzPct val="34375"/>
              <a:buFont typeface="Arial"/>
              <a:buNone/>
            </a:pPr>
            <a:r>
              <a:rPr lang="en-US"/>
              <a:t>&lt;i class="fas fa-bars"&gt;&lt;/i&gt;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&lt;p&gt;Styled Font Awesome icons (size and color):&lt;/p&gt;</a:t>
            </a:r>
            <a:endParaRPr/>
          </a:p>
          <a:p>
            <a:pPr indent="0" lvl="0" marL="0" rtl="0" algn="l">
              <a:spcBef>
                <a:spcPts val="360"/>
              </a:spcBef>
              <a:spcAft>
                <a:spcPts val="0"/>
              </a:spcAft>
              <a:buClr>
                <a:schemeClr val="dk1"/>
              </a:buClr>
              <a:buSzPct val="34375"/>
              <a:buFont typeface="Arial"/>
              <a:buNone/>
            </a:pPr>
            <a:r>
              <a:rPr lang="en-US"/>
              <a:t>&lt;i class="fas fa-cloud" style="font-size:24px;"&gt;&lt;/i&gt;</a:t>
            </a:r>
            <a:endParaRPr/>
          </a:p>
          <a:p>
            <a:pPr indent="0" lvl="0" marL="0" rtl="0" algn="l">
              <a:spcBef>
                <a:spcPts val="360"/>
              </a:spcBef>
              <a:spcAft>
                <a:spcPts val="0"/>
              </a:spcAft>
              <a:buClr>
                <a:schemeClr val="dk1"/>
              </a:buClr>
              <a:buSzPct val="34375"/>
              <a:buFont typeface="Arial"/>
              <a:buNone/>
            </a:pPr>
            <a:r>
              <a:rPr lang="en-US"/>
              <a:t>&lt;i class="fas fa-cloud" style="font-size:36px;"&gt;&lt;/i&gt;</a:t>
            </a:r>
            <a:endParaRPr/>
          </a:p>
          <a:p>
            <a:pPr indent="0" lvl="0" marL="0" rtl="0" algn="l">
              <a:spcBef>
                <a:spcPts val="360"/>
              </a:spcBef>
              <a:spcAft>
                <a:spcPts val="0"/>
              </a:spcAft>
              <a:buClr>
                <a:schemeClr val="dk1"/>
              </a:buClr>
              <a:buSzPct val="34375"/>
              <a:buFont typeface="Arial"/>
              <a:buNone/>
            </a:pPr>
            <a:r>
              <a:rPr lang="en-US"/>
              <a:t>&lt;i class="fas fa-cloud" style="font-size:48px;color:red;"&gt;&lt;/i&gt;</a:t>
            </a:r>
            <a:endParaRPr/>
          </a:p>
          <a:p>
            <a:pPr indent="0" lvl="0" marL="0" rtl="0" algn="l">
              <a:spcBef>
                <a:spcPts val="360"/>
              </a:spcBef>
              <a:spcAft>
                <a:spcPts val="0"/>
              </a:spcAft>
              <a:buClr>
                <a:schemeClr val="dk1"/>
              </a:buClr>
              <a:buSzPct val="34375"/>
              <a:buFont typeface="Arial"/>
              <a:buNone/>
            </a:pPr>
            <a:r>
              <a:rPr lang="en-US"/>
              <a:t>&lt;i class="fas fa-cloud" style="font-size:60px;color:lightblue;"&gt;&lt;/i&gt;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br>
              <a:rPr lang="en-US">
                <a:solidFill>
                  <a:srgbClr val="FF0000"/>
                </a:solidFill>
              </a:rPr>
            </a:br>
            <a:r>
              <a:rPr lang="en-US">
                <a:solidFill>
                  <a:srgbClr val="FF0000"/>
                </a:solidFill>
              </a:rPr>
              <a:t>External CSS</a:t>
            </a:r>
            <a:br>
              <a:rPr lang="en-US">
                <a:solidFill>
                  <a:srgbClr val="FF0000"/>
                </a:solidFill>
              </a:rPr>
            </a:br>
            <a:endParaRPr>
              <a:solidFill>
                <a:srgbClr val="FF0000"/>
              </a:solidFill>
            </a:endParaRPr>
          </a:p>
        </p:txBody>
      </p:sp>
      <p:sp>
        <p:nvSpPr>
          <p:cNvPr id="131" name="Google Shape;131;p8"/>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The &lt;link&gt; element can be used to include an external stylesheet file in your HTML document.</a:t>
            </a:r>
            <a:endParaRPr/>
          </a:p>
          <a:p>
            <a:pPr indent="0" lvl="0" marL="0" rtl="0" algn="l">
              <a:lnSpc>
                <a:spcPct val="90000"/>
              </a:lnSpc>
              <a:spcBef>
                <a:spcPts val="640"/>
              </a:spcBef>
              <a:spcAft>
                <a:spcPts val="0"/>
              </a:spcAft>
              <a:buClr>
                <a:schemeClr val="dk1"/>
              </a:buClr>
              <a:buSzPts val="2000"/>
              <a:buNone/>
            </a:pPr>
            <a:r>
              <a:rPr lang="en-US" sz="2000"/>
              <a:t>An external style sheet is a separate text file with .css extension.  define all the Style rules within this text file and then you can include this file in any HTML document using &lt;link&gt; element</a:t>
            </a:r>
            <a:r>
              <a:rPr lang="en-US"/>
              <a:t>.</a:t>
            </a:r>
            <a:endParaRPr/>
          </a:p>
          <a:p>
            <a:pPr indent="0" lvl="0" marL="0" rtl="0" algn="l">
              <a:lnSpc>
                <a:spcPct val="90000"/>
              </a:lnSpc>
              <a:spcBef>
                <a:spcPts val="400"/>
              </a:spcBef>
              <a:spcAft>
                <a:spcPts val="0"/>
              </a:spcAft>
              <a:buClr>
                <a:srgbClr val="FF0000"/>
              </a:buClr>
              <a:buSzPts val="2000"/>
              <a:buNone/>
            </a:pPr>
            <a:r>
              <a:rPr lang="en-US" sz="2000">
                <a:solidFill>
                  <a:srgbClr val="FF0000"/>
                </a:solidFill>
              </a:rPr>
              <a:t>generic syntax of including external CSS file </a:t>
            </a:r>
            <a:r>
              <a:rPr lang="en-US" sz="2000"/>
              <a:t>−</a:t>
            </a:r>
            <a:endParaRPr/>
          </a:p>
          <a:p>
            <a:pPr indent="0" lvl="0" marL="0" rtl="0" algn="l">
              <a:lnSpc>
                <a:spcPct val="90000"/>
              </a:lnSpc>
              <a:spcBef>
                <a:spcPts val="400"/>
              </a:spcBef>
              <a:spcAft>
                <a:spcPts val="0"/>
              </a:spcAft>
              <a:buClr>
                <a:schemeClr val="dk1"/>
              </a:buClr>
              <a:buSzPts val="2000"/>
              <a:buNone/>
            </a:pPr>
            <a:r>
              <a:rPr lang="en-US" sz="2000"/>
              <a:t>&lt;head&gt; </a:t>
            </a:r>
            <a:endParaRPr sz="2000"/>
          </a:p>
          <a:p>
            <a:pPr indent="0" lvl="0" marL="0" rtl="0" algn="l">
              <a:lnSpc>
                <a:spcPct val="90000"/>
              </a:lnSpc>
              <a:spcBef>
                <a:spcPts val="400"/>
              </a:spcBef>
              <a:spcAft>
                <a:spcPts val="0"/>
              </a:spcAft>
              <a:buClr>
                <a:schemeClr val="dk1"/>
              </a:buClr>
              <a:buSzPts val="2000"/>
              <a:buNone/>
            </a:pPr>
            <a:r>
              <a:rPr lang="en-US" sz="2000"/>
              <a:t>&lt;link type = "text/css" href = "..." /&gt;</a:t>
            </a:r>
            <a:endParaRPr/>
          </a:p>
          <a:p>
            <a:pPr indent="0" lvl="0" marL="0" rtl="0" algn="l">
              <a:lnSpc>
                <a:spcPct val="90000"/>
              </a:lnSpc>
              <a:spcBef>
                <a:spcPts val="400"/>
              </a:spcBef>
              <a:spcAft>
                <a:spcPts val="0"/>
              </a:spcAft>
              <a:buClr>
                <a:schemeClr val="dk1"/>
              </a:buClr>
              <a:buSzPts val="2000"/>
              <a:buNone/>
            </a:pPr>
            <a:r>
              <a:rPr lang="en-US" sz="2000"/>
              <a:t> &lt;/head&gt;</a:t>
            </a:r>
            <a:endParaRPr/>
          </a:p>
          <a:p>
            <a:pPr indent="0" lvl="0" marL="0" rtl="0" algn="l">
              <a:lnSpc>
                <a:spcPct val="90000"/>
              </a:lnSpc>
              <a:spcBef>
                <a:spcPts val="400"/>
              </a:spcBef>
              <a:spcAft>
                <a:spcPts val="0"/>
              </a:spcAft>
              <a:buClr>
                <a:schemeClr val="dk1"/>
              </a:buClr>
              <a:buSzPts val="2000"/>
              <a:buNone/>
            </a:pPr>
            <a:r>
              <a:t/>
            </a:r>
            <a:endParaRPr sz="2000"/>
          </a:p>
        </p:txBody>
      </p:sp>
      <p:graphicFrame>
        <p:nvGraphicFramePr>
          <p:cNvPr id="132" name="Google Shape;132;p8"/>
          <p:cNvGraphicFramePr/>
          <p:nvPr/>
        </p:nvGraphicFramePr>
        <p:xfrm>
          <a:off x="533400" y="4038600"/>
          <a:ext cx="3000000" cy="3000000"/>
        </p:xfrm>
        <a:graphic>
          <a:graphicData uri="http://schemas.openxmlformats.org/drawingml/2006/table">
            <a:tbl>
              <a:tblPr>
                <a:noFill/>
                <a:tableStyleId>{8FC43A09-F90D-47E6-A83E-3BA5A0B429A6}</a:tableStyleId>
              </a:tblPr>
              <a:tblGrid>
                <a:gridCol w="1306275"/>
                <a:gridCol w="1165375"/>
                <a:gridCol w="5834125"/>
              </a:tblGrid>
              <a:tr h="809350">
                <a:tc>
                  <a:txBody>
                    <a:bodyPr/>
                    <a:lstStyle/>
                    <a:p>
                      <a:pPr indent="0" lvl="0" marL="0" marR="0" rtl="0" algn="ctr">
                        <a:spcBef>
                          <a:spcPts val="0"/>
                        </a:spcBef>
                        <a:spcAft>
                          <a:spcPts val="0"/>
                        </a:spcAft>
                        <a:buNone/>
                      </a:pPr>
                      <a:r>
                        <a:rPr lang="en-US" sz="1800" u="none" cap="none" strike="noStrike">
                          <a:solidFill>
                            <a:srgbClr val="FF0000"/>
                          </a:solidFill>
                        </a:rPr>
                        <a:t>Attribute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solidFill>
                            <a:srgbClr val="FF0000"/>
                          </a:solidFill>
                        </a:rPr>
                        <a:t>Value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solidFill>
                            <a:srgbClr val="FF0000"/>
                          </a:solidFill>
                        </a:rPr>
                        <a:t>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126050">
                <a:tc>
                  <a:txBody>
                    <a:bodyPr/>
                    <a:lstStyle/>
                    <a:p>
                      <a:pPr indent="0" lvl="0" marL="0" marR="0" rtl="0" algn="l">
                        <a:spcBef>
                          <a:spcPts val="0"/>
                        </a:spcBef>
                        <a:spcAft>
                          <a:spcPts val="0"/>
                        </a:spcAft>
                        <a:buNone/>
                      </a:pPr>
                      <a:r>
                        <a:rPr lang="en-US" sz="1800" u="none" cap="none" strike="noStrike"/>
                        <a:t>type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text css</a:t>
                      </a:r>
                      <a:endParaRPr sz="1800" u="none" cap="none" strike="noStrike"/>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Specifies the style sheet language as a content-type (MIME type). This attribute is required.</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70750">
                <a:tc>
                  <a:txBody>
                    <a:bodyPr/>
                    <a:lstStyle/>
                    <a:p>
                      <a:pPr indent="0" lvl="0" marL="0" marR="0" rtl="0" algn="l">
                        <a:spcBef>
                          <a:spcPts val="0"/>
                        </a:spcBef>
                        <a:spcAft>
                          <a:spcPts val="0"/>
                        </a:spcAft>
                        <a:buNone/>
                      </a:pPr>
                      <a:r>
                        <a:rPr lang="en-US" sz="1800" u="none" cap="none" strike="noStrike"/>
                        <a:t>href</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URL</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Specifies the style sheet file having Style rules. This attribute is a required.</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4725c57100_0_13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Bootstrap Icons</a:t>
            </a:r>
            <a:endParaRPr/>
          </a:p>
        </p:txBody>
      </p:sp>
      <p:sp>
        <p:nvSpPr>
          <p:cNvPr id="614" name="Google Shape;614;g24725c57100_0_13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!DOCTYPE</a:t>
            </a:r>
            <a:r>
              <a:rPr lang="en-US" sz="1450">
                <a:solidFill>
                  <a:srgbClr val="FF0000"/>
                </a:solidFill>
                <a:latin typeface="Courier New"/>
                <a:ea typeface="Courier New"/>
                <a:cs typeface="Courier New"/>
                <a:sym typeface="Courier New"/>
              </a:rPr>
              <a:t> html</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html</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head</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link</a:t>
            </a:r>
            <a:r>
              <a:rPr lang="en-US" sz="1450">
                <a:solidFill>
                  <a:srgbClr val="FF0000"/>
                </a:solidFill>
                <a:latin typeface="Courier New"/>
                <a:ea typeface="Courier New"/>
                <a:cs typeface="Courier New"/>
                <a:sym typeface="Courier New"/>
              </a:rPr>
              <a:t> rel</a:t>
            </a:r>
            <a:r>
              <a:rPr lang="en-US" sz="1450">
                <a:solidFill>
                  <a:srgbClr val="0000CD"/>
                </a:solidFill>
                <a:latin typeface="Courier New"/>
                <a:ea typeface="Courier New"/>
                <a:cs typeface="Courier New"/>
                <a:sym typeface="Courier New"/>
              </a:rPr>
              <a:t>="stylesheet"</a:t>
            </a:r>
            <a:r>
              <a:rPr lang="en-US" sz="1450">
                <a:solidFill>
                  <a:srgbClr val="FF0000"/>
                </a:solidFill>
                <a:latin typeface="Courier New"/>
                <a:ea typeface="Courier New"/>
                <a:cs typeface="Courier New"/>
                <a:sym typeface="Courier New"/>
              </a:rPr>
              <a:t> href</a:t>
            </a:r>
            <a:r>
              <a:rPr lang="en-US" sz="1450">
                <a:solidFill>
                  <a:srgbClr val="0000CD"/>
                </a:solidFill>
                <a:latin typeface="Courier New"/>
                <a:ea typeface="Courier New"/>
                <a:cs typeface="Courier New"/>
                <a:sym typeface="Courier New"/>
              </a:rPr>
              <a:t>="https://maxcdn.bootstrapcdn.com/bootstrap/3.3.7/css/bootstrap.min.css"&gt;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/head</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body</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="glyphicon glyphicon-cloud"&gt;&lt;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="glyphicon glyphicon-remove"&gt;&lt;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="glyphicon glyphicon-user"&gt;&lt;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="glyphicon glyphicon-envelope"&gt;&lt;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="glyphicon glyphicon-thumbs-up"&gt;&lt;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/body</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/html</a:t>
            </a:r>
            <a:r>
              <a:rPr lang="en-US" sz="1450">
                <a:solidFill>
                  <a:srgbClr val="0000CD"/>
                </a:solidFill>
                <a:latin typeface="Courier New"/>
                <a:ea typeface="Courier New"/>
                <a:cs typeface="Courier New"/>
                <a:sym typeface="Courier New"/>
              </a:rPr>
              <a:t>&gt;</a:t>
            </a:r>
            <a:endParaRPr sz="35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24725c57100_0_14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Google Icons </a:t>
            </a:r>
            <a:endParaRPr/>
          </a:p>
        </p:txBody>
      </p:sp>
      <p:sp>
        <p:nvSpPr>
          <p:cNvPr id="621" name="Google Shape;621;g24725c57100_0_140"/>
          <p:cNvSpPr txBox="1"/>
          <p:nvPr>
            <p:ph idx="1" type="body"/>
          </p:nvPr>
        </p:nvSpPr>
        <p:spPr>
          <a:xfrm>
            <a:off x="457200" y="1241775"/>
            <a:ext cx="8229600" cy="4884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!DOCTYPE</a:t>
            </a:r>
            <a:r>
              <a:rPr lang="en-US" sz="1450">
                <a:solidFill>
                  <a:srgbClr val="FF0000"/>
                </a:solidFill>
                <a:latin typeface="Courier New"/>
                <a:ea typeface="Courier New"/>
                <a:cs typeface="Courier New"/>
                <a:sym typeface="Courier New"/>
              </a:rPr>
              <a:t> html</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html</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head</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link</a:t>
            </a:r>
            <a:r>
              <a:rPr lang="en-US" sz="1450">
                <a:solidFill>
                  <a:srgbClr val="FF0000"/>
                </a:solidFill>
                <a:latin typeface="Courier New"/>
                <a:ea typeface="Courier New"/>
                <a:cs typeface="Courier New"/>
                <a:sym typeface="Courier New"/>
              </a:rPr>
              <a:t> rel</a:t>
            </a:r>
            <a:r>
              <a:rPr lang="en-US" sz="1450">
                <a:solidFill>
                  <a:srgbClr val="0000CD"/>
                </a:solidFill>
                <a:latin typeface="Courier New"/>
                <a:ea typeface="Courier New"/>
                <a:cs typeface="Courier New"/>
                <a:sym typeface="Courier New"/>
              </a:rPr>
              <a:t>="stylesheet"</a:t>
            </a:r>
            <a:r>
              <a:rPr lang="en-US" sz="1450">
                <a:solidFill>
                  <a:srgbClr val="FF0000"/>
                </a:solidFill>
                <a:latin typeface="Courier New"/>
                <a:ea typeface="Courier New"/>
                <a:cs typeface="Courier New"/>
                <a:sym typeface="Courier New"/>
              </a:rPr>
              <a:t> href</a:t>
            </a:r>
            <a:r>
              <a:rPr lang="en-US" sz="1450">
                <a:solidFill>
                  <a:srgbClr val="0000CD"/>
                </a:solidFill>
                <a:latin typeface="Courier New"/>
                <a:ea typeface="Courier New"/>
                <a:cs typeface="Courier New"/>
                <a:sym typeface="Courier New"/>
              </a:rPr>
              <a:t>="https://fonts.googleapis.com/icon?family=Material+Icons"&gt;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/head</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body</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="material-icons"&gt;</a:t>
            </a:r>
            <a:r>
              <a:rPr lang="en-US" sz="1450">
                <a:highlight>
                  <a:srgbClr val="FFFFFF"/>
                </a:highlight>
                <a:latin typeface="Courier New"/>
                <a:ea typeface="Courier New"/>
                <a:cs typeface="Courier New"/>
                <a:sym typeface="Courier New"/>
              </a:rPr>
              <a:t>cloud</a:t>
            </a: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="material-icons"&gt;</a:t>
            </a:r>
            <a:r>
              <a:rPr lang="en-US" sz="1450">
                <a:highlight>
                  <a:srgbClr val="FFFFFF"/>
                </a:highlight>
                <a:latin typeface="Courier New"/>
                <a:ea typeface="Courier New"/>
                <a:cs typeface="Courier New"/>
                <a:sym typeface="Courier New"/>
              </a:rPr>
              <a:t>favorite</a:t>
            </a: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="material-icons"&gt;</a:t>
            </a:r>
            <a:r>
              <a:rPr lang="en-US" sz="1450">
                <a:highlight>
                  <a:srgbClr val="FFFFFF"/>
                </a:highlight>
                <a:latin typeface="Courier New"/>
                <a:ea typeface="Courier New"/>
                <a:cs typeface="Courier New"/>
                <a:sym typeface="Courier New"/>
              </a:rPr>
              <a:t>attachment</a:t>
            </a: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="material-icons"&gt;</a:t>
            </a:r>
            <a:r>
              <a:rPr lang="en-US" sz="1450">
                <a:highlight>
                  <a:srgbClr val="FFFFFF"/>
                </a:highlight>
                <a:latin typeface="Courier New"/>
                <a:ea typeface="Courier New"/>
                <a:cs typeface="Courier New"/>
                <a:sym typeface="Courier New"/>
              </a:rPr>
              <a:t>computer</a:t>
            </a: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FF0000"/>
                </a:solidFill>
                <a:latin typeface="Courier New"/>
                <a:ea typeface="Courier New"/>
                <a:cs typeface="Courier New"/>
                <a:sym typeface="Courier New"/>
              </a:rPr>
              <a:t> class</a:t>
            </a:r>
            <a:r>
              <a:rPr lang="en-US" sz="1450">
                <a:solidFill>
                  <a:srgbClr val="0000CD"/>
                </a:solidFill>
                <a:latin typeface="Courier New"/>
                <a:ea typeface="Courier New"/>
                <a:cs typeface="Courier New"/>
                <a:sym typeface="Courier New"/>
              </a:rPr>
              <a:t>="material-icons"&gt;</a:t>
            </a:r>
            <a:r>
              <a:rPr lang="en-US" sz="1450">
                <a:highlight>
                  <a:srgbClr val="FFFFFF"/>
                </a:highlight>
                <a:latin typeface="Courier New"/>
                <a:ea typeface="Courier New"/>
                <a:cs typeface="Courier New"/>
                <a:sym typeface="Courier New"/>
              </a:rPr>
              <a:t>traffic</a:t>
            </a: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/i</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/body</a:t>
            </a:r>
            <a:r>
              <a:rPr lang="en-US" sz="1450">
                <a:solidFill>
                  <a:srgbClr val="0000CD"/>
                </a:solidFill>
                <a:latin typeface="Courier New"/>
                <a:ea typeface="Courier New"/>
                <a:cs typeface="Courier New"/>
                <a:sym typeface="Courier New"/>
              </a:rPr>
              <a:t>&gt;</a:t>
            </a:r>
            <a:endParaRPr sz="1450">
              <a:solidFill>
                <a:srgbClr val="0000CD"/>
              </a:solidFill>
              <a:latin typeface="Courier New"/>
              <a:ea typeface="Courier New"/>
              <a:cs typeface="Courier New"/>
              <a:sym typeface="Courier New"/>
            </a:endParaRPr>
          </a:p>
          <a:p>
            <a:pPr indent="0" lvl="0" marL="0" rtl="0" algn="l">
              <a:spcBef>
                <a:spcPts val="360"/>
              </a:spcBef>
              <a:spcAft>
                <a:spcPts val="0"/>
              </a:spcAft>
              <a:buNone/>
            </a:pPr>
            <a:r>
              <a:rPr lang="en-US" sz="1450">
                <a:solidFill>
                  <a:srgbClr val="0000CD"/>
                </a:solidFill>
                <a:latin typeface="Courier New"/>
                <a:ea typeface="Courier New"/>
                <a:cs typeface="Courier New"/>
                <a:sym typeface="Courier New"/>
              </a:rPr>
              <a:t>&lt;</a:t>
            </a:r>
            <a:r>
              <a:rPr lang="en-US" sz="1450">
                <a:solidFill>
                  <a:srgbClr val="A52A2A"/>
                </a:solidFill>
                <a:latin typeface="Courier New"/>
                <a:ea typeface="Courier New"/>
                <a:cs typeface="Courier New"/>
                <a:sym typeface="Courier New"/>
              </a:rPr>
              <a:t>/html</a:t>
            </a:r>
            <a:r>
              <a:rPr lang="en-US" sz="1450">
                <a:solidFill>
                  <a:srgbClr val="0000CD"/>
                </a:solidFill>
                <a:latin typeface="Courier New"/>
                <a:ea typeface="Courier New"/>
                <a:cs typeface="Courier New"/>
                <a:sym typeface="Courier New"/>
              </a:rPr>
              <a:t>&gt;</a:t>
            </a:r>
            <a:endParaRPr sz="165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24725c57100_0_147"/>
          <p:cNvSpPr txBox="1"/>
          <p:nvPr>
            <p:ph type="title"/>
          </p:nvPr>
        </p:nvSpPr>
        <p:spPr>
          <a:xfrm>
            <a:off x="457200" y="274644"/>
            <a:ext cx="8229600" cy="543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Links</a:t>
            </a:r>
            <a:endParaRPr/>
          </a:p>
        </p:txBody>
      </p:sp>
      <p:sp>
        <p:nvSpPr>
          <p:cNvPr id="628" name="Google Shape;628;g24725c57100_0_147"/>
          <p:cNvSpPr txBox="1"/>
          <p:nvPr>
            <p:ph idx="1" type="body"/>
          </p:nvPr>
        </p:nvSpPr>
        <p:spPr>
          <a:xfrm>
            <a:off x="457200" y="917225"/>
            <a:ext cx="8229600" cy="5209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200">
                <a:highlight>
                  <a:srgbClr val="FFFFFF"/>
                </a:highlight>
                <a:latin typeface="Verdana"/>
                <a:ea typeface="Verdana"/>
                <a:cs typeface="Verdana"/>
                <a:sym typeface="Verdana"/>
              </a:rPr>
              <a:t>With CSS, links can be styled in many different ways.</a:t>
            </a:r>
            <a:endParaRPr sz="1200">
              <a:highlight>
                <a:srgbClr val="FFFFFF"/>
              </a:highlight>
              <a:latin typeface="Verdana"/>
              <a:ea typeface="Verdana"/>
              <a:cs typeface="Verdana"/>
              <a:sym typeface="Verdana"/>
            </a:endParaRPr>
          </a:p>
          <a:p>
            <a:pPr indent="0" lvl="0" marL="0" rtl="0" algn="l">
              <a:spcBef>
                <a:spcPts val="360"/>
              </a:spcBef>
              <a:spcAft>
                <a:spcPts val="0"/>
              </a:spcAft>
              <a:buNone/>
            </a:pPr>
            <a:r>
              <a:t/>
            </a:r>
            <a:endParaRPr sz="1200">
              <a:highlight>
                <a:srgbClr val="FFFFFF"/>
              </a:highlight>
              <a:latin typeface="Verdana"/>
              <a:ea typeface="Verdana"/>
              <a:cs typeface="Verdana"/>
              <a:sym typeface="Verdana"/>
            </a:endParaRPr>
          </a:p>
          <a:p>
            <a:pPr indent="0" lvl="0" marL="0" rtl="0" algn="l">
              <a:spcBef>
                <a:spcPts val="360"/>
              </a:spcBef>
              <a:spcAft>
                <a:spcPts val="0"/>
              </a:spcAft>
              <a:buNone/>
            </a:pPr>
            <a:r>
              <a:t/>
            </a:r>
            <a:endParaRPr sz="1200">
              <a:highlight>
                <a:srgbClr val="FFFFFF"/>
              </a:highlight>
              <a:latin typeface="Verdana"/>
              <a:ea typeface="Verdana"/>
              <a:cs typeface="Verdana"/>
              <a:sym typeface="Verdana"/>
            </a:endParaRPr>
          </a:p>
          <a:p>
            <a:pPr indent="0" lvl="0" marL="0" rtl="0" algn="l">
              <a:spcBef>
                <a:spcPts val="360"/>
              </a:spcBef>
              <a:spcAft>
                <a:spcPts val="0"/>
              </a:spcAft>
              <a:buNone/>
            </a:pPr>
            <a:r>
              <a:t/>
            </a:r>
            <a:endParaRPr sz="1200">
              <a:highlight>
                <a:srgbClr val="FFFFFF"/>
              </a:highlight>
              <a:latin typeface="Verdana"/>
              <a:ea typeface="Verdana"/>
              <a:cs typeface="Verdana"/>
              <a:sym typeface="Verdana"/>
            </a:endParaRPr>
          </a:p>
          <a:p>
            <a:pPr indent="0" lvl="0" marL="0" rtl="0" algn="l">
              <a:spcBef>
                <a:spcPts val="360"/>
              </a:spcBef>
              <a:spcAft>
                <a:spcPts val="0"/>
              </a:spcAft>
              <a:buNone/>
            </a:pPr>
            <a:r>
              <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In addition, links can be styled differently depending on what state they are in.</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The four links states are:</a:t>
            </a:r>
            <a:endParaRPr sz="14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a:link</a:t>
            </a:r>
            <a:r>
              <a:rPr lang="en-US" sz="1450">
                <a:highlight>
                  <a:srgbClr val="FFFFFF"/>
                </a:highlight>
                <a:latin typeface="Verdana"/>
                <a:ea typeface="Verdana"/>
                <a:cs typeface="Verdana"/>
                <a:sym typeface="Verdana"/>
              </a:rPr>
              <a:t> - a normal, unvisited link</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a:visited</a:t>
            </a:r>
            <a:r>
              <a:rPr lang="en-US" sz="1450">
                <a:highlight>
                  <a:srgbClr val="FFFFFF"/>
                </a:highlight>
                <a:latin typeface="Verdana"/>
                <a:ea typeface="Verdana"/>
                <a:cs typeface="Verdana"/>
                <a:sym typeface="Verdana"/>
              </a:rPr>
              <a:t> - a link the user has visited</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a:hover</a:t>
            </a:r>
            <a:r>
              <a:rPr lang="en-US" sz="1450">
                <a:highlight>
                  <a:srgbClr val="FFFFFF"/>
                </a:highlight>
                <a:latin typeface="Verdana"/>
                <a:ea typeface="Verdana"/>
                <a:cs typeface="Verdana"/>
                <a:sym typeface="Verdana"/>
              </a:rPr>
              <a:t> - a link when the user mouses over it</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500">
                <a:solidFill>
                  <a:srgbClr val="DC143C"/>
                </a:solidFill>
                <a:highlight>
                  <a:srgbClr val="FFFFFF"/>
                </a:highlight>
                <a:latin typeface="Courier New"/>
                <a:ea typeface="Courier New"/>
                <a:cs typeface="Courier New"/>
                <a:sym typeface="Courier New"/>
              </a:rPr>
              <a:t>a:active</a:t>
            </a:r>
            <a:r>
              <a:rPr lang="en-US" sz="1450">
                <a:highlight>
                  <a:srgbClr val="FFFFFF"/>
                </a:highlight>
                <a:latin typeface="Verdana"/>
                <a:ea typeface="Verdana"/>
                <a:cs typeface="Verdana"/>
                <a:sym typeface="Verdana"/>
              </a:rPr>
              <a:t> - a link the moment it is clicked</a:t>
            </a:r>
            <a:endParaRPr sz="1450">
              <a:highlight>
                <a:srgbClr val="FFFFFF"/>
              </a:highlight>
              <a:latin typeface="Verdana"/>
              <a:ea typeface="Verdana"/>
              <a:cs typeface="Verdana"/>
              <a:sym typeface="Verdana"/>
            </a:endParaRPr>
          </a:p>
          <a:p>
            <a:pPr indent="0" lvl="0" marL="0" rtl="0" algn="l">
              <a:spcBef>
                <a:spcPts val="1100"/>
              </a:spcBef>
              <a:spcAft>
                <a:spcPts val="0"/>
              </a:spcAft>
              <a:buNone/>
            </a:pPr>
            <a:r>
              <a:t/>
            </a:r>
            <a:endParaRPr sz="1200">
              <a:highlight>
                <a:srgbClr val="FFFFFF"/>
              </a:highlight>
              <a:latin typeface="Verdana"/>
              <a:ea typeface="Verdana"/>
              <a:cs typeface="Verdana"/>
              <a:sym typeface="Verdana"/>
            </a:endParaRPr>
          </a:p>
        </p:txBody>
      </p:sp>
      <p:pic>
        <p:nvPicPr>
          <p:cNvPr id="629" name="Google Shape;629;g24725c57100_0_147"/>
          <p:cNvPicPr preferRelativeResize="0"/>
          <p:nvPr/>
        </p:nvPicPr>
        <p:blipFill>
          <a:blip r:embed="rId3">
            <a:alphaModFix/>
          </a:blip>
          <a:stretch>
            <a:fillRect/>
          </a:stretch>
        </p:blipFill>
        <p:spPr>
          <a:xfrm>
            <a:off x="674500" y="1396375"/>
            <a:ext cx="4518400" cy="4267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24725c57100_0_156"/>
          <p:cNvSpPr txBox="1"/>
          <p:nvPr>
            <p:ph idx="1" type="body"/>
          </p:nvPr>
        </p:nvSpPr>
        <p:spPr>
          <a:xfrm>
            <a:off x="457200" y="437450"/>
            <a:ext cx="8229600" cy="6321900"/>
          </a:xfrm>
          <a:prstGeom prst="rect">
            <a:avLst/>
          </a:prstGeom>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358"/>
              <a:buFont typeface="Arial"/>
              <a:buNone/>
            </a:pPr>
            <a:r>
              <a:rPr lang="en-US" sz="1340"/>
              <a:t>&lt;!DOCTYPE html&gt;</a:t>
            </a:r>
            <a:endParaRPr sz="1340"/>
          </a:p>
          <a:p>
            <a:pPr indent="0" lvl="0" marL="0" rtl="0" algn="l">
              <a:lnSpc>
                <a:spcPct val="80000"/>
              </a:lnSpc>
              <a:spcBef>
                <a:spcPts val="360"/>
              </a:spcBef>
              <a:spcAft>
                <a:spcPts val="0"/>
              </a:spcAft>
              <a:buClr>
                <a:schemeClr val="dk1"/>
              </a:buClr>
              <a:buSzPts val="358"/>
              <a:buFont typeface="Arial"/>
              <a:buNone/>
            </a:pPr>
            <a:r>
              <a:rPr lang="en-US" sz="1340"/>
              <a:t>&lt;html&gt;</a:t>
            </a:r>
            <a:endParaRPr sz="1340"/>
          </a:p>
          <a:p>
            <a:pPr indent="0" lvl="0" marL="0" rtl="0" algn="l">
              <a:lnSpc>
                <a:spcPct val="80000"/>
              </a:lnSpc>
              <a:spcBef>
                <a:spcPts val="360"/>
              </a:spcBef>
              <a:spcAft>
                <a:spcPts val="0"/>
              </a:spcAft>
              <a:buClr>
                <a:schemeClr val="dk1"/>
              </a:buClr>
              <a:buSzPts val="358"/>
              <a:buFont typeface="Arial"/>
              <a:buNone/>
            </a:pPr>
            <a:r>
              <a:rPr lang="en-US" sz="1340"/>
              <a:t>&lt;head&gt;</a:t>
            </a:r>
            <a:endParaRPr sz="1340"/>
          </a:p>
          <a:p>
            <a:pPr indent="0" lvl="0" marL="0" rtl="0" algn="l">
              <a:lnSpc>
                <a:spcPct val="80000"/>
              </a:lnSpc>
              <a:spcBef>
                <a:spcPts val="360"/>
              </a:spcBef>
              <a:spcAft>
                <a:spcPts val="0"/>
              </a:spcAft>
              <a:buClr>
                <a:schemeClr val="dk1"/>
              </a:buClr>
              <a:buSzPts val="358"/>
              <a:buFont typeface="Arial"/>
              <a:buNone/>
            </a:pPr>
            <a:r>
              <a:rPr lang="en-US" sz="1340"/>
              <a:t>&lt;style&gt;</a:t>
            </a:r>
            <a:endParaRPr sz="1340"/>
          </a:p>
          <a:p>
            <a:pPr indent="0" lvl="0" marL="0" rtl="0" algn="l">
              <a:lnSpc>
                <a:spcPct val="80000"/>
              </a:lnSpc>
              <a:spcBef>
                <a:spcPts val="360"/>
              </a:spcBef>
              <a:spcAft>
                <a:spcPts val="0"/>
              </a:spcAft>
              <a:buClr>
                <a:schemeClr val="dk1"/>
              </a:buClr>
              <a:buSzPts val="358"/>
              <a:buFont typeface="Arial"/>
              <a:buNone/>
            </a:pPr>
            <a:r>
              <a:rPr lang="en-US" sz="1340"/>
              <a:t>/* unvisited link */</a:t>
            </a:r>
            <a:endParaRPr sz="1340"/>
          </a:p>
          <a:p>
            <a:pPr indent="0" lvl="0" marL="0" rtl="0" algn="l">
              <a:lnSpc>
                <a:spcPct val="80000"/>
              </a:lnSpc>
              <a:spcBef>
                <a:spcPts val="360"/>
              </a:spcBef>
              <a:spcAft>
                <a:spcPts val="0"/>
              </a:spcAft>
              <a:buClr>
                <a:schemeClr val="dk1"/>
              </a:buClr>
              <a:buSzPts val="358"/>
              <a:buFont typeface="Arial"/>
              <a:buNone/>
            </a:pPr>
            <a:r>
              <a:rPr lang="en-US" sz="1340"/>
              <a:t>a:link {</a:t>
            </a:r>
            <a:endParaRPr sz="1340"/>
          </a:p>
          <a:p>
            <a:pPr indent="0" lvl="0" marL="0" rtl="0" algn="l">
              <a:lnSpc>
                <a:spcPct val="80000"/>
              </a:lnSpc>
              <a:spcBef>
                <a:spcPts val="360"/>
              </a:spcBef>
              <a:spcAft>
                <a:spcPts val="0"/>
              </a:spcAft>
              <a:buClr>
                <a:schemeClr val="dk1"/>
              </a:buClr>
              <a:buSzPts val="358"/>
              <a:buFont typeface="Arial"/>
              <a:buNone/>
            </a:pPr>
            <a:r>
              <a:rPr lang="en-US" sz="1340"/>
              <a:t>  color: red; text-decoration: none;</a:t>
            </a:r>
            <a:r>
              <a:rPr lang="en-US" sz="1150">
                <a:solidFill>
                  <a:srgbClr val="FF0000"/>
                </a:solidFill>
                <a:highlight>
                  <a:srgbClr val="FFFFFF"/>
                </a:highlight>
                <a:latin typeface="Courier New"/>
                <a:ea typeface="Courier New"/>
                <a:cs typeface="Courier New"/>
                <a:sym typeface="Courier New"/>
              </a:rPr>
              <a:t>background-color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yellow</a:t>
            </a:r>
            <a:r>
              <a:rPr lang="en-US" sz="1150">
                <a:highlight>
                  <a:srgbClr val="FFFFFF"/>
                </a:highlight>
                <a:latin typeface="Courier New"/>
                <a:ea typeface="Courier New"/>
                <a:cs typeface="Courier New"/>
                <a:sym typeface="Courier New"/>
              </a:rPr>
              <a:t>;</a:t>
            </a:r>
            <a:endParaRPr sz="1340"/>
          </a:p>
          <a:p>
            <a:pPr indent="0" lvl="0" marL="0" rtl="0" algn="l">
              <a:lnSpc>
                <a:spcPct val="80000"/>
              </a:lnSpc>
              <a:spcBef>
                <a:spcPts val="360"/>
              </a:spcBef>
              <a:spcAft>
                <a:spcPts val="0"/>
              </a:spcAft>
              <a:buClr>
                <a:schemeClr val="dk1"/>
              </a:buClr>
              <a:buSzPts val="358"/>
              <a:buFont typeface="Arial"/>
              <a:buNone/>
            </a:pPr>
            <a:r>
              <a:rPr lang="en-US" sz="1340"/>
              <a:t>}</a:t>
            </a:r>
            <a:endParaRPr sz="1340"/>
          </a:p>
          <a:p>
            <a:pPr indent="0" lvl="0" marL="0" rtl="0" algn="l">
              <a:lnSpc>
                <a:spcPct val="80000"/>
              </a:lnSpc>
              <a:spcBef>
                <a:spcPts val="360"/>
              </a:spcBef>
              <a:spcAft>
                <a:spcPts val="0"/>
              </a:spcAft>
              <a:buClr>
                <a:schemeClr val="dk1"/>
              </a:buClr>
              <a:buSzPts val="358"/>
              <a:buFont typeface="Arial"/>
              <a:buNone/>
            </a:pPr>
            <a:r>
              <a:rPr lang="en-US" sz="1340"/>
              <a:t>/* visited link */</a:t>
            </a:r>
            <a:endParaRPr sz="1340"/>
          </a:p>
          <a:p>
            <a:pPr indent="0" lvl="0" marL="0" rtl="0" algn="l">
              <a:lnSpc>
                <a:spcPct val="80000"/>
              </a:lnSpc>
              <a:spcBef>
                <a:spcPts val="360"/>
              </a:spcBef>
              <a:spcAft>
                <a:spcPts val="0"/>
              </a:spcAft>
              <a:buClr>
                <a:schemeClr val="dk1"/>
              </a:buClr>
              <a:buSzPts val="358"/>
              <a:buFont typeface="Arial"/>
              <a:buNone/>
            </a:pPr>
            <a:r>
              <a:rPr lang="en-US" sz="1340"/>
              <a:t>a:visited {</a:t>
            </a:r>
            <a:endParaRPr sz="1340"/>
          </a:p>
          <a:p>
            <a:pPr indent="0" lvl="0" marL="0" rtl="0" algn="l">
              <a:lnSpc>
                <a:spcPct val="80000"/>
              </a:lnSpc>
              <a:spcBef>
                <a:spcPts val="360"/>
              </a:spcBef>
              <a:spcAft>
                <a:spcPts val="0"/>
              </a:spcAft>
              <a:buClr>
                <a:schemeClr val="dk1"/>
              </a:buClr>
              <a:buSzPts val="358"/>
              <a:buFont typeface="Arial"/>
              <a:buNone/>
            </a:pPr>
            <a:r>
              <a:rPr lang="en-US" sz="1340"/>
              <a:t>  color: green; text-decoration:  none; </a:t>
            </a:r>
            <a:r>
              <a:rPr lang="en-US" sz="1150">
                <a:solidFill>
                  <a:srgbClr val="FF0000"/>
                </a:solidFill>
                <a:highlight>
                  <a:srgbClr val="FFFFFF"/>
                </a:highlight>
                <a:latin typeface="Courier New"/>
                <a:ea typeface="Courier New"/>
                <a:cs typeface="Courier New"/>
                <a:sym typeface="Courier New"/>
              </a:rPr>
              <a:t>background-color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cyan</a:t>
            </a:r>
            <a:r>
              <a:rPr lang="en-US" sz="1150">
                <a:highlight>
                  <a:srgbClr val="FFFFFF"/>
                </a:highlight>
                <a:latin typeface="Courier New"/>
                <a:ea typeface="Courier New"/>
                <a:cs typeface="Courier New"/>
                <a:sym typeface="Courier New"/>
              </a:rPr>
              <a:t>;</a:t>
            </a:r>
            <a:endParaRPr sz="1340"/>
          </a:p>
          <a:p>
            <a:pPr indent="0" lvl="0" marL="0" rtl="0" algn="l">
              <a:lnSpc>
                <a:spcPct val="80000"/>
              </a:lnSpc>
              <a:spcBef>
                <a:spcPts val="360"/>
              </a:spcBef>
              <a:spcAft>
                <a:spcPts val="0"/>
              </a:spcAft>
              <a:buClr>
                <a:schemeClr val="dk1"/>
              </a:buClr>
              <a:buSzPts val="358"/>
              <a:buFont typeface="Arial"/>
              <a:buNone/>
            </a:pPr>
            <a:r>
              <a:rPr lang="en-US" sz="1340"/>
              <a:t>}</a:t>
            </a:r>
            <a:endParaRPr sz="1340"/>
          </a:p>
          <a:p>
            <a:pPr indent="0" lvl="0" marL="0" rtl="0" algn="l">
              <a:lnSpc>
                <a:spcPct val="80000"/>
              </a:lnSpc>
              <a:spcBef>
                <a:spcPts val="360"/>
              </a:spcBef>
              <a:spcAft>
                <a:spcPts val="0"/>
              </a:spcAft>
              <a:buClr>
                <a:schemeClr val="dk1"/>
              </a:buClr>
              <a:buSzPts val="358"/>
              <a:buFont typeface="Arial"/>
              <a:buNone/>
            </a:pPr>
            <a:r>
              <a:rPr lang="en-US" sz="1340"/>
              <a:t>/* mouse over link */</a:t>
            </a:r>
            <a:endParaRPr sz="1340"/>
          </a:p>
          <a:p>
            <a:pPr indent="0" lvl="0" marL="0" rtl="0" algn="l">
              <a:lnSpc>
                <a:spcPct val="80000"/>
              </a:lnSpc>
              <a:spcBef>
                <a:spcPts val="360"/>
              </a:spcBef>
              <a:spcAft>
                <a:spcPts val="0"/>
              </a:spcAft>
              <a:buClr>
                <a:schemeClr val="dk1"/>
              </a:buClr>
              <a:buSzPts val="358"/>
              <a:buFont typeface="Arial"/>
              <a:buNone/>
            </a:pPr>
            <a:r>
              <a:rPr lang="en-US" sz="1340"/>
              <a:t>a:hover {</a:t>
            </a:r>
            <a:endParaRPr sz="1340"/>
          </a:p>
          <a:p>
            <a:pPr indent="0" lvl="0" marL="0" rtl="0" algn="l">
              <a:lnSpc>
                <a:spcPct val="80000"/>
              </a:lnSpc>
              <a:spcBef>
                <a:spcPts val="360"/>
              </a:spcBef>
              <a:spcAft>
                <a:spcPts val="0"/>
              </a:spcAft>
              <a:buClr>
                <a:schemeClr val="dk1"/>
              </a:buClr>
              <a:buSzPts val="358"/>
              <a:buFont typeface="Arial"/>
              <a:buNone/>
            </a:pPr>
            <a:r>
              <a:rPr lang="en-US" sz="1340"/>
              <a:t>  color: hotpink; text-decoration:  underline ; </a:t>
            </a:r>
            <a:r>
              <a:rPr lang="en-US" sz="1150">
                <a:solidFill>
                  <a:srgbClr val="FF0000"/>
                </a:solidFill>
                <a:highlight>
                  <a:srgbClr val="FFFFFF"/>
                </a:highlight>
                <a:latin typeface="Courier New"/>
                <a:ea typeface="Courier New"/>
                <a:cs typeface="Courier New"/>
                <a:sym typeface="Courier New"/>
              </a:rPr>
              <a:t>background-color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lightgreen</a:t>
            </a:r>
            <a:r>
              <a:rPr lang="en-US" sz="1150">
                <a:highlight>
                  <a:srgbClr val="FFFFFF"/>
                </a:highlight>
                <a:latin typeface="Courier New"/>
                <a:ea typeface="Courier New"/>
                <a:cs typeface="Courier New"/>
                <a:sym typeface="Courier New"/>
              </a:rPr>
              <a:t>;</a:t>
            </a:r>
            <a:endParaRPr sz="1340"/>
          </a:p>
          <a:p>
            <a:pPr indent="0" lvl="0" marL="0" rtl="0" algn="l">
              <a:lnSpc>
                <a:spcPct val="80000"/>
              </a:lnSpc>
              <a:spcBef>
                <a:spcPts val="360"/>
              </a:spcBef>
              <a:spcAft>
                <a:spcPts val="0"/>
              </a:spcAft>
              <a:buClr>
                <a:schemeClr val="dk1"/>
              </a:buClr>
              <a:buSzPts val="358"/>
              <a:buFont typeface="Arial"/>
              <a:buNone/>
            </a:pPr>
            <a:r>
              <a:rPr lang="en-US" sz="1340"/>
              <a:t>}</a:t>
            </a:r>
            <a:endParaRPr sz="1340"/>
          </a:p>
          <a:p>
            <a:pPr indent="0" lvl="0" marL="0" rtl="0" algn="l">
              <a:lnSpc>
                <a:spcPct val="80000"/>
              </a:lnSpc>
              <a:spcBef>
                <a:spcPts val="360"/>
              </a:spcBef>
              <a:spcAft>
                <a:spcPts val="0"/>
              </a:spcAft>
              <a:buClr>
                <a:schemeClr val="dk1"/>
              </a:buClr>
              <a:buSzPts val="358"/>
              <a:buFont typeface="Arial"/>
              <a:buNone/>
            </a:pPr>
            <a:r>
              <a:rPr lang="en-US" sz="1340"/>
              <a:t>/* selected link */</a:t>
            </a:r>
            <a:endParaRPr sz="1340"/>
          </a:p>
          <a:p>
            <a:pPr indent="0" lvl="0" marL="0" rtl="0" algn="l">
              <a:lnSpc>
                <a:spcPct val="80000"/>
              </a:lnSpc>
              <a:spcBef>
                <a:spcPts val="360"/>
              </a:spcBef>
              <a:spcAft>
                <a:spcPts val="0"/>
              </a:spcAft>
              <a:buClr>
                <a:schemeClr val="dk1"/>
              </a:buClr>
              <a:buSzPts val="358"/>
              <a:buFont typeface="Arial"/>
              <a:buNone/>
            </a:pPr>
            <a:r>
              <a:rPr lang="en-US" sz="1340"/>
              <a:t>a:active {</a:t>
            </a:r>
            <a:endParaRPr sz="1340"/>
          </a:p>
          <a:p>
            <a:pPr indent="0" lvl="0" marL="0" rtl="0" algn="l">
              <a:lnSpc>
                <a:spcPct val="80000"/>
              </a:lnSpc>
              <a:spcBef>
                <a:spcPts val="360"/>
              </a:spcBef>
              <a:spcAft>
                <a:spcPts val="0"/>
              </a:spcAft>
              <a:buClr>
                <a:schemeClr val="dk1"/>
              </a:buClr>
              <a:buSzPts val="358"/>
              <a:buFont typeface="Arial"/>
              <a:buNone/>
            </a:pPr>
            <a:r>
              <a:rPr lang="en-US" sz="1340"/>
              <a:t>  color: blue; </a:t>
            </a:r>
            <a:r>
              <a:rPr lang="en-US" sz="1340"/>
              <a:t>text-decoration:  none; </a:t>
            </a:r>
            <a:r>
              <a:rPr lang="en-US" sz="1150">
                <a:solidFill>
                  <a:srgbClr val="FF0000"/>
                </a:solidFill>
                <a:highlight>
                  <a:srgbClr val="FFFFFF"/>
                </a:highlight>
                <a:latin typeface="Courier New"/>
                <a:ea typeface="Courier New"/>
                <a:cs typeface="Courier New"/>
                <a:sym typeface="Courier New"/>
              </a:rPr>
              <a:t>background-color</a:t>
            </a:r>
            <a:r>
              <a:rPr lang="en-US" sz="1150">
                <a:highlight>
                  <a:srgbClr val="FFFFFF"/>
                </a:highlight>
                <a:latin typeface="Courier New"/>
                <a:ea typeface="Courier New"/>
                <a:cs typeface="Courier New"/>
                <a:sym typeface="Courier New"/>
              </a:rPr>
              <a:t>:</a:t>
            </a:r>
            <a:r>
              <a:rPr lang="en-US" sz="1150">
                <a:solidFill>
                  <a:srgbClr val="0000CD"/>
                </a:solidFill>
                <a:highlight>
                  <a:srgbClr val="FFFFFF"/>
                </a:highlight>
                <a:latin typeface="Courier New"/>
                <a:ea typeface="Courier New"/>
                <a:cs typeface="Courier New"/>
                <a:sym typeface="Courier New"/>
              </a:rPr>
              <a:t> hotpink</a:t>
            </a:r>
            <a:r>
              <a:rPr lang="en-US" sz="1150">
                <a:highlight>
                  <a:srgbClr val="FFFFFF"/>
                </a:highlight>
                <a:latin typeface="Courier New"/>
                <a:ea typeface="Courier New"/>
                <a:cs typeface="Courier New"/>
                <a:sym typeface="Courier New"/>
              </a:rPr>
              <a:t>;</a:t>
            </a:r>
            <a:endParaRPr sz="1340"/>
          </a:p>
          <a:p>
            <a:pPr indent="0" lvl="0" marL="0" rtl="0" algn="l">
              <a:lnSpc>
                <a:spcPct val="80000"/>
              </a:lnSpc>
              <a:spcBef>
                <a:spcPts val="360"/>
              </a:spcBef>
              <a:spcAft>
                <a:spcPts val="0"/>
              </a:spcAft>
              <a:buClr>
                <a:schemeClr val="dk1"/>
              </a:buClr>
              <a:buSzPts val="358"/>
              <a:buFont typeface="Arial"/>
              <a:buNone/>
            </a:pPr>
            <a:r>
              <a:rPr lang="en-US" sz="1340"/>
              <a:t>}</a:t>
            </a:r>
            <a:endParaRPr sz="1340"/>
          </a:p>
          <a:p>
            <a:pPr indent="0" lvl="0" marL="0" rtl="0" algn="l">
              <a:lnSpc>
                <a:spcPct val="80000"/>
              </a:lnSpc>
              <a:spcBef>
                <a:spcPts val="360"/>
              </a:spcBef>
              <a:spcAft>
                <a:spcPts val="0"/>
              </a:spcAft>
              <a:buClr>
                <a:schemeClr val="dk1"/>
              </a:buClr>
              <a:buSzPts val="358"/>
              <a:buFont typeface="Arial"/>
              <a:buNone/>
            </a:pPr>
            <a:r>
              <a:rPr lang="en-US" sz="1340"/>
              <a:t>&lt;/style&gt;</a:t>
            </a:r>
            <a:endParaRPr sz="1340"/>
          </a:p>
          <a:p>
            <a:pPr indent="0" lvl="0" marL="0" rtl="0" algn="l">
              <a:lnSpc>
                <a:spcPct val="80000"/>
              </a:lnSpc>
              <a:spcBef>
                <a:spcPts val="360"/>
              </a:spcBef>
              <a:spcAft>
                <a:spcPts val="0"/>
              </a:spcAft>
              <a:buClr>
                <a:schemeClr val="dk1"/>
              </a:buClr>
              <a:buSzPts val="358"/>
              <a:buFont typeface="Arial"/>
              <a:buNone/>
            </a:pPr>
            <a:r>
              <a:rPr lang="en-US" sz="1340"/>
              <a:t>&lt;/head&gt;</a:t>
            </a:r>
            <a:endParaRPr sz="1340"/>
          </a:p>
          <a:p>
            <a:pPr indent="0" lvl="0" marL="0" rtl="0" algn="l">
              <a:lnSpc>
                <a:spcPct val="80000"/>
              </a:lnSpc>
              <a:spcBef>
                <a:spcPts val="360"/>
              </a:spcBef>
              <a:spcAft>
                <a:spcPts val="0"/>
              </a:spcAft>
              <a:buClr>
                <a:schemeClr val="dk1"/>
              </a:buClr>
              <a:buSzPts val="358"/>
              <a:buFont typeface="Arial"/>
              <a:buNone/>
            </a:pPr>
            <a:r>
              <a:rPr lang="en-US" sz="1340"/>
              <a:t>&lt;body&gt;</a:t>
            </a:r>
            <a:endParaRPr sz="1340"/>
          </a:p>
          <a:p>
            <a:pPr indent="0" lvl="0" marL="0" rtl="0" algn="l">
              <a:lnSpc>
                <a:spcPct val="80000"/>
              </a:lnSpc>
              <a:spcBef>
                <a:spcPts val="360"/>
              </a:spcBef>
              <a:spcAft>
                <a:spcPts val="0"/>
              </a:spcAft>
              <a:buClr>
                <a:schemeClr val="dk1"/>
              </a:buClr>
              <a:buSzPts val="358"/>
              <a:buFont typeface="Arial"/>
              <a:buNone/>
            </a:pPr>
            <a:r>
              <a:rPr lang="en-US" sz="1340"/>
              <a:t>&lt;h2&gt;Styling a link depending on state&lt;/h2&gt;</a:t>
            </a:r>
            <a:endParaRPr sz="1340"/>
          </a:p>
          <a:p>
            <a:pPr indent="0" lvl="0" marL="0" rtl="0" algn="l">
              <a:lnSpc>
                <a:spcPct val="80000"/>
              </a:lnSpc>
              <a:spcBef>
                <a:spcPts val="360"/>
              </a:spcBef>
              <a:spcAft>
                <a:spcPts val="0"/>
              </a:spcAft>
              <a:buClr>
                <a:schemeClr val="dk1"/>
              </a:buClr>
              <a:buSzPts val="358"/>
              <a:buFont typeface="Arial"/>
              <a:buNone/>
            </a:pPr>
            <a:r>
              <a:rPr lang="en-US" sz="1340"/>
              <a:t>&lt;p&gt;&lt;b&gt;&lt;a href="default.asp" target="_blank"&gt;This is a link&lt;/a&gt;&lt;/b&gt;&lt;/p&gt;</a:t>
            </a:r>
            <a:endParaRPr sz="1340"/>
          </a:p>
          <a:p>
            <a:pPr indent="0" lvl="0" marL="0" rtl="0" algn="l">
              <a:lnSpc>
                <a:spcPct val="80000"/>
              </a:lnSpc>
              <a:spcBef>
                <a:spcPts val="360"/>
              </a:spcBef>
              <a:spcAft>
                <a:spcPts val="0"/>
              </a:spcAft>
              <a:buClr>
                <a:schemeClr val="dk1"/>
              </a:buClr>
              <a:buSzPts val="358"/>
              <a:buFont typeface="Arial"/>
              <a:buNone/>
            </a:pPr>
            <a:r>
              <a:rPr lang="en-US" sz="1340"/>
              <a:t>&lt;p&gt;&lt;b&gt;Note:&lt;/b&gt; a:hover MUST come after a:link and a:visited in the CSS definition in order to be effective.&lt;/p&gt;</a:t>
            </a:r>
            <a:endParaRPr sz="1340"/>
          </a:p>
          <a:p>
            <a:pPr indent="0" lvl="0" marL="0" rtl="0" algn="l">
              <a:lnSpc>
                <a:spcPct val="80000"/>
              </a:lnSpc>
              <a:spcBef>
                <a:spcPts val="360"/>
              </a:spcBef>
              <a:spcAft>
                <a:spcPts val="0"/>
              </a:spcAft>
              <a:buClr>
                <a:schemeClr val="dk1"/>
              </a:buClr>
              <a:buSzPts val="358"/>
              <a:buFont typeface="Arial"/>
              <a:buNone/>
            </a:pPr>
            <a:r>
              <a:rPr lang="en-US" sz="1340"/>
              <a:t>&lt;p&gt;&lt;b&gt;Note:&lt;/b&gt; a:active MUST come after a:hover in the CSS definition in order to be effective.&lt;/p&gt;</a:t>
            </a:r>
            <a:endParaRPr sz="1340"/>
          </a:p>
          <a:p>
            <a:pPr indent="0" lvl="0" marL="0" rtl="0" algn="l">
              <a:lnSpc>
                <a:spcPct val="80000"/>
              </a:lnSpc>
              <a:spcBef>
                <a:spcPts val="360"/>
              </a:spcBef>
              <a:spcAft>
                <a:spcPts val="0"/>
              </a:spcAft>
              <a:buClr>
                <a:schemeClr val="dk1"/>
              </a:buClr>
              <a:buSzPts val="358"/>
              <a:buFont typeface="Arial"/>
              <a:buNone/>
            </a:pPr>
            <a:r>
              <a:rPr lang="en-US" sz="1340"/>
              <a:t>&lt;/body&gt;</a:t>
            </a:r>
            <a:endParaRPr sz="1340"/>
          </a:p>
          <a:p>
            <a:pPr indent="0" lvl="0" marL="0" rtl="0" algn="l">
              <a:lnSpc>
                <a:spcPct val="80000"/>
              </a:lnSpc>
              <a:spcBef>
                <a:spcPts val="360"/>
              </a:spcBef>
              <a:spcAft>
                <a:spcPts val="0"/>
              </a:spcAft>
              <a:buClr>
                <a:schemeClr val="dk1"/>
              </a:buClr>
              <a:buSzPts val="358"/>
              <a:buFont typeface="Arial"/>
              <a:buNone/>
            </a:pPr>
            <a:r>
              <a:rPr lang="en-US" sz="1340"/>
              <a:t>&lt;/html&gt;</a:t>
            </a:r>
            <a:endParaRPr sz="1340"/>
          </a:p>
          <a:p>
            <a:pPr indent="0" lvl="0" marL="0" rtl="0" algn="l">
              <a:lnSpc>
                <a:spcPct val="80000"/>
              </a:lnSpc>
              <a:spcBef>
                <a:spcPts val="360"/>
              </a:spcBef>
              <a:spcAft>
                <a:spcPts val="0"/>
              </a:spcAft>
              <a:buSzPts val="358"/>
              <a:buNone/>
            </a:pPr>
            <a:r>
              <a:t/>
            </a:r>
            <a:endParaRPr sz="134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g24725c57100_0_17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Link Buttons</a:t>
            </a:r>
            <a:endParaRPr/>
          </a:p>
        </p:txBody>
      </p:sp>
      <p:sp>
        <p:nvSpPr>
          <p:cNvPr id="642" name="Google Shape;642;g24725c57100_0_170"/>
          <p:cNvSpPr txBox="1"/>
          <p:nvPr>
            <p:ph idx="1" type="body"/>
          </p:nvPr>
        </p:nvSpPr>
        <p:spPr>
          <a:xfrm>
            <a:off x="457200" y="1128900"/>
            <a:ext cx="8229600" cy="5574000"/>
          </a:xfrm>
          <a:prstGeom prst="rect">
            <a:avLst/>
          </a:prstGeom>
        </p:spPr>
        <p:txBody>
          <a:bodyPr anchorCtr="0" anchor="t" bIns="45700" lIns="91425" spcFirstLastPara="1" rIns="91425" wrap="square" tIns="45700">
            <a:normAutofit fontScale="32500" lnSpcReduction="1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a:link, a:visited {</a:t>
            </a:r>
            <a:endParaRPr/>
          </a:p>
          <a:p>
            <a:pPr indent="0" lvl="0" marL="0" rtl="0" algn="l">
              <a:spcBef>
                <a:spcPts val="360"/>
              </a:spcBef>
              <a:spcAft>
                <a:spcPts val="0"/>
              </a:spcAft>
              <a:buClr>
                <a:schemeClr val="dk1"/>
              </a:buClr>
              <a:buSzPct val="34375"/>
              <a:buFont typeface="Arial"/>
              <a:buNone/>
            </a:pPr>
            <a:r>
              <a:rPr lang="en-US"/>
              <a:t>  background-color: blue;</a:t>
            </a:r>
            <a:endParaRPr/>
          </a:p>
          <a:p>
            <a:pPr indent="0" lvl="0" marL="0" rtl="0" algn="l">
              <a:spcBef>
                <a:spcPts val="360"/>
              </a:spcBef>
              <a:spcAft>
                <a:spcPts val="0"/>
              </a:spcAft>
              <a:buClr>
                <a:schemeClr val="dk1"/>
              </a:buClr>
              <a:buSzPct val="34375"/>
              <a:buFont typeface="Arial"/>
              <a:buNone/>
            </a:pPr>
            <a:r>
              <a:rPr lang="en-US"/>
              <a:t>  color: white;</a:t>
            </a:r>
            <a:endParaRPr/>
          </a:p>
          <a:p>
            <a:pPr indent="0" lvl="0" marL="0" rtl="0" algn="l">
              <a:spcBef>
                <a:spcPts val="360"/>
              </a:spcBef>
              <a:spcAft>
                <a:spcPts val="0"/>
              </a:spcAft>
              <a:buClr>
                <a:schemeClr val="dk1"/>
              </a:buClr>
              <a:buSzPct val="34375"/>
              <a:buFont typeface="Arial"/>
              <a:buNone/>
            </a:pPr>
            <a:r>
              <a:rPr lang="en-US"/>
              <a:t>  padding: 14px 25px;</a:t>
            </a:r>
            <a:endParaRPr/>
          </a:p>
          <a:p>
            <a:pPr indent="0" lvl="0" marL="0" rtl="0" algn="l">
              <a:spcBef>
                <a:spcPts val="360"/>
              </a:spcBef>
              <a:spcAft>
                <a:spcPts val="0"/>
              </a:spcAft>
              <a:buClr>
                <a:schemeClr val="dk1"/>
              </a:buClr>
              <a:buSzPct val="34375"/>
              <a:buFont typeface="Arial"/>
              <a:buNone/>
            </a:pPr>
            <a:r>
              <a:rPr lang="en-US"/>
              <a:t>  text-align: center;</a:t>
            </a:r>
            <a:endParaRPr/>
          </a:p>
          <a:p>
            <a:pPr indent="0" lvl="0" marL="0" rtl="0" algn="l">
              <a:spcBef>
                <a:spcPts val="360"/>
              </a:spcBef>
              <a:spcAft>
                <a:spcPts val="0"/>
              </a:spcAft>
              <a:buClr>
                <a:schemeClr val="dk1"/>
              </a:buClr>
              <a:buSzPct val="34375"/>
              <a:buFont typeface="Arial"/>
              <a:buNone/>
            </a:pPr>
            <a:r>
              <a:rPr lang="en-US"/>
              <a:t>  text-decoration: none;</a:t>
            </a:r>
            <a:endParaRPr/>
          </a:p>
          <a:p>
            <a:pPr indent="0" lvl="0" marL="0" rtl="0" algn="l">
              <a:spcBef>
                <a:spcPts val="360"/>
              </a:spcBef>
              <a:spcAft>
                <a:spcPts val="0"/>
              </a:spcAft>
              <a:buClr>
                <a:schemeClr val="dk1"/>
              </a:buClr>
              <a:buSzPct val="34375"/>
              <a:buFont typeface="Arial"/>
              <a:buNone/>
            </a:pPr>
            <a:r>
              <a:rPr lang="en-US"/>
              <a:t>  display: inline-block;</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a:hover, a:active {</a:t>
            </a:r>
            <a:endParaRPr/>
          </a:p>
          <a:p>
            <a:pPr indent="0" lvl="0" marL="0" rtl="0" algn="l">
              <a:spcBef>
                <a:spcPts val="360"/>
              </a:spcBef>
              <a:spcAft>
                <a:spcPts val="0"/>
              </a:spcAft>
              <a:buClr>
                <a:schemeClr val="dk1"/>
              </a:buClr>
              <a:buSzPct val="34375"/>
              <a:buFont typeface="Arial"/>
              <a:buNone/>
            </a:pPr>
            <a:r>
              <a:rPr lang="en-US"/>
              <a:t>  background-color: red;</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&lt;h2&gt;Link Button&lt;/h2&gt;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&lt;p&gt;A link styled as a button:&lt;/p&gt;</a:t>
            </a:r>
            <a:endParaRPr/>
          </a:p>
          <a:p>
            <a:pPr indent="0" lvl="0" marL="0" rtl="0" algn="l">
              <a:spcBef>
                <a:spcPts val="360"/>
              </a:spcBef>
              <a:spcAft>
                <a:spcPts val="0"/>
              </a:spcAft>
              <a:buClr>
                <a:schemeClr val="dk1"/>
              </a:buClr>
              <a:buSzPct val="34375"/>
              <a:buFont typeface="Arial"/>
              <a:buNone/>
            </a:pPr>
            <a:r>
              <a:rPr lang="en-US"/>
              <a:t>&lt;a href="default.asp" target="_blank"&gt;This is a link&lt;/a&gt;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28256198295_0_0"/>
          <p:cNvSpPr txBox="1"/>
          <p:nvPr>
            <p:ph type="title"/>
          </p:nvPr>
        </p:nvSpPr>
        <p:spPr>
          <a:xfrm>
            <a:off x="457200" y="274646"/>
            <a:ext cx="8229600" cy="79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 Lists</a:t>
            </a:r>
            <a:endParaRPr/>
          </a:p>
        </p:txBody>
      </p:sp>
      <p:sp>
        <p:nvSpPr>
          <p:cNvPr id="649" name="Google Shape;649;g28256198295_0_0"/>
          <p:cNvSpPr txBox="1"/>
          <p:nvPr>
            <p:ph idx="1" type="body"/>
          </p:nvPr>
        </p:nvSpPr>
        <p:spPr>
          <a:xfrm>
            <a:off x="457200" y="1171225"/>
            <a:ext cx="8229600" cy="52917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In HTML, there are two main types of lists:</a:t>
            </a:r>
            <a:endParaRPr sz="1150">
              <a:highlight>
                <a:srgbClr val="FFFFFF"/>
              </a:highlight>
              <a:latin typeface="Verdana"/>
              <a:ea typeface="Verdana"/>
              <a:cs typeface="Verdana"/>
              <a:sym typeface="Verdana"/>
            </a:endParaRPr>
          </a:p>
          <a:p>
            <a:pPr indent="-290671" lvl="0" marL="457200" rtl="0" algn="l">
              <a:lnSpc>
                <a:spcPct val="115000"/>
              </a:lnSpc>
              <a:spcBef>
                <a:spcPts val="1400"/>
              </a:spcBef>
              <a:spcAft>
                <a:spcPts val="0"/>
              </a:spcAft>
              <a:buSzPct val="100000"/>
              <a:buFont typeface="Verdana"/>
              <a:buChar char="●"/>
            </a:pPr>
            <a:r>
              <a:rPr lang="en-US" sz="1150">
                <a:highlight>
                  <a:srgbClr val="FFFFFF"/>
                </a:highlight>
                <a:latin typeface="Verdana"/>
                <a:ea typeface="Verdana"/>
                <a:cs typeface="Verdana"/>
                <a:sym typeface="Verdana"/>
              </a:rPr>
              <a:t>unordered lists (&lt;ul&gt;) - the list items are marked with bullets</a:t>
            </a:r>
            <a:endParaRPr sz="1150">
              <a:highlight>
                <a:srgbClr val="FFFFFF"/>
              </a:highlight>
              <a:latin typeface="Verdana"/>
              <a:ea typeface="Verdana"/>
              <a:cs typeface="Verdana"/>
              <a:sym typeface="Verdana"/>
            </a:endParaRPr>
          </a:p>
          <a:p>
            <a:pPr indent="-290671" lvl="0" marL="4572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ordered lists (&lt;ol&gt;) - the list items are marked with numbers or letters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US" sz="1150">
                <a:highlight>
                  <a:srgbClr val="FFFFFF"/>
                </a:highlight>
                <a:latin typeface="Verdana"/>
                <a:ea typeface="Verdana"/>
                <a:cs typeface="Verdana"/>
                <a:sym typeface="Verdana"/>
              </a:rPr>
              <a:t>The CSS list properties allow you to:</a:t>
            </a:r>
            <a:endParaRPr sz="1385">
              <a:highlight>
                <a:srgbClr val="FFFFFF"/>
              </a:highlight>
              <a:latin typeface="Verdana"/>
              <a:ea typeface="Verdana"/>
              <a:cs typeface="Verdana"/>
              <a:sym typeface="Verdana"/>
            </a:endParaRPr>
          </a:p>
          <a:p>
            <a:pPr indent="-290671" lvl="0" marL="457200" rtl="0" algn="l">
              <a:lnSpc>
                <a:spcPct val="115000"/>
              </a:lnSpc>
              <a:spcBef>
                <a:spcPts val="1400"/>
              </a:spcBef>
              <a:spcAft>
                <a:spcPts val="0"/>
              </a:spcAft>
              <a:buSzPct val="100000"/>
              <a:buFont typeface="Verdana"/>
              <a:buChar char="●"/>
            </a:pPr>
            <a:r>
              <a:rPr lang="en-US" sz="1150">
                <a:highlight>
                  <a:srgbClr val="FFFFFF"/>
                </a:highlight>
                <a:latin typeface="Verdana"/>
                <a:ea typeface="Verdana"/>
                <a:cs typeface="Verdana"/>
                <a:sym typeface="Verdana"/>
              </a:rPr>
              <a:t>Set different list item markers for ordered lists</a:t>
            </a:r>
            <a:endParaRPr sz="1150">
              <a:highlight>
                <a:srgbClr val="FFFFFF"/>
              </a:highlight>
              <a:latin typeface="Verdana"/>
              <a:ea typeface="Verdana"/>
              <a:cs typeface="Verdana"/>
              <a:sym typeface="Verdana"/>
            </a:endParaRPr>
          </a:p>
          <a:p>
            <a:pPr indent="-290671" lvl="0" marL="4572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Set different list item markers for unordered lists</a:t>
            </a:r>
            <a:endParaRPr sz="1150">
              <a:highlight>
                <a:srgbClr val="FFFFFF"/>
              </a:highlight>
              <a:latin typeface="Verdana"/>
              <a:ea typeface="Verdana"/>
              <a:cs typeface="Verdana"/>
              <a:sym typeface="Verdana"/>
            </a:endParaRPr>
          </a:p>
          <a:p>
            <a:pPr indent="-290671" lvl="0" marL="4572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Set an image as the list item marker</a:t>
            </a:r>
            <a:endParaRPr sz="1150">
              <a:highlight>
                <a:srgbClr val="FFFFFF"/>
              </a:highlight>
              <a:latin typeface="Verdana"/>
              <a:ea typeface="Verdana"/>
              <a:cs typeface="Verdana"/>
              <a:sym typeface="Verdana"/>
            </a:endParaRPr>
          </a:p>
          <a:p>
            <a:pPr indent="-290671" lvl="0" marL="4572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Add background colors to lists and list items</a:t>
            </a:r>
            <a:endParaRPr sz="1150">
              <a:highlight>
                <a:srgbClr val="FFFFFF"/>
              </a:highlight>
              <a:latin typeface="Verdana"/>
              <a:ea typeface="Verdana"/>
              <a:cs typeface="Verdana"/>
              <a:sym typeface="Verdana"/>
            </a:endParaRPr>
          </a:p>
          <a:p>
            <a:pPr indent="0" lvl="0" marL="152400" marR="152400" rtl="0" algn="l">
              <a:lnSpc>
                <a:spcPct val="115000"/>
              </a:lnSpc>
              <a:spcBef>
                <a:spcPts val="1100"/>
              </a:spcBef>
              <a:spcAft>
                <a:spcPts val="0"/>
              </a:spcAft>
              <a:buNone/>
            </a:pPr>
            <a:r>
              <a:rPr lang="en-US" sz="2400">
                <a:highlight>
                  <a:srgbClr val="FFFFFF"/>
                </a:highlight>
                <a:latin typeface="Arial"/>
                <a:ea typeface="Arial"/>
                <a:cs typeface="Arial"/>
                <a:sym typeface="Arial"/>
              </a:rPr>
              <a:t>Unordered Lists:</a:t>
            </a:r>
            <a:endParaRPr sz="2400">
              <a:highlight>
                <a:srgbClr val="FFFFFF"/>
              </a:highlight>
              <a:latin typeface="Arial"/>
              <a:ea typeface="Arial"/>
              <a:cs typeface="Arial"/>
              <a:sym typeface="Arial"/>
            </a:endParaRPr>
          </a:p>
          <a:p>
            <a:pPr indent="-290671" lvl="0" marL="609600" marR="152400" rtl="0" algn="l">
              <a:lnSpc>
                <a:spcPct val="115000"/>
              </a:lnSpc>
              <a:spcBef>
                <a:spcPts val="1100"/>
              </a:spcBef>
              <a:spcAft>
                <a:spcPts val="0"/>
              </a:spcAft>
              <a:buSzPct val="100000"/>
              <a:buFont typeface="Verdana"/>
              <a:buChar char="○"/>
            </a:pPr>
            <a:r>
              <a:rPr lang="en-US" sz="1150">
                <a:highlight>
                  <a:srgbClr val="FFFFFF"/>
                </a:highlight>
                <a:latin typeface="Verdana"/>
                <a:ea typeface="Verdana"/>
                <a:cs typeface="Verdana"/>
                <a:sym typeface="Verdana"/>
              </a:rPr>
              <a:t>Coffee</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Tea</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Coca Cola</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Coffee</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Tea</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Char char="■"/>
            </a:pPr>
            <a:r>
              <a:rPr lang="en-US" sz="1150">
                <a:highlight>
                  <a:srgbClr val="FFFFFF"/>
                </a:highlight>
                <a:latin typeface="Verdana"/>
                <a:ea typeface="Verdana"/>
                <a:cs typeface="Verdana"/>
                <a:sym typeface="Verdana"/>
              </a:rPr>
              <a:t>Coca Cola</a:t>
            </a:r>
            <a:endParaRPr sz="1150">
              <a:highlight>
                <a:srgbClr val="FFFFFF"/>
              </a:highlight>
              <a:latin typeface="Verdana"/>
              <a:ea typeface="Verdana"/>
              <a:cs typeface="Verdana"/>
              <a:sym typeface="Verdana"/>
            </a:endParaRPr>
          </a:p>
          <a:p>
            <a:pPr indent="0" lvl="0" marL="152400" marR="152400" rtl="0" algn="l">
              <a:lnSpc>
                <a:spcPct val="115000"/>
              </a:lnSpc>
              <a:spcBef>
                <a:spcPts val="1100"/>
              </a:spcBef>
              <a:spcAft>
                <a:spcPts val="0"/>
              </a:spcAft>
              <a:buNone/>
            </a:pPr>
            <a:r>
              <a:rPr lang="en-US" sz="2400">
                <a:highlight>
                  <a:srgbClr val="FFFFFF"/>
                </a:highlight>
                <a:latin typeface="Arial"/>
                <a:ea typeface="Arial"/>
                <a:cs typeface="Arial"/>
                <a:sym typeface="Arial"/>
              </a:rPr>
              <a:t>Ordered Lists:</a:t>
            </a:r>
            <a:endParaRPr sz="2400">
              <a:highlight>
                <a:srgbClr val="FFFFFF"/>
              </a:highlight>
              <a:latin typeface="Arial"/>
              <a:ea typeface="Arial"/>
              <a:cs typeface="Arial"/>
              <a:sym typeface="Arial"/>
            </a:endParaRPr>
          </a:p>
          <a:p>
            <a:pPr indent="-290671" lvl="0" marL="609600" marR="152400" rtl="0" algn="l">
              <a:lnSpc>
                <a:spcPct val="115000"/>
              </a:lnSpc>
              <a:spcBef>
                <a:spcPts val="1100"/>
              </a:spcBef>
              <a:spcAft>
                <a:spcPts val="0"/>
              </a:spcAft>
              <a:buSzPct val="100000"/>
              <a:buFont typeface="Verdana"/>
              <a:buAutoNum type="arabicPeriod"/>
            </a:pPr>
            <a:r>
              <a:rPr lang="en-US" sz="1150">
                <a:highlight>
                  <a:srgbClr val="FFFFFF"/>
                </a:highlight>
                <a:latin typeface="Verdana"/>
                <a:ea typeface="Verdana"/>
                <a:cs typeface="Verdana"/>
                <a:sym typeface="Verdana"/>
              </a:rPr>
              <a:t>Coffee</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AutoNum type="arabicPeriod"/>
            </a:pPr>
            <a:r>
              <a:rPr lang="en-US" sz="1150">
                <a:highlight>
                  <a:srgbClr val="FFFFFF"/>
                </a:highlight>
                <a:latin typeface="Verdana"/>
                <a:ea typeface="Verdana"/>
                <a:cs typeface="Verdana"/>
                <a:sym typeface="Verdana"/>
              </a:rPr>
              <a:t>Tea</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AutoNum type="arabicPeriod"/>
            </a:pPr>
            <a:r>
              <a:rPr lang="en-US" sz="1150">
                <a:highlight>
                  <a:srgbClr val="FFFFFF"/>
                </a:highlight>
                <a:latin typeface="Verdana"/>
                <a:ea typeface="Verdana"/>
                <a:cs typeface="Verdana"/>
                <a:sym typeface="Verdana"/>
              </a:rPr>
              <a:t>Coca Cola</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AutoNum type="romanUcPeriod"/>
            </a:pPr>
            <a:r>
              <a:rPr lang="en-US" sz="1150">
                <a:highlight>
                  <a:srgbClr val="FFFFFF"/>
                </a:highlight>
                <a:latin typeface="Verdana"/>
                <a:ea typeface="Verdana"/>
                <a:cs typeface="Verdana"/>
                <a:sym typeface="Verdana"/>
              </a:rPr>
              <a:t>Coffee</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AutoNum type="romanUcPeriod"/>
            </a:pPr>
            <a:r>
              <a:rPr lang="en-US" sz="1150">
                <a:highlight>
                  <a:srgbClr val="FFFFFF"/>
                </a:highlight>
                <a:latin typeface="Verdana"/>
                <a:ea typeface="Verdana"/>
                <a:cs typeface="Verdana"/>
                <a:sym typeface="Verdana"/>
              </a:rPr>
              <a:t>Tea</a:t>
            </a:r>
            <a:endParaRPr sz="1150">
              <a:highlight>
                <a:srgbClr val="FFFFFF"/>
              </a:highlight>
              <a:latin typeface="Verdana"/>
              <a:ea typeface="Verdana"/>
              <a:cs typeface="Verdana"/>
              <a:sym typeface="Verdana"/>
            </a:endParaRPr>
          </a:p>
          <a:p>
            <a:pPr indent="-290671" lvl="0" marL="609600" marR="152400" rtl="0" algn="l">
              <a:lnSpc>
                <a:spcPct val="115000"/>
              </a:lnSpc>
              <a:spcBef>
                <a:spcPts val="0"/>
              </a:spcBef>
              <a:spcAft>
                <a:spcPts val="0"/>
              </a:spcAft>
              <a:buSzPct val="100000"/>
              <a:buFont typeface="Verdana"/>
              <a:buAutoNum type="romanUcPeriod"/>
            </a:pPr>
            <a:r>
              <a:rPr lang="en-US" sz="1150">
                <a:highlight>
                  <a:srgbClr val="FFFFFF"/>
                </a:highlight>
                <a:latin typeface="Verdana"/>
                <a:ea typeface="Verdana"/>
                <a:cs typeface="Verdana"/>
                <a:sym typeface="Verdana"/>
              </a:rPr>
              <a:t>Coca Cola</a:t>
            </a:r>
            <a:endParaRPr sz="1150">
              <a:highlight>
                <a:srgbClr val="FFFFFF"/>
              </a:highlight>
              <a:latin typeface="Verdana"/>
              <a:ea typeface="Verdana"/>
              <a:cs typeface="Verdana"/>
              <a:sym typeface="Verdana"/>
            </a:endParaRPr>
          </a:p>
          <a:p>
            <a:pPr indent="0" lvl="0" marL="0" rtl="0" algn="l">
              <a:spcBef>
                <a:spcPts val="110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28256198295_0_8"/>
          <p:cNvSpPr txBox="1"/>
          <p:nvPr>
            <p:ph type="title"/>
          </p:nvPr>
        </p:nvSpPr>
        <p:spPr>
          <a:xfrm>
            <a:off x="457200" y="141104"/>
            <a:ext cx="8229600" cy="451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List Style types</a:t>
            </a:r>
            <a:endParaRPr/>
          </a:p>
        </p:txBody>
      </p:sp>
      <p:sp>
        <p:nvSpPr>
          <p:cNvPr id="656" name="Google Shape;656;g28256198295_0_8"/>
          <p:cNvSpPr txBox="1"/>
          <p:nvPr>
            <p:ph idx="1" type="body"/>
          </p:nvPr>
        </p:nvSpPr>
        <p:spPr>
          <a:xfrm>
            <a:off x="457200" y="832550"/>
            <a:ext cx="8229600" cy="61806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ul.a {</a:t>
            </a:r>
            <a:endParaRPr/>
          </a:p>
          <a:p>
            <a:pPr indent="0" lvl="0" marL="0" rtl="0" algn="l">
              <a:spcBef>
                <a:spcPts val="360"/>
              </a:spcBef>
              <a:spcAft>
                <a:spcPts val="0"/>
              </a:spcAft>
              <a:buClr>
                <a:schemeClr val="dk1"/>
              </a:buClr>
              <a:buSzPct val="34375"/>
              <a:buFont typeface="Arial"/>
              <a:buNone/>
            </a:pPr>
            <a:r>
              <a:rPr lang="en-US"/>
              <a:t>  list-style-type: circle;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ul.b {</a:t>
            </a:r>
            <a:endParaRPr/>
          </a:p>
          <a:p>
            <a:pPr indent="0" lvl="0" marL="0" rtl="0" algn="l">
              <a:spcBef>
                <a:spcPts val="360"/>
              </a:spcBef>
              <a:spcAft>
                <a:spcPts val="0"/>
              </a:spcAft>
              <a:buClr>
                <a:schemeClr val="dk1"/>
              </a:buClr>
              <a:buSzPct val="34375"/>
              <a:buFont typeface="Arial"/>
              <a:buNone/>
            </a:pPr>
            <a:r>
              <a:rPr lang="en-US"/>
              <a:t>  list-style-type: square;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ol.c {</a:t>
            </a:r>
            <a:endParaRPr/>
          </a:p>
          <a:p>
            <a:pPr indent="0" lvl="0" marL="0" rtl="0" algn="l">
              <a:spcBef>
                <a:spcPts val="360"/>
              </a:spcBef>
              <a:spcAft>
                <a:spcPts val="0"/>
              </a:spcAft>
              <a:buClr>
                <a:schemeClr val="dk1"/>
              </a:buClr>
              <a:buSzPct val="34375"/>
              <a:buFont typeface="Arial"/>
              <a:buNone/>
            </a:pPr>
            <a:r>
              <a:rPr lang="en-US"/>
              <a:t>  list-style-type: upper-roman;</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ol.d {</a:t>
            </a:r>
            <a:endParaRPr/>
          </a:p>
          <a:p>
            <a:pPr indent="0" lvl="0" marL="0" rtl="0" algn="l">
              <a:spcBef>
                <a:spcPts val="360"/>
              </a:spcBef>
              <a:spcAft>
                <a:spcPts val="0"/>
              </a:spcAft>
              <a:buClr>
                <a:schemeClr val="dk1"/>
              </a:buClr>
              <a:buSzPct val="34375"/>
              <a:buFont typeface="Arial"/>
              <a:buNone/>
            </a:pPr>
            <a:r>
              <a:rPr lang="en-US"/>
              <a:t>  list-style-type: lower-alpha;</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&lt;h2&gt;The list-style-type Property&lt;/h2&gt;</a:t>
            </a:r>
            <a:endParaRPr/>
          </a:p>
          <a:p>
            <a:pPr indent="0" lvl="0" marL="0" rtl="0" algn="l">
              <a:spcBef>
                <a:spcPts val="360"/>
              </a:spcBef>
              <a:spcAft>
                <a:spcPts val="0"/>
              </a:spcAft>
              <a:buClr>
                <a:schemeClr val="dk1"/>
              </a:buClr>
              <a:buSzPct val="34375"/>
              <a:buFont typeface="Arial"/>
              <a:buNone/>
            </a:pPr>
            <a:r>
              <a:rPr lang="en-US"/>
              <a:t>&lt;p&gt;Example of unordered lists:&lt;/p&gt;</a:t>
            </a:r>
            <a:endParaRPr/>
          </a:p>
          <a:p>
            <a:pPr indent="0" lvl="0" marL="0" rtl="0" algn="l">
              <a:spcBef>
                <a:spcPts val="360"/>
              </a:spcBef>
              <a:spcAft>
                <a:spcPts val="0"/>
              </a:spcAft>
              <a:buClr>
                <a:schemeClr val="dk1"/>
              </a:buClr>
              <a:buSzPct val="34375"/>
              <a:buFont typeface="Arial"/>
              <a:buNone/>
            </a:pPr>
            <a:r>
              <a:rPr lang="en-US"/>
              <a:t>&lt;ul class="a"&gt;</a:t>
            </a:r>
            <a:endParaRPr/>
          </a:p>
          <a:p>
            <a:pPr indent="0" lvl="0" marL="0" rtl="0" algn="l">
              <a:spcBef>
                <a:spcPts val="360"/>
              </a:spcBef>
              <a:spcAft>
                <a:spcPts val="0"/>
              </a:spcAft>
              <a:buClr>
                <a:schemeClr val="dk1"/>
              </a:buClr>
              <a:buSzPct val="34375"/>
              <a:buFont typeface="Arial"/>
              <a:buNone/>
            </a:pPr>
            <a:r>
              <a:rPr lang="en-US"/>
              <a:t>  &lt;li&gt;Coffee&lt;/li&gt;</a:t>
            </a:r>
            <a:endParaRPr/>
          </a:p>
          <a:p>
            <a:pPr indent="0" lvl="0" marL="0" rtl="0" algn="l">
              <a:spcBef>
                <a:spcPts val="360"/>
              </a:spcBef>
              <a:spcAft>
                <a:spcPts val="0"/>
              </a:spcAft>
              <a:buClr>
                <a:schemeClr val="dk1"/>
              </a:buClr>
              <a:buSzPct val="34375"/>
              <a:buFont typeface="Arial"/>
              <a:buNone/>
            </a:pPr>
            <a:r>
              <a:rPr lang="en-US"/>
              <a:t>  &lt;li&gt;Tea&lt;/li&gt;</a:t>
            </a:r>
            <a:endParaRPr/>
          </a:p>
          <a:p>
            <a:pPr indent="0" lvl="0" marL="0" rtl="0" algn="l">
              <a:spcBef>
                <a:spcPts val="360"/>
              </a:spcBef>
              <a:spcAft>
                <a:spcPts val="0"/>
              </a:spcAft>
              <a:buClr>
                <a:schemeClr val="dk1"/>
              </a:buClr>
              <a:buSzPct val="34375"/>
              <a:buFont typeface="Arial"/>
              <a:buNone/>
            </a:pPr>
            <a:r>
              <a:rPr lang="en-US"/>
              <a:t>  &lt;li&gt;Coca Cola&lt;/li&gt;</a:t>
            </a:r>
            <a:endParaRPr/>
          </a:p>
          <a:p>
            <a:pPr indent="0" lvl="0" marL="0" rtl="0" algn="l">
              <a:spcBef>
                <a:spcPts val="360"/>
              </a:spcBef>
              <a:spcAft>
                <a:spcPts val="0"/>
              </a:spcAft>
              <a:buClr>
                <a:schemeClr val="dk1"/>
              </a:buClr>
              <a:buSzPct val="34375"/>
              <a:buFont typeface="Arial"/>
              <a:buNone/>
            </a:pPr>
            <a:r>
              <a:rPr lang="en-US"/>
              <a:t>&lt;/ul&gt;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28256198295_0_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0"/>
              </a:spcAft>
              <a:buSzPts val="990"/>
              <a:buNone/>
            </a:pPr>
            <a:r>
              <a:t/>
            </a:r>
            <a:endParaRPr b="1" sz="3330">
              <a:latin typeface="Arial"/>
              <a:ea typeface="Arial"/>
              <a:cs typeface="Arial"/>
              <a:sym typeface="Arial"/>
            </a:endParaRPr>
          </a:p>
          <a:p>
            <a:pPr indent="0" lvl="0" marL="0" rtl="0" algn="ctr">
              <a:lnSpc>
                <a:spcPct val="115000"/>
              </a:lnSpc>
              <a:spcBef>
                <a:spcPts val="1800"/>
              </a:spcBef>
              <a:spcAft>
                <a:spcPts val="0"/>
              </a:spcAft>
              <a:buClr>
                <a:schemeClr val="dk1"/>
              </a:buClr>
              <a:buSzPts val="990"/>
              <a:buFont typeface="Arial"/>
              <a:buNone/>
            </a:pPr>
            <a:r>
              <a:rPr b="1" lang="en-US" sz="2430">
                <a:latin typeface="Arial"/>
                <a:ea typeface="Arial"/>
                <a:cs typeface="Arial"/>
                <a:sym typeface="Arial"/>
              </a:rPr>
              <a:t>The list-style-image Property</a:t>
            </a:r>
            <a:endParaRPr b="1" sz="2430">
              <a:latin typeface="Arial"/>
              <a:ea typeface="Arial"/>
              <a:cs typeface="Arial"/>
              <a:sym typeface="Arial"/>
            </a:endParaRPr>
          </a:p>
          <a:p>
            <a:pPr indent="0" lvl="0" marL="0" rtl="0" algn="ctr">
              <a:spcBef>
                <a:spcPts val="400"/>
              </a:spcBef>
              <a:spcAft>
                <a:spcPts val="0"/>
              </a:spcAft>
              <a:buSzPts val="990"/>
              <a:buNone/>
            </a:pPr>
            <a:r>
              <a:t/>
            </a:r>
            <a:endParaRPr sz="4860"/>
          </a:p>
        </p:txBody>
      </p:sp>
      <p:sp>
        <p:nvSpPr>
          <p:cNvPr id="663" name="Google Shape;663;g28256198295_0_15"/>
          <p:cNvSpPr txBox="1"/>
          <p:nvPr>
            <p:ph idx="1" type="body"/>
          </p:nvPr>
        </p:nvSpPr>
        <p:spPr>
          <a:xfrm>
            <a:off x="457200" y="1143000"/>
            <a:ext cx="8229600" cy="49833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ul {</a:t>
            </a:r>
            <a:endParaRPr/>
          </a:p>
          <a:p>
            <a:pPr indent="0" lvl="0" marL="0" rtl="0" algn="l">
              <a:spcBef>
                <a:spcPts val="360"/>
              </a:spcBef>
              <a:spcAft>
                <a:spcPts val="0"/>
              </a:spcAft>
              <a:buClr>
                <a:schemeClr val="dk1"/>
              </a:buClr>
              <a:buSzPct val="34375"/>
              <a:buFont typeface="Arial"/>
              <a:buNone/>
            </a:pPr>
            <a:r>
              <a:rPr lang="en-US"/>
              <a:t>  list-style-image: url('image1.jpeg');</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&lt;h2&gt;The list-style-image Property&lt;/h2&gt;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&lt;p&gt;The list-style-image property specifies an image as the list item marker:&lt;/p&gt;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&lt;ul&gt;</a:t>
            </a:r>
            <a:endParaRPr/>
          </a:p>
          <a:p>
            <a:pPr indent="0" lvl="0" marL="0" rtl="0" algn="l">
              <a:spcBef>
                <a:spcPts val="360"/>
              </a:spcBef>
              <a:spcAft>
                <a:spcPts val="0"/>
              </a:spcAft>
              <a:buClr>
                <a:schemeClr val="dk1"/>
              </a:buClr>
              <a:buSzPct val="34375"/>
              <a:buFont typeface="Arial"/>
              <a:buNone/>
            </a:pPr>
            <a:r>
              <a:rPr lang="en-US"/>
              <a:t>  &lt;li&gt;Coffee&lt;/li&gt;</a:t>
            </a:r>
            <a:endParaRPr/>
          </a:p>
          <a:p>
            <a:pPr indent="0" lvl="0" marL="0" rtl="0" algn="l">
              <a:spcBef>
                <a:spcPts val="360"/>
              </a:spcBef>
              <a:spcAft>
                <a:spcPts val="0"/>
              </a:spcAft>
              <a:buClr>
                <a:schemeClr val="dk1"/>
              </a:buClr>
              <a:buSzPct val="34375"/>
              <a:buFont typeface="Arial"/>
              <a:buNone/>
            </a:pPr>
            <a:r>
              <a:rPr lang="en-US"/>
              <a:t>  &lt;li&gt;Tea&lt;/li&gt;</a:t>
            </a:r>
            <a:endParaRPr/>
          </a:p>
          <a:p>
            <a:pPr indent="0" lvl="0" marL="0" rtl="0" algn="l">
              <a:spcBef>
                <a:spcPts val="360"/>
              </a:spcBef>
              <a:spcAft>
                <a:spcPts val="0"/>
              </a:spcAft>
              <a:buClr>
                <a:schemeClr val="dk1"/>
              </a:buClr>
              <a:buSzPct val="34375"/>
              <a:buFont typeface="Arial"/>
              <a:buNone/>
            </a:pPr>
            <a:r>
              <a:rPr lang="en-US"/>
              <a:t>  &lt;li&gt;Coca Cola&lt;/li&gt;</a:t>
            </a:r>
            <a:endParaRPr/>
          </a:p>
          <a:p>
            <a:pPr indent="0" lvl="0" marL="0" rtl="0" algn="l">
              <a:spcBef>
                <a:spcPts val="360"/>
              </a:spcBef>
              <a:spcAft>
                <a:spcPts val="0"/>
              </a:spcAft>
              <a:buClr>
                <a:schemeClr val="dk1"/>
              </a:buClr>
              <a:buSzPct val="34375"/>
              <a:buFont typeface="Arial"/>
              <a:buNone/>
            </a:pPr>
            <a:r>
              <a:rPr lang="en-US"/>
              <a:t>&lt;/ul&gt;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28256198295_0_30"/>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CSS-Tables </a:t>
            </a:r>
            <a:endParaRPr/>
          </a:p>
        </p:txBody>
      </p:sp>
      <p:sp>
        <p:nvSpPr>
          <p:cNvPr id="670" name="Google Shape;670;g28256198295_0_30"/>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28256198295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Table borders </a:t>
            </a:r>
            <a:endParaRPr/>
          </a:p>
        </p:txBody>
      </p:sp>
      <p:sp>
        <p:nvSpPr>
          <p:cNvPr id="677" name="Google Shape;677;g28256198295_0_24"/>
          <p:cNvSpPr txBox="1"/>
          <p:nvPr>
            <p:ph idx="1" type="body"/>
          </p:nvPr>
        </p:nvSpPr>
        <p:spPr>
          <a:xfrm>
            <a:off x="457200" y="1284100"/>
            <a:ext cx="8229600" cy="5277600"/>
          </a:xfrm>
          <a:prstGeom prst="rect">
            <a:avLst/>
          </a:prstGeom>
        </p:spPr>
        <p:txBody>
          <a:bodyPr anchorCtr="0" anchor="t" bIns="45700" lIns="91425" spcFirstLastPara="1" rIns="91425" wrap="square" tIns="45700">
            <a:normAutofit fontScale="400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table, th, td {</a:t>
            </a:r>
            <a:endParaRPr/>
          </a:p>
          <a:p>
            <a:pPr indent="0" lvl="0" marL="0" rtl="0" algn="l">
              <a:spcBef>
                <a:spcPts val="360"/>
              </a:spcBef>
              <a:spcAft>
                <a:spcPts val="0"/>
              </a:spcAft>
              <a:buClr>
                <a:schemeClr val="dk1"/>
              </a:buClr>
              <a:buSzPct val="34375"/>
              <a:buFont typeface="Arial"/>
              <a:buNone/>
            </a:pPr>
            <a:r>
              <a:rPr lang="en-US"/>
              <a:t>  border: 1px solid;</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&lt;h2&gt;Add a border to a table:&lt;/h2&gt;</a:t>
            </a:r>
            <a:endParaRPr/>
          </a:p>
          <a:p>
            <a:pPr indent="0" lvl="0" marL="0" rtl="0" algn="l">
              <a:spcBef>
                <a:spcPts val="360"/>
              </a:spcBef>
              <a:spcAft>
                <a:spcPts val="0"/>
              </a:spcAft>
              <a:buClr>
                <a:schemeClr val="dk1"/>
              </a:buClr>
              <a:buSzPct val="34375"/>
              <a:buFont typeface="Arial"/>
              <a:buNone/>
            </a:pPr>
            <a:r>
              <a:rPr lang="en-US"/>
              <a:t>&lt;table&gt;</a:t>
            </a:r>
            <a:endParaRPr/>
          </a:p>
          <a:p>
            <a:pPr indent="0" lvl="0" marL="0" rtl="0" algn="l">
              <a:spcBef>
                <a:spcPts val="360"/>
              </a:spcBef>
              <a:spcAft>
                <a:spcPts val="0"/>
              </a:spcAft>
              <a:buClr>
                <a:schemeClr val="dk1"/>
              </a:buClr>
              <a:buSzPct val="34375"/>
              <a:buFont typeface="Arial"/>
              <a:buNone/>
            </a:pPr>
            <a:r>
              <a:rPr lang="en-US"/>
              <a:t>  &lt;tr&gt;</a:t>
            </a:r>
            <a:endParaRPr/>
          </a:p>
          <a:p>
            <a:pPr indent="0" lvl="0" marL="0" rtl="0" algn="l">
              <a:spcBef>
                <a:spcPts val="360"/>
              </a:spcBef>
              <a:spcAft>
                <a:spcPts val="0"/>
              </a:spcAft>
              <a:buClr>
                <a:schemeClr val="dk1"/>
              </a:buClr>
              <a:buSzPct val="34375"/>
              <a:buFont typeface="Arial"/>
              <a:buNone/>
            </a:pPr>
            <a:r>
              <a:rPr lang="en-US"/>
              <a:t>    &lt;th&gt;Firstname&lt;/th&gt;</a:t>
            </a:r>
            <a:endParaRPr/>
          </a:p>
          <a:p>
            <a:pPr indent="0" lvl="0" marL="0" rtl="0" algn="l">
              <a:spcBef>
                <a:spcPts val="360"/>
              </a:spcBef>
              <a:spcAft>
                <a:spcPts val="0"/>
              </a:spcAft>
              <a:buClr>
                <a:schemeClr val="dk1"/>
              </a:buClr>
              <a:buSzPct val="34375"/>
              <a:buFont typeface="Arial"/>
              <a:buNone/>
            </a:pPr>
            <a:r>
              <a:rPr lang="en-US"/>
              <a:t>    &lt;th&gt;Lastname&lt;/th&gt;</a:t>
            </a:r>
            <a:endParaRPr/>
          </a:p>
          <a:p>
            <a:pPr indent="0" lvl="0" marL="0" rtl="0" algn="l">
              <a:spcBef>
                <a:spcPts val="360"/>
              </a:spcBef>
              <a:spcAft>
                <a:spcPts val="0"/>
              </a:spcAft>
              <a:buClr>
                <a:schemeClr val="dk1"/>
              </a:buClr>
              <a:buSzPct val="34375"/>
              <a:buFont typeface="Arial"/>
              <a:buNone/>
            </a:pPr>
            <a:r>
              <a:rPr lang="en-US"/>
              <a:t>  &lt;/tr&gt;</a:t>
            </a:r>
            <a:endParaRPr/>
          </a:p>
          <a:p>
            <a:pPr indent="0" lvl="0" marL="0" rtl="0" algn="l">
              <a:spcBef>
                <a:spcPts val="360"/>
              </a:spcBef>
              <a:spcAft>
                <a:spcPts val="0"/>
              </a:spcAft>
              <a:buClr>
                <a:schemeClr val="dk1"/>
              </a:buClr>
              <a:buSzPct val="34375"/>
              <a:buFont typeface="Arial"/>
              <a:buNone/>
            </a:pPr>
            <a:r>
              <a:rPr lang="en-US"/>
              <a:t>  &lt;tr&gt;</a:t>
            </a:r>
            <a:endParaRPr/>
          </a:p>
          <a:p>
            <a:pPr indent="0" lvl="0" marL="0" rtl="0" algn="l">
              <a:spcBef>
                <a:spcPts val="360"/>
              </a:spcBef>
              <a:spcAft>
                <a:spcPts val="0"/>
              </a:spcAft>
              <a:buClr>
                <a:schemeClr val="dk1"/>
              </a:buClr>
              <a:buSzPct val="34375"/>
              <a:buFont typeface="Arial"/>
              <a:buNone/>
            </a:pPr>
            <a:r>
              <a:rPr lang="en-US"/>
              <a:t>    &lt;td&gt;Peter&lt;/td&gt;</a:t>
            </a:r>
            <a:endParaRPr/>
          </a:p>
          <a:p>
            <a:pPr indent="0" lvl="0" marL="0" rtl="0" algn="l">
              <a:spcBef>
                <a:spcPts val="360"/>
              </a:spcBef>
              <a:spcAft>
                <a:spcPts val="0"/>
              </a:spcAft>
              <a:buClr>
                <a:schemeClr val="dk1"/>
              </a:buClr>
              <a:buSzPct val="34375"/>
              <a:buFont typeface="Arial"/>
              <a:buNone/>
            </a:pPr>
            <a:r>
              <a:rPr lang="en-US"/>
              <a:t>    &lt;td&gt;Griffin&lt;/td&gt;</a:t>
            </a:r>
            <a:endParaRPr/>
          </a:p>
          <a:p>
            <a:pPr indent="0" lvl="0" marL="0" rtl="0" algn="l">
              <a:spcBef>
                <a:spcPts val="360"/>
              </a:spcBef>
              <a:spcAft>
                <a:spcPts val="0"/>
              </a:spcAft>
              <a:buClr>
                <a:schemeClr val="dk1"/>
              </a:buClr>
              <a:buSzPct val="34375"/>
              <a:buFont typeface="Arial"/>
              <a:buNone/>
            </a:pPr>
            <a:r>
              <a:rPr lang="en-US"/>
              <a:t>  &lt;/tr&gt;</a:t>
            </a:r>
            <a:endParaRPr/>
          </a:p>
          <a:p>
            <a:pPr indent="0" lvl="0" marL="0" rtl="0" algn="l">
              <a:spcBef>
                <a:spcPts val="360"/>
              </a:spcBef>
              <a:spcAft>
                <a:spcPts val="0"/>
              </a:spcAft>
              <a:buClr>
                <a:schemeClr val="dk1"/>
              </a:buClr>
              <a:buSzPct val="34375"/>
              <a:buFont typeface="Arial"/>
              <a:buNone/>
            </a:pPr>
            <a:r>
              <a:rPr lang="en-US"/>
              <a:t>  &lt;tr&gt;</a:t>
            </a:r>
            <a:endParaRPr/>
          </a:p>
          <a:p>
            <a:pPr indent="0" lvl="0" marL="0" rtl="0" algn="l">
              <a:spcBef>
                <a:spcPts val="360"/>
              </a:spcBef>
              <a:spcAft>
                <a:spcPts val="0"/>
              </a:spcAft>
              <a:buClr>
                <a:schemeClr val="dk1"/>
              </a:buClr>
              <a:buSzPct val="34375"/>
              <a:buFont typeface="Arial"/>
              <a:buNone/>
            </a:pPr>
            <a:r>
              <a:rPr lang="en-US"/>
              <a:t> &lt;/table&gt;</a:t>
            </a:r>
            <a:endParaRPr/>
          </a:p>
          <a:p>
            <a:pPr indent="0" lvl="0" marL="0" rtl="0" algn="l">
              <a:spcBef>
                <a:spcPts val="360"/>
              </a:spcBef>
              <a:spcAft>
                <a:spcPts val="0"/>
              </a:spcAft>
              <a:buClr>
                <a:schemeClr val="dk1"/>
              </a:buClr>
              <a:buSzPct val="34375"/>
              <a:buFont typeface="Arial"/>
              <a:buNone/>
            </a:pPr>
            <a:r>
              <a:rPr lang="en-US"/>
              <a:t>&lt;/body&gt;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solidFill>
                  <a:srgbClr val="FF0000"/>
                </a:solidFill>
              </a:rPr>
              <a:t>External CSS</a:t>
            </a:r>
            <a:br>
              <a:rPr lang="en-US">
                <a:solidFill>
                  <a:srgbClr val="FF0000"/>
                </a:solidFill>
              </a:rPr>
            </a:br>
            <a:endParaRPr/>
          </a:p>
        </p:txBody>
      </p:sp>
      <p:sp>
        <p:nvSpPr>
          <p:cNvPr id="138" name="Google Shape;138;p9"/>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&lt;!DOCTYPE html&gt;</a:t>
            </a:r>
            <a:endParaRPr/>
          </a:p>
          <a:p>
            <a:pPr indent="0" lvl="0" marL="0" rtl="0" algn="l">
              <a:spcBef>
                <a:spcPts val="480"/>
              </a:spcBef>
              <a:spcAft>
                <a:spcPts val="0"/>
              </a:spcAft>
              <a:buClr>
                <a:schemeClr val="dk1"/>
              </a:buClr>
              <a:buSzPts val="2400"/>
              <a:buNone/>
            </a:pPr>
            <a:r>
              <a:rPr lang="en-US" sz="2400"/>
              <a:t>&lt;html&gt;</a:t>
            </a:r>
            <a:endParaRPr/>
          </a:p>
          <a:p>
            <a:pPr indent="0" lvl="0" marL="0" rtl="0" algn="l">
              <a:spcBef>
                <a:spcPts val="480"/>
              </a:spcBef>
              <a:spcAft>
                <a:spcPts val="0"/>
              </a:spcAft>
              <a:buClr>
                <a:schemeClr val="dk1"/>
              </a:buClr>
              <a:buSzPts val="2400"/>
              <a:buNone/>
            </a:pPr>
            <a:r>
              <a:rPr lang="en-US" sz="2400"/>
              <a:t>&lt;head&gt;</a:t>
            </a:r>
            <a:endParaRPr/>
          </a:p>
          <a:p>
            <a:pPr indent="0" lvl="0" marL="0" rtl="0" algn="l">
              <a:spcBef>
                <a:spcPts val="480"/>
              </a:spcBef>
              <a:spcAft>
                <a:spcPts val="0"/>
              </a:spcAft>
              <a:buClr>
                <a:schemeClr val="dk1"/>
              </a:buClr>
              <a:buSzPts val="2400"/>
              <a:buNone/>
            </a:pPr>
            <a:r>
              <a:rPr lang="en-US" sz="2400"/>
              <a:t>&lt;link rel="stylesheet" type="text/css" href="mystyle.css"&gt;</a:t>
            </a:r>
            <a:endParaRPr/>
          </a:p>
          <a:p>
            <a:pPr indent="0" lvl="0" marL="0" rtl="0" algn="l">
              <a:spcBef>
                <a:spcPts val="480"/>
              </a:spcBef>
              <a:spcAft>
                <a:spcPts val="0"/>
              </a:spcAft>
              <a:buClr>
                <a:schemeClr val="dk1"/>
              </a:buClr>
              <a:buSzPts val="2400"/>
              <a:buNone/>
            </a:pPr>
            <a:r>
              <a:rPr lang="en-US" sz="2400"/>
              <a:t>&lt;/head&gt;</a:t>
            </a:r>
            <a:endParaRPr/>
          </a:p>
          <a:p>
            <a:pPr indent="0" lvl="0" marL="0" rtl="0" algn="l">
              <a:spcBef>
                <a:spcPts val="480"/>
              </a:spcBef>
              <a:spcAft>
                <a:spcPts val="0"/>
              </a:spcAft>
              <a:buClr>
                <a:schemeClr val="dk1"/>
              </a:buClr>
              <a:buSzPts val="2400"/>
              <a:buNone/>
            </a:pPr>
            <a:r>
              <a:rPr lang="en-US" sz="2400"/>
              <a:t>&lt;body&gt;</a:t>
            </a:r>
            <a:endParaRPr/>
          </a:p>
          <a:p>
            <a:pPr indent="0" lvl="0" marL="0" rtl="0" algn="l">
              <a:spcBef>
                <a:spcPts val="480"/>
              </a:spcBef>
              <a:spcAft>
                <a:spcPts val="0"/>
              </a:spcAft>
              <a:buClr>
                <a:schemeClr val="dk1"/>
              </a:buClr>
              <a:buSzPts val="2400"/>
              <a:buNone/>
            </a:pPr>
            <a:r>
              <a:rPr lang="en-US" sz="2400"/>
              <a:t>&lt;h1&gt;This is a heading&lt;/h1&gt;</a:t>
            </a:r>
            <a:endParaRPr/>
          </a:p>
          <a:p>
            <a:pPr indent="0" lvl="0" marL="0" rtl="0" algn="l">
              <a:spcBef>
                <a:spcPts val="480"/>
              </a:spcBef>
              <a:spcAft>
                <a:spcPts val="0"/>
              </a:spcAft>
              <a:buClr>
                <a:schemeClr val="dk1"/>
              </a:buClr>
              <a:buSzPts val="2400"/>
              <a:buNone/>
            </a:pPr>
            <a:r>
              <a:rPr lang="en-US" sz="2400"/>
              <a:t>&lt;p&gt;This is a paragraph.&lt;/p&gt;</a:t>
            </a:r>
            <a:endParaRPr/>
          </a:p>
          <a:p>
            <a:pPr indent="0" lvl="0" marL="0" rtl="0" algn="l">
              <a:spcBef>
                <a:spcPts val="480"/>
              </a:spcBef>
              <a:spcAft>
                <a:spcPts val="0"/>
              </a:spcAft>
              <a:buClr>
                <a:schemeClr val="dk1"/>
              </a:buClr>
              <a:buSzPts val="2400"/>
              <a:buNone/>
            </a:pPr>
            <a:r>
              <a:rPr lang="en-US" sz="2400"/>
              <a:t>&lt;/body&gt;</a:t>
            </a:r>
            <a:endParaRPr/>
          </a:p>
          <a:p>
            <a:pPr indent="0" lvl="0" marL="0" rtl="0" algn="l">
              <a:spcBef>
                <a:spcPts val="640"/>
              </a:spcBef>
              <a:spcAft>
                <a:spcPts val="0"/>
              </a:spcAft>
              <a:buClr>
                <a:schemeClr val="dk1"/>
              </a:buClr>
              <a:buSzPts val="2400"/>
              <a:buNone/>
            </a:pPr>
            <a:r>
              <a:rPr lang="en-US" sz="2400"/>
              <a:t>&lt;/html</a:t>
            </a:r>
            <a:r>
              <a:rPr lang="en-US"/>
              <a:t>&gt;                                </a:t>
            </a:r>
            <a:endParaRPr/>
          </a:p>
          <a:p>
            <a:pPr indent="0" lvl="0" marL="0" rtl="0" algn="l">
              <a:spcBef>
                <a:spcPts val="640"/>
              </a:spcBef>
              <a:spcAft>
                <a:spcPts val="0"/>
              </a:spcAft>
              <a:buClr>
                <a:schemeClr val="dk1"/>
              </a:buClr>
              <a:buSzPts val="3200"/>
              <a:buNone/>
            </a:pPr>
            <a:r>
              <a:t/>
            </a:r>
            <a:endParaRPr/>
          </a:p>
        </p:txBody>
      </p:sp>
      <p:graphicFrame>
        <p:nvGraphicFramePr>
          <p:cNvPr id="139" name="Google Shape;139;p9"/>
          <p:cNvGraphicFramePr/>
          <p:nvPr/>
        </p:nvGraphicFramePr>
        <p:xfrm>
          <a:off x="5181600" y="3124200"/>
          <a:ext cx="3000000" cy="3000000"/>
        </p:xfrm>
        <a:graphic>
          <a:graphicData uri="http://schemas.openxmlformats.org/drawingml/2006/table">
            <a:tbl>
              <a:tblPr bandRow="1" firstRow="1">
                <a:noFill/>
                <a:tableStyleId>{C9C096DF-E1D9-4B0A-95B3-58CC15A0B802}</a:tableStyleId>
              </a:tblPr>
              <a:tblGrid>
                <a:gridCol w="3276600"/>
              </a:tblGrid>
              <a:tr h="2362200">
                <a:tc>
                  <a:txBody>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"mystyle.css"</a:t>
                      </a:r>
                      <a:endParaRPr/>
                    </a:p>
                    <a:p>
                      <a:pPr indent="0" lvl="0" marL="0" marR="0" rtl="0" algn="l">
                        <a:spcBef>
                          <a:spcPts val="0"/>
                        </a:spcBef>
                        <a:spcAft>
                          <a:spcPts val="0"/>
                        </a:spcAft>
                        <a:buNone/>
                      </a:pPr>
                      <a:r>
                        <a:rPr b="0" i="0" lang="en-US" sz="1800">
                          <a:solidFill>
                            <a:schemeClr val="lt1"/>
                          </a:solidFill>
                          <a:latin typeface="Calibri"/>
                          <a:ea typeface="Calibri"/>
                          <a:cs typeface="Calibri"/>
                          <a:sym typeface="Calibri"/>
                        </a:rPr>
                        <a:t>body {</a:t>
                      </a:r>
                      <a:br>
                        <a:rPr b="0" i="0" lang="en-US" sz="1800">
                          <a:solidFill>
                            <a:schemeClr val="lt1"/>
                          </a:solidFill>
                          <a:latin typeface="Calibri"/>
                          <a:ea typeface="Calibri"/>
                          <a:cs typeface="Calibri"/>
                          <a:sym typeface="Calibri"/>
                        </a:rPr>
                      </a:br>
                      <a:r>
                        <a:rPr b="0" i="0" lang="en-US" sz="1800">
                          <a:solidFill>
                            <a:schemeClr val="lt1"/>
                          </a:solidFill>
                          <a:latin typeface="Calibri"/>
                          <a:ea typeface="Calibri"/>
                          <a:cs typeface="Calibri"/>
                          <a:sym typeface="Calibri"/>
                        </a:rPr>
                        <a:t>  background-color: lightblue;</a:t>
                      </a:r>
                      <a:br>
                        <a:rPr b="0" i="0" lang="en-US" sz="1800">
                          <a:solidFill>
                            <a:schemeClr val="lt1"/>
                          </a:solidFill>
                          <a:latin typeface="Calibri"/>
                          <a:ea typeface="Calibri"/>
                          <a:cs typeface="Calibri"/>
                          <a:sym typeface="Calibri"/>
                        </a:rPr>
                      </a:br>
                      <a:r>
                        <a:rPr b="0" i="0" lang="en-US" sz="1800">
                          <a:solidFill>
                            <a:schemeClr val="lt1"/>
                          </a:solidFill>
                          <a:latin typeface="Calibri"/>
                          <a:ea typeface="Calibri"/>
                          <a:cs typeface="Calibri"/>
                          <a:sym typeface="Calibri"/>
                        </a:rPr>
                        <a:t>}</a:t>
                      </a:r>
                      <a:br>
                        <a:rPr b="0" i="0" lang="en-US" sz="1800">
                          <a:solidFill>
                            <a:schemeClr val="lt1"/>
                          </a:solidFill>
                          <a:latin typeface="Calibri"/>
                          <a:ea typeface="Calibri"/>
                          <a:cs typeface="Calibri"/>
                          <a:sym typeface="Calibri"/>
                        </a:rPr>
                      </a:br>
                      <a:br>
                        <a:rPr b="0" i="0" lang="en-US" sz="1800">
                          <a:solidFill>
                            <a:schemeClr val="lt1"/>
                          </a:solidFill>
                          <a:latin typeface="Calibri"/>
                          <a:ea typeface="Calibri"/>
                          <a:cs typeface="Calibri"/>
                          <a:sym typeface="Calibri"/>
                        </a:rPr>
                      </a:br>
                      <a:r>
                        <a:rPr b="0" i="0" lang="en-US" sz="1800">
                          <a:solidFill>
                            <a:schemeClr val="lt1"/>
                          </a:solidFill>
                          <a:latin typeface="Calibri"/>
                          <a:ea typeface="Calibri"/>
                          <a:cs typeface="Calibri"/>
                          <a:sym typeface="Calibri"/>
                        </a:rPr>
                        <a:t>h1 {</a:t>
                      </a:r>
                      <a:br>
                        <a:rPr b="0" i="0" lang="en-US" sz="1800">
                          <a:solidFill>
                            <a:schemeClr val="lt1"/>
                          </a:solidFill>
                          <a:latin typeface="Calibri"/>
                          <a:ea typeface="Calibri"/>
                          <a:cs typeface="Calibri"/>
                          <a:sym typeface="Calibri"/>
                        </a:rPr>
                      </a:br>
                      <a:r>
                        <a:rPr b="0" i="0" lang="en-US" sz="1800">
                          <a:solidFill>
                            <a:schemeClr val="lt1"/>
                          </a:solidFill>
                          <a:latin typeface="Calibri"/>
                          <a:ea typeface="Calibri"/>
                          <a:cs typeface="Calibri"/>
                          <a:sym typeface="Calibri"/>
                        </a:rPr>
                        <a:t>  color: navy;</a:t>
                      </a:r>
                      <a:br>
                        <a:rPr b="0" i="0" lang="en-US" sz="1800">
                          <a:solidFill>
                            <a:schemeClr val="lt1"/>
                          </a:solidFill>
                          <a:latin typeface="Calibri"/>
                          <a:ea typeface="Calibri"/>
                          <a:cs typeface="Calibri"/>
                          <a:sym typeface="Calibri"/>
                        </a:rPr>
                      </a:br>
                      <a:r>
                        <a:rPr b="0" i="0" lang="en-US" sz="1800">
                          <a:solidFill>
                            <a:schemeClr val="lt1"/>
                          </a:solidFill>
                          <a:latin typeface="Calibri"/>
                          <a:ea typeface="Calibri"/>
                          <a:cs typeface="Calibri"/>
                          <a:sym typeface="Calibri"/>
                        </a:rPr>
                        <a:t>  margin-left: 20px;</a:t>
                      </a:r>
                      <a:br>
                        <a:rPr b="0" i="0" lang="en-US" sz="1800">
                          <a:solidFill>
                            <a:schemeClr val="lt1"/>
                          </a:solidFill>
                          <a:latin typeface="Calibri"/>
                          <a:ea typeface="Calibri"/>
                          <a:cs typeface="Calibri"/>
                          <a:sym typeface="Calibri"/>
                        </a:rPr>
                      </a:br>
                      <a:r>
                        <a:rPr b="0" i="0"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28256198295_0_37"/>
          <p:cNvSpPr txBox="1"/>
          <p:nvPr>
            <p:ph idx="1" type="body"/>
          </p:nvPr>
        </p:nvSpPr>
        <p:spPr>
          <a:xfrm>
            <a:off x="457200" y="508000"/>
            <a:ext cx="8229600" cy="5618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550">
                <a:highlight>
                  <a:srgbClr val="FFFFFF"/>
                </a:highlight>
                <a:latin typeface="Verdana"/>
                <a:ea typeface="Verdana"/>
                <a:cs typeface="Verdana"/>
                <a:sym typeface="Verdana"/>
              </a:rPr>
              <a:t>The table above might seem small in some cases. If you need a table that should span the entire screen (full-width), add </a:t>
            </a:r>
            <a:r>
              <a:rPr lang="en-US" sz="1600">
                <a:solidFill>
                  <a:srgbClr val="DC143C"/>
                </a:solidFill>
                <a:latin typeface="Courier New"/>
                <a:ea typeface="Courier New"/>
                <a:cs typeface="Courier New"/>
                <a:sym typeface="Courier New"/>
              </a:rPr>
              <a:t>width: 100%</a:t>
            </a:r>
            <a:r>
              <a:rPr lang="en-US" sz="1550">
                <a:highlight>
                  <a:srgbClr val="FFFFFF"/>
                </a:highlight>
                <a:latin typeface="Verdana"/>
                <a:ea typeface="Verdana"/>
                <a:cs typeface="Verdana"/>
                <a:sym typeface="Verdana"/>
              </a:rPr>
              <a:t> to the &lt;table&gt; element:</a:t>
            </a:r>
            <a:endParaRPr sz="15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table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width</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100%</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Verdana"/>
                <a:ea typeface="Verdana"/>
                <a:cs typeface="Verdana"/>
                <a:sym typeface="Verdana"/>
              </a:rPr>
              <a:t>The </a:t>
            </a:r>
            <a:r>
              <a:rPr lang="en-US" sz="1600">
                <a:solidFill>
                  <a:srgbClr val="DC143C"/>
                </a:solidFill>
                <a:latin typeface="Courier New"/>
                <a:ea typeface="Courier New"/>
                <a:cs typeface="Courier New"/>
                <a:sym typeface="Courier New"/>
              </a:rPr>
              <a:t>border-collapse</a:t>
            </a:r>
            <a:r>
              <a:rPr lang="en-US" sz="1550">
                <a:highlight>
                  <a:srgbClr val="FFFFFF"/>
                </a:highlight>
                <a:latin typeface="Verdana"/>
                <a:ea typeface="Verdana"/>
                <a:cs typeface="Verdana"/>
                <a:sym typeface="Verdana"/>
              </a:rPr>
              <a:t> property sets whether the table borders should be collapsed into a single border</a:t>
            </a:r>
            <a:endParaRPr sz="15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table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border-collapse</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collapse</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Verdana"/>
                <a:ea typeface="Verdana"/>
                <a:cs typeface="Verdana"/>
                <a:sym typeface="Verdana"/>
              </a:rPr>
              <a:t>If you only want a border around the table, only specify the </a:t>
            </a:r>
            <a:r>
              <a:rPr lang="en-US" sz="1600">
                <a:solidFill>
                  <a:srgbClr val="DC143C"/>
                </a:solidFill>
                <a:latin typeface="Courier New"/>
                <a:ea typeface="Courier New"/>
                <a:cs typeface="Courier New"/>
                <a:sym typeface="Courier New"/>
              </a:rPr>
              <a:t>border</a:t>
            </a:r>
            <a:r>
              <a:rPr lang="en-US" sz="1550">
                <a:highlight>
                  <a:srgbClr val="FFFFFF"/>
                </a:highlight>
                <a:latin typeface="Verdana"/>
                <a:ea typeface="Verdana"/>
                <a:cs typeface="Verdana"/>
                <a:sym typeface="Verdana"/>
              </a:rPr>
              <a:t> property for &lt;table&gt;</a:t>
            </a:r>
            <a:endParaRPr sz="15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table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border</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1px solid</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850">
              <a:highlight>
                <a:srgbClr val="FFFFFF"/>
              </a:highlight>
              <a:latin typeface="Verdana"/>
              <a:ea typeface="Verdana"/>
              <a:cs typeface="Verdana"/>
              <a:sym typeface="Verdana"/>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g28256198295_0_49"/>
          <p:cNvSpPr txBox="1"/>
          <p:nvPr>
            <p:ph type="title"/>
          </p:nvPr>
        </p:nvSpPr>
        <p:spPr>
          <a:xfrm>
            <a:off x="457200" y="274643"/>
            <a:ext cx="8229600" cy="5016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Table width and height </a:t>
            </a:r>
            <a:endParaRPr/>
          </a:p>
        </p:txBody>
      </p:sp>
      <p:sp>
        <p:nvSpPr>
          <p:cNvPr id="690" name="Google Shape;690;g28256198295_0_49"/>
          <p:cNvSpPr txBox="1"/>
          <p:nvPr>
            <p:ph idx="1" type="body"/>
          </p:nvPr>
        </p:nvSpPr>
        <p:spPr>
          <a:xfrm>
            <a:off x="457200" y="776250"/>
            <a:ext cx="8229600" cy="6025500"/>
          </a:xfrm>
          <a:prstGeom prst="rect">
            <a:avLst/>
          </a:prstGeom>
        </p:spPr>
        <p:txBody>
          <a:bodyPr anchorCtr="0" anchor="t" bIns="45700" lIns="91425" spcFirstLastPara="1" rIns="91425" wrap="square" tIns="45700">
            <a:noAutofit/>
          </a:bodyPr>
          <a:lstStyle/>
          <a:p>
            <a:pPr indent="0" lvl="0" marL="0" rtl="0" algn="l">
              <a:lnSpc>
                <a:spcPct val="90000"/>
              </a:lnSpc>
              <a:spcBef>
                <a:spcPts val="360"/>
              </a:spcBef>
              <a:spcAft>
                <a:spcPts val="0"/>
              </a:spcAft>
              <a:buClr>
                <a:schemeClr val="dk1"/>
              </a:buClr>
              <a:buSzPts val="275"/>
              <a:buFont typeface="Arial"/>
              <a:buNone/>
            </a:pPr>
            <a:r>
              <a:rPr lang="en-US" sz="900"/>
              <a:t>&lt;!DOCTYPE html&gt;</a:t>
            </a:r>
            <a:endParaRPr sz="900"/>
          </a:p>
          <a:p>
            <a:pPr indent="0" lvl="0" marL="0" rtl="0" algn="l">
              <a:lnSpc>
                <a:spcPct val="90000"/>
              </a:lnSpc>
              <a:spcBef>
                <a:spcPts val="360"/>
              </a:spcBef>
              <a:spcAft>
                <a:spcPts val="0"/>
              </a:spcAft>
              <a:buClr>
                <a:schemeClr val="dk1"/>
              </a:buClr>
              <a:buSzPts val="275"/>
              <a:buFont typeface="Arial"/>
              <a:buNone/>
            </a:pPr>
            <a:r>
              <a:rPr lang="en-US" sz="900"/>
              <a:t>&lt;html&gt;</a:t>
            </a:r>
            <a:endParaRPr sz="900"/>
          </a:p>
          <a:p>
            <a:pPr indent="0" lvl="0" marL="0" rtl="0" algn="l">
              <a:lnSpc>
                <a:spcPct val="90000"/>
              </a:lnSpc>
              <a:spcBef>
                <a:spcPts val="360"/>
              </a:spcBef>
              <a:spcAft>
                <a:spcPts val="0"/>
              </a:spcAft>
              <a:buClr>
                <a:schemeClr val="dk1"/>
              </a:buClr>
              <a:buSzPts val="275"/>
              <a:buFont typeface="Arial"/>
              <a:buNone/>
            </a:pPr>
            <a:r>
              <a:rPr lang="en-US" sz="900"/>
              <a:t>&lt;head&gt;</a:t>
            </a:r>
            <a:endParaRPr sz="900"/>
          </a:p>
          <a:p>
            <a:pPr indent="0" lvl="0" marL="0" rtl="0" algn="l">
              <a:lnSpc>
                <a:spcPct val="90000"/>
              </a:lnSpc>
              <a:spcBef>
                <a:spcPts val="360"/>
              </a:spcBef>
              <a:spcAft>
                <a:spcPts val="0"/>
              </a:spcAft>
              <a:buClr>
                <a:schemeClr val="dk1"/>
              </a:buClr>
              <a:buSzPts val="275"/>
              <a:buFont typeface="Arial"/>
              <a:buNone/>
            </a:pPr>
            <a:r>
              <a:rPr lang="en-US" sz="900"/>
              <a:t>&lt;style&gt;</a:t>
            </a:r>
            <a:endParaRPr sz="900"/>
          </a:p>
          <a:p>
            <a:pPr indent="0" lvl="0" marL="0" rtl="0" algn="l">
              <a:lnSpc>
                <a:spcPct val="90000"/>
              </a:lnSpc>
              <a:spcBef>
                <a:spcPts val="360"/>
              </a:spcBef>
              <a:spcAft>
                <a:spcPts val="0"/>
              </a:spcAft>
              <a:buClr>
                <a:schemeClr val="dk1"/>
              </a:buClr>
              <a:buSzPts val="275"/>
              <a:buFont typeface="Arial"/>
              <a:buNone/>
            </a:pPr>
            <a:r>
              <a:rPr lang="en-US" sz="900"/>
              <a:t>table, td, th {</a:t>
            </a:r>
            <a:endParaRPr sz="900"/>
          </a:p>
          <a:p>
            <a:pPr indent="0" lvl="0" marL="0" rtl="0" algn="l">
              <a:lnSpc>
                <a:spcPct val="90000"/>
              </a:lnSpc>
              <a:spcBef>
                <a:spcPts val="360"/>
              </a:spcBef>
              <a:spcAft>
                <a:spcPts val="0"/>
              </a:spcAft>
              <a:buClr>
                <a:schemeClr val="dk1"/>
              </a:buClr>
              <a:buSzPts val="275"/>
              <a:buFont typeface="Arial"/>
              <a:buNone/>
            </a:pPr>
            <a:r>
              <a:rPr lang="en-US" sz="900"/>
              <a:t>  border: 1px solid black;</a:t>
            </a:r>
            <a:endParaRPr sz="900"/>
          </a:p>
          <a:p>
            <a:pPr indent="0" lvl="0" marL="0" rtl="0" algn="l">
              <a:lnSpc>
                <a:spcPct val="90000"/>
              </a:lnSpc>
              <a:spcBef>
                <a:spcPts val="360"/>
              </a:spcBef>
              <a:spcAft>
                <a:spcPts val="0"/>
              </a:spcAft>
              <a:buClr>
                <a:schemeClr val="dk1"/>
              </a:buClr>
              <a:buSzPts val="275"/>
              <a:buFont typeface="Arial"/>
              <a:buNone/>
            </a:pPr>
            <a:r>
              <a:rPr lang="en-US" sz="900"/>
              <a:t>}</a:t>
            </a:r>
            <a:endParaRPr sz="900"/>
          </a:p>
          <a:p>
            <a:pPr indent="0" lvl="0" marL="0" rtl="0" algn="l">
              <a:lnSpc>
                <a:spcPct val="90000"/>
              </a:lnSpc>
              <a:spcBef>
                <a:spcPts val="360"/>
              </a:spcBef>
              <a:spcAft>
                <a:spcPts val="0"/>
              </a:spcAft>
              <a:buClr>
                <a:schemeClr val="dk1"/>
              </a:buClr>
              <a:buSzPts val="275"/>
              <a:buFont typeface="Arial"/>
              <a:buNone/>
            </a:pPr>
            <a:r>
              <a:t/>
            </a:r>
            <a:endParaRPr sz="900"/>
          </a:p>
          <a:p>
            <a:pPr indent="0" lvl="0" marL="0" rtl="0" algn="l">
              <a:lnSpc>
                <a:spcPct val="90000"/>
              </a:lnSpc>
              <a:spcBef>
                <a:spcPts val="360"/>
              </a:spcBef>
              <a:spcAft>
                <a:spcPts val="0"/>
              </a:spcAft>
              <a:buClr>
                <a:schemeClr val="dk1"/>
              </a:buClr>
              <a:buSzPts val="275"/>
              <a:buFont typeface="Arial"/>
              <a:buNone/>
            </a:pPr>
            <a:r>
              <a:rPr lang="en-US" sz="900"/>
              <a:t>table {</a:t>
            </a:r>
            <a:endParaRPr sz="900"/>
          </a:p>
          <a:p>
            <a:pPr indent="0" lvl="0" marL="0" rtl="0" algn="l">
              <a:lnSpc>
                <a:spcPct val="90000"/>
              </a:lnSpc>
              <a:spcBef>
                <a:spcPts val="360"/>
              </a:spcBef>
              <a:spcAft>
                <a:spcPts val="0"/>
              </a:spcAft>
              <a:buClr>
                <a:schemeClr val="dk1"/>
              </a:buClr>
              <a:buSzPts val="275"/>
              <a:buFont typeface="Arial"/>
              <a:buNone/>
            </a:pPr>
            <a:r>
              <a:rPr lang="en-US" sz="900"/>
              <a:t>  border-collapse: collapse;</a:t>
            </a:r>
            <a:endParaRPr sz="900"/>
          </a:p>
          <a:p>
            <a:pPr indent="0" lvl="0" marL="0" rtl="0" algn="l">
              <a:lnSpc>
                <a:spcPct val="90000"/>
              </a:lnSpc>
              <a:spcBef>
                <a:spcPts val="360"/>
              </a:spcBef>
              <a:spcAft>
                <a:spcPts val="0"/>
              </a:spcAft>
              <a:buClr>
                <a:schemeClr val="dk1"/>
              </a:buClr>
              <a:buSzPts val="275"/>
              <a:buFont typeface="Arial"/>
              <a:buNone/>
            </a:pPr>
            <a:r>
              <a:rPr lang="en-US" sz="900"/>
              <a:t>  width: 100%;</a:t>
            </a:r>
            <a:endParaRPr sz="900"/>
          </a:p>
          <a:p>
            <a:pPr indent="0" lvl="0" marL="0" rtl="0" algn="l">
              <a:lnSpc>
                <a:spcPct val="90000"/>
              </a:lnSpc>
              <a:spcBef>
                <a:spcPts val="360"/>
              </a:spcBef>
              <a:spcAft>
                <a:spcPts val="0"/>
              </a:spcAft>
              <a:buClr>
                <a:schemeClr val="dk1"/>
              </a:buClr>
              <a:buSzPts val="275"/>
              <a:buFont typeface="Arial"/>
              <a:buNone/>
            </a:pPr>
            <a:r>
              <a:rPr lang="en-US" sz="900"/>
              <a:t>}</a:t>
            </a:r>
            <a:endParaRPr sz="900"/>
          </a:p>
          <a:p>
            <a:pPr indent="0" lvl="0" marL="0" rtl="0" algn="l">
              <a:lnSpc>
                <a:spcPct val="90000"/>
              </a:lnSpc>
              <a:spcBef>
                <a:spcPts val="360"/>
              </a:spcBef>
              <a:spcAft>
                <a:spcPts val="0"/>
              </a:spcAft>
              <a:buClr>
                <a:schemeClr val="dk1"/>
              </a:buClr>
              <a:buSzPts val="275"/>
              <a:buFont typeface="Arial"/>
              <a:buNone/>
            </a:pPr>
            <a:r>
              <a:rPr lang="en-US" sz="900"/>
              <a:t>th {</a:t>
            </a:r>
            <a:endParaRPr sz="900"/>
          </a:p>
          <a:p>
            <a:pPr indent="0" lvl="0" marL="0" rtl="0" algn="l">
              <a:lnSpc>
                <a:spcPct val="90000"/>
              </a:lnSpc>
              <a:spcBef>
                <a:spcPts val="360"/>
              </a:spcBef>
              <a:spcAft>
                <a:spcPts val="0"/>
              </a:spcAft>
              <a:buClr>
                <a:schemeClr val="dk1"/>
              </a:buClr>
              <a:buSzPts val="275"/>
              <a:buFont typeface="Arial"/>
              <a:buNone/>
            </a:pPr>
            <a:r>
              <a:rPr lang="en-US" sz="900"/>
              <a:t>  height: 70px;</a:t>
            </a:r>
            <a:endParaRPr sz="900"/>
          </a:p>
          <a:p>
            <a:pPr indent="0" lvl="0" marL="0" rtl="0" algn="l">
              <a:lnSpc>
                <a:spcPct val="90000"/>
              </a:lnSpc>
              <a:spcBef>
                <a:spcPts val="360"/>
              </a:spcBef>
              <a:spcAft>
                <a:spcPts val="0"/>
              </a:spcAft>
              <a:buClr>
                <a:schemeClr val="dk1"/>
              </a:buClr>
              <a:buSzPts val="275"/>
              <a:buFont typeface="Arial"/>
              <a:buNone/>
            </a:pPr>
            <a:r>
              <a:rPr lang="en-US" sz="900"/>
              <a:t>}</a:t>
            </a:r>
            <a:endParaRPr sz="900"/>
          </a:p>
          <a:p>
            <a:pPr indent="0" lvl="0" marL="0" rtl="0" algn="l">
              <a:lnSpc>
                <a:spcPct val="90000"/>
              </a:lnSpc>
              <a:spcBef>
                <a:spcPts val="360"/>
              </a:spcBef>
              <a:spcAft>
                <a:spcPts val="0"/>
              </a:spcAft>
              <a:buClr>
                <a:schemeClr val="dk1"/>
              </a:buClr>
              <a:buSzPts val="275"/>
              <a:buFont typeface="Arial"/>
              <a:buNone/>
            </a:pPr>
            <a:r>
              <a:rPr lang="en-US" sz="900"/>
              <a:t>&lt;/style&gt;</a:t>
            </a:r>
            <a:endParaRPr sz="900"/>
          </a:p>
          <a:p>
            <a:pPr indent="0" lvl="0" marL="0" rtl="0" algn="l">
              <a:lnSpc>
                <a:spcPct val="90000"/>
              </a:lnSpc>
              <a:spcBef>
                <a:spcPts val="360"/>
              </a:spcBef>
              <a:spcAft>
                <a:spcPts val="0"/>
              </a:spcAft>
              <a:buClr>
                <a:schemeClr val="dk1"/>
              </a:buClr>
              <a:buSzPts val="275"/>
              <a:buFont typeface="Arial"/>
              <a:buNone/>
            </a:pPr>
            <a:r>
              <a:rPr lang="en-US" sz="900"/>
              <a:t>&lt;/head&gt;</a:t>
            </a:r>
            <a:endParaRPr sz="900"/>
          </a:p>
          <a:p>
            <a:pPr indent="0" lvl="0" marL="0" rtl="0" algn="l">
              <a:lnSpc>
                <a:spcPct val="90000"/>
              </a:lnSpc>
              <a:spcBef>
                <a:spcPts val="360"/>
              </a:spcBef>
              <a:spcAft>
                <a:spcPts val="0"/>
              </a:spcAft>
              <a:buClr>
                <a:schemeClr val="dk1"/>
              </a:buClr>
              <a:buSzPts val="275"/>
              <a:buFont typeface="Arial"/>
              <a:buNone/>
            </a:pPr>
            <a:r>
              <a:rPr lang="en-US" sz="900"/>
              <a:t>&lt;body&gt;</a:t>
            </a:r>
            <a:endParaRPr sz="900"/>
          </a:p>
          <a:p>
            <a:pPr indent="0" lvl="0" marL="0" rtl="0" algn="l">
              <a:lnSpc>
                <a:spcPct val="90000"/>
              </a:lnSpc>
              <a:spcBef>
                <a:spcPts val="360"/>
              </a:spcBef>
              <a:spcAft>
                <a:spcPts val="0"/>
              </a:spcAft>
              <a:buClr>
                <a:schemeClr val="dk1"/>
              </a:buClr>
              <a:buSzPts val="275"/>
              <a:buFont typeface="Arial"/>
              <a:buNone/>
            </a:pPr>
            <a:r>
              <a:t/>
            </a:r>
            <a:endParaRPr sz="900"/>
          </a:p>
          <a:p>
            <a:pPr indent="0" lvl="0" marL="0" rtl="0" algn="l">
              <a:lnSpc>
                <a:spcPct val="90000"/>
              </a:lnSpc>
              <a:spcBef>
                <a:spcPts val="360"/>
              </a:spcBef>
              <a:spcAft>
                <a:spcPts val="0"/>
              </a:spcAft>
              <a:buClr>
                <a:schemeClr val="dk1"/>
              </a:buClr>
              <a:buSzPts val="275"/>
              <a:buFont typeface="Arial"/>
              <a:buNone/>
            </a:pPr>
            <a:r>
              <a:rPr lang="en-US" sz="900"/>
              <a:t>&lt;h2&gt;The width and height Properties&lt;/h2&gt;</a:t>
            </a:r>
            <a:endParaRPr sz="900"/>
          </a:p>
          <a:p>
            <a:pPr indent="0" lvl="0" marL="0" rtl="0" algn="l">
              <a:lnSpc>
                <a:spcPct val="90000"/>
              </a:lnSpc>
              <a:spcBef>
                <a:spcPts val="360"/>
              </a:spcBef>
              <a:spcAft>
                <a:spcPts val="0"/>
              </a:spcAft>
              <a:buClr>
                <a:schemeClr val="dk1"/>
              </a:buClr>
              <a:buSzPts val="275"/>
              <a:buFont typeface="Arial"/>
              <a:buNone/>
            </a:pPr>
            <a:r>
              <a:rPr lang="en-US" sz="900"/>
              <a:t>&lt;p&gt;Set the width of the table, and the height of the table header row:&lt;/p&gt;</a:t>
            </a:r>
            <a:endParaRPr sz="900"/>
          </a:p>
          <a:p>
            <a:pPr indent="0" lvl="0" marL="0" rtl="0" algn="l">
              <a:lnSpc>
                <a:spcPct val="90000"/>
              </a:lnSpc>
              <a:spcBef>
                <a:spcPts val="360"/>
              </a:spcBef>
              <a:spcAft>
                <a:spcPts val="0"/>
              </a:spcAft>
              <a:buClr>
                <a:schemeClr val="dk1"/>
              </a:buClr>
              <a:buSzPts val="275"/>
              <a:buFont typeface="Arial"/>
              <a:buNone/>
            </a:pPr>
            <a:r>
              <a:rPr lang="en-US" sz="900"/>
              <a:t>&lt;table&gt;</a:t>
            </a:r>
            <a:endParaRPr sz="900"/>
          </a:p>
          <a:p>
            <a:pPr indent="0" lvl="0" marL="0" rtl="0" algn="l">
              <a:lnSpc>
                <a:spcPct val="90000"/>
              </a:lnSpc>
              <a:spcBef>
                <a:spcPts val="360"/>
              </a:spcBef>
              <a:spcAft>
                <a:spcPts val="0"/>
              </a:spcAft>
              <a:buClr>
                <a:schemeClr val="dk1"/>
              </a:buClr>
              <a:buSzPts val="275"/>
              <a:buFont typeface="Arial"/>
              <a:buNone/>
            </a:pPr>
            <a:r>
              <a:rPr lang="en-US" sz="900"/>
              <a:t>  &lt;tr&gt;</a:t>
            </a:r>
            <a:endParaRPr sz="900"/>
          </a:p>
          <a:p>
            <a:pPr indent="0" lvl="0" marL="0" rtl="0" algn="l">
              <a:lnSpc>
                <a:spcPct val="90000"/>
              </a:lnSpc>
              <a:spcBef>
                <a:spcPts val="360"/>
              </a:spcBef>
              <a:spcAft>
                <a:spcPts val="0"/>
              </a:spcAft>
              <a:buClr>
                <a:schemeClr val="dk1"/>
              </a:buClr>
              <a:buSzPts val="275"/>
              <a:buFont typeface="Arial"/>
              <a:buNone/>
            </a:pPr>
            <a:r>
              <a:rPr lang="en-US" sz="900"/>
              <a:t>    &lt;th&gt;Firstname&lt;/th&gt;</a:t>
            </a:r>
            <a:endParaRPr sz="900"/>
          </a:p>
          <a:p>
            <a:pPr indent="0" lvl="0" marL="0" rtl="0" algn="l">
              <a:lnSpc>
                <a:spcPct val="90000"/>
              </a:lnSpc>
              <a:spcBef>
                <a:spcPts val="360"/>
              </a:spcBef>
              <a:spcAft>
                <a:spcPts val="0"/>
              </a:spcAft>
              <a:buClr>
                <a:schemeClr val="dk1"/>
              </a:buClr>
              <a:buSzPts val="275"/>
              <a:buFont typeface="Arial"/>
              <a:buNone/>
            </a:pPr>
            <a:r>
              <a:rPr lang="en-US" sz="900"/>
              <a:t>    &lt;th&gt;Lastname&lt;/th&gt;</a:t>
            </a:r>
            <a:endParaRPr sz="900"/>
          </a:p>
          <a:p>
            <a:pPr indent="0" lvl="0" marL="0" rtl="0" algn="l">
              <a:lnSpc>
                <a:spcPct val="90000"/>
              </a:lnSpc>
              <a:spcBef>
                <a:spcPts val="360"/>
              </a:spcBef>
              <a:spcAft>
                <a:spcPts val="0"/>
              </a:spcAft>
              <a:buClr>
                <a:schemeClr val="dk1"/>
              </a:buClr>
              <a:buSzPts val="275"/>
              <a:buFont typeface="Arial"/>
              <a:buNone/>
            </a:pPr>
            <a:r>
              <a:rPr lang="en-US" sz="900"/>
              <a:t>    &lt;th&gt;Savings&lt;/th&gt;</a:t>
            </a:r>
            <a:endParaRPr sz="900"/>
          </a:p>
          <a:p>
            <a:pPr indent="0" lvl="0" marL="0" rtl="0" algn="l">
              <a:lnSpc>
                <a:spcPct val="90000"/>
              </a:lnSpc>
              <a:spcBef>
                <a:spcPts val="360"/>
              </a:spcBef>
              <a:spcAft>
                <a:spcPts val="0"/>
              </a:spcAft>
              <a:buClr>
                <a:schemeClr val="dk1"/>
              </a:buClr>
              <a:buSzPts val="275"/>
              <a:buFont typeface="Arial"/>
              <a:buNone/>
            </a:pPr>
            <a:r>
              <a:rPr lang="en-US" sz="900"/>
              <a:t>  &lt;/tr&gt;</a:t>
            </a:r>
            <a:endParaRPr sz="900"/>
          </a:p>
          <a:p>
            <a:pPr indent="0" lvl="0" marL="0" rtl="0" algn="l">
              <a:lnSpc>
                <a:spcPct val="90000"/>
              </a:lnSpc>
              <a:spcBef>
                <a:spcPts val="360"/>
              </a:spcBef>
              <a:spcAft>
                <a:spcPts val="0"/>
              </a:spcAft>
              <a:buClr>
                <a:schemeClr val="dk1"/>
              </a:buClr>
              <a:buSzPts val="275"/>
              <a:buFont typeface="Arial"/>
              <a:buNone/>
            </a:pPr>
            <a:r>
              <a:rPr lang="en-US" sz="900"/>
              <a:t>  &lt;tr&gt;</a:t>
            </a:r>
            <a:endParaRPr sz="900"/>
          </a:p>
          <a:p>
            <a:pPr indent="0" lvl="0" marL="0" rtl="0" algn="l">
              <a:lnSpc>
                <a:spcPct val="90000"/>
              </a:lnSpc>
              <a:spcBef>
                <a:spcPts val="360"/>
              </a:spcBef>
              <a:spcAft>
                <a:spcPts val="0"/>
              </a:spcAft>
              <a:buClr>
                <a:schemeClr val="dk1"/>
              </a:buClr>
              <a:buSzPts val="275"/>
              <a:buFont typeface="Arial"/>
              <a:buNone/>
            </a:pPr>
            <a:r>
              <a:rPr lang="en-US" sz="900"/>
              <a:t>    &lt;td&gt;Peter&lt;/td&gt;</a:t>
            </a:r>
            <a:endParaRPr sz="900"/>
          </a:p>
          <a:p>
            <a:pPr indent="0" lvl="0" marL="0" rtl="0" algn="l">
              <a:lnSpc>
                <a:spcPct val="90000"/>
              </a:lnSpc>
              <a:spcBef>
                <a:spcPts val="360"/>
              </a:spcBef>
              <a:spcAft>
                <a:spcPts val="0"/>
              </a:spcAft>
              <a:buClr>
                <a:schemeClr val="dk1"/>
              </a:buClr>
              <a:buSzPts val="275"/>
              <a:buFont typeface="Arial"/>
              <a:buNone/>
            </a:pPr>
            <a:r>
              <a:rPr lang="en-US" sz="900"/>
              <a:t>    &lt;td&gt;Griffin&lt;/td&gt;</a:t>
            </a:r>
            <a:endParaRPr sz="900"/>
          </a:p>
          <a:p>
            <a:pPr indent="0" lvl="0" marL="0" rtl="0" algn="l">
              <a:lnSpc>
                <a:spcPct val="90000"/>
              </a:lnSpc>
              <a:spcBef>
                <a:spcPts val="360"/>
              </a:spcBef>
              <a:spcAft>
                <a:spcPts val="0"/>
              </a:spcAft>
              <a:buClr>
                <a:schemeClr val="dk1"/>
              </a:buClr>
              <a:buSzPts val="275"/>
              <a:buFont typeface="Arial"/>
              <a:buNone/>
            </a:pPr>
            <a:r>
              <a:rPr lang="en-US" sz="900"/>
              <a:t>    &lt;td&gt;$100&lt;/td&gt;</a:t>
            </a:r>
            <a:endParaRPr sz="900"/>
          </a:p>
          <a:p>
            <a:pPr indent="0" lvl="0" marL="0" rtl="0" algn="l">
              <a:lnSpc>
                <a:spcPct val="90000"/>
              </a:lnSpc>
              <a:spcBef>
                <a:spcPts val="360"/>
              </a:spcBef>
              <a:spcAft>
                <a:spcPts val="0"/>
              </a:spcAft>
              <a:buClr>
                <a:schemeClr val="dk1"/>
              </a:buClr>
              <a:buSzPts val="275"/>
              <a:buFont typeface="Arial"/>
              <a:buNone/>
            </a:pPr>
            <a:r>
              <a:rPr lang="en-US" sz="900"/>
              <a:t>  &lt;/tr&gt;</a:t>
            </a:r>
            <a:endParaRPr sz="900"/>
          </a:p>
          <a:p>
            <a:pPr indent="0" lvl="0" marL="0" rtl="0" algn="l">
              <a:lnSpc>
                <a:spcPct val="90000"/>
              </a:lnSpc>
              <a:spcBef>
                <a:spcPts val="360"/>
              </a:spcBef>
              <a:spcAft>
                <a:spcPts val="0"/>
              </a:spcAft>
              <a:buClr>
                <a:schemeClr val="dk1"/>
              </a:buClr>
              <a:buSzPts val="275"/>
              <a:buFont typeface="Arial"/>
              <a:buNone/>
            </a:pPr>
            <a:r>
              <a:rPr lang="en-US" sz="900"/>
              <a:t>&lt;/table&gt;</a:t>
            </a:r>
            <a:endParaRPr sz="900"/>
          </a:p>
          <a:p>
            <a:pPr indent="0" lvl="0" marL="0" rtl="0" algn="l">
              <a:lnSpc>
                <a:spcPct val="90000"/>
              </a:lnSpc>
              <a:spcBef>
                <a:spcPts val="360"/>
              </a:spcBef>
              <a:spcAft>
                <a:spcPts val="0"/>
              </a:spcAft>
              <a:buClr>
                <a:schemeClr val="dk1"/>
              </a:buClr>
              <a:buSzPts val="275"/>
              <a:buFont typeface="Arial"/>
              <a:buNone/>
            </a:pPr>
            <a:r>
              <a:rPr lang="en-US" sz="900"/>
              <a:t>&lt;/body&gt;</a:t>
            </a:r>
            <a:endParaRPr sz="900"/>
          </a:p>
          <a:p>
            <a:pPr indent="0" lvl="0" marL="0" rtl="0" algn="l">
              <a:lnSpc>
                <a:spcPct val="90000"/>
              </a:lnSpc>
              <a:spcBef>
                <a:spcPts val="360"/>
              </a:spcBef>
              <a:spcAft>
                <a:spcPts val="0"/>
              </a:spcAft>
              <a:buClr>
                <a:schemeClr val="dk1"/>
              </a:buClr>
              <a:buSzPts val="275"/>
              <a:buFont typeface="Arial"/>
              <a:buNone/>
            </a:pPr>
            <a:r>
              <a:rPr lang="en-US" sz="900"/>
              <a:t>&lt;/html&gt;</a:t>
            </a:r>
            <a:endParaRPr sz="900"/>
          </a:p>
          <a:p>
            <a:pPr indent="0" lvl="0" marL="0" rtl="0" algn="l">
              <a:lnSpc>
                <a:spcPct val="90000"/>
              </a:lnSpc>
              <a:spcBef>
                <a:spcPts val="360"/>
              </a:spcBef>
              <a:spcAft>
                <a:spcPts val="0"/>
              </a:spcAft>
              <a:buSzPts val="275"/>
              <a:buNone/>
            </a:pPr>
            <a:r>
              <a:t/>
            </a:r>
            <a:endParaRPr sz="9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28256198295_0_5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Table Align </a:t>
            </a:r>
            <a:endParaRPr/>
          </a:p>
        </p:txBody>
      </p:sp>
      <p:sp>
        <p:nvSpPr>
          <p:cNvPr id="697" name="Google Shape;697;g28256198295_0_58"/>
          <p:cNvSpPr txBox="1"/>
          <p:nvPr>
            <p:ph idx="1" type="body"/>
          </p:nvPr>
        </p:nvSpPr>
        <p:spPr>
          <a:xfrm>
            <a:off x="457200" y="1213550"/>
            <a:ext cx="8229600" cy="4912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550">
                <a:highlight>
                  <a:srgbClr val="FFFFFF"/>
                </a:highlight>
                <a:latin typeface="Verdana"/>
                <a:ea typeface="Verdana"/>
                <a:cs typeface="Verdana"/>
                <a:sym typeface="Verdana"/>
              </a:rPr>
              <a:t>he </a:t>
            </a:r>
            <a:r>
              <a:rPr lang="en-US" sz="1600">
                <a:solidFill>
                  <a:srgbClr val="DC143C"/>
                </a:solidFill>
                <a:latin typeface="Courier New"/>
                <a:ea typeface="Courier New"/>
                <a:cs typeface="Courier New"/>
                <a:sym typeface="Courier New"/>
              </a:rPr>
              <a:t>text-align</a:t>
            </a:r>
            <a:r>
              <a:rPr lang="en-US" sz="1550">
                <a:highlight>
                  <a:srgbClr val="FFFFFF"/>
                </a:highlight>
                <a:latin typeface="Verdana"/>
                <a:ea typeface="Verdana"/>
                <a:cs typeface="Verdana"/>
                <a:sym typeface="Verdana"/>
              </a:rPr>
              <a:t> property sets the horizontal alignment (like left, right, or center) of the content in &lt;th&gt; or &lt;td&gt;</a:t>
            </a:r>
            <a:endParaRPr sz="15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td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text-align</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center</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th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text-align</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left</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Verdana"/>
                <a:ea typeface="Verdana"/>
                <a:cs typeface="Verdana"/>
                <a:sym typeface="Verdana"/>
              </a:rPr>
              <a:t>The </a:t>
            </a:r>
            <a:r>
              <a:rPr lang="en-US" sz="1600">
                <a:solidFill>
                  <a:srgbClr val="DC143C"/>
                </a:solidFill>
                <a:latin typeface="Courier New"/>
                <a:ea typeface="Courier New"/>
                <a:cs typeface="Courier New"/>
                <a:sym typeface="Courier New"/>
              </a:rPr>
              <a:t>vertical-align</a:t>
            </a:r>
            <a:r>
              <a:rPr lang="en-US" sz="1550">
                <a:highlight>
                  <a:srgbClr val="FFFFFF"/>
                </a:highlight>
                <a:latin typeface="Verdana"/>
                <a:ea typeface="Verdana"/>
                <a:cs typeface="Verdana"/>
                <a:sym typeface="Verdana"/>
              </a:rPr>
              <a:t> property sets the vertical alignment (like top, bottom, or middle) of the content in &lt;th&gt; or &lt;td&gt;.</a:t>
            </a:r>
            <a:endParaRPr sz="1750">
              <a:solidFill>
                <a:srgbClr val="A52A2A"/>
              </a:solidFill>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A52A2A"/>
                </a:solidFill>
                <a:highlight>
                  <a:srgbClr val="FFFFFF"/>
                </a:highlight>
                <a:latin typeface="Courier New"/>
                <a:ea typeface="Courier New"/>
                <a:cs typeface="Courier New"/>
                <a:sym typeface="Courier New"/>
              </a:rPr>
              <a:t>td </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height</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50px</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550">
                <a:solidFill>
                  <a:srgbClr val="FF0000"/>
                </a:solidFill>
                <a:highlight>
                  <a:srgbClr val="FFFFFF"/>
                </a:highlight>
                <a:latin typeface="Courier New"/>
                <a:ea typeface="Courier New"/>
                <a:cs typeface="Courier New"/>
                <a:sym typeface="Courier New"/>
              </a:rPr>
              <a:t>  vertical-align</a:t>
            </a:r>
            <a:r>
              <a:rPr lang="en-US" sz="1550">
                <a:highlight>
                  <a:srgbClr val="FFFFFF"/>
                </a:highlight>
                <a:latin typeface="Courier New"/>
                <a:ea typeface="Courier New"/>
                <a:cs typeface="Courier New"/>
                <a:sym typeface="Courier New"/>
              </a:rPr>
              <a:t>:</a:t>
            </a:r>
            <a:r>
              <a:rPr lang="en-US" sz="1550">
                <a:solidFill>
                  <a:srgbClr val="0000CD"/>
                </a:solidFill>
                <a:highlight>
                  <a:srgbClr val="FFFFFF"/>
                </a:highlight>
                <a:latin typeface="Courier New"/>
                <a:ea typeface="Courier New"/>
                <a:cs typeface="Courier New"/>
                <a:sym typeface="Courier New"/>
              </a:rPr>
              <a:t> bottom</a:t>
            </a: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550">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28256198295_0_69"/>
          <p:cNvSpPr txBox="1"/>
          <p:nvPr>
            <p:ph idx="1" type="body"/>
          </p:nvPr>
        </p:nvSpPr>
        <p:spPr>
          <a:xfrm>
            <a:off x="541850" y="428975"/>
            <a:ext cx="8229600" cy="57093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rPr lang="en-US" sz="2500">
                <a:highlight>
                  <a:srgbClr val="FFFFFF"/>
                </a:highlight>
                <a:latin typeface="Arial"/>
                <a:ea typeface="Arial"/>
                <a:cs typeface="Arial"/>
                <a:sym typeface="Arial"/>
              </a:rPr>
              <a:t>Table Padding</a:t>
            </a:r>
            <a:endParaRPr sz="2500">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US" sz="1250">
                <a:highlight>
                  <a:srgbClr val="FFFFFF"/>
                </a:highlight>
                <a:latin typeface="Verdana"/>
                <a:ea typeface="Verdana"/>
                <a:cs typeface="Verdana"/>
                <a:sym typeface="Verdana"/>
              </a:rPr>
              <a:t>To control the space between the border and the content in a table, use the </a:t>
            </a:r>
            <a:r>
              <a:rPr lang="en-US" sz="1300">
                <a:solidFill>
                  <a:srgbClr val="DC143C"/>
                </a:solidFill>
                <a:highlight>
                  <a:srgbClr val="FFFFFF"/>
                </a:highlight>
                <a:latin typeface="Courier New"/>
                <a:ea typeface="Courier New"/>
                <a:cs typeface="Courier New"/>
                <a:sym typeface="Courier New"/>
              </a:rPr>
              <a:t>padding</a:t>
            </a:r>
            <a:r>
              <a:rPr lang="en-US" sz="1250">
                <a:highlight>
                  <a:srgbClr val="FFFFFF"/>
                </a:highlight>
                <a:latin typeface="Verdana"/>
                <a:ea typeface="Verdana"/>
                <a:cs typeface="Verdana"/>
                <a:sym typeface="Verdana"/>
              </a:rPr>
              <a:t> property on &lt;td&gt; and &lt;th&gt; elements:</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2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US" sz="1250">
                <a:solidFill>
                  <a:srgbClr val="A52A2A"/>
                </a:solidFill>
                <a:highlight>
                  <a:srgbClr val="FFFFFF"/>
                </a:highlight>
                <a:latin typeface="Courier New"/>
                <a:ea typeface="Courier New"/>
                <a:cs typeface="Courier New"/>
                <a:sym typeface="Courier New"/>
              </a:rPr>
              <a:t>t</a:t>
            </a:r>
            <a:r>
              <a:rPr lang="en-US" sz="1250">
                <a:solidFill>
                  <a:srgbClr val="A52A2A"/>
                </a:solidFill>
                <a:highlight>
                  <a:srgbClr val="FFFFFF"/>
                </a:highlight>
                <a:latin typeface="Courier New"/>
                <a:ea typeface="Courier New"/>
                <a:cs typeface="Courier New"/>
                <a:sym typeface="Courier New"/>
              </a:rPr>
              <a:t>h, td </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US" sz="1250">
                <a:solidFill>
                  <a:srgbClr val="FF0000"/>
                </a:solidFill>
                <a:highlight>
                  <a:srgbClr val="FFFFFF"/>
                </a:highlight>
                <a:latin typeface="Courier New"/>
                <a:ea typeface="Courier New"/>
                <a:cs typeface="Courier New"/>
                <a:sym typeface="Courier New"/>
              </a:rPr>
              <a:t>  padding</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15px</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US" sz="1250">
                <a:solidFill>
                  <a:srgbClr val="FF0000"/>
                </a:solidFill>
                <a:highlight>
                  <a:srgbClr val="FFFFFF"/>
                </a:highlight>
                <a:latin typeface="Courier New"/>
                <a:ea typeface="Courier New"/>
                <a:cs typeface="Courier New"/>
                <a:sym typeface="Courier New"/>
              </a:rPr>
              <a:t>  text-align</a:t>
            </a:r>
            <a:r>
              <a:rPr lang="en-US" sz="1250">
                <a:highlight>
                  <a:srgbClr val="FFFFFF"/>
                </a:highlight>
                <a:latin typeface="Courier New"/>
                <a:ea typeface="Courier New"/>
                <a:cs typeface="Courier New"/>
                <a:sym typeface="Courier New"/>
              </a:rPr>
              <a:t>:</a:t>
            </a:r>
            <a:r>
              <a:rPr lang="en-US" sz="1250">
                <a:solidFill>
                  <a:srgbClr val="0000CD"/>
                </a:solidFill>
                <a:highlight>
                  <a:srgbClr val="FFFFFF"/>
                </a:highlight>
                <a:latin typeface="Courier New"/>
                <a:ea typeface="Courier New"/>
                <a:cs typeface="Courier New"/>
                <a:sym typeface="Courier New"/>
              </a:rPr>
              <a:t> left</a:t>
            </a:r>
            <a:r>
              <a:rPr lang="en-US"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a:t>
            </a:r>
            <a:endParaRPr sz="1250">
              <a:highlight>
                <a:srgbClr val="FFFFFF"/>
              </a:highlight>
              <a:latin typeface="Verdana"/>
              <a:ea typeface="Verdana"/>
              <a:cs typeface="Verdana"/>
              <a:sym typeface="Verdana"/>
            </a:endParaRPr>
          </a:p>
          <a:p>
            <a:pPr indent="0" lvl="0" marL="0" rtl="0" algn="l">
              <a:spcBef>
                <a:spcPts val="1400"/>
              </a:spcBef>
              <a:spcAft>
                <a:spcPts val="0"/>
              </a:spcAft>
              <a:buNone/>
            </a:pPr>
            <a:r>
              <a:t/>
            </a:r>
            <a:endParaRPr sz="3400"/>
          </a:p>
        </p:txBody>
      </p:sp>
      <p:pic>
        <p:nvPicPr>
          <p:cNvPr id="704" name="Google Shape;704;g28256198295_0_69"/>
          <p:cNvPicPr preferRelativeResize="0"/>
          <p:nvPr/>
        </p:nvPicPr>
        <p:blipFill>
          <a:blip r:embed="rId3">
            <a:alphaModFix/>
          </a:blip>
          <a:stretch>
            <a:fillRect/>
          </a:stretch>
        </p:blipFill>
        <p:spPr>
          <a:xfrm>
            <a:off x="541850" y="1696195"/>
            <a:ext cx="7634449" cy="159168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g28256198295_0_7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1" name="Google Shape;711;g28256198295_0_7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34375"/>
              <a:buFont typeface="Arial"/>
              <a:buNone/>
            </a:pPr>
            <a:r>
              <a:rPr lang="en-US"/>
              <a:t>&lt;!DOCTYPE html&gt;</a:t>
            </a:r>
            <a:endParaRPr/>
          </a:p>
          <a:p>
            <a:pPr indent="0" lvl="0" marL="0" rtl="0" algn="l">
              <a:spcBef>
                <a:spcPts val="360"/>
              </a:spcBef>
              <a:spcAft>
                <a:spcPts val="0"/>
              </a:spcAft>
              <a:buClr>
                <a:schemeClr val="dk1"/>
              </a:buClr>
              <a:buSzPct val="34375"/>
              <a:buFont typeface="Arial"/>
              <a:buNone/>
            </a:pPr>
            <a:r>
              <a:rPr lang="en-US"/>
              <a:t>&lt;html&gt;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table {</a:t>
            </a:r>
            <a:endParaRPr/>
          </a:p>
          <a:p>
            <a:pPr indent="0" lvl="0" marL="0" rtl="0" algn="l">
              <a:spcBef>
                <a:spcPts val="360"/>
              </a:spcBef>
              <a:spcAft>
                <a:spcPts val="0"/>
              </a:spcAft>
              <a:buClr>
                <a:schemeClr val="dk1"/>
              </a:buClr>
              <a:buSzPct val="34375"/>
              <a:buFont typeface="Arial"/>
              <a:buNone/>
            </a:pPr>
            <a:r>
              <a:rPr lang="en-US"/>
              <a:t>  border-collapse: collapse;</a:t>
            </a:r>
            <a:endParaRPr/>
          </a:p>
          <a:p>
            <a:pPr indent="0" lvl="0" marL="0" rtl="0" algn="l">
              <a:spcBef>
                <a:spcPts val="360"/>
              </a:spcBef>
              <a:spcAft>
                <a:spcPts val="0"/>
              </a:spcAft>
              <a:buClr>
                <a:schemeClr val="dk1"/>
              </a:buClr>
              <a:buSzPct val="34375"/>
              <a:buFont typeface="Arial"/>
              <a:buNone/>
            </a:pPr>
            <a:r>
              <a:rPr lang="en-US"/>
              <a:t>  width: 100%;</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th, td {</a:t>
            </a:r>
            <a:endParaRPr/>
          </a:p>
          <a:p>
            <a:pPr indent="0" lvl="0" marL="0" rtl="0" algn="l">
              <a:spcBef>
                <a:spcPts val="360"/>
              </a:spcBef>
              <a:spcAft>
                <a:spcPts val="0"/>
              </a:spcAft>
              <a:buClr>
                <a:schemeClr val="dk1"/>
              </a:buClr>
              <a:buSzPct val="34375"/>
              <a:buFont typeface="Arial"/>
              <a:buNone/>
            </a:pPr>
            <a:r>
              <a:rPr lang="en-US"/>
              <a:t>  padding: 8px;</a:t>
            </a:r>
            <a:endParaRPr/>
          </a:p>
          <a:p>
            <a:pPr indent="0" lvl="0" marL="0" rtl="0" algn="l">
              <a:spcBef>
                <a:spcPts val="360"/>
              </a:spcBef>
              <a:spcAft>
                <a:spcPts val="0"/>
              </a:spcAft>
              <a:buClr>
                <a:schemeClr val="dk1"/>
              </a:buClr>
              <a:buSzPct val="34375"/>
              <a:buFont typeface="Arial"/>
              <a:buNone/>
            </a:pPr>
            <a:r>
              <a:rPr lang="en-US"/>
              <a:t>  text-align: left;</a:t>
            </a:r>
            <a:endParaRPr/>
          </a:p>
          <a:p>
            <a:pPr indent="0" lvl="0" marL="0" rtl="0" algn="l">
              <a:spcBef>
                <a:spcPts val="360"/>
              </a:spcBef>
              <a:spcAft>
                <a:spcPts val="0"/>
              </a:spcAft>
              <a:buClr>
                <a:schemeClr val="dk1"/>
              </a:buClr>
              <a:buSzPct val="34375"/>
              <a:buFont typeface="Arial"/>
              <a:buNone/>
            </a:pPr>
            <a:r>
              <a:rPr lang="en-US"/>
              <a:t>  border-bottom: 1px solid #ddd;</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&lt;/head&gt;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28256198295_0_86"/>
          <p:cNvSpPr txBox="1"/>
          <p:nvPr>
            <p:ph type="title"/>
          </p:nvPr>
        </p:nvSpPr>
        <p:spPr>
          <a:xfrm>
            <a:off x="457200" y="84678"/>
            <a:ext cx="8229600" cy="663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Hoverable Table </a:t>
            </a:r>
            <a:endParaRPr/>
          </a:p>
        </p:txBody>
      </p:sp>
      <p:sp>
        <p:nvSpPr>
          <p:cNvPr id="718" name="Google Shape;718;g28256198295_0_86"/>
          <p:cNvSpPr txBox="1"/>
          <p:nvPr>
            <p:ph idx="1" type="body"/>
          </p:nvPr>
        </p:nvSpPr>
        <p:spPr>
          <a:xfrm>
            <a:off x="457200" y="747975"/>
            <a:ext cx="8229600" cy="5982900"/>
          </a:xfrm>
          <a:prstGeom prst="rect">
            <a:avLst/>
          </a:prstGeom>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275"/>
              <a:buFont typeface="Arial"/>
              <a:buNone/>
            </a:pPr>
            <a:r>
              <a:rPr lang="en-US" sz="900"/>
              <a:t>&lt;html&gt;</a:t>
            </a:r>
            <a:endParaRPr sz="900"/>
          </a:p>
          <a:p>
            <a:pPr indent="0" lvl="0" marL="0" rtl="0" algn="l">
              <a:lnSpc>
                <a:spcPct val="80000"/>
              </a:lnSpc>
              <a:spcBef>
                <a:spcPts val="360"/>
              </a:spcBef>
              <a:spcAft>
                <a:spcPts val="0"/>
              </a:spcAft>
              <a:buClr>
                <a:schemeClr val="dk1"/>
              </a:buClr>
              <a:buSzPts val="275"/>
              <a:buFont typeface="Arial"/>
              <a:buNone/>
            </a:pPr>
            <a:r>
              <a:rPr lang="en-US" sz="900"/>
              <a:t>&lt;head&gt;</a:t>
            </a:r>
            <a:endParaRPr sz="900"/>
          </a:p>
          <a:p>
            <a:pPr indent="0" lvl="0" marL="0" rtl="0" algn="l">
              <a:lnSpc>
                <a:spcPct val="80000"/>
              </a:lnSpc>
              <a:spcBef>
                <a:spcPts val="360"/>
              </a:spcBef>
              <a:spcAft>
                <a:spcPts val="0"/>
              </a:spcAft>
              <a:buClr>
                <a:schemeClr val="dk1"/>
              </a:buClr>
              <a:buSzPts val="275"/>
              <a:buFont typeface="Arial"/>
              <a:buNone/>
            </a:pPr>
            <a:r>
              <a:rPr lang="en-US" sz="900"/>
              <a:t>&lt;style&gt;</a:t>
            </a:r>
            <a:endParaRPr sz="900"/>
          </a:p>
          <a:p>
            <a:pPr indent="0" lvl="0" marL="0" rtl="0" algn="l">
              <a:lnSpc>
                <a:spcPct val="80000"/>
              </a:lnSpc>
              <a:spcBef>
                <a:spcPts val="360"/>
              </a:spcBef>
              <a:spcAft>
                <a:spcPts val="0"/>
              </a:spcAft>
              <a:buClr>
                <a:schemeClr val="dk1"/>
              </a:buClr>
              <a:buSzPts val="275"/>
              <a:buFont typeface="Arial"/>
              <a:buNone/>
            </a:pPr>
            <a:r>
              <a:rPr lang="en-US" sz="900"/>
              <a:t>table {</a:t>
            </a:r>
            <a:endParaRPr sz="900"/>
          </a:p>
          <a:p>
            <a:pPr indent="0" lvl="0" marL="0" rtl="0" algn="l">
              <a:lnSpc>
                <a:spcPct val="80000"/>
              </a:lnSpc>
              <a:spcBef>
                <a:spcPts val="360"/>
              </a:spcBef>
              <a:spcAft>
                <a:spcPts val="0"/>
              </a:spcAft>
              <a:buClr>
                <a:schemeClr val="dk1"/>
              </a:buClr>
              <a:buSzPts val="275"/>
              <a:buFont typeface="Arial"/>
              <a:buNone/>
            </a:pPr>
            <a:r>
              <a:rPr lang="en-US" sz="900"/>
              <a:t>  border-collapse: collapse;</a:t>
            </a:r>
            <a:endParaRPr sz="900"/>
          </a:p>
          <a:p>
            <a:pPr indent="0" lvl="0" marL="0" rtl="0" algn="l">
              <a:lnSpc>
                <a:spcPct val="80000"/>
              </a:lnSpc>
              <a:spcBef>
                <a:spcPts val="360"/>
              </a:spcBef>
              <a:spcAft>
                <a:spcPts val="0"/>
              </a:spcAft>
              <a:buClr>
                <a:schemeClr val="dk1"/>
              </a:buClr>
              <a:buSzPts val="275"/>
              <a:buFont typeface="Arial"/>
              <a:buNone/>
            </a:pPr>
            <a:r>
              <a:rPr lang="en-US" sz="900"/>
              <a:t>  width: 100%;</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t/>
            </a:r>
            <a:endParaRPr sz="900"/>
          </a:p>
          <a:p>
            <a:pPr indent="0" lvl="0" marL="0" rtl="0" algn="l">
              <a:lnSpc>
                <a:spcPct val="80000"/>
              </a:lnSpc>
              <a:spcBef>
                <a:spcPts val="360"/>
              </a:spcBef>
              <a:spcAft>
                <a:spcPts val="0"/>
              </a:spcAft>
              <a:buClr>
                <a:schemeClr val="dk1"/>
              </a:buClr>
              <a:buSzPts val="275"/>
              <a:buFont typeface="Arial"/>
              <a:buNone/>
            </a:pPr>
            <a:r>
              <a:rPr lang="en-US" sz="900"/>
              <a:t>th, td {</a:t>
            </a:r>
            <a:endParaRPr sz="900"/>
          </a:p>
          <a:p>
            <a:pPr indent="0" lvl="0" marL="0" rtl="0" algn="l">
              <a:lnSpc>
                <a:spcPct val="80000"/>
              </a:lnSpc>
              <a:spcBef>
                <a:spcPts val="360"/>
              </a:spcBef>
              <a:spcAft>
                <a:spcPts val="0"/>
              </a:spcAft>
              <a:buClr>
                <a:schemeClr val="dk1"/>
              </a:buClr>
              <a:buSzPts val="275"/>
              <a:buFont typeface="Arial"/>
              <a:buNone/>
            </a:pPr>
            <a:r>
              <a:rPr lang="en-US" sz="900"/>
              <a:t>  padding: 8px;</a:t>
            </a:r>
            <a:endParaRPr sz="900"/>
          </a:p>
          <a:p>
            <a:pPr indent="0" lvl="0" marL="0" rtl="0" algn="l">
              <a:lnSpc>
                <a:spcPct val="80000"/>
              </a:lnSpc>
              <a:spcBef>
                <a:spcPts val="360"/>
              </a:spcBef>
              <a:spcAft>
                <a:spcPts val="0"/>
              </a:spcAft>
              <a:buClr>
                <a:schemeClr val="dk1"/>
              </a:buClr>
              <a:buSzPts val="275"/>
              <a:buFont typeface="Arial"/>
              <a:buNone/>
            </a:pPr>
            <a:r>
              <a:rPr lang="en-US" sz="900"/>
              <a:t>  text-align: left;</a:t>
            </a:r>
            <a:endParaRPr sz="900"/>
          </a:p>
          <a:p>
            <a:pPr indent="0" lvl="0" marL="0" rtl="0" algn="l">
              <a:lnSpc>
                <a:spcPct val="80000"/>
              </a:lnSpc>
              <a:spcBef>
                <a:spcPts val="360"/>
              </a:spcBef>
              <a:spcAft>
                <a:spcPts val="0"/>
              </a:spcAft>
              <a:buClr>
                <a:schemeClr val="dk1"/>
              </a:buClr>
              <a:buSzPts val="275"/>
              <a:buFont typeface="Arial"/>
              <a:buNone/>
            </a:pPr>
            <a:r>
              <a:rPr lang="en-US" sz="900"/>
              <a:t>  border-bottom: 1px solid #ddd;</a:t>
            </a:r>
            <a:endParaRPr sz="900"/>
          </a:p>
          <a:p>
            <a:pPr indent="0" lvl="0" marL="0" rtl="0" algn="l">
              <a:lnSpc>
                <a:spcPct val="80000"/>
              </a:lnSpc>
              <a:spcBef>
                <a:spcPts val="360"/>
              </a:spcBef>
              <a:spcAft>
                <a:spcPts val="0"/>
              </a:spcAft>
              <a:buClr>
                <a:schemeClr val="dk1"/>
              </a:buClr>
              <a:buSzPts val="275"/>
              <a:buFont typeface="Arial"/>
              <a:buNone/>
            </a:pPr>
            <a:r>
              <a:rPr lang="en-US" sz="900"/>
              <a:t>}</a:t>
            </a:r>
            <a:endParaRPr sz="900"/>
          </a:p>
          <a:p>
            <a:pPr indent="0" lvl="0" marL="0" rtl="0" algn="l">
              <a:lnSpc>
                <a:spcPct val="80000"/>
              </a:lnSpc>
              <a:spcBef>
                <a:spcPts val="360"/>
              </a:spcBef>
              <a:spcAft>
                <a:spcPts val="0"/>
              </a:spcAft>
              <a:buClr>
                <a:schemeClr val="dk1"/>
              </a:buClr>
              <a:buSzPts val="275"/>
              <a:buFont typeface="Arial"/>
              <a:buNone/>
            </a:pPr>
            <a:r>
              <a:t/>
            </a:r>
            <a:endParaRPr sz="900"/>
          </a:p>
          <a:p>
            <a:pPr indent="0" lvl="0" marL="0" rtl="0" algn="l">
              <a:lnSpc>
                <a:spcPct val="80000"/>
              </a:lnSpc>
              <a:spcBef>
                <a:spcPts val="360"/>
              </a:spcBef>
              <a:spcAft>
                <a:spcPts val="0"/>
              </a:spcAft>
              <a:buClr>
                <a:schemeClr val="dk1"/>
              </a:buClr>
              <a:buSzPts val="275"/>
              <a:buFont typeface="Arial"/>
              <a:buNone/>
            </a:pPr>
            <a:r>
              <a:rPr lang="en-US" sz="900"/>
              <a:t>tr:hover {background-color: coral;}</a:t>
            </a:r>
            <a:endParaRPr sz="900"/>
          </a:p>
          <a:p>
            <a:pPr indent="0" lvl="0" marL="0" rtl="0" algn="l">
              <a:lnSpc>
                <a:spcPct val="80000"/>
              </a:lnSpc>
              <a:spcBef>
                <a:spcPts val="360"/>
              </a:spcBef>
              <a:spcAft>
                <a:spcPts val="0"/>
              </a:spcAft>
              <a:buClr>
                <a:schemeClr val="dk1"/>
              </a:buClr>
              <a:buSzPts val="275"/>
              <a:buFont typeface="Arial"/>
              <a:buNone/>
            </a:pPr>
            <a:r>
              <a:rPr lang="en-US" sz="900"/>
              <a:t>&lt;/style&gt;</a:t>
            </a:r>
            <a:endParaRPr sz="900"/>
          </a:p>
          <a:p>
            <a:pPr indent="0" lvl="0" marL="0" rtl="0" algn="l">
              <a:lnSpc>
                <a:spcPct val="80000"/>
              </a:lnSpc>
              <a:spcBef>
                <a:spcPts val="360"/>
              </a:spcBef>
              <a:spcAft>
                <a:spcPts val="0"/>
              </a:spcAft>
              <a:buClr>
                <a:schemeClr val="dk1"/>
              </a:buClr>
              <a:buSzPts val="275"/>
              <a:buFont typeface="Arial"/>
              <a:buNone/>
            </a:pPr>
            <a:r>
              <a:rPr lang="en-US" sz="900"/>
              <a:t>&lt;/head&gt;</a:t>
            </a:r>
            <a:endParaRPr sz="900"/>
          </a:p>
          <a:p>
            <a:pPr indent="0" lvl="0" marL="0" rtl="0" algn="l">
              <a:lnSpc>
                <a:spcPct val="80000"/>
              </a:lnSpc>
              <a:spcBef>
                <a:spcPts val="360"/>
              </a:spcBef>
              <a:spcAft>
                <a:spcPts val="0"/>
              </a:spcAft>
              <a:buClr>
                <a:schemeClr val="dk1"/>
              </a:buClr>
              <a:buSzPts val="275"/>
              <a:buFont typeface="Arial"/>
              <a:buNone/>
            </a:pPr>
            <a:r>
              <a:rPr lang="en-US" sz="900"/>
              <a:t>&lt;body&gt;</a:t>
            </a:r>
            <a:endParaRPr sz="900"/>
          </a:p>
          <a:p>
            <a:pPr indent="0" lvl="0" marL="0" rtl="0" algn="l">
              <a:lnSpc>
                <a:spcPct val="80000"/>
              </a:lnSpc>
              <a:spcBef>
                <a:spcPts val="360"/>
              </a:spcBef>
              <a:spcAft>
                <a:spcPts val="0"/>
              </a:spcAft>
              <a:buClr>
                <a:schemeClr val="dk1"/>
              </a:buClr>
              <a:buSzPts val="275"/>
              <a:buFont typeface="Arial"/>
              <a:buNone/>
            </a:pPr>
            <a:r>
              <a:t/>
            </a:r>
            <a:endParaRPr sz="900"/>
          </a:p>
          <a:p>
            <a:pPr indent="0" lvl="0" marL="0" rtl="0" algn="l">
              <a:lnSpc>
                <a:spcPct val="80000"/>
              </a:lnSpc>
              <a:spcBef>
                <a:spcPts val="360"/>
              </a:spcBef>
              <a:spcAft>
                <a:spcPts val="0"/>
              </a:spcAft>
              <a:buClr>
                <a:schemeClr val="dk1"/>
              </a:buClr>
              <a:buSzPts val="275"/>
              <a:buFont typeface="Arial"/>
              <a:buNone/>
            </a:pPr>
            <a:r>
              <a:rPr lang="en-US" sz="900"/>
              <a:t>&lt;h2&gt;Hoverable Table&lt;/h2&gt;</a:t>
            </a:r>
            <a:endParaRPr sz="900"/>
          </a:p>
          <a:p>
            <a:pPr indent="0" lvl="0" marL="0" rtl="0" algn="l">
              <a:lnSpc>
                <a:spcPct val="80000"/>
              </a:lnSpc>
              <a:spcBef>
                <a:spcPts val="360"/>
              </a:spcBef>
              <a:spcAft>
                <a:spcPts val="0"/>
              </a:spcAft>
              <a:buClr>
                <a:schemeClr val="dk1"/>
              </a:buClr>
              <a:buSzPts val="275"/>
              <a:buFont typeface="Arial"/>
              <a:buNone/>
            </a:pPr>
            <a:r>
              <a:t/>
            </a:r>
            <a:endParaRPr sz="900"/>
          </a:p>
          <a:p>
            <a:pPr indent="0" lvl="0" marL="0" rtl="0" algn="l">
              <a:lnSpc>
                <a:spcPct val="80000"/>
              </a:lnSpc>
              <a:spcBef>
                <a:spcPts val="360"/>
              </a:spcBef>
              <a:spcAft>
                <a:spcPts val="0"/>
              </a:spcAft>
              <a:buClr>
                <a:schemeClr val="dk1"/>
              </a:buClr>
              <a:buSzPts val="275"/>
              <a:buFont typeface="Arial"/>
              <a:buNone/>
            </a:pPr>
            <a:r>
              <a:rPr lang="en-US" sz="900"/>
              <a:t>&lt;p&gt;Move the mouse over the table rows to see the effect.&lt;/p&gt;</a:t>
            </a:r>
            <a:endParaRPr sz="900"/>
          </a:p>
          <a:p>
            <a:pPr indent="0" lvl="0" marL="0" rtl="0" algn="l">
              <a:lnSpc>
                <a:spcPct val="80000"/>
              </a:lnSpc>
              <a:spcBef>
                <a:spcPts val="360"/>
              </a:spcBef>
              <a:spcAft>
                <a:spcPts val="0"/>
              </a:spcAft>
              <a:buClr>
                <a:schemeClr val="dk1"/>
              </a:buClr>
              <a:buSzPts val="275"/>
              <a:buFont typeface="Arial"/>
              <a:buNone/>
            </a:pPr>
            <a:r>
              <a:t/>
            </a:r>
            <a:endParaRPr sz="900"/>
          </a:p>
          <a:p>
            <a:pPr indent="0" lvl="0" marL="0" rtl="0" algn="l">
              <a:lnSpc>
                <a:spcPct val="80000"/>
              </a:lnSpc>
              <a:spcBef>
                <a:spcPts val="360"/>
              </a:spcBef>
              <a:spcAft>
                <a:spcPts val="0"/>
              </a:spcAft>
              <a:buClr>
                <a:schemeClr val="dk1"/>
              </a:buClr>
              <a:buSzPts val="275"/>
              <a:buFont typeface="Arial"/>
              <a:buNone/>
            </a:pPr>
            <a:r>
              <a:rPr lang="en-US" sz="900"/>
              <a:t>&lt;table&gt;</a:t>
            </a:r>
            <a:endParaRPr sz="900"/>
          </a:p>
          <a:p>
            <a:pPr indent="0" lvl="0" marL="0" rtl="0" algn="l">
              <a:lnSpc>
                <a:spcPct val="80000"/>
              </a:lnSpc>
              <a:spcBef>
                <a:spcPts val="360"/>
              </a:spcBef>
              <a:spcAft>
                <a:spcPts val="0"/>
              </a:spcAft>
              <a:buClr>
                <a:schemeClr val="dk1"/>
              </a:buClr>
              <a:buSzPts val="275"/>
              <a:buFont typeface="Arial"/>
              <a:buNone/>
            </a:pPr>
            <a:r>
              <a:rPr lang="en-US" sz="900"/>
              <a:t>  &lt;tr&gt;</a:t>
            </a:r>
            <a:endParaRPr sz="900"/>
          </a:p>
          <a:p>
            <a:pPr indent="0" lvl="0" marL="0" rtl="0" algn="l">
              <a:lnSpc>
                <a:spcPct val="80000"/>
              </a:lnSpc>
              <a:spcBef>
                <a:spcPts val="360"/>
              </a:spcBef>
              <a:spcAft>
                <a:spcPts val="0"/>
              </a:spcAft>
              <a:buClr>
                <a:schemeClr val="dk1"/>
              </a:buClr>
              <a:buSzPts val="275"/>
              <a:buFont typeface="Arial"/>
              <a:buNone/>
            </a:pPr>
            <a:r>
              <a:rPr lang="en-US" sz="900"/>
              <a:t>    &lt;th&gt;First Name&lt;/th&gt;</a:t>
            </a:r>
            <a:endParaRPr sz="900"/>
          </a:p>
          <a:p>
            <a:pPr indent="0" lvl="0" marL="0" rtl="0" algn="l">
              <a:lnSpc>
                <a:spcPct val="80000"/>
              </a:lnSpc>
              <a:spcBef>
                <a:spcPts val="360"/>
              </a:spcBef>
              <a:spcAft>
                <a:spcPts val="0"/>
              </a:spcAft>
              <a:buClr>
                <a:schemeClr val="dk1"/>
              </a:buClr>
              <a:buSzPts val="275"/>
              <a:buFont typeface="Arial"/>
              <a:buNone/>
            </a:pPr>
            <a:r>
              <a:rPr lang="en-US" sz="900"/>
              <a:t>    &lt;th&gt;Last Name&lt;/th&gt;</a:t>
            </a:r>
            <a:endParaRPr sz="900"/>
          </a:p>
          <a:p>
            <a:pPr indent="0" lvl="0" marL="0" rtl="0" algn="l">
              <a:lnSpc>
                <a:spcPct val="80000"/>
              </a:lnSpc>
              <a:spcBef>
                <a:spcPts val="360"/>
              </a:spcBef>
              <a:spcAft>
                <a:spcPts val="0"/>
              </a:spcAft>
              <a:buClr>
                <a:schemeClr val="dk1"/>
              </a:buClr>
              <a:buSzPts val="275"/>
              <a:buFont typeface="Arial"/>
              <a:buNone/>
            </a:pPr>
            <a:r>
              <a:rPr lang="en-US" sz="900"/>
              <a:t>    &lt;th&gt;Points&lt;/th&gt;</a:t>
            </a:r>
            <a:endParaRPr sz="900"/>
          </a:p>
          <a:p>
            <a:pPr indent="0" lvl="0" marL="0" rtl="0" algn="l">
              <a:lnSpc>
                <a:spcPct val="80000"/>
              </a:lnSpc>
              <a:spcBef>
                <a:spcPts val="360"/>
              </a:spcBef>
              <a:spcAft>
                <a:spcPts val="0"/>
              </a:spcAft>
              <a:buClr>
                <a:schemeClr val="dk1"/>
              </a:buClr>
              <a:buSzPts val="275"/>
              <a:buFont typeface="Arial"/>
              <a:buNone/>
            </a:pPr>
            <a:r>
              <a:rPr lang="en-US" sz="900"/>
              <a:t>  &lt;/tr&gt;</a:t>
            </a:r>
            <a:endParaRPr sz="900"/>
          </a:p>
          <a:p>
            <a:pPr indent="0" lvl="0" marL="0" rtl="0" algn="l">
              <a:lnSpc>
                <a:spcPct val="80000"/>
              </a:lnSpc>
              <a:spcBef>
                <a:spcPts val="360"/>
              </a:spcBef>
              <a:spcAft>
                <a:spcPts val="0"/>
              </a:spcAft>
              <a:buClr>
                <a:schemeClr val="dk1"/>
              </a:buClr>
              <a:buSzPts val="275"/>
              <a:buFont typeface="Arial"/>
              <a:buNone/>
            </a:pPr>
            <a:r>
              <a:rPr lang="en-US" sz="900"/>
              <a:t>  &lt;tr&gt;</a:t>
            </a:r>
            <a:endParaRPr sz="900"/>
          </a:p>
          <a:p>
            <a:pPr indent="0" lvl="0" marL="0" rtl="0" algn="l">
              <a:lnSpc>
                <a:spcPct val="80000"/>
              </a:lnSpc>
              <a:spcBef>
                <a:spcPts val="360"/>
              </a:spcBef>
              <a:spcAft>
                <a:spcPts val="0"/>
              </a:spcAft>
              <a:buClr>
                <a:schemeClr val="dk1"/>
              </a:buClr>
              <a:buSzPts val="275"/>
              <a:buFont typeface="Arial"/>
              <a:buNone/>
            </a:pPr>
            <a:r>
              <a:rPr lang="en-US" sz="900"/>
              <a:t>    &lt;td&gt;Peter&lt;/td&gt;</a:t>
            </a:r>
            <a:endParaRPr sz="900"/>
          </a:p>
          <a:p>
            <a:pPr indent="0" lvl="0" marL="0" rtl="0" algn="l">
              <a:lnSpc>
                <a:spcPct val="80000"/>
              </a:lnSpc>
              <a:spcBef>
                <a:spcPts val="360"/>
              </a:spcBef>
              <a:spcAft>
                <a:spcPts val="0"/>
              </a:spcAft>
              <a:buClr>
                <a:schemeClr val="dk1"/>
              </a:buClr>
              <a:buSzPts val="275"/>
              <a:buFont typeface="Arial"/>
              <a:buNone/>
            </a:pPr>
            <a:r>
              <a:rPr lang="en-US" sz="900"/>
              <a:t>    &lt;td&gt;Griffin&lt;/td&gt;</a:t>
            </a:r>
            <a:endParaRPr sz="900"/>
          </a:p>
          <a:p>
            <a:pPr indent="0" lvl="0" marL="0" rtl="0" algn="l">
              <a:lnSpc>
                <a:spcPct val="80000"/>
              </a:lnSpc>
              <a:spcBef>
                <a:spcPts val="360"/>
              </a:spcBef>
              <a:spcAft>
                <a:spcPts val="0"/>
              </a:spcAft>
              <a:buClr>
                <a:schemeClr val="dk1"/>
              </a:buClr>
              <a:buSzPts val="275"/>
              <a:buFont typeface="Arial"/>
              <a:buNone/>
            </a:pPr>
            <a:r>
              <a:rPr lang="en-US" sz="900"/>
              <a:t>    &lt;td&gt;$100&lt;/td&gt;</a:t>
            </a:r>
            <a:endParaRPr sz="900"/>
          </a:p>
          <a:p>
            <a:pPr indent="0" lvl="0" marL="0" rtl="0" algn="l">
              <a:lnSpc>
                <a:spcPct val="80000"/>
              </a:lnSpc>
              <a:spcBef>
                <a:spcPts val="360"/>
              </a:spcBef>
              <a:spcAft>
                <a:spcPts val="0"/>
              </a:spcAft>
              <a:buClr>
                <a:schemeClr val="dk1"/>
              </a:buClr>
              <a:buSzPts val="275"/>
              <a:buFont typeface="Arial"/>
              <a:buNone/>
            </a:pPr>
            <a:r>
              <a:rPr lang="en-US" sz="900"/>
              <a:t>  &lt;/tr&gt;</a:t>
            </a:r>
            <a:endParaRPr sz="900"/>
          </a:p>
          <a:p>
            <a:pPr indent="0" lvl="0" marL="0" rtl="0" algn="l">
              <a:lnSpc>
                <a:spcPct val="80000"/>
              </a:lnSpc>
              <a:spcBef>
                <a:spcPts val="360"/>
              </a:spcBef>
              <a:spcAft>
                <a:spcPts val="0"/>
              </a:spcAft>
              <a:buClr>
                <a:schemeClr val="dk1"/>
              </a:buClr>
              <a:buSzPts val="275"/>
              <a:buFont typeface="Arial"/>
              <a:buNone/>
            </a:pPr>
            <a:r>
              <a:rPr lang="en-US" sz="900"/>
              <a:t>&lt;/table&gt;</a:t>
            </a:r>
            <a:endParaRPr sz="900"/>
          </a:p>
          <a:p>
            <a:pPr indent="0" lvl="0" marL="0" rtl="0" algn="l">
              <a:lnSpc>
                <a:spcPct val="80000"/>
              </a:lnSpc>
              <a:spcBef>
                <a:spcPts val="360"/>
              </a:spcBef>
              <a:spcAft>
                <a:spcPts val="0"/>
              </a:spcAft>
              <a:buClr>
                <a:schemeClr val="dk1"/>
              </a:buClr>
              <a:buSzPts val="275"/>
              <a:buFont typeface="Arial"/>
              <a:buNone/>
            </a:pPr>
            <a:r>
              <a:t/>
            </a:r>
            <a:endParaRPr sz="900"/>
          </a:p>
          <a:p>
            <a:pPr indent="0" lvl="0" marL="0" rtl="0" algn="l">
              <a:lnSpc>
                <a:spcPct val="80000"/>
              </a:lnSpc>
              <a:spcBef>
                <a:spcPts val="360"/>
              </a:spcBef>
              <a:spcAft>
                <a:spcPts val="0"/>
              </a:spcAft>
              <a:buClr>
                <a:schemeClr val="dk1"/>
              </a:buClr>
              <a:buSzPts val="275"/>
              <a:buFont typeface="Arial"/>
              <a:buNone/>
            </a:pPr>
            <a:r>
              <a:rPr lang="en-US" sz="900"/>
              <a:t>&lt;/body&gt;</a:t>
            </a:r>
            <a:endParaRPr sz="900"/>
          </a:p>
          <a:p>
            <a:pPr indent="0" lvl="0" marL="0" rtl="0" algn="l">
              <a:lnSpc>
                <a:spcPct val="80000"/>
              </a:lnSpc>
              <a:spcBef>
                <a:spcPts val="360"/>
              </a:spcBef>
              <a:spcAft>
                <a:spcPts val="0"/>
              </a:spcAft>
              <a:buClr>
                <a:schemeClr val="dk1"/>
              </a:buClr>
              <a:buSzPts val="275"/>
              <a:buFont typeface="Arial"/>
              <a:buNone/>
            </a:pPr>
            <a:r>
              <a:rPr lang="en-US" sz="900"/>
              <a:t>&lt;/html&gt;</a:t>
            </a:r>
            <a:endParaRPr sz="900"/>
          </a:p>
          <a:p>
            <a:pPr indent="0" lvl="0" marL="0" rtl="0" algn="l">
              <a:lnSpc>
                <a:spcPct val="80000"/>
              </a:lnSpc>
              <a:spcBef>
                <a:spcPts val="360"/>
              </a:spcBef>
              <a:spcAft>
                <a:spcPts val="0"/>
              </a:spcAft>
              <a:buSzPts val="275"/>
              <a:buNone/>
            </a:pPr>
            <a:r>
              <a:t/>
            </a:r>
            <a:endParaRPr sz="9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g28256198295_0_9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Striped tables</a:t>
            </a:r>
            <a:endParaRPr/>
          </a:p>
        </p:txBody>
      </p:sp>
      <p:sp>
        <p:nvSpPr>
          <p:cNvPr id="725" name="Google Shape;725;g28256198295_0_9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table {</a:t>
            </a:r>
            <a:endParaRPr/>
          </a:p>
          <a:p>
            <a:pPr indent="0" lvl="0" marL="0" rtl="0" algn="l">
              <a:spcBef>
                <a:spcPts val="360"/>
              </a:spcBef>
              <a:spcAft>
                <a:spcPts val="0"/>
              </a:spcAft>
              <a:buClr>
                <a:schemeClr val="dk1"/>
              </a:buClr>
              <a:buSzPct val="34375"/>
              <a:buFont typeface="Arial"/>
              <a:buNone/>
            </a:pPr>
            <a:r>
              <a:rPr lang="en-US"/>
              <a:t>  border-collapse: collapse;</a:t>
            </a:r>
            <a:endParaRPr/>
          </a:p>
          <a:p>
            <a:pPr indent="0" lvl="0" marL="0" rtl="0" algn="l">
              <a:spcBef>
                <a:spcPts val="360"/>
              </a:spcBef>
              <a:spcAft>
                <a:spcPts val="0"/>
              </a:spcAft>
              <a:buClr>
                <a:schemeClr val="dk1"/>
              </a:buClr>
              <a:buSzPct val="34375"/>
              <a:buFont typeface="Arial"/>
              <a:buNone/>
            </a:pPr>
            <a:r>
              <a:rPr lang="en-US"/>
              <a:t>  width: 100%;</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th, td {</a:t>
            </a:r>
            <a:endParaRPr/>
          </a:p>
          <a:p>
            <a:pPr indent="0" lvl="0" marL="0" rtl="0" algn="l">
              <a:spcBef>
                <a:spcPts val="360"/>
              </a:spcBef>
              <a:spcAft>
                <a:spcPts val="0"/>
              </a:spcAft>
              <a:buClr>
                <a:schemeClr val="dk1"/>
              </a:buClr>
              <a:buSzPct val="34375"/>
              <a:buFont typeface="Arial"/>
              <a:buNone/>
            </a:pPr>
            <a:r>
              <a:rPr lang="en-US"/>
              <a:t>  text-align: left;</a:t>
            </a:r>
            <a:endParaRPr/>
          </a:p>
          <a:p>
            <a:pPr indent="0" lvl="0" marL="0" rtl="0" algn="l">
              <a:spcBef>
                <a:spcPts val="360"/>
              </a:spcBef>
              <a:spcAft>
                <a:spcPts val="0"/>
              </a:spcAft>
              <a:buClr>
                <a:schemeClr val="dk1"/>
              </a:buClr>
              <a:buSzPct val="34375"/>
              <a:buFont typeface="Arial"/>
              <a:buNone/>
            </a:pPr>
            <a:r>
              <a:rPr lang="en-US"/>
              <a:t>  padding: 8px;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tr:nth-child(even) {background-color: #f2f2f2;}</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g28256198295_0_10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Table color </a:t>
            </a:r>
            <a:endParaRPr/>
          </a:p>
        </p:txBody>
      </p:sp>
      <p:sp>
        <p:nvSpPr>
          <p:cNvPr id="732" name="Google Shape;732;g28256198295_0_10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Clr>
                <a:schemeClr val="dk1"/>
              </a:buClr>
              <a:buSzPct val="34375"/>
              <a:buFont typeface="Arial"/>
              <a:buNone/>
            </a:pPr>
            <a:r>
              <a:rPr lang="en-US"/>
              <a:t>table {</a:t>
            </a:r>
            <a:endParaRPr/>
          </a:p>
          <a:p>
            <a:pPr indent="0" lvl="0" marL="0" rtl="0" algn="l">
              <a:spcBef>
                <a:spcPts val="360"/>
              </a:spcBef>
              <a:spcAft>
                <a:spcPts val="0"/>
              </a:spcAft>
              <a:buClr>
                <a:schemeClr val="dk1"/>
              </a:buClr>
              <a:buSzPct val="34375"/>
              <a:buFont typeface="Arial"/>
              <a:buNone/>
            </a:pPr>
            <a:r>
              <a:rPr lang="en-US"/>
              <a:t>  border-collapse: collapse;</a:t>
            </a:r>
            <a:endParaRPr/>
          </a:p>
          <a:p>
            <a:pPr indent="0" lvl="0" marL="0" rtl="0" algn="l">
              <a:spcBef>
                <a:spcPts val="360"/>
              </a:spcBef>
              <a:spcAft>
                <a:spcPts val="0"/>
              </a:spcAft>
              <a:buClr>
                <a:schemeClr val="dk1"/>
              </a:buClr>
              <a:buSzPct val="34375"/>
              <a:buFont typeface="Arial"/>
              <a:buNone/>
            </a:pPr>
            <a:r>
              <a:rPr lang="en-US"/>
              <a:t>  width: 100%;</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th, td {</a:t>
            </a:r>
            <a:endParaRPr/>
          </a:p>
          <a:p>
            <a:pPr indent="0" lvl="0" marL="0" rtl="0" algn="l">
              <a:spcBef>
                <a:spcPts val="360"/>
              </a:spcBef>
              <a:spcAft>
                <a:spcPts val="0"/>
              </a:spcAft>
              <a:buClr>
                <a:schemeClr val="dk1"/>
              </a:buClr>
              <a:buSzPct val="34375"/>
              <a:buFont typeface="Arial"/>
              <a:buNone/>
            </a:pPr>
            <a:r>
              <a:rPr lang="en-US"/>
              <a:t>  text-align: left;</a:t>
            </a:r>
            <a:endParaRPr/>
          </a:p>
          <a:p>
            <a:pPr indent="0" lvl="0" marL="0" rtl="0" algn="l">
              <a:spcBef>
                <a:spcPts val="360"/>
              </a:spcBef>
              <a:spcAft>
                <a:spcPts val="0"/>
              </a:spcAft>
              <a:buClr>
                <a:schemeClr val="dk1"/>
              </a:buClr>
              <a:buSzPct val="34375"/>
              <a:buFont typeface="Arial"/>
              <a:buNone/>
            </a:pPr>
            <a:r>
              <a:rPr lang="en-US"/>
              <a:t>  padding: 8px;</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tr:nth-child(even){background-color: #f2f2f2}</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Clr>
                <a:schemeClr val="dk1"/>
              </a:buClr>
              <a:buSzPct val="34375"/>
              <a:buFont typeface="Arial"/>
              <a:buNone/>
            </a:pPr>
            <a:r>
              <a:rPr lang="en-US"/>
              <a:t>th {</a:t>
            </a:r>
            <a:endParaRPr/>
          </a:p>
          <a:p>
            <a:pPr indent="0" lvl="0" marL="0" rtl="0" algn="l">
              <a:spcBef>
                <a:spcPts val="360"/>
              </a:spcBef>
              <a:spcAft>
                <a:spcPts val="0"/>
              </a:spcAft>
              <a:buClr>
                <a:schemeClr val="dk1"/>
              </a:buClr>
              <a:buSzPct val="34375"/>
              <a:buFont typeface="Arial"/>
              <a:buNone/>
            </a:pPr>
            <a:r>
              <a:rPr lang="en-US"/>
              <a:t>  background-color: #04AA6D;</a:t>
            </a:r>
            <a:endParaRPr/>
          </a:p>
          <a:p>
            <a:pPr indent="0" lvl="0" marL="0" rtl="0" algn="l">
              <a:spcBef>
                <a:spcPts val="360"/>
              </a:spcBef>
              <a:spcAft>
                <a:spcPts val="0"/>
              </a:spcAft>
              <a:buClr>
                <a:schemeClr val="dk1"/>
              </a:buClr>
              <a:buSzPct val="34375"/>
              <a:buFont typeface="Arial"/>
              <a:buNone/>
            </a:pPr>
            <a:r>
              <a:rPr lang="en-US"/>
              <a:t>  color: white;</a:t>
            </a:r>
            <a:endParaRPr/>
          </a:p>
          <a:p>
            <a:pPr indent="0" lvl="0" marL="0" rtl="0" algn="l">
              <a:spcBef>
                <a:spcPts val="360"/>
              </a:spcBef>
              <a:spcAft>
                <a:spcPts val="0"/>
              </a:spcAft>
              <a:buClr>
                <a:schemeClr val="dk1"/>
              </a:buClr>
              <a:buSzPct val="34375"/>
              <a:buFont typeface="Arial"/>
              <a:buNone/>
            </a:pPr>
            <a:r>
              <a:rPr lang="en-US"/>
              <a:t>}</a:t>
            </a:r>
            <a:endParaRPr/>
          </a:p>
          <a:p>
            <a:pPr indent="0" lvl="0" marL="0" rtl="0" algn="l">
              <a:spcBef>
                <a:spcPts val="360"/>
              </a:spcBef>
              <a:spcAft>
                <a:spcPts val="0"/>
              </a:spcAft>
              <a:buClr>
                <a:schemeClr val="dk1"/>
              </a:buClr>
              <a:buSzPct val="34375"/>
              <a:buFont typeface="Arial"/>
              <a:buNone/>
            </a:pPr>
            <a:r>
              <a:rPr lang="en-US"/>
              <a:t>&lt;/style&gt;</a:t>
            </a:r>
            <a:endParaRPr/>
          </a:p>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2019-07-09T05:59:32Z</dcterms:created>
  <dc:creator>Windows User</dc:creator>
</cp:coreProperties>
</file>