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</p:sldIdLst>
  <p:sldSz cy="6858000" cx="9144000"/>
  <p:notesSz cx="6858000" cy="9144000"/>
  <p:embeddedFontLst>
    <p:embeddedFont>
      <p:font typeface="Century Gothic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9" roundtripDataSignature="AMtx7mjIG7Hv/zHW2p2h/gUE9pJDJYRX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2D1EC1-DB9C-40F9-B298-6EE710B57170}">
  <a:tblStyle styleId="{652D1EC1-DB9C-40F9-B298-6EE710B571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3A15C9A-D774-4656-8518-628C4FD9E75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1B621C1-21C0-429B-8021-ECF1046F35C7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CenturyGothic-boldItalic.fntdata"/><Relationship Id="rId117" Type="http://schemas.openxmlformats.org/officeDocument/2006/relationships/font" Target="fonts/CenturyGothic-italic.fntdata"/><Relationship Id="rId116" Type="http://schemas.openxmlformats.org/officeDocument/2006/relationships/font" Target="fonts/CenturyGothic-bold.fntdata"/><Relationship Id="rId115" Type="http://schemas.openxmlformats.org/officeDocument/2006/relationships/font" Target="fonts/CenturyGothic-regular.fntdata"/><Relationship Id="rId119" Type="http://customschemas.google.com/relationships/presentationmetadata" Target="meta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89e55084c6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89e55084c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g289e55084c6_0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89e55084c6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89e55084c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g289e55084c6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89e55084c6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89e55084c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g289e55084c6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89e55084c6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89e55084c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g289e55084c6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4c813eafd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4c813eaf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24c813eafd7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4c813eafd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4c813eaf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24c813eafd7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4c813eafd7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4c813eaf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g24c813eafd7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4c813eafd7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4c813eaf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24c813eafd7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4c813eafd7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4c813eaf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24c813eafd7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91152743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49115274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491152743f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91152743f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491152743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491152743f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91152743f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491152743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491152743f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91152743f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491152743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491152743f_1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91152743f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491152743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2491152743f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91152743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491152743f_1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91152743f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491152743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491152743f_1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622ed1d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8622ed1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28622ed1d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622ed1de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8622ed1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28622ed1ded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622ed1de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8622ed1d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8622ed1ded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622ed1de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28622ed1de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622ed1de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28622ed1ded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622ed1ded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8622ed1de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8622ed1ded_0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622ed1de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28622ed1ded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622ed1de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8622ed1ded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622ed1de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28622ed1ded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622ed1de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8622ed1ded_0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622ed1ded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8622ed1de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28622ed1ded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622ed1ded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8622ed1de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8622ed1ded_0_3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622ed1ded_0_3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8622ed1de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8622ed1ded_0_3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622ed1ded_0_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8622ed1de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28622ed1ded_0_3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622ed1ded_0_3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8622ed1de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28622ed1ded_0_3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622ed1ded_0_3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8622ed1de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28622ed1ded_0_3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622ed1ded_0_3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8622ed1de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28622ed1ded_0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622ed1ded_0_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8622ed1de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28622ed1ded_0_3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622ed1ded_0_3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8622ed1de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28622ed1ded_0_3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622ed1ded_0_3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8622ed1de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28622ed1ded_0_3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622ed1ded_0_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8622ed1de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28622ed1ded_0_3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8622ed1ded_0_3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8622ed1de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28622ed1ded_0_3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8622ed1ded_0_3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8622ed1de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28622ed1ded_0_3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622ed1ded_0_3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8622ed1de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28622ed1ded_0_3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87e7c9d6c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287e7c9d6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6" name="Google Shape;886;g287e7c9d6c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89e55084c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89e55084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289e55084c6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89e55084c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89e55084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289e55084c6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89e55084c6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89e55084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289e55084c6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89e55084c6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89e55084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289e55084c6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89e55084c6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89e55084c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289e55084c6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89e55084c6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89e55084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289e55084c6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89e55084c6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89e55084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289e55084c6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89e55084c6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89e55084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289e55084c6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89e55084c6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89e55084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289e55084c6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89e55084c6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89e55084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289e55084c6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89e55084c6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89e55084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89e55084c6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89e55084c6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89e55084c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289e55084c6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89e55084c6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89e55084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289e55084c6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89e55084c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89e55084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89e55084c6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89e55084c6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89e55084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g289e55084c6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5"/>
          <p:cNvSpPr txBox="1"/>
          <p:nvPr>
            <p:ph type="title"/>
          </p:nvPr>
        </p:nvSpPr>
        <p:spPr>
          <a:xfrm>
            <a:off x="12954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body"/>
          </p:nvPr>
        </p:nvSpPr>
        <p:spPr>
          <a:xfrm>
            <a:off x="914400" y="1371600"/>
            <a:ext cx="3619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0" name="Google Shape;30;p65"/>
          <p:cNvSpPr txBox="1"/>
          <p:nvPr>
            <p:ph idx="2" type="body"/>
          </p:nvPr>
        </p:nvSpPr>
        <p:spPr>
          <a:xfrm>
            <a:off x="4686300" y="1371600"/>
            <a:ext cx="3619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utorialrepublic.com/javascript-tutorial/javascript-objects.ph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javascripttutorial.net/javascript-dom/javascript-getelementbyid/" TargetMode="External"/><Relationship Id="rId4" Type="http://schemas.openxmlformats.org/officeDocument/2006/relationships/hyperlink" Target="https://www.javascripttutorial.net/javascript-dom/javascript-getelementsbyname/" TargetMode="External"/><Relationship Id="rId5" Type="http://schemas.openxmlformats.org/officeDocument/2006/relationships/hyperlink" Target="https://www.javascripttutorial.net/javascript-dom/javascript-getelementsbytagname/" TargetMode="External"/><Relationship Id="rId6" Type="http://schemas.openxmlformats.org/officeDocument/2006/relationships/hyperlink" Target="https://www.javascripttutorial.net/javascript-dom/javascript-getelementsbyclassname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2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0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JavaScript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Data Types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152400" y="7620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JavaScript provides different </a:t>
            </a:r>
            <a:r>
              <a:rPr b="1" lang="en-US" sz="2400"/>
              <a:t>data types</a:t>
            </a:r>
            <a:r>
              <a:rPr lang="en-US" sz="2400"/>
              <a:t> to hold different types of values. There are two types of data types in JavaScript.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Primitive data type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Non-primitive (reference) data type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JavaScript is a </a:t>
            </a:r>
            <a:r>
              <a:rPr b="1" lang="en-US" sz="2400"/>
              <a:t>dynamic type language</a:t>
            </a:r>
            <a:r>
              <a:rPr lang="en-US" sz="2400"/>
              <a:t>, means you don't need to specify type of the variable because it is dynamically used by JavaScript engine.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To use </a:t>
            </a:r>
            <a:r>
              <a:rPr b="1" lang="en-US" sz="2400"/>
              <a:t>var</a:t>
            </a:r>
            <a:r>
              <a:rPr lang="en-US" sz="2400"/>
              <a:t> here to specify the data type.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 can hold any type of values such as numbers, strings etc. 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 a=40;//holding number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 b=“cvsr";//holding string  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89e55084c6_0_124"/>
          <p:cNvSpPr txBox="1"/>
          <p:nvPr>
            <p:ph idx="1" type="body"/>
          </p:nvPr>
        </p:nvSpPr>
        <p:spPr>
          <a:xfrm>
            <a:off x="457200" y="338675"/>
            <a:ext cx="8229600" cy="62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validate(){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var num=document.myform.num.value;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if (isNaN(num)){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document.getElementById("numloc").innerHTML="Enter Numeric value only";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return false;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}else{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return true;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&lt;form name="myform" action="http://www.javatpoint.com/javascriptpages/valid.jsp" onsubmit="return validate()" 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Number: &lt;input type="text" name="num"&gt;&lt;span id="numloc"&gt;&lt;/span&gt;&lt;br/&gt;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&lt;input type="submit" value="submit"&gt;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&lt;/form&gt;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89e55084c6_0_13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validation using Regular </a:t>
            </a:r>
            <a:r>
              <a:rPr lang="en-US"/>
              <a:t>Expressions</a:t>
            </a:r>
            <a:endParaRPr/>
          </a:p>
        </p:txBody>
      </p:sp>
      <p:sp>
        <p:nvSpPr>
          <p:cNvPr id="1006" name="Google Shape;1006;g289e55084c6_0_1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89e55084c6_0_131"/>
          <p:cNvSpPr txBox="1"/>
          <p:nvPr>
            <p:ph idx="1" type="body"/>
          </p:nvPr>
        </p:nvSpPr>
        <p:spPr>
          <a:xfrm>
            <a:off x="457200" y="225775"/>
            <a:ext cx="8229600" cy="65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1050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1-9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{9}</a:t>
            </a:r>
            <a:r>
              <a:rPr lang="en-US" sz="1050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10 digits phone number"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bgcolor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"cyan"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Registration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"contact"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89e55084c6_0_145"/>
          <p:cNvSpPr txBox="1"/>
          <p:nvPr>
            <p:ph idx="1" type="body"/>
          </p:nvPr>
        </p:nvSpPr>
        <p:spPr>
          <a:xfrm>
            <a:off x="457200" y="112900"/>
            <a:ext cx="8229600" cy="66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creating mailing system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/* 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1404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404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\.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@\w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404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\.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4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\.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\w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{2,3}</a:t>
            </a:r>
            <a:r>
              <a:rPr lang="en-US" sz="1404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4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4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;*/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var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r>
              <a:rPr lang="en-U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4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4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4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4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valid email id "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404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4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bgcolor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"cyan"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4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Registration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"username@gmail.com"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()"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4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4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404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303"/>
              <a:buFont typeface="Arial"/>
              <a:buNone/>
            </a:pPr>
            <a:r>
              <a:rPr lang="en-US" sz="1404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4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4c813eafd7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Media </a:t>
            </a:r>
            <a:r>
              <a:rPr lang="en-US"/>
              <a:t>query</a:t>
            </a:r>
            <a:r>
              <a:rPr lang="en-US"/>
              <a:t> in CSS </a:t>
            </a:r>
            <a:endParaRPr/>
          </a:p>
        </p:txBody>
      </p:sp>
      <p:sp>
        <p:nvSpPr>
          <p:cNvPr id="1025" name="Google Shape;1025;g24c813eafd7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Media query is a CSS technique introduced in CSS3.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uses the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rule to include a block of CSS properties only if a certain condition is true.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only screen and (max-width: 600px) 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body 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background-color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lightblue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4c813eafd7_0_9"/>
          <p:cNvSpPr txBox="1"/>
          <p:nvPr>
            <p:ph idx="1" type="body"/>
          </p:nvPr>
        </p:nvSpPr>
        <p:spPr>
          <a:xfrm>
            <a:off x="457200" y="409225"/>
            <a:ext cx="8229600" cy="571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US" sz="11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11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-US" sz="11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1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lightgreen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only </a:t>
            </a:r>
            <a:r>
              <a:rPr lang="en-US" sz="11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en-US" sz="11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600px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US" sz="11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Resize the browser window. When the width of this document is 600 pixels or less, the background-color is "lightblue", otherwise it is "lightgreen".</a:t>
            </a: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4c813eafd7_0_16"/>
          <p:cNvSpPr txBox="1"/>
          <p:nvPr>
            <p:ph idx="1" type="body"/>
          </p:nvPr>
        </p:nvSpPr>
        <p:spPr>
          <a:xfrm>
            <a:off x="457200" y="437450"/>
            <a:ext cx="8229600" cy="56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&lt;style&gt;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body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background-color: lightgreen;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@media only screen and (orientation: landscape)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body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background-color: lightblue;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&lt;/style&gt;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&lt;p&gt;Resize the browser window. When the width of this document is larger than the height, the background color is "lightblue", otherwise it is "lightgreen".&lt;/p&gt;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4c813eafd7_0_23"/>
          <p:cNvSpPr txBox="1"/>
          <p:nvPr>
            <p:ph idx="1" type="body"/>
          </p:nvPr>
        </p:nvSpPr>
        <p:spPr>
          <a:xfrm>
            <a:off x="457200" y="254000"/>
            <a:ext cx="8229600" cy="62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&lt;meta name="viewport" content="width=device-width, initial-scale=1"&gt;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&lt;style&gt;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div.example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background-color: yellow;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padding: 20px;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@media screen and (max-width: 600px)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div.example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display: none;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&lt;/style&gt;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&lt;h2&gt;Hide elements on different screen sizes&lt;/h2&gt;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&lt;div class="example"&gt;Example DIV.&lt;/div&gt;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&lt;p&gt;When the browser's width is 600px wide or less, hide the div element. Resize the browser window to see the effect.&lt;/p&gt;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4c813eafd7_0_30"/>
          <p:cNvSpPr txBox="1"/>
          <p:nvPr>
            <p:ph idx="1" type="body"/>
          </p:nvPr>
        </p:nvSpPr>
        <p:spPr>
          <a:xfrm>
            <a:off x="457200" y="352775"/>
            <a:ext cx="8229600" cy="63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&lt;meta name="viewport" content="width=device-width, initial-scale=1"&gt;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&lt;style&gt;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div.example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background-color: lightgrey;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padding: 20px;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@media screen and (min-width: 600px)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div.example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font-size: 80px;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@media screen and (max-width: 600px)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div.example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font-size: 30px;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&lt;/style&gt;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&lt;h2&gt;Change the font size of an element on different screen sizes&lt;/h2&gt;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&lt;div class="example"&gt;Example DIV.&lt;/div&gt;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primitive data types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There are five types of primitive data types in JavaScript. They are as follows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457200" y="19049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{83A15C9A-D774-4656-8518-628C4FD9E755}</a:tableStyleId>
              </a:tblPr>
              <a:tblGrid>
                <a:gridCol w="4114800"/>
                <a:gridCol w="4114800"/>
              </a:tblGrid>
              <a:tr h="63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sz="1400" u="none" cap="none" strike="noStrike"/>
                    </a:p>
                  </a:txBody>
                  <a:tcPr marT="113500" marB="113500" marR="113500" marL="113500">
                    <a:lnL cap="flat" cmpd="sng" w="9525">
                      <a:solidFill>
                        <a:srgbClr val="E08B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8B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8B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113500" marB="113500" marR="113500" marL="113500">
                    <a:lnL cap="flat" cmpd="sng" w="9525">
                      <a:solidFill>
                        <a:srgbClr val="E08BD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08BD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08BD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88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sequence of characters e.g. "hello"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numeric values e.g. 100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88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boolean value either false or true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Undefined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undefined value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53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null i.e. no value at all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non-primitive data types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non-primitive data types are as follows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1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{83A15C9A-D774-4656-8518-628C4FD9E755}</a:tableStyleId>
              </a:tblPr>
              <a:tblGrid>
                <a:gridCol w="4114800"/>
                <a:gridCol w="4114800"/>
              </a:tblGrid>
              <a:tr h="100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sz="1400" u="none" cap="none" strike="noStrike"/>
                    </a:p>
                  </a:txBody>
                  <a:tcPr marT="113500" marB="113500" marR="113500" marL="113500">
                    <a:lnL cap="flat" cmpd="sng" w="9525">
                      <a:solidFill>
                        <a:srgbClr val="10A2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A2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A2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113500" marB="113500" marR="113500" marL="113500">
                    <a:lnL cap="flat" cmpd="sng" w="9525">
                      <a:solidFill>
                        <a:srgbClr val="10A2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A2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A2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97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Object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instance through which we can access members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Array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group of similar values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8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RegExp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represents regular expression</a:t>
                      </a:r>
                      <a:endParaRPr sz="1400" u="none" cap="none" strike="noStrike"/>
                    </a:p>
                  </a:txBody>
                  <a:tcPr marT="75675" marB="75675" marR="75675" marL="7567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Operators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381000" y="9144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JavaScript operators are symbols that are used to perform operations on operands.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 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var sum=10+20;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There are following types of operators in JavaScript.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Arithmetic Operators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Comparison (Relational) Operators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Bitwise Operators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Logical Operators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Assignment Operators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If-else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 </a:t>
            </a:r>
            <a:r>
              <a:rPr b="1" lang="en-US" sz="2400"/>
              <a:t>JavaScript if-else statement</a:t>
            </a:r>
            <a:r>
              <a:rPr lang="en-US" sz="2400"/>
              <a:t> is used </a:t>
            </a:r>
            <a:r>
              <a:rPr i="1" lang="en-US" sz="2400"/>
              <a:t>to execute the code whether condition is true or false</a:t>
            </a:r>
            <a:r>
              <a:rPr lang="en-US" sz="2400"/>
              <a:t>. There are three forms of if statement in JavaScript.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Statement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else statement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if else if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If statement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&lt;html&gt;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&lt;body&gt;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&lt;script&gt;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var a=20;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if(a&gt;10){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document.write("value of a is greater than 10");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}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&lt;/script&gt;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&lt;/body&gt;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&lt;/html&gt;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If...else Statement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 evaluates the content whether condition is true of false. The syntax of JavaScript if-else statement is given below.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if(expression)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//content to be evaluated if condition is true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//content to be evaluated if condition is false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If...else if statement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457200" y="5334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 evaluates the content only if expression is true from several expressions. The signature of JavaScript if else if statement is given below.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if(expression1){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//content to be evaluated if expression1 is true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else if(expression2){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//content to be evaluated if expression2 is true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else if(expression3){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//content to be evaluated if expression3 is true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else{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//content to be evaluated if no expression istrue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Example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228600" y="838200"/>
            <a:ext cx="8458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&lt;script&gt;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var a=20;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if(a==10){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document.write("a is equal to 10");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 if(a==15){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document.write("a is equal to 15");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 if(a==20){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document.write("a is equal to 20");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document.write("a is not equal to 10, 15 or 20");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&lt;/script&gt;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</a:rPr>
              <a:t>JavaScript Switch</a:t>
            </a:r>
            <a:br>
              <a:rPr lang="en-US" sz="2400">
                <a:solidFill>
                  <a:srgbClr val="FF0000"/>
                </a:solidFill>
              </a:rPr>
            </a:br>
            <a:endParaRPr sz="2400">
              <a:solidFill>
                <a:srgbClr val="FF0000"/>
              </a:solidFill>
            </a:endParaRPr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81000" y="762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The </a:t>
            </a:r>
            <a:r>
              <a:rPr b="1" lang="en-US" sz="2400"/>
              <a:t>JavaScript switch statement</a:t>
            </a:r>
            <a:r>
              <a:rPr lang="en-US" sz="2400"/>
              <a:t> is used </a:t>
            </a:r>
            <a:r>
              <a:rPr i="1" lang="en-US" sz="2400"/>
              <a:t>to execute one code from multiple expressions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400">
                <a:solidFill>
                  <a:srgbClr val="FF0000"/>
                </a:solidFill>
              </a:rPr>
              <a:t>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switch(expression)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case value1: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 code to be executed;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 break;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case value2: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 code to be executed;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 break;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......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default: 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 code to be executed if above values are not matched;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JavaScript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533400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JavaScript is used to create client-side dynamic pages.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JavaScript is </a:t>
            </a:r>
            <a:r>
              <a:rPr i="1" lang="en-US" sz="2200"/>
              <a:t>an object-based scripting language</a:t>
            </a:r>
            <a:r>
              <a:rPr lang="en-US" sz="2200"/>
              <a:t> which is lightweight and cross-platform.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JavaScript Translator (embedded in the browser) is responsible for translating the JavaScript code for the web browser.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JavaScript (js) is a light-weight object-oriented programming language which is used by several websites for scripting the webpages.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 It is an interpreted, full-fledged programming language that enables dynamic interactivity on websites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Loops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 </a:t>
            </a:r>
            <a:r>
              <a:rPr b="1" lang="en-US" sz="2400"/>
              <a:t>JavaScript loops</a:t>
            </a:r>
            <a:r>
              <a:rPr lang="en-US" sz="2400"/>
              <a:t> are used </a:t>
            </a:r>
            <a:r>
              <a:rPr i="1" lang="en-US" sz="2400"/>
              <a:t>to iterate the piece of code</a:t>
            </a:r>
            <a:r>
              <a:rPr lang="en-US" sz="2400"/>
              <a:t> using for, while, do while or for-in loops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There are four types of loops in JavaScript.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for loop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while loop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do-while loop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for-in loop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1) JavaScript For loop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381000" y="8382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 </a:t>
            </a:r>
            <a:r>
              <a:rPr b="1" lang="en-US" sz="2400"/>
              <a:t>JavaScript for loop</a:t>
            </a:r>
            <a:r>
              <a:rPr lang="en-US" sz="2400"/>
              <a:t> </a:t>
            </a:r>
            <a:r>
              <a:rPr i="1" lang="en-US" sz="2400"/>
              <a:t>iterates the elements for the fixed number of times</a:t>
            </a:r>
            <a:r>
              <a:rPr lang="en-US" sz="2400"/>
              <a:t>. It should be used if number of iteration is known.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The syntax of for loop is given below.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 (initialization; condition; increment)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code to be executed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Example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&lt;script&gt;</a:t>
            </a:r>
            <a:r>
              <a:rPr lang="en-US" sz="2400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 (i=1; i</a:t>
            </a:r>
            <a:r>
              <a:rPr b="1" lang="en-US" sz="2400"/>
              <a:t>&lt;</a:t>
            </a:r>
            <a:r>
              <a:rPr lang="en-US" sz="2400"/>
              <a:t>=5; i++)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document.write(i + "</a:t>
            </a:r>
            <a:r>
              <a:rPr b="1" lang="en-US" sz="2400"/>
              <a:t>&lt;br/&gt;</a:t>
            </a:r>
            <a:r>
              <a:rPr lang="en-US" sz="2400"/>
              <a:t>")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&lt;/script&gt;</a:t>
            </a:r>
            <a:r>
              <a:rPr lang="en-US" sz="2400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152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lang="en-US" sz="2800">
                <a:solidFill>
                  <a:srgbClr val="FF0000"/>
                </a:solidFill>
              </a:rPr>
            </a:br>
            <a:r>
              <a:rPr lang="en-US" sz="2800">
                <a:solidFill>
                  <a:srgbClr val="FF0000"/>
                </a:solidFill>
              </a:rPr>
              <a:t>2) JavaScript while loop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5334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The </a:t>
            </a:r>
            <a:r>
              <a:rPr b="1" lang="en-US" sz="3800"/>
              <a:t>JavaScript while loop</a:t>
            </a:r>
            <a:r>
              <a:rPr lang="en-US" sz="3800"/>
              <a:t> </a:t>
            </a:r>
            <a:r>
              <a:rPr i="1" lang="en-US" sz="3800"/>
              <a:t>iterates the elements for the infinite number of times</a:t>
            </a:r>
            <a:r>
              <a:rPr lang="en-US" sz="3800"/>
              <a:t>. It should be used if number of iteration is not known. 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800">
                <a:solidFill>
                  <a:srgbClr val="FF0000"/>
                </a:solidFill>
              </a:rPr>
              <a:t>The syntax of while loop is given below.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while (condition)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    code to be executed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800">
                <a:solidFill>
                  <a:srgbClr val="FF0000"/>
                </a:solidFill>
              </a:rPr>
              <a:t>Example </a:t>
            </a:r>
            <a:endParaRPr sz="3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/>
              <a:t>&lt;script&gt;</a:t>
            </a:r>
            <a:r>
              <a:rPr lang="en-US" sz="3800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var i=11;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while (i</a:t>
            </a:r>
            <a:r>
              <a:rPr b="1" lang="en-US" sz="3800"/>
              <a:t>&lt;</a:t>
            </a:r>
            <a:r>
              <a:rPr lang="en-US" sz="3800"/>
              <a:t>=15)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document.write(i + "</a:t>
            </a:r>
            <a:r>
              <a:rPr b="1" lang="en-US" sz="3800"/>
              <a:t>&lt;br/&gt;</a:t>
            </a:r>
            <a:r>
              <a:rPr lang="en-US" sz="3800"/>
              <a:t>");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i++;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}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800"/>
              <a:t>&lt;/script&gt;</a:t>
            </a:r>
            <a:r>
              <a:rPr lang="en-US" sz="3800"/>
              <a:t>  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4572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lang="en-US" sz="2800">
                <a:solidFill>
                  <a:srgbClr val="FF0000"/>
                </a:solidFill>
              </a:rPr>
            </a:br>
            <a:r>
              <a:rPr lang="en-US" sz="2800">
                <a:solidFill>
                  <a:srgbClr val="FF0000"/>
                </a:solidFill>
              </a:rPr>
              <a:t>3) JavaScript do while loop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457200" y="609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 </a:t>
            </a:r>
            <a:r>
              <a:rPr b="1" lang="en-US" sz="2400"/>
              <a:t>JavaScript do while loop</a:t>
            </a:r>
            <a:r>
              <a:rPr lang="en-US" sz="2400"/>
              <a:t> </a:t>
            </a:r>
            <a:r>
              <a:rPr i="1" lang="en-US" sz="2400"/>
              <a:t>iterates the elements for the infinite number of times</a:t>
            </a:r>
            <a:r>
              <a:rPr lang="en-US" sz="2400"/>
              <a:t> like while loop. But, code is </a:t>
            </a:r>
            <a:r>
              <a:rPr i="1" lang="en-US" sz="2400"/>
              <a:t>executed at least</a:t>
            </a:r>
            <a:r>
              <a:rPr lang="en-US" sz="2400"/>
              <a:t> once whether condition is true or false.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The syntax of do while loop is given below.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code to be executed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}while (condition);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Example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&lt;script&gt;</a:t>
            </a:r>
            <a:r>
              <a:rPr lang="en-US" sz="2400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var i=21;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do{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document.write(i + "</a:t>
            </a:r>
            <a:r>
              <a:rPr b="1" lang="en-US" sz="2400"/>
              <a:t>&lt;br/&gt;</a:t>
            </a:r>
            <a:r>
              <a:rPr lang="en-US" sz="2400"/>
              <a:t>");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i++;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}while (i</a:t>
            </a:r>
            <a:r>
              <a:rPr b="1" lang="en-US" sz="2400"/>
              <a:t>&lt;</a:t>
            </a:r>
            <a:r>
              <a:rPr lang="en-US" sz="2400"/>
              <a:t>=25);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&lt;/script&gt;</a:t>
            </a:r>
            <a:r>
              <a:rPr lang="en-US" sz="2400"/>
              <a:t>  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The for...in Loop</a:t>
            </a:r>
            <a:br>
              <a:rPr b="1"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 for-in loop is a special type of a loop that iterates over the properties of an 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object</a:t>
            </a:r>
            <a:r>
              <a:rPr lang="en-US" sz="2400"/>
              <a:t>, or the elements of an array. The generic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syntax of the for-in loop 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for(</a:t>
            </a:r>
            <a:r>
              <a:rPr i="1" lang="en-US" sz="2400"/>
              <a:t>variable</a:t>
            </a:r>
            <a:r>
              <a:rPr lang="en-US" sz="2400"/>
              <a:t> in </a:t>
            </a:r>
            <a:r>
              <a:rPr i="1" lang="en-US" sz="2400"/>
              <a:t>object</a:t>
            </a:r>
            <a:r>
              <a:rPr lang="en-US" sz="2400"/>
              <a:t>)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    </a:t>
            </a:r>
            <a:r>
              <a:rPr i="1" lang="en-US" sz="2400"/>
              <a:t>// Code to be executed</a:t>
            </a:r>
            <a:br>
              <a:rPr lang="en-US" sz="2400"/>
            </a:br>
            <a:r>
              <a:rPr lang="en-US" sz="24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var fruits = ["Apple", "Banana", "Mango", "Orange", "Papaya"];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for(var i in fruits)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document.write("&lt;p&gt;" + fruits[i] + "&lt;/p&gt;");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}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91152743f_1_0"/>
          <p:cNvSpPr txBox="1"/>
          <p:nvPr>
            <p:ph type="ctrTitle"/>
          </p:nvPr>
        </p:nvSpPr>
        <p:spPr>
          <a:xfrm>
            <a:off x="685800" y="24832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JavaScript Functions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91152743f_1_6"/>
          <p:cNvSpPr txBox="1"/>
          <p:nvPr>
            <p:ph idx="1" type="body"/>
          </p:nvPr>
        </p:nvSpPr>
        <p:spPr>
          <a:xfrm>
            <a:off x="457200" y="310450"/>
            <a:ext cx="8229600" cy="6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A JavaScript function is a block of code designed to perform a particular task.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A JavaScript function is executed when "something" invokes it (calls it).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66176"/>
              <a:buNone/>
            </a:pPr>
            <a:r>
              <a:rPr lang="en-US"/>
              <a:t>Syntax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JavaScript function is defined with the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keyword, followed by a name, followed by parentheses ().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 names can contain letters, digits, underscores, and dollar signs (same rules as variables).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parentheses may include parameter names separated by commas:</a:t>
            </a:r>
            <a:b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parameter1, parameter2, ...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code to be executed, by the function, is placed inside curly brackets: {}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parameter1, parameter2, parameter3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i="1" lang="en-US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to be executed</a:t>
            </a:r>
            <a:endParaRPr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84143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Invocation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code inside the function will execute when "something" invokes (calls) the function: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0702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an event occurs (when a user clicks a button)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07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it is invoked (called) from JavaScript code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07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Automatically (self invoked)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ct val="88235"/>
              <a:buNone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Return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84143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JavaScript reaches a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statement, the function will stop executing.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84143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the function was invoked from a statement, JavaScript will "return" to execute the code after the invoking statement.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84143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Functions often compute a return value. The return value is "returned" back to the "caller":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84143"/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91152743f_1_16"/>
          <p:cNvSpPr txBox="1"/>
          <p:nvPr>
            <p:ph idx="1" type="body"/>
          </p:nvPr>
        </p:nvSpPr>
        <p:spPr>
          <a:xfrm>
            <a:off x="457200" y="268100"/>
            <a:ext cx="8229600" cy="5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15384"/>
              <a:buNone/>
            </a:pPr>
            <a:r>
              <a:rPr lang="en-US" sz="3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() Operator</a:t>
            </a:r>
            <a:endParaRPr sz="3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69811"/>
              <a:buNone/>
            </a:pPr>
            <a:r>
              <a:rPr lang="en-US" sz="26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() operator invokes (calls) the function:</a:t>
            </a:r>
            <a:endParaRPr sz="26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4062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&lt;h1&gt;JavaScript Functions&lt;/h1&gt;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&lt;p&gt;Call a function which performs a calculation and returns the result:&lt;/p&gt;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var x = myFunction(4, 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document.write(x);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myFunction(a, b)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return a *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06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91152743f_1_25"/>
          <p:cNvSpPr txBox="1"/>
          <p:nvPr>
            <p:ph idx="1" type="body"/>
          </p:nvPr>
        </p:nvSpPr>
        <p:spPr>
          <a:xfrm>
            <a:off x="457200" y="381000"/>
            <a:ext cx="8229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&lt;h1&gt;JavaScript Functions&lt;/h1&gt;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&lt;p&gt;Using a function as a variable:&lt;/p&gt;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var text = "The temperature is " + toCelsius(77) + " Celsius.";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document.write  (text);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toCelsius(fahrenheit)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return (5/9) * (fahrenheit-32);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22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1152743f_1_3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JavaScript Objects</a:t>
            </a:r>
            <a:endParaRPr/>
          </a:p>
        </p:txBody>
      </p:sp>
      <p:sp>
        <p:nvSpPr>
          <p:cNvPr id="267" name="Google Shape;267;g2491152743f_1_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Features of JavaScript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All popular web browsers support JavaScript as they provide built-in execution environments.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JavaScript follows the syntax and structure of the C programming language. </a:t>
            </a:r>
            <a:endParaRPr sz="2400"/>
          </a:p>
          <a:p>
            <a:pPr indent="-34290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JavaScript is an object-oriented programming language </a:t>
            </a:r>
            <a:endParaRPr sz="2400"/>
          </a:p>
          <a:p>
            <a:pPr indent="-34290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It is a light-weighted and interpreted language.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It is a case-sensitive language.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JavaScript is supportable in several operating systems including, Windows, macOS, etc.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400"/>
              <a:t>It provides good control to the users over the web browsers.</a:t>
            </a:r>
            <a:endParaRPr/>
          </a:p>
          <a:p>
            <a:pPr indent="-20193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01930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91152743f_1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in JavaScript</a:t>
            </a:r>
            <a:endParaRPr/>
          </a:p>
        </p:txBody>
      </p:sp>
      <p:sp>
        <p:nvSpPr>
          <p:cNvPr id="273" name="Google Shape;273;g2491152743f_1_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Object=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along with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aspects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run-time instance of a class.</a:t>
            </a:r>
            <a:endParaRPr/>
          </a:p>
        </p:txBody>
      </p:sp>
      <p:graphicFrame>
        <p:nvGraphicFramePr>
          <p:cNvPr id="274" name="Google Shape;274;g2491152743f_1_44"/>
          <p:cNvGraphicFramePr/>
          <p:nvPr/>
        </p:nvGraphicFramePr>
        <p:xfrm>
          <a:off x="1371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{83A15C9A-D774-4656-8518-628C4FD9E755}</a:tableStyleId>
              </a:tblPr>
              <a:tblGrid>
                <a:gridCol w="1600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DataElements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De1;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De2;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M1()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M2()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cxnSp>
        <p:nvCxnSpPr>
          <p:cNvPr id="275" name="Google Shape;275;g2491152743f_1_44"/>
          <p:cNvCxnSpPr/>
          <p:nvPr/>
        </p:nvCxnSpPr>
        <p:spPr>
          <a:xfrm>
            <a:off x="3048000" y="3581400"/>
            <a:ext cx="22860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g2491152743f_1_44"/>
          <p:cNvSpPr txBox="1"/>
          <p:nvPr/>
        </p:nvSpPr>
        <p:spPr>
          <a:xfrm>
            <a:off x="5257800" y="3276600"/>
            <a:ext cx="1981200" cy="3693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Objectof_classA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491152743f_1_44"/>
          <p:cNvSpPr txBox="1"/>
          <p:nvPr/>
        </p:nvSpPr>
        <p:spPr>
          <a:xfrm>
            <a:off x="3200400" y="3200400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instanceOf_classA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491152743f_1_44"/>
          <p:cNvSpPr txBox="1"/>
          <p:nvPr/>
        </p:nvSpPr>
        <p:spPr>
          <a:xfrm>
            <a:off x="3200400" y="3886200"/>
            <a:ext cx="5638800" cy="1569900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has: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behavior defined in the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aspects of object is in the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491152743f_1_4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91152743f_1_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286" name="Google Shape;286;g2491152743f_1_130"/>
          <p:cNvSpPr txBox="1"/>
          <p:nvPr>
            <p:ph idx="1" type="body"/>
          </p:nvPr>
        </p:nvSpPr>
        <p:spPr>
          <a:xfrm>
            <a:off x="457200" y="1072450"/>
            <a:ext cx="8229600" cy="5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US" sz="1092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92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-US" sz="1092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Objects</a:t>
            </a: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92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an object:</a:t>
            </a:r>
            <a:endParaRPr sz="1092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9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lastName :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      :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5566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92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92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9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92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92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Display some data from the object:</a:t>
            </a:r>
            <a:endParaRPr sz="1092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92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"person first name 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+  </a:t>
            </a:r>
            <a:r>
              <a:rPr lang="en-US" sz="1092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person.firstName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92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"person full name 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92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+  </a:t>
            </a:r>
            <a:r>
              <a:rPr lang="en-US" sz="1092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92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1092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92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92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92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092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92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9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92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22ed1ded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Document Object Model(DOM)</a:t>
            </a:r>
            <a:endParaRPr/>
          </a:p>
        </p:txBody>
      </p:sp>
      <p:sp>
        <p:nvSpPr>
          <p:cNvPr id="293" name="Google Shape;293;g28622ed1ded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622ed1ded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DOM Introduction</a:t>
            </a:r>
            <a:endParaRPr/>
          </a:p>
        </p:txBody>
      </p:sp>
      <p:sp>
        <p:nvSpPr>
          <p:cNvPr id="300" name="Google Shape;300;g28622ed1ded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The HTML DOM is an API (Programming Interface) for JavaScript: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JavaScript can add/change/remove HTML elements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JavaScript can add/change/remove HTML attributes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JavaScript can add/change/remove CSS styles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JavaScript can react to HTML events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JavaScript can add/change/remove HTML events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DOM can be accessed with JavaScript (and with other programming languages).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DOM, all HTML elements are defined as objects.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programming interface is the properties and methods of each object.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property is a value that you can get or set (like changing the content of an HTML element).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method is an action you can do (like add or deleting an HTML element).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622ed1ded_0_15"/>
          <p:cNvSpPr txBox="1"/>
          <p:nvPr>
            <p:ph idx="1" type="body"/>
          </p:nvPr>
        </p:nvSpPr>
        <p:spPr>
          <a:xfrm>
            <a:off x="457200" y="465675"/>
            <a:ext cx="8229600" cy="6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HTML DOM (Document Object Model)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 web page is loaded, the browser creates a Document Object Model of the page.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DOM model is constructed as a tree of Objects: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7" name="Google Shape;307;g28622ed1ded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50" y="2080801"/>
            <a:ext cx="7670799" cy="35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622ed1ded_0_29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lang="en-US" sz="3100">
                <a:solidFill>
                  <a:srgbClr val="FF0000"/>
                </a:solidFill>
              </a:rPr>
            </a:br>
            <a:br>
              <a:rPr lang="en-US" sz="3100">
                <a:solidFill>
                  <a:srgbClr val="FF0000"/>
                </a:solidFill>
              </a:rPr>
            </a:br>
            <a:r>
              <a:rPr lang="en-US" sz="3200">
                <a:solidFill>
                  <a:srgbClr val="FF0000"/>
                </a:solidFill>
              </a:rPr>
              <a:t>A document as a hierarchy of nodes</a:t>
            </a:r>
            <a:br>
              <a:rPr lang="en-US" sz="3200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313" name="Google Shape;313;g28622ed1ded_0_29"/>
          <p:cNvSpPr txBox="1"/>
          <p:nvPr>
            <p:ph idx="1" type="body"/>
          </p:nvPr>
        </p:nvSpPr>
        <p:spPr>
          <a:xfrm>
            <a:off x="457200" y="1058325"/>
            <a:ext cx="8229600" cy="5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 DOM tree, the document is the root node. The root node has one child which is the &lt;html&gt; element. The &lt;html&gt; element is called the </a:t>
            </a:r>
            <a:r>
              <a:rPr i="1" lang="en-US"/>
              <a:t>document element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document can have only one document element. In an HTML document, the document element is the &lt;html&gt; element. Each markup can be represented by a node in the tree.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622ed1ded_0_109"/>
          <p:cNvSpPr txBox="1"/>
          <p:nvPr>
            <p:ph type="title"/>
          </p:nvPr>
        </p:nvSpPr>
        <p:spPr>
          <a:xfrm>
            <a:off x="457200" y="152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</a:rPr>
              <a:t>Selecting elements</a:t>
            </a:r>
            <a:endParaRPr/>
          </a:p>
        </p:txBody>
      </p:sp>
      <p:sp>
        <p:nvSpPr>
          <p:cNvPr id="319" name="Google Shape;319;g28622ed1ded_0_109"/>
          <p:cNvSpPr txBox="1"/>
          <p:nvPr>
            <p:ph idx="1" type="body"/>
          </p:nvPr>
        </p:nvSpPr>
        <p:spPr>
          <a:xfrm>
            <a:off x="304800" y="762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getElementById()</a:t>
            </a:r>
            <a:r>
              <a:rPr lang="en-US"/>
              <a:t> – select an element by id.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getElementsByName()</a:t>
            </a:r>
            <a:r>
              <a:rPr lang="en-US"/>
              <a:t> – select elements by name.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getElementsByTagName()</a:t>
            </a:r>
            <a:r>
              <a:rPr lang="en-US"/>
              <a:t>  – select elements by a tag name.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getElementsByClassName()</a:t>
            </a:r>
            <a:r>
              <a:rPr lang="en-US"/>
              <a:t> – select elements by one or more class names.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622ed1ded_0_1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Select an element by id</a:t>
            </a:r>
            <a:endParaRPr sz="5100"/>
          </a:p>
        </p:txBody>
      </p:sp>
      <p:sp>
        <p:nvSpPr>
          <p:cNvPr id="326" name="Google Shape;326;g28622ed1ded_0_189"/>
          <p:cNvSpPr txBox="1"/>
          <p:nvPr>
            <p:ph idx="1" type="body"/>
          </p:nvPr>
        </p:nvSpPr>
        <p:spPr>
          <a:xfrm>
            <a:off x="457200" y="1233300"/>
            <a:ext cx="8229600" cy="5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changes the content (the </a:t>
            </a:r>
            <a:r>
              <a:rPr lang="en-US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of the </a:t>
            </a:r>
            <a:r>
              <a:rPr lang="en-US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with </a:t>
            </a:r>
            <a:r>
              <a:rPr lang="en-US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id="demo"</a:t>
            </a:r>
            <a:endParaRPr sz="14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&lt;h2&gt;My First Page&lt;/h2&gt;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&lt;p id="demo"&gt;&lt;/p&gt;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"Hello World!";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&lt;/html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622ed1ded_0_197"/>
          <p:cNvSpPr txBox="1"/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- document.getElementsByName() method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332" name="Google Shape;332;g28622ed1ded_0_197"/>
          <p:cNvSpPr txBox="1"/>
          <p:nvPr>
            <p:ph idx="1" type="body"/>
          </p:nvPr>
        </p:nvSpPr>
        <p:spPr>
          <a:xfrm>
            <a:off x="228600" y="457200"/>
            <a:ext cx="8458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The </a:t>
            </a:r>
            <a:r>
              <a:rPr b="1" lang="en-US" sz="2400"/>
              <a:t>document.getElementsByName()</a:t>
            </a:r>
            <a:r>
              <a:rPr lang="en-US" sz="2400"/>
              <a:t> method returns all the element of specified 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</a:t>
            </a:r>
            <a:r>
              <a:rPr lang="en-US" sz="2400">
                <a:solidFill>
                  <a:srgbClr val="FF0000"/>
                </a:solidFill>
              </a:rPr>
              <a:t>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     document.getElementsByName("name")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963"/>
              <a:buNone/>
            </a:pP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233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totalelements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endParaRPr sz="233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  </a:t>
            </a:r>
            <a:endParaRPr sz="233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33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getElementsByName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33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233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233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33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Genders:"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33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233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sz="233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233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Male: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"male"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Female: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"gender"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"female"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33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totalelements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()"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3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33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"Total Genders"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33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233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92"/>
              <a:buFont typeface="Arial"/>
              <a:buNone/>
            </a:pPr>
            <a:r>
              <a:rPr lang="en-US" sz="233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3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233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13359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622ed1ded_0_202"/>
          <p:cNvSpPr txBox="1"/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lang="en-US" sz="3100">
                <a:solidFill>
                  <a:srgbClr val="FF0000"/>
                </a:solidFill>
              </a:rPr>
            </a:br>
            <a:r>
              <a:rPr lang="en-US" sz="2700">
                <a:solidFill>
                  <a:srgbClr val="FF0000"/>
                </a:solidFill>
              </a:rPr>
              <a:t>Javascript - document.getElementsByTagName() method</a:t>
            </a:r>
            <a:br>
              <a:rPr lang="en-US" sz="2700">
                <a:solidFill>
                  <a:srgbClr val="FF0000"/>
                </a:solidFill>
              </a:rPr>
            </a:br>
            <a:endParaRPr sz="2700">
              <a:solidFill>
                <a:srgbClr val="FF0000"/>
              </a:solidFill>
            </a:endParaRPr>
          </a:p>
        </p:txBody>
      </p:sp>
      <p:sp>
        <p:nvSpPr>
          <p:cNvPr id="338" name="Google Shape;338;g28622ed1ded_0_202"/>
          <p:cNvSpPr txBox="1"/>
          <p:nvPr>
            <p:ph idx="1" type="body"/>
          </p:nvPr>
        </p:nvSpPr>
        <p:spPr>
          <a:xfrm>
            <a:off x="304800" y="6858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The </a:t>
            </a:r>
            <a:r>
              <a:rPr b="1" lang="en-US" sz="2400"/>
              <a:t>document.getElementsByTagName()</a:t>
            </a:r>
            <a:r>
              <a:rPr lang="en-US" sz="2400"/>
              <a:t> method returns all the element of specified tag 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400">
                <a:solidFill>
                  <a:srgbClr val="FF0000"/>
                </a:solidFill>
              </a:rPr>
              <a:t>         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  document.getElementsByTagName("name")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&lt;!DOCTYPE html&gt;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&lt;html&gt;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&lt;body&gt;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&lt;h1&gt;The Document Object&lt;/h1&gt;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&lt;h2&gt;The getElementsByTagName() Method&lt;/h2&gt;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&lt;p&gt;This is a paragraph.&lt;/p&gt;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&lt;p&gt;This is a paragraph.&lt;/p&gt;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&lt;p&gt;This is a paragraph.&lt;/p&gt;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&lt;script&gt;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document.getElementsByTagName("p")[0].innerHTML = "Hello World!";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&lt;/script&gt;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&lt;/body&gt;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/>
              <a:t>&lt;/html&gt;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Application of JavaScript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JavaScript is used to create interactive websites. It is mainly used for: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Client-side validation,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Dynamic drop-down menus,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Displaying date and time,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Displaying pop-up windows and dialog boxes (like an alert dialog box, confirm dialog box and prompt dialog box),</a:t>
            </a:r>
            <a:endParaRPr/>
          </a:p>
          <a:p>
            <a:pPr indent="-1905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622ed1ded_0_207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br>
              <a:rPr lang="en-US" sz="2800">
                <a:solidFill>
                  <a:srgbClr val="FF0000"/>
                </a:solidFill>
              </a:rPr>
            </a:br>
            <a:r>
              <a:rPr lang="en-US" sz="2800">
                <a:solidFill>
                  <a:srgbClr val="FF0000"/>
                </a:solidFill>
              </a:rPr>
              <a:t>GetElementsByClassName()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344" name="Google Shape;344;g28622ed1ded_0_207"/>
          <p:cNvSpPr txBox="1"/>
          <p:nvPr>
            <p:ph idx="1" type="body"/>
          </p:nvPr>
        </p:nvSpPr>
        <p:spPr>
          <a:xfrm>
            <a:off x="457200" y="762000"/>
            <a:ext cx="8229600" cy="5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getElementsByClassName() method is used for selecting or getting the elements through their class name value.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This DOM method returns an array-like object that consists of all the elements having the specified classname</a:t>
            </a:r>
            <a:endParaRPr sz="2400"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 calling the getElementsByClassName() method on any particular element, it will search the whole document and will return only those elements which match the specified or given class 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</a:t>
            </a:r>
            <a:r>
              <a:rPr lang="en-US" sz="2400">
                <a:solidFill>
                  <a:srgbClr val="FF0000"/>
                </a:solidFill>
              </a:rPr>
              <a:t>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var ele=document.getELementsByClassName('name');  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622ed1ded_0_212"/>
          <p:cNvSpPr txBox="1"/>
          <p:nvPr>
            <p:ph type="title"/>
          </p:nvPr>
        </p:nvSpPr>
        <p:spPr>
          <a:xfrm>
            <a:off x="457200" y="274638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GetElementsByClassName()</a:t>
            </a:r>
            <a:br>
              <a:rPr lang="en-US" sz="2400">
                <a:solidFill>
                  <a:srgbClr val="FF0000"/>
                </a:solidFill>
              </a:rPr>
            </a:br>
            <a:endParaRPr sz="2400"/>
          </a:p>
        </p:txBody>
      </p:sp>
      <p:sp>
        <p:nvSpPr>
          <p:cNvPr id="350" name="Google Shape;350;g28622ed1ded_0_212"/>
          <p:cNvSpPr txBox="1"/>
          <p:nvPr>
            <p:ph idx="1" type="body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&lt;html&gt;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&lt;head&gt;</a:t>
            </a:r>
            <a:r>
              <a:rPr lang="en-US"/>
              <a:t> </a:t>
            </a:r>
            <a:r>
              <a:rPr b="1" lang="en-US"/>
              <a:t>&lt;h5&gt;</a:t>
            </a:r>
            <a:r>
              <a:rPr lang="en-US"/>
              <a:t>DOM Methods </a:t>
            </a:r>
            <a:r>
              <a:rPr b="1" lang="en-US"/>
              <a:t>&lt;/h5&gt;</a:t>
            </a:r>
            <a:r>
              <a:rPr lang="en-US"/>
              <a:t> </a:t>
            </a:r>
            <a:r>
              <a:rPr b="1" lang="en-US"/>
              <a:t>&lt;/head&gt;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&lt;body&gt;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&lt;div</a:t>
            </a:r>
            <a:r>
              <a:rPr lang="en-US"/>
              <a:t> class="Class"</a:t>
            </a:r>
            <a:r>
              <a:rPr b="1" lang="en-US"/>
              <a:t>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 is a simple class implementation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&lt;/div&gt;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&lt;script</a:t>
            </a:r>
            <a:r>
              <a:rPr lang="en-US"/>
              <a:t> type="text/javascript"</a:t>
            </a:r>
            <a:r>
              <a:rPr b="1" lang="en-US"/>
              <a:t>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var x=document.getElementsByClassName('Class');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document.write("On calling x, it will return an arrsy-like object: </a:t>
            </a:r>
            <a:r>
              <a:rPr b="1" lang="en-US"/>
              <a:t>&lt;br&gt;</a:t>
            </a:r>
            <a:r>
              <a:rPr lang="en-US"/>
              <a:t>"+x);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&lt;/script&gt;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&lt;/body&gt;</a:t>
            </a: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&lt;/html&gt;</a:t>
            </a:r>
            <a:r>
              <a:rPr lang="en-US"/>
              <a:t>  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622ed1ded_0_2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Changing HTML using DOM </a:t>
            </a:r>
            <a:endParaRPr/>
          </a:p>
        </p:txBody>
      </p:sp>
      <p:sp>
        <p:nvSpPr>
          <p:cNvPr id="357" name="Google Shape;357;g28622ed1ded_0_294"/>
          <p:cNvSpPr txBox="1"/>
          <p:nvPr>
            <p:ph idx="1" type="body"/>
          </p:nvPr>
        </p:nvSpPr>
        <p:spPr>
          <a:xfrm>
            <a:off x="457200" y="1284100"/>
            <a:ext cx="8229600" cy="4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easiest way to modify the content of an HTML element is by using the </a:t>
            </a:r>
            <a:r>
              <a:rPr lang="en-US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&lt;body&gt;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&lt;h2&gt;JavaScript can Change HTML&lt;/h2&gt;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 id="p1"&gt;Hello World!&lt;/p&gt;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&lt;script&gt;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document.getElementById("p1").innerHTML = "New text!";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&lt;/script&gt;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&lt;p&gt;The paragraph above was changed by a script.&lt;/p&gt;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&lt;/body&gt;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622ed1ded_0_3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4" name="Google Shape;364;g28622ed1ded_0_30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document.getElementById("demo").innerHTML = "Date : " + Date();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622ed1ded_0_3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Form Validation using JS</a:t>
            </a:r>
            <a:endParaRPr/>
          </a:p>
        </p:txBody>
      </p:sp>
      <p:sp>
        <p:nvSpPr>
          <p:cNvPr id="371" name="Google Shape;371;g28622ed1ded_0_309"/>
          <p:cNvSpPr txBox="1"/>
          <p:nvPr>
            <p:ph idx="1" type="body"/>
          </p:nvPr>
        </p:nvSpPr>
        <p:spPr>
          <a:xfrm>
            <a:off x="457200" y="1213550"/>
            <a:ext cx="8229600" cy="5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validateForm()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let x = document.forms["myForm"]["fname"].value;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if (x == "")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alert("Name must be filled out");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return false;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Validation&lt;/h2&gt;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&lt;form name="myForm" action="/action_page.php" onsubmit="return validateForm()" method="post"&gt;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Name: &lt;input type="text" name="fname"&gt;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&lt;input type="submit" value="Submit"&gt;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06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622ed1ded_0_316"/>
          <p:cNvSpPr txBox="1"/>
          <p:nvPr>
            <p:ph idx="1" type="body"/>
          </p:nvPr>
        </p:nvSpPr>
        <p:spPr>
          <a:xfrm>
            <a:off x="457200" y="395100"/>
            <a:ext cx="8229600" cy="6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Validation&lt;/h2&gt;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&lt;p&gt;Please input a number between 1 and 10:&lt;/p&gt;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&lt;input id="numb"&gt;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&lt;button type="button" onclick="myFunction()"&gt;Submit&lt;/button&gt;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myFunction()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// Get the value of the input field with id="numb"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let x = document.getElementById("numb").value;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// If x is Not a Number or less than one or greater than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let text;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if (isNaN(x) || x &lt; 1 || x &gt; 10)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text = "Input not valid";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 else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  text = "Input OK";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document.getElementById("demo").innerHTML = text;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06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622ed1ded_0_3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Changing CSS using DOM</a:t>
            </a:r>
            <a:endParaRPr/>
          </a:p>
        </p:txBody>
      </p:sp>
      <p:sp>
        <p:nvSpPr>
          <p:cNvPr id="384" name="Google Shape;384;g28622ed1ded_0_323"/>
          <p:cNvSpPr txBox="1"/>
          <p:nvPr>
            <p:ph idx="1" type="body"/>
          </p:nvPr>
        </p:nvSpPr>
        <p:spPr>
          <a:xfrm>
            <a:off x="457200" y="1100675"/>
            <a:ext cx="8229600" cy="5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&lt;style&gt;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#p2{color:red}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&lt;/style&gt;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HTML DOM&lt;/h2&gt;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&lt;p&gt;Changing the HTML style:&lt;/p&gt;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id="p1"&gt;Hello World!&lt;/p&gt;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id="p2"&gt;Hello World!&lt;/p&gt;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document.getElementById("p2").style.color = "blue";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document.getElementById("p2").style.fontFamily = "Arial";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document.getElementById("p2").style.fontSize = "larger";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842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622ed1ded_0_3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1" name="Google Shape;391;g28622ed1ded_0_3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&lt;h1 id="id1"&gt;My Heading 1&lt;/h1&gt;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&lt;button type="button"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onclick="document.getElementById('id1').style.color = 'red'"&gt;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Click Me!&lt;/button&gt;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622ed1ded_0_3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DOM Events</a:t>
            </a:r>
            <a:endParaRPr/>
          </a:p>
        </p:txBody>
      </p:sp>
      <p:sp>
        <p:nvSpPr>
          <p:cNvPr id="398" name="Google Shape;398;g28622ed1ded_0_3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JavaScript can be executed when an event occurs, like when a user clicks on an HTML element.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execute code when a user clicks on an element, add JavaScript code to an HTML event attribute: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i="1"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endParaRPr i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Examples of HTML events: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 user clicks the mouse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 web page has loaded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an image has been loaded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the mouse moves over an element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an input field is changed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an HTML form is submitted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 user strokes a key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622ed1ded_0_3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5" name="Google Shape;405;g28622ed1ded_0_3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HTML Events&lt;/h2&gt;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 onclick="changeText(this)"&gt;Click on this text!&lt;/h2&gt;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changeText(id)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id.innerHTML = "Ooops!";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JavaScript Example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&lt;html&gt;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&lt;body&gt;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&lt;h2&gt;Welcome to JavaScript&lt;/h2&gt;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&lt;script type="text/javascript"&gt;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document.write("Hello JavaScript ");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&lt;/script&gt;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&lt;/body&gt;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&lt;/html&gt;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 </a:t>
            </a:r>
            <a:r>
              <a:rPr b="1" lang="en-US" sz="2400"/>
              <a:t>document.write()</a:t>
            </a:r>
            <a:r>
              <a:rPr lang="en-US" sz="2400"/>
              <a:t> function is used to display dynamic content through JavaScript.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622ed1ded_0_3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On-Click Event</a:t>
            </a:r>
            <a:endParaRPr/>
          </a:p>
        </p:txBody>
      </p:sp>
      <p:sp>
        <p:nvSpPr>
          <p:cNvPr id="412" name="Google Shape;412;g28622ed1ded_0_351"/>
          <p:cNvSpPr txBox="1"/>
          <p:nvPr>
            <p:ph idx="1" type="body"/>
          </p:nvPr>
        </p:nvSpPr>
        <p:spPr>
          <a:xfrm>
            <a:off x="457200" y="1157100"/>
            <a:ext cx="8229600" cy="4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HTML Events&lt;/h2&gt;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&lt;p&gt;Click "Try it" to execute the displayDate() function.&lt;/p&gt;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&lt;button id="myBtn"&gt;Try it&lt;/button&gt;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document.getElementById("myBtn").onclick = displayDate;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displayDate()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document.getElementById("demo").innerHTML = Date();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842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622ed1ded_0_358"/>
          <p:cNvSpPr txBox="1"/>
          <p:nvPr>
            <p:ph type="title"/>
          </p:nvPr>
        </p:nvSpPr>
        <p:spPr>
          <a:xfrm>
            <a:off x="457200" y="274643"/>
            <a:ext cx="8229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on-change Event </a:t>
            </a:r>
            <a:endParaRPr/>
          </a:p>
        </p:txBody>
      </p:sp>
      <p:sp>
        <p:nvSpPr>
          <p:cNvPr id="419" name="Google Shape;419;g28622ed1ded_0_358"/>
          <p:cNvSpPr txBox="1"/>
          <p:nvPr>
            <p:ph idx="1" type="body"/>
          </p:nvPr>
        </p:nvSpPr>
        <p:spPr>
          <a:xfrm>
            <a:off x="457200" y="1072450"/>
            <a:ext cx="8229600" cy="5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event is often used in combination with validation of input fields.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&lt;body&gt;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&lt;h2&gt;JavaScript HTML Events&lt;/h2&gt;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Enter your name: &lt;input type="text" id="fname" onchange="upperCase()"&gt;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&lt;p&gt;When you leave the input field, a function is triggered which transforms the input text to uppercase.&lt;/p&gt;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&lt;script&gt;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 upperCase() {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const x = document.getElementById("fname");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x.value = x.value.toUpperCase();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&lt;/script&gt;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&lt;/body&gt;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622ed1ded_0_3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 Mouse-Over </a:t>
            </a:r>
            <a:endParaRPr/>
          </a:p>
        </p:txBody>
      </p:sp>
      <p:sp>
        <p:nvSpPr>
          <p:cNvPr id="426" name="Google Shape;426;g28622ed1ded_0_366"/>
          <p:cNvSpPr txBox="1"/>
          <p:nvPr>
            <p:ph idx="1" type="body"/>
          </p:nvPr>
        </p:nvSpPr>
        <p:spPr>
          <a:xfrm>
            <a:off x="457200" y="1298225"/>
            <a:ext cx="8229600" cy="4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&lt;div onmouseover="mOver(this)" onmouseout="mOut(this)"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style="background-color:#D94A38;width:120px;height:20px;padding:40px;"&gt;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Mouse Over Me&lt;/div&gt;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mOver(obj)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obj.innerHTML = "Thank You"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mOut(obj)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obj.innerHTML = "Mouse Over 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842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8622ed1ded_0_3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DOM Event Listener</a:t>
            </a:r>
            <a:endParaRPr/>
          </a:p>
        </p:txBody>
      </p:sp>
      <p:sp>
        <p:nvSpPr>
          <p:cNvPr id="433" name="Google Shape;433;g28622ed1ded_0_373"/>
          <p:cNvSpPr txBox="1"/>
          <p:nvPr>
            <p:ph idx="1" type="body"/>
          </p:nvPr>
        </p:nvSpPr>
        <p:spPr>
          <a:xfrm>
            <a:off x="457200" y="1128900"/>
            <a:ext cx="8229600" cy="4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addEventListener()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attaches an event handler to the specified element.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addEventListener()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attaches an event handler to an element without overwriting existing event handlers.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add many event handlers to one element.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add many event handlers of the same type to one element, i.e two "click" events.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add event listeners to any DOM object not only HTML elements. i.e the window object.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addEventListener()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makes it easier to control how the event reacts to bubbling.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using the </a:t>
            </a:r>
            <a:r>
              <a:rPr lang="en-US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addEventListener()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method, the JavaScript is separated from the HTML markup, for better readability and allows you to add event listeners even when you do not control the HTML markup.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easily remove an event listener by using the </a:t>
            </a:r>
            <a:r>
              <a:rPr lang="en-US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removeEventListener()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Syntax</a:t>
            </a:r>
            <a:r>
              <a:rPr lang="en-US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element.addEventListener(event, function, useCapture);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622ed1ded_0_382"/>
          <p:cNvSpPr txBox="1"/>
          <p:nvPr>
            <p:ph idx="1" type="body"/>
          </p:nvPr>
        </p:nvSpPr>
        <p:spPr>
          <a:xfrm>
            <a:off x="457200" y="479775"/>
            <a:ext cx="8229600" cy="5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addEventListener()&lt;/h2&gt;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&lt;p&gt;This example uses the addEventListener() method to execute a function when a user clicks on a button.&lt;/p&gt;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&lt;button id="myBtn"&gt;Try it&lt;/button&gt;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document.getElementById("myBtn").addEventListener("click", myFunction);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myFunction()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alert ("Hello World!");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22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8622ed1ded_0_389"/>
          <p:cNvSpPr txBox="1"/>
          <p:nvPr>
            <p:ph idx="1" type="body"/>
          </p:nvPr>
        </p:nvSpPr>
        <p:spPr>
          <a:xfrm>
            <a:off x="457200" y="423325"/>
            <a:ext cx="8229600" cy="5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addEventListener()&lt;/h2&gt;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&lt;p&gt;This example uses the addEventListener() method to add many events on the same button.&lt;/p&gt;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&lt;button id="myBtn"&gt;Try it&lt;/button&gt;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var x = document.getElementById("myBtn");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x.addEventListener("mouseover", myFunction);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x.addEventListener("click", mySecondFunction);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x.addEventListener("mouseout", myThirdFunction);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myFunction()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document.getElementById("demo").innerHTML += "Moused over!&lt;br&gt;";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mySecondFunction()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document.getElementById("demo").innerHTML += "Clicked!&lt;br&gt;";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myThirdFunction()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document.getElementById("demo").innerHTML += "Moused out!&lt;br&gt;";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06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12954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Predefined Objects</a:t>
            </a:r>
            <a:endParaRPr/>
          </a:p>
        </p:txBody>
      </p:sp>
      <p:graphicFrame>
        <p:nvGraphicFramePr>
          <p:cNvPr id="452" name="Google Shape;452;p37"/>
          <p:cNvGraphicFramePr/>
          <p:nvPr/>
        </p:nvGraphicFramePr>
        <p:xfrm>
          <a:off x="1066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{01B621C1-21C0-429B-8021-ECF1046F35C7}</a:tableStyleId>
              </a:tblPr>
              <a:tblGrid>
                <a:gridCol w="7239000"/>
              </a:tblGrid>
              <a:tr h="4648200"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AutoNum type="arabicPeriod"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Math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AutoNum type="arabicPeriod"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String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AutoNum type="arabicPeriod"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Date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AutoNum type="arabicPeriod"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Array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AutoNum type="arabicPeriod"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Boolean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AutoNum type="arabicPeriod"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Number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78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3" name="Google Shape;45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Math</a:t>
            </a:r>
            <a:r>
              <a:rPr lang="en-US"/>
              <a:t> Object  methods</a:t>
            </a:r>
            <a:endParaRPr/>
          </a:p>
        </p:txBody>
      </p:sp>
      <p:sp>
        <p:nvSpPr>
          <p:cNvPr id="459" name="Google Shape;45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60" name="Google Shape;460;p38"/>
          <p:cNvGraphicFramePr/>
          <p:nvPr/>
        </p:nvGraphicFramePr>
        <p:xfrm>
          <a:off x="609600" y="1295400"/>
          <a:ext cx="8243887" cy="4862513"/>
        </p:xfrm>
        <a:graphic>
          <a:graphicData uri="http://schemas.openxmlformats.org/presentationml/2006/ole">
            <mc:AlternateContent>
              <mc:Choice Requires="v">
                <p:oleObj r:id="rId4" imgH="4862513" imgW="8243887" progId="Word.Document.8" spid="_x0000_s1">
                  <p:embed/>
                </p:oleObj>
              </mc:Choice>
              <mc:Fallback>
                <p:oleObj r:id="rId5" imgH="4862513" imgW="8243887" progId="Word.Document.8">
                  <p:embed/>
                  <p:pic>
                    <p:nvPicPr>
                      <p:cNvPr id="460" name="Google Shape;460;p3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" y="1295400"/>
                        <a:ext cx="8243887" cy="486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 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Math</a:t>
            </a:r>
            <a:r>
              <a:rPr lang="en-US"/>
              <a:t> Object methods( contd.)</a:t>
            </a:r>
            <a:endParaRPr/>
          </a:p>
        </p:txBody>
      </p:sp>
      <p:sp>
        <p:nvSpPr>
          <p:cNvPr id="466" name="Google Shape;46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67" name="Google Shape;467;p39"/>
          <p:cNvGraphicFramePr/>
          <p:nvPr/>
        </p:nvGraphicFramePr>
        <p:xfrm>
          <a:off x="762000" y="1219200"/>
          <a:ext cx="7764463" cy="5257800"/>
        </p:xfrm>
        <a:graphic>
          <a:graphicData uri="http://schemas.openxmlformats.org/presentationml/2006/ole">
            <mc:AlternateContent>
              <mc:Choice Requires="v">
                <p:oleObj r:id="rId4" imgH="5257800" imgW="7764463" progId="Word.Document.8" spid="_x0000_s1">
                  <p:embed/>
                </p:oleObj>
              </mc:Choice>
              <mc:Fallback>
                <p:oleObj r:id="rId5" imgH="5257800" imgW="7764463" progId="Word.Document.8">
                  <p:embed/>
                  <p:pic>
                    <p:nvPicPr>
                      <p:cNvPr id="467" name="Google Shape;467;p3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1219200"/>
                        <a:ext cx="77644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 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Math</a:t>
            </a:r>
            <a:r>
              <a:rPr lang="en-US"/>
              <a:t> Object properties</a:t>
            </a:r>
            <a:endParaRPr/>
          </a:p>
        </p:txBody>
      </p:sp>
      <p:sp>
        <p:nvSpPr>
          <p:cNvPr id="473" name="Google Shape;47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4" name="Google Shape;474;p40"/>
          <p:cNvGraphicFramePr/>
          <p:nvPr/>
        </p:nvGraphicFramePr>
        <p:xfrm>
          <a:off x="457200" y="1379538"/>
          <a:ext cx="8153400" cy="5097462"/>
        </p:xfrm>
        <a:graphic>
          <a:graphicData uri="http://schemas.openxmlformats.org/presentationml/2006/ole">
            <mc:AlternateContent>
              <mc:Choice Requires="v">
                <p:oleObj r:id="rId4" imgH="5097462" imgW="8153400" progId="Word.Document.8" spid="_x0000_s1">
                  <p:embed/>
                </p:oleObj>
              </mc:Choice>
              <mc:Fallback>
                <p:oleObj r:id="rId5" imgH="5097462" imgW="8153400" progId="Word.Document.8">
                  <p:embed/>
                  <p:pic>
                    <p:nvPicPr>
                      <p:cNvPr id="474" name="Google Shape;474;p4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379538"/>
                        <a:ext cx="8153400" cy="509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1456"/>
              <a:buFont typeface="Calibri"/>
              <a:buNone/>
            </a:pPr>
            <a:r>
              <a:rPr lang="en-US"/>
              <a:t> </a:t>
            </a:r>
            <a:r>
              <a:rPr lang="en-US" sz="3100">
                <a:solidFill>
                  <a:srgbClr val="FF0000"/>
                </a:solidFill>
              </a:rPr>
              <a:t>Places to put JavaScript code</a:t>
            </a:r>
            <a:br>
              <a:rPr lang="en-US" sz="3100">
                <a:solidFill>
                  <a:srgbClr val="FF0000"/>
                </a:solidFill>
              </a:rPr>
            </a:br>
            <a:endParaRPr sz="3100">
              <a:solidFill>
                <a:srgbClr val="FF0000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Between the body tag of html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Between the head tag of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26" name="Google Shape;126;p6"/>
          <p:cNvGraphicFramePr/>
          <p:nvPr/>
        </p:nvGraphicFramePr>
        <p:xfrm>
          <a:off x="8382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{652D1EC1-DB9C-40F9-B298-6EE710B57170}</a:tableStyleId>
              </a:tblPr>
              <a:tblGrid>
                <a:gridCol w="3352800"/>
                <a:gridCol w="3962400"/>
              </a:tblGrid>
              <a:tr h="464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&lt;body&gt;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&lt;h2&gt;Welcome to JavaScript&lt;/h2&gt;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&lt;script type="text/javascript"&gt;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document.write("Hello JavaScript 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&lt;/script&gt;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&lt;/body&gt;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&lt;head&gt;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&lt;script type="text/javascript"&gt;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document.write("Hello JavaScript 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&lt;/script&gt;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&lt;/head&gt;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&lt;body&gt;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&lt;p&gt;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Welcome to JavaScript</a:t>
                      </a: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&lt;/p&gt;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&lt;/body&gt;</a:t>
                      </a: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n-US"/>
              <a:t> Object </a:t>
            </a:r>
            <a:endParaRPr/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Appropriate for processing names, addresses, credit card information, etc.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two ways to create String object.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i) s=“welcome”;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          </a:t>
            </a:r>
            <a:r>
              <a:rPr lang="en-US">
                <a:solidFill>
                  <a:schemeClr val="lt1"/>
                </a:solidFill>
              </a:rPr>
              <a:t>OR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ii) s =new String(“welcome”);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			</a:t>
            </a:r>
            <a:endParaRPr/>
          </a:p>
        </p:txBody>
      </p:sp>
      <p:sp>
        <p:nvSpPr>
          <p:cNvPr id="481" name="Google Shape;48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 Fundamentals of Characters and Strings </a:t>
            </a:r>
            <a:endParaRPr/>
          </a:p>
        </p:txBody>
      </p:sp>
      <p:sp>
        <p:nvSpPr>
          <p:cNvPr id="487" name="Google Shape;48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Characters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Fundamental building blocks of JavaScript programs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Series of characters treated as a single unit</a:t>
            </a:r>
            <a:endParaRPr/>
          </a:p>
        </p:txBody>
      </p:sp>
      <p:sp>
        <p:nvSpPr>
          <p:cNvPr id="488" name="Google Shape;48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 txBox="1"/>
          <p:nvPr>
            <p:ph type="title"/>
          </p:nvPr>
        </p:nvSpPr>
        <p:spPr>
          <a:xfrm>
            <a:off x="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Methods of the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n-US"/>
              <a:t> Object </a:t>
            </a:r>
            <a:endParaRPr/>
          </a:p>
        </p:txBody>
      </p:sp>
      <p:sp>
        <p:nvSpPr>
          <p:cNvPr id="494" name="Google Shape;49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95" name="Google Shape;495;p43"/>
          <p:cNvGraphicFramePr/>
          <p:nvPr/>
        </p:nvGraphicFramePr>
        <p:xfrm>
          <a:off x="457200" y="990600"/>
          <a:ext cx="8461375" cy="6059488"/>
        </p:xfrm>
        <a:graphic>
          <a:graphicData uri="http://schemas.openxmlformats.org/presentationml/2006/ole">
            <mc:AlternateContent>
              <mc:Choice Requires="v">
                <p:oleObj r:id="rId4" imgH="6059488" imgW="8461375" progId="Word.Document.8" spid="_x0000_s1">
                  <p:embed/>
                </p:oleObj>
              </mc:Choice>
              <mc:Fallback>
                <p:oleObj r:id="rId5" imgH="6059488" imgW="8461375" progId="Word.Document.8">
                  <p:embed/>
                  <p:pic>
                    <p:nvPicPr>
                      <p:cNvPr id="495" name="Google Shape;495;p4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990600"/>
                        <a:ext cx="8461375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-762000" y="0"/>
            <a:ext cx="990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Methods of the </a:t>
            </a:r>
            <a:r>
              <a:rPr b="1" lang="en-US" sz="3200"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b="1" lang="en-US" sz="3200"/>
              <a:t> Object (contd)</a:t>
            </a:r>
            <a:endParaRPr/>
          </a:p>
        </p:txBody>
      </p:sp>
      <p:sp>
        <p:nvSpPr>
          <p:cNvPr id="501" name="Google Shape;50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2" name="Google Shape;502;p44"/>
          <p:cNvGraphicFramePr/>
          <p:nvPr/>
        </p:nvGraphicFramePr>
        <p:xfrm>
          <a:off x="228600" y="990600"/>
          <a:ext cx="8335963" cy="5486400"/>
        </p:xfrm>
        <a:graphic>
          <a:graphicData uri="http://schemas.openxmlformats.org/presentationml/2006/ole">
            <mc:AlternateContent>
              <mc:Choice Requires="v">
                <p:oleObj r:id="rId4" imgH="5486400" imgW="8335963" progId="Word.Document.8" spid="_x0000_s1">
                  <p:embed/>
                </p:oleObj>
              </mc:Choice>
              <mc:Fallback>
                <p:oleObj r:id="rId5" imgH="5486400" imgW="8335963" progId="Word.Document.8">
                  <p:embed/>
                  <p:pic>
                    <p:nvPicPr>
                      <p:cNvPr id="502" name="Google Shape;502;p4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990600"/>
                        <a:ext cx="8335963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 Methods of the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lang="en-US"/>
              <a:t> Object (contd.)</a:t>
            </a:r>
            <a:endParaRPr/>
          </a:p>
        </p:txBody>
      </p:sp>
      <p:sp>
        <p:nvSpPr>
          <p:cNvPr id="508" name="Google Shape;50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9" name="Google Shape;509;p45"/>
          <p:cNvGraphicFramePr/>
          <p:nvPr/>
        </p:nvGraphicFramePr>
        <p:xfrm>
          <a:off x="304800" y="1381125"/>
          <a:ext cx="8153400" cy="5019675"/>
        </p:xfrm>
        <a:graphic>
          <a:graphicData uri="http://schemas.openxmlformats.org/presentationml/2006/ole">
            <mc:AlternateContent>
              <mc:Choice Requires="v">
                <p:oleObj r:id="rId4" imgH="5019675" imgW="8153400" progId="Word.Document.8" spid="_x0000_s1">
                  <p:embed/>
                </p:oleObj>
              </mc:Choice>
              <mc:Fallback>
                <p:oleObj r:id="rId5" imgH="5019675" imgW="8153400" progId="Word.Document.8">
                  <p:embed/>
                  <p:pic>
                    <p:nvPicPr>
                      <p:cNvPr id="509" name="Google Shape;509;p4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1381125"/>
                        <a:ext cx="8153400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12954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Properties of String Object</a:t>
            </a:r>
            <a:endParaRPr/>
          </a:p>
        </p:txBody>
      </p:sp>
      <p:sp>
        <p:nvSpPr>
          <p:cNvPr id="515" name="Google Shape;515;p46"/>
          <p:cNvSpPr txBox="1"/>
          <p:nvPr>
            <p:ph idx="1" type="body"/>
          </p:nvPr>
        </p:nvSpPr>
        <p:spPr>
          <a:xfrm>
            <a:off x="914400" y="1371600"/>
            <a:ext cx="3619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 sz="20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t/>
            </a:r>
            <a:endParaRPr sz="2000"/>
          </a:p>
        </p:txBody>
      </p:sp>
      <p:graphicFrame>
        <p:nvGraphicFramePr>
          <p:cNvPr id="516" name="Google Shape;516;p46"/>
          <p:cNvGraphicFramePr/>
          <p:nvPr/>
        </p:nvGraphicFramePr>
        <p:xfrm>
          <a:off x="533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{01B621C1-21C0-429B-8021-ECF1046F35C7}</a:tableStyleId>
              </a:tblPr>
              <a:tblGrid>
                <a:gridCol w="3200400"/>
                <a:gridCol w="45720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00007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Name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00007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78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7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gives the number of characters in the string.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 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Date</a:t>
            </a:r>
            <a:r>
              <a:rPr lang="en-US"/>
              <a:t> Object </a:t>
            </a:r>
            <a:endParaRPr/>
          </a:p>
        </p:txBody>
      </p:sp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methods for date and time manipulations.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two separate notions of time: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i) UTC :-  Universal time, also known as 		  Greenwich Mean Time.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ii) Local :- Local time is the time on the 		   machine which is executing the 		    script.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/>
          <p:nvPr>
            <p:ph type="title"/>
          </p:nvPr>
        </p:nvSpPr>
        <p:spPr>
          <a:xfrm>
            <a:off x="9906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Creating Date object</a:t>
            </a:r>
            <a:endParaRPr/>
          </a:p>
        </p:txBody>
      </p:sp>
      <p:sp>
        <p:nvSpPr>
          <p:cNvPr id="530" name="Google Shape;530;p48"/>
          <p:cNvSpPr txBox="1"/>
          <p:nvPr>
            <p:ph idx="1" type="body"/>
          </p:nvPr>
        </p:nvSpPr>
        <p:spPr>
          <a:xfrm>
            <a:off x="609600" y="13716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different ways to create date object.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   i)  d=new Date()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   ii) </a:t>
            </a:r>
            <a:r>
              <a:rPr lang="en-US" sz="2400"/>
              <a:t>d=new</a:t>
            </a:r>
            <a:r>
              <a:rPr lang="en-US"/>
              <a:t> </a:t>
            </a:r>
            <a:r>
              <a:rPr lang="en-US" sz="2000"/>
              <a:t>Date(year,month,day[,hour,minute,second)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2000"/>
              <a:t>	iii)  d=new Date(milliseconds );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2000"/>
              <a:t>		construct a new date object based upon the number 	of milliseconds elapsed since 00:00:00 hours on 	01/01/1970.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2000"/>
              <a:t>    iv) d=new Date(string 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2000"/>
              <a:t>          ex:- d=new Date(“April 9, 1988 14:02.35”);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531" name="Google Shape;53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5334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Date</a:t>
            </a:r>
            <a:r>
              <a:rPr lang="en-US"/>
              <a:t> Object</a:t>
            </a:r>
            <a:endParaRPr/>
          </a:p>
        </p:txBody>
      </p:sp>
      <p:sp>
        <p:nvSpPr>
          <p:cNvPr id="537" name="Google Shape;53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38" name="Google Shape;538;p49"/>
          <p:cNvGraphicFramePr/>
          <p:nvPr/>
        </p:nvGraphicFramePr>
        <p:xfrm>
          <a:off x="115888" y="987425"/>
          <a:ext cx="8737600" cy="5870575"/>
        </p:xfrm>
        <a:graphic>
          <a:graphicData uri="http://schemas.openxmlformats.org/presentationml/2006/ole">
            <mc:AlternateContent>
              <mc:Choice Requires="v">
                <p:oleObj r:id="rId4" imgH="5870575" imgW="8737600" progId="Word.Document.8" spid="_x0000_s1">
                  <p:embed/>
                </p:oleObj>
              </mc:Choice>
              <mc:Fallback>
                <p:oleObj r:id="rId5" imgH="5870575" imgW="8737600" progId="Word.Document.8">
                  <p:embed/>
                  <p:pic>
                    <p:nvPicPr>
                      <p:cNvPr id="538" name="Google Shape;538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5888" y="987425"/>
                        <a:ext cx="8737600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"/>
          <p:cNvSpPr txBox="1"/>
          <p:nvPr>
            <p:ph type="title"/>
          </p:nvPr>
        </p:nvSpPr>
        <p:spPr>
          <a:xfrm>
            <a:off x="3810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 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Date</a:t>
            </a:r>
            <a:r>
              <a:rPr lang="en-US"/>
              <a:t> Object</a:t>
            </a:r>
            <a:endParaRPr/>
          </a:p>
        </p:txBody>
      </p:sp>
      <p:sp>
        <p:nvSpPr>
          <p:cNvPr id="544" name="Google Shape;54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45" name="Google Shape;545;p50"/>
          <p:cNvGraphicFramePr/>
          <p:nvPr/>
        </p:nvGraphicFramePr>
        <p:xfrm>
          <a:off x="681038" y="1292225"/>
          <a:ext cx="7766050" cy="5295900"/>
        </p:xfrm>
        <a:graphic>
          <a:graphicData uri="http://schemas.openxmlformats.org/presentationml/2006/ole">
            <mc:AlternateContent>
              <mc:Choice Requires="v">
                <p:oleObj r:id="rId4" imgH="5295900" imgW="7766050" progId="Word.Document.8" spid="_x0000_s1">
                  <p:embed/>
                </p:oleObj>
              </mc:Choice>
              <mc:Fallback>
                <p:oleObj r:id="rId5" imgH="5295900" imgW="7766050" progId="Word.Document.8">
                  <p:embed/>
                  <p:pic>
                    <p:nvPicPr>
                      <p:cNvPr id="545" name="Google Shape;545;p5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1038" y="1292225"/>
                        <a:ext cx="776605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</a:rPr>
              <a:t>Types of JavaScript Comments</a:t>
            </a:r>
            <a:br>
              <a:rPr lang="en-US" sz="2400">
                <a:solidFill>
                  <a:srgbClr val="FF0000"/>
                </a:solidFill>
              </a:rPr>
            </a:br>
            <a:endParaRPr sz="2400">
              <a:solidFill>
                <a:srgbClr val="FF0000"/>
              </a:solidFill>
            </a:endParaRPr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There are two types of comments in JavaScript.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1) Single-line Comment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It is represented by double forward slashes (//). </a:t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 It is single line comment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document.write("hello javascript");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2) Multi-line Comment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It can be used to add single as well as multi line comments. So, it is more convenient.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It is represented by forward slash with asterisk then asterisk with forward slash. 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/* your code here  */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"/>
          <p:cNvSpPr txBox="1"/>
          <p:nvPr>
            <p:ph type="title"/>
          </p:nvPr>
        </p:nvSpPr>
        <p:spPr>
          <a:xfrm>
            <a:off x="8382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 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Date</a:t>
            </a:r>
            <a:r>
              <a:rPr lang="en-US"/>
              <a:t> Object</a:t>
            </a:r>
            <a:endParaRPr/>
          </a:p>
        </p:txBody>
      </p:sp>
      <p:sp>
        <p:nvSpPr>
          <p:cNvPr id="551" name="Google Shape;55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2" name="Google Shape;552;p51"/>
          <p:cNvGraphicFramePr/>
          <p:nvPr/>
        </p:nvGraphicFramePr>
        <p:xfrm>
          <a:off x="533400" y="1382713"/>
          <a:ext cx="7953375" cy="4484687"/>
        </p:xfrm>
        <a:graphic>
          <a:graphicData uri="http://schemas.openxmlformats.org/presentationml/2006/ole">
            <mc:AlternateContent>
              <mc:Choice Requires="v">
                <p:oleObj r:id="rId4" imgH="4484687" imgW="7953375" progId="Word.Document.8" spid="_x0000_s1">
                  <p:embed/>
                </p:oleObj>
              </mc:Choice>
              <mc:Fallback>
                <p:oleObj r:id="rId5" imgH="4484687" imgW="7953375" progId="Word.Document.8">
                  <p:embed/>
                  <p:pic>
                    <p:nvPicPr>
                      <p:cNvPr id="552" name="Google Shape;552;p5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1382713"/>
                        <a:ext cx="7953375" cy="448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558" name="Google Shape;558;p52"/>
          <p:cNvSpPr txBox="1"/>
          <p:nvPr>
            <p:ph idx="1" type="body"/>
          </p:nvPr>
        </p:nvSpPr>
        <p:spPr>
          <a:xfrm>
            <a:off x="914400" y="1371600"/>
            <a:ext cx="7391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Data structures of related items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 called Collections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Dynamic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Each element referenced by a number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 at “zeroth element”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Subscript or index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Accessing a specific element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Name of array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Brackets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element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Arrays know their length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length</a:t>
            </a:r>
            <a:r>
              <a:rPr lang="en-US"/>
              <a:t> property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9" name="Google Shape;55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"/>
          <p:cNvSpPr/>
          <p:nvPr/>
        </p:nvSpPr>
        <p:spPr>
          <a:xfrm>
            <a:off x="5440363" y="3224213"/>
            <a:ext cx="1420812" cy="3571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3"/>
          <p:cNvSpPr/>
          <p:nvPr/>
        </p:nvSpPr>
        <p:spPr>
          <a:xfrm>
            <a:off x="5440363" y="3224213"/>
            <a:ext cx="1439862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3"/>
          <p:cNvSpPr/>
          <p:nvPr/>
        </p:nvSpPr>
        <p:spPr>
          <a:xfrm>
            <a:off x="6861175" y="3224213"/>
            <a:ext cx="19050" cy="3762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3"/>
          <p:cNvSpPr/>
          <p:nvPr/>
        </p:nvSpPr>
        <p:spPr>
          <a:xfrm>
            <a:off x="5440363" y="3581400"/>
            <a:ext cx="142081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5440363" y="3224213"/>
            <a:ext cx="19050" cy="3571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5440363" y="1085850"/>
            <a:ext cx="1420812" cy="3571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5440363" y="1085850"/>
            <a:ext cx="1439862" cy="206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6861175" y="1085850"/>
            <a:ext cx="19050" cy="3762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3"/>
          <p:cNvSpPr/>
          <p:nvPr/>
        </p:nvSpPr>
        <p:spPr>
          <a:xfrm>
            <a:off x="5440363" y="1443038"/>
            <a:ext cx="142081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3"/>
          <p:cNvSpPr/>
          <p:nvPr/>
        </p:nvSpPr>
        <p:spPr>
          <a:xfrm>
            <a:off x="5440363" y="1085850"/>
            <a:ext cx="19050" cy="3571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3"/>
          <p:cNvSpPr/>
          <p:nvPr/>
        </p:nvSpPr>
        <p:spPr>
          <a:xfrm>
            <a:off x="5440363" y="1443038"/>
            <a:ext cx="1420812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5440363" y="1443038"/>
            <a:ext cx="143986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6861175" y="1443038"/>
            <a:ext cx="19050" cy="3762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3"/>
          <p:cNvSpPr/>
          <p:nvPr/>
        </p:nvSpPr>
        <p:spPr>
          <a:xfrm>
            <a:off x="5440363" y="1798638"/>
            <a:ext cx="1420812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3"/>
          <p:cNvSpPr/>
          <p:nvPr/>
        </p:nvSpPr>
        <p:spPr>
          <a:xfrm>
            <a:off x="5440363" y="1443038"/>
            <a:ext cx="19050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3"/>
          <p:cNvSpPr/>
          <p:nvPr/>
        </p:nvSpPr>
        <p:spPr>
          <a:xfrm>
            <a:off x="5440363" y="1798638"/>
            <a:ext cx="1420812" cy="3571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3"/>
          <p:cNvSpPr/>
          <p:nvPr/>
        </p:nvSpPr>
        <p:spPr>
          <a:xfrm>
            <a:off x="5440363" y="1798638"/>
            <a:ext cx="1439862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3"/>
          <p:cNvSpPr/>
          <p:nvPr/>
        </p:nvSpPr>
        <p:spPr>
          <a:xfrm>
            <a:off x="6861175" y="1798638"/>
            <a:ext cx="19050" cy="3762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3"/>
          <p:cNvSpPr/>
          <p:nvPr/>
        </p:nvSpPr>
        <p:spPr>
          <a:xfrm>
            <a:off x="5440363" y="2155825"/>
            <a:ext cx="142081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5440363" y="1798638"/>
            <a:ext cx="19050" cy="3571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3"/>
          <p:cNvSpPr/>
          <p:nvPr/>
        </p:nvSpPr>
        <p:spPr>
          <a:xfrm>
            <a:off x="5440363" y="2155825"/>
            <a:ext cx="1420812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3"/>
          <p:cNvSpPr/>
          <p:nvPr/>
        </p:nvSpPr>
        <p:spPr>
          <a:xfrm>
            <a:off x="5440363" y="2155825"/>
            <a:ext cx="143986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3"/>
          <p:cNvSpPr/>
          <p:nvPr/>
        </p:nvSpPr>
        <p:spPr>
          <a:xfrm>
            <a:off x="6861175" y="2155825"/>
            <a:ext cx="19050" cy="3762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3"/>
          <p:cNvSpPr/>
          <p:nvPr/>
        </p:nvSpPr>
        <p:spPr>
          <a:xfrm>
            <a:off x="5440363" y="2511425"/>
            <a:ext cx="1420812" cy="206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3"/>
          <p:cNvSpPr/>
          <p:nvPr/>
        </p:nvSpPr>
        <p:spPr>
          <a:xfrm>
            <a:off x="5440363" y="2155825"/>
            <a:ext cx="19050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3"/>
          <p:cNvSpPr/>
          <p:nvPr/>
        </p:nvSpPr>
        <p:spPr>
          <a:xfrm>
            <a:off x="5440363" y="2511425"/>
            <a:ext cx="1420812" cy="3571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3"/>
          <p:cNvSpPr/>
          <p:nvPr/>
        </p:nvSpPr>
        <p:spPr>
          <a:xfrm>
            <a:off x="5440363" y="2511425"/>
            <a:ext cx="1439862" cy="206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3"/>
          <p:cNvSpPr/>
          <p:nvPr/>
        </p:nvSpPr>
        <p:spPr>
          <a:xfrm>
            <a:off x="6861175" y="2511425"/>
            <a:ext cx="19050" cy="3762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3"/>
          <p:cNvSpPr/>
          <p:nvPr/>
        </p:nvSpPr>
        <p:spPr>
          <a:xfrm>
            <a:off x="5440363" y="2868613"/>
            <a:ext cx="142081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3"/>
          <p:cNvSpPr/>
          <p:nvPr/>
        </p:nvSpPr>
        <p:spPr>
          <a:xfrm>
            <a:off x="5440363" y="2511425"/>
            <a:ext cx="19050" cy="3571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3"/>
          <p:cNvSpPr/>
          <p:nvPr/>
        </p:nvSpPr>
        <p:spPr>
          <a:xfrm>
            <a:off x="5440363" y="2868613"/>
            <a:ext cx="1420812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3"/>
          <p:cNvSpPr/>
          <p:nvPr/>
        </p:nvSpPr>
        <p:spPr>
          <a:xfrm>
            <a:off x="5440363" y="2868613"/>
            <a:ext cx="143986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3"/>
          <p:cNvSpPr/>
          <p:nvPr/>
        </p:nvSpPr>
        <p:spPr>
          <a:xfrm>
            <a:off x="6861175" y="2868613"/>
            <a:ext cx="19050" cy="3762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3"/>
          <p:cNvSpPr/>
          <p:nvPr/>
        </p:nvSpPr>
        <p:spPr>
          <a:xfrm>
            <a:off x="5440363" y="3224213"/>
            <a:ext cx="1420812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3"/>
          <p:cNvSpPr/>
          <p:nvPr/>
        </p:nvSpPr>
        <p:spPr>
          <a:xfrm>
            <a:off x="5440363" y="2868613"/>
            <a:ext cx="19050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5440363" y="3581400"/>
            <a:ext cx="1420812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3"/>
          <p:cNvSpPr/>
          <p:nvPr/>
        </p:nvSpPr>
        <p:spPr>
          <a:xfrm>
            <a:off x="5440363" y="3581400"/>
            <a:ext cx="143986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3"/>
          <p:cNvSpPr/>
          <p:nvPr/>
        </p:nvSpPr>
        <p:spPr>
          <a:xfrm>
            <a:off x="6861175" y="3581400"/>
            <a:ext cx="19050" cy="3762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3"/>
          <p:cNvSpPr/>
          <p:nvPr/>
        </p:nvSpPr>
        <p:spPr>
          <a:xfrm>
            <a:off x="5440363" y="3937000"/>
            <a:ext cx="1420812" cy="206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3"/>
          <p:cNvSpPr/>
          <p:nvPr/>
        </p:nvSpPr>
        <p:spPr>
          <a:xfrm>
            <a:off x="5440363" y="3581400"/>
            <a:ext cx="19050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3"/>
          <p:cNvSpPr/>
          <p:nvPr/>
        </p:nvSpPr>
        <p:spPr>
          <a:xfrm>
            <a:off x="5440363" y="3937000"/>
            <a:ext cx="1420812" cy="3571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3"/>
          <p:cNvSpPr/>
          <p:nvPr/>
        </p:nvSpPr>
        <p:spPr>
          <a:xfrm>
            <a:off x="5440363" y="3937000"/>
            <a:ext cx="1439862" cy="206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3"/>
          <p:cNvSpPr/>
          <p:nvPr/>
        </p:nvSpPr>
        <p:spPr>
          <a:xfrm>
            <a:off x="6861175" y="3937000"/>
            <a:ext cx="19050" cy="3762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3"/>
          <p:cNvSpPr/>
          <p:nvPr/>
        </p:nvSpPr>
        <p:spPr>
          <a:xfrm>
            <a:off x="5440363" y="4294188"/>
            <a:ext cx="142081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3"/>
          <p:cNvSpPr/>
          <p:nvPr/>
        </p:nvSpPr>
        <p:spPr>
          <a:xfrm>
            <a:off x="5440363" y="3937000"/>
            <a:ext cx="19050" cy="3571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3"/>
          <p:cNvSpPr/>
          <p:nvPr/>
        </p:nvSpPr>
        <p:spPr>
          <a:xfrm>
            <a:off x="5440363" y="4294188"/>
            <a:ext cx="1420812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3"/>
          <p:cNvSpPr/>
          <p:nvPr/>
        </p:nvSpPr>
        <p:spPr>
          <a:xfrm>
            <a:off x="5440363" y="4294188"/>
            <a:ext cx="143986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3"/>
          <p:cNvSpPr/>
          <p:nvPr/>
        </p:nvSpPr>
        <p:spPr>
          <a:xfrm>
            <a:off x="6861175" y="4294188"/>
            <a:ext cx="19050" cy="3762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3"/>
          <p:cNvSpPr/>
          <p:nvPr/>
        </p:nvSpPr>
        <p:spPr>
          <a:xfrm>
            <a:off x="5440363" y="4649788"/>
            <a:ext cx="1420812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3"/>
          <p:cNvSpPr/>
          <p:nvPr/>
        </p:nvSpPr>
        <p:spPr>
          <a:xfrm>
            <a:off x="5440363" y="4294188"/>
            <a:ext cx="19050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3"/>
          <p:cNvSpPr/>
          <p:nvPr/>
        </p:nvSpPr>
        <p:spPr>
          <a:xfrm>
            <a:off x="5440363" y="4649788"/>
            <a:ext cx="1420812" cy="3571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3"/>
          <p:cNvSpPr/>
          <p:nvPr/>
        </p:nvSpPr>
        <p:spPr>
          <a:xfrm>
            <a:off x="5440363" y="4649788"/>
            <a:ext cx="1439862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6861175" y="4649788"/>
            <a:ext cx="19050" cy="3762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5440363" y="5006975"/>
            <a:ext cx="142081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5440363" y="4649788"/>
            <a:ext cx="19050" cy="35718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5440363" y="5006975"/>
            <a:ext cx="1420812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5440363" y="5006975"/>
            <a:ext cx="1439862" cy="1905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3"/>
          <p:cNvSpPr/>
          <p:nvPr/>
        </p:nvSpPr>
        <p:spPr>
          <a:xfrm>
            <a:off x="6861175" y="5006975"/>
            <a:ext cx="19050" cy="3762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5440363" y="5362575"/>
            <a:ext cx="1420812" cy="2063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5440363" y="5006975"/>
            <a:ext cx="19050" cy="355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5440363" y="3224213"/>
            <a:ext cx="143986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6861175" y="3224213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5440363" y="3581400"/>
            <a:ext cx="142081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5440363" y="3224213"/>
            <a:ext cx="19050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4710113" y="3324225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c[ 6 ]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5440363" y="1085850"/>
            <a:ext cx="143986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6861175" y="1085850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5440363" y="1443038"/>
            <a:ext cx="142081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5440363" y="1085850"/>
            <a:ext cx="19050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5440363" y="1443038"/>
            <a:ext cx="1439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3"/>
          <p:cNvSpPr/>
          <p:nvPr/>
        </p:nvSpPr>
        <p:spPr>
          <a:xfrm>
            <a:off x="6861175" y="1443038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5440363" y="1798638"/>
            <a:ext cx="142081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5440363" y="1443038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3"/>
          <p:cNvSpPr/>
          <p:nvPr/>
        </p:nvSpPr>
        <p:spPr>
          <a:xfrm>
            <a:off x="5440363" y="1798638"/>
            <a:ext cx="143986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3"/>
          <p:cNvSpPr/>
          <p:nvPr/>
        </p:nvSpPr>
        <p:spPr>
          <a:xfrm>
            <a:off x="6861175" y="1798638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3"/>
          <p:cNvSpPr/>
          <p:nvPr/>
        </p:nvSpPr>
        <p:spPr>
          <a:xfrm>
            <a:off x="5440363" y="2155825"/>
            <a:ext cx="142081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3"/>
          <p:cNvSpPr/>
          <p:nvPr/>
        </p:nvSpPr>
        <p:spPr>
          <a:xfrm>
            <a:off x="5440363" y="1798638"/>
            <a:ext cx="19050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3"/>
          <p:cNvSpPr/>
          <p:nvPr/>
        </p:nvSpPr>
        <p:spPr>
          <a:xfrm>
            <a:off x="5440363" y="2155825"/>
            <a:ext cx="1439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3"/>
          <p:cNvSpPr/>
          <p:nvPr/>
        </p:nvSpPr>
        <p:spPr>
          <a:xfrm>
            <a:off x="6861175" y="2155825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3"/>
          <p:cNvSpPr/>
          <p:nvPr/>
        </p:nvSpPr>
        <p:spPr>
          <a:xfrm>
            <a:off x="5440363" y="2511425"/>
            <a:ext cx="142081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3"/>
          <p:cNvSpPr/>
          <p:nvPr/>
        </p:nvSpPr>
        <p:spPr>
          <a:xfrm>
            <a:off x="5440363" y="2155825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3"/>
          <p:cNvSpPr/>
          <p:nvPr/>
        </p:nvSpPr>
        <p:spPr>
          <a:xfrm>
            <a:off x="5440363" y="2511425"/>
            <a:ext cx="143986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3"/>
          <p:cNvSpPr/>
          <p:nvPr/>
        </p:nvSpPr>
        <p:spPr>
          <a:xfrm>
            <a:off x="6861175" y="2511425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3"/>
          <p:cNvSpPr/>
          <p:nvPr/>
        </p:nvSpPr>
        <p:spPr>
          <a:xfrm>
            <a:off x="5440363" y="2868613"/>
            <a:ext cx="142081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3"/>
          <p:cNvSpPr/>
          <p:nvPr/>
        </p:nvSpPr>
        <p:spPr>
          <a:xfrm>
            <a:off x="5440363" y="2511425"/>
            <a:ext cx="19050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3"/>
          <p:cNvSpPr/>
          <p:nvPr/>
        </p:nvSpPr>
        <p:spPr>
          <a:xfrm>
            <a:off x="5440363" y="2868613"/>
            <a:ext cx="1439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3"/>
          <p:cNvSpPr/>
          <p:nvPr/>
        </p:nvSpPr>
        <p:spPr>
          <a:xfrm>
            <a:off x="6861175" y="2868613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3"/>
          <p:cNvSpPr/>
          <p:nvPr/>
        </p:nvSpPr>
        <p:spPr>
          <a:xfrm>
            <a:off x="5440363" y="3224213"/>
            <a:ext cx="142081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3"/>
          <p:cNvSpPr/>
          <p:nvPr/>
        </p:nvSpPr>
        <p:spPr>
          <a:xfrm>
            <a:off x="5440363" y="2868613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3"/>
          <p:cNvSpPr/>
          <p:nvPr/>
        </p:nvSpPr>
        <p:spPr>
          <a:xfrm>
            <a:off x="5440363" y="3581400"/>
            <a:ext cx="1439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3"/>
          <p:cNvSpPr/>
          <p:nvPr/>
        </p:nvSpPr>
        <p:spPr>
          <a:xfrm>
            <a:off x="6861175" y="3581400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3"/>
          <p:cNvSpPr/>
          <p:nvPr/>
        </p:nvSpPr>
        <p:spPr>
          <a:xfrm>
            <a:off x="5440363" y="3937000"/>
            <a:ext cx="142081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3"/>
          <p:cNvSpPr/>
          <p:nvPr/>
        </p:nvSpPr>
        <p:spPr>
          <a:xfrm>
            <a:off x="5440363" y="3581400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3"/>
          <p:cNvSpPr/>
          <p:nvPr/>
        </p:nvSpPr>
        <p:spPr>
          <a:xfrm>
            <a:off x="5440363" y="3937000"/>
            <a:ext cx="143986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3"/>
          <p:cNvSpPr/>
          <p:nvPr/>
        </p:nvSpPr>
        <p:spPr>
          <a:xfrm>
            <a:off x="6861175" y="3937000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3"/>
          <p:cNvSpPr/>
          <p:nvPr/>
        </p:nvSpPr>
        <p:spPr>
          <a:xfrm>
            <a:off x="5440363" y="4294188"/>
            <a:ext cx="142081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3"/>
          <p:cNvSpPr/>
          <p:nvPr/>
        </p:nvSpPr>
        <p:spPr>
          <a:xfrm>
            <a:off x="5440363" y="3937000"/>
            <a:ext cx="19050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3"/>
          <p:cNvSpPr/>
          <p:nvPr/>
        </p:nvSpPr>
        <p:spPr>
          <a:xfrm>
            <a:off x="5440363" y="4294188"/>
            <a:ext cx="1439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3"/>
          <p:cNvSpPr/>
          <p:nvPr/>
        </p:nvSpPr>
        <p:spPr>
          <a:xfrm>
            <a:off x="6861175" y="4294188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3"/>
          <p:cNvSpPr/>
          <p:nvPr/>
        </p:nvSpPr>
        <p:spPr>
          <a:xfrm>
            <a:off x="5440363" y="4649788"/>
            <a:ext cx="142081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5440363" y="4294188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5440363" y="4649788"/>
            <a:ext cx="143986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861175" y="4649788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5440363" y="5006975"/>
            <a:ext cx="142081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5440363" y="4649788"/>
            <a:ext cx="19050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5440363" y="5006975"/>
            <a:ext cx="1439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6861175" y="5006975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3"/>
          <p:cNvSpPr/>
          <p:nvPr/>
        </p:nvSpPr>
        <p:spPr>
          <a:xfrm>
            <a:off x="5440363" y="5362575"/>
            <a:ext cx="142081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3"/>
          <p:cNvSpPr/>
          <p:nvPr/>
        </p:nvSpPr>
        <p:spPr>
          <a:xfrm>
            <a:off x="5440363" y="5006975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3"/>
          <p:cNvSpPr/>
          <p:nvPr/>
        </p:nvSpPr>
        <p:spPr>
          <a:xfrm>
            <a:off x="5992813" y="1185863"/>
            <a:ext cx="3190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-45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4" name="Google Shape;674;p53"/>
          <p:cNvSpPr/>
          <p:nvPr/>
        </p:nvSpPr>
        <p:spPr>
          <a:xfrm>
            <a:off x="6189663" y="1541463"/>
            <a:ext cx="1063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5" name="Google Shape;675;p53"/>
          <p:cNvSpPr/>
          <p:nvPr/>
        </p:nvSpPr>
        <p:spPr>
          <a:xfrm>
            <a:off x="6189663" y="1898650"/>
            <a:ext cx="1063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6" name="Google Shape;676;p53"/>
          <p:cNvSpPr/>
          <p:nvPr/>
        </p:nvSpPr>
        <p:spPr>
          <a:xfrm>
            <a:off x="6091238" y="2254250"/>
            <a:ext cx="2127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72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7" name="Google Shape;677;p53"/>
          <p:cNvSpPr/>
          <p:nvPr/>
        </p:nvSpPr>
        <p:spPr>
          <a:xfrm>
            <a:off x="5873750" y="2611438"/>
            <a:ext cx="42545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1543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8" name="Google Shape;678;p53"/>
          <p:cNvSpPr/>
          <p:nvPr/>
        </p:nvSpPr>
        <p:spPr>
          <a:xfrm>
            <a:off x="5992813" y="2967038"/>
            <a:ext cx="3190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-89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9" name="Google Shape;679;p53"/>
          <p:cNvSpPr/>
          <p:nvPr/>
        </p:nvSpPr>
        <p:spPr>
          <a:xfrm>
            <a:off x="6189663" y="3324225"/>
            <a:ext cx="1063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0" name="Google Shape;680;p53"/>
          <p:cNvSpPr/>
          <p:nvPr/>
        </p:nvSpPr>
        <p:spPr>
          <a:xfrm>
            <a:off x="6091238" y="3679825"/>
            <a:ext cx="2127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62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1" name="Google Shape;681;p53"/>
          <p:cNvSpPr/>
          <p:nvPr/>
        </p:nvSpPr>
        <p:spPr>
          <a:xfrm>
            <a:off x="6091238" y="4037013"/>
            <a:ext cx="2127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-3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2" name="Google Shape;682;p53"/>
          <p:cNvSpPr/>
          <p:nvPr/>
        </p:nvSpPr>
        <p:spPr>
          <a:xfrm>
            <a:off x="6189663" y="4392613"/>
            <a:ext cx="1063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3" name="Google Shape;683;p53"/>
          <p:cNvSpPr/>
          <p:nvPr/>
        </p:nvSpPr>
        <p:spPr>
          <a:xfrm>
            <a:off x="5873750" y="4749800"/>
            <a:ext cx="42545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6453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4" name="Google Shape;684;p53"/>
          <p:cNvSpPr/>
          <p:nvPr/>
        </p:nvSpPr>
        <p:spPr>
          <a:xfrm>
            <a:off x="6091238" y="5105400"/>
            <a:ext cx="2127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78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5" name="Google Shape;685;p53"/>
          <p:cNvSpPr/>
          <p:nvPr/>
        </p:nvSpPr>
        <p:spPr>
          <a:xfrm>
            <a:off x="2160588" y="1258888"/>
            <a:ext cx="12890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3"/>
          <p:cNvSpPr/>
          <p:nvPr/>
        </p:nvSpPr>
        <p:spPr>
          <a:xfrm>
            <a:off x="4710113" y="1185863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c[ 0 ]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7" name="Google Shape;687;p53"/>
          <p:cNvSpPr/>
          <p:nvPr/>
        </p:nvSpPr>
        <p:spPr>
          <a:xfrm>
            <a:off x="4710113" y="1541463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c[ 1 ]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8" name="Google Shape;688;p53"/>
          <p:cNvSpPr/>
          <p:nvPr/>
        </p:nvSpPr>
        <p:spPr>
          <a:xfrm>
            <a:off x="4710113" y="1898650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c[ 2 ]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9" name="Google Shape;689;p53"/>
          <p:cNvSpPr/>
          <p:nvPr/>
        </p:nvSpPr>
        <p:spPr>
          <a:xfrm>
            <a:off x="4710113" y="2254250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c[ 3 ]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0" name="Google Shape;690;p53"/>
          <p:cNvSpPr/>
          <p:nvPr/>
        </p:nvSpPr>
        <p:spPr>
          <a:xfrm>
            <a:off x="4611688" y="5105400"/>
            <a:ext cx="744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c[ 11 ]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1" name="Google Shape;691;p53"/>
          <p:cNvSpPr/>
          <p:nvPr/>
        </p:nvSpPr>
        <p:spPr>
          <a:xfrm>
            <a:off x="4611688" y="4749800"/>
            <a:ext cx="744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c[ 10 ]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2" name="Google Shape;692;p53"/>
          <p:cNvSpPr/>
          <p:nvPr/>
        </p:nvSpPr>
        <p:spPr>
          <a:xfrm>
            <a:off x="4710113" y="4392613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c[ 9 ]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3" name="Google Shape;693;p53"/>
          <p:cNvSpPr/>
          <p:nvPr/>
        </p:nvSpPr>
        <p:spPr>
          <a:xfrm>
            <a:off x="4710113" y="4037013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c[ 8 ]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4" name="Google Shape;694;p53"/>
          <p:cNvSpPr/>
          <p:nvPr/>
        </p:nvSpPr>
        <p:spPr>
          <a:xfrm>
            <a:off x="4710113" y="3679825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c[ 7 ]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5" name="Google Shape;695;p53"/>
          <p:cNvSpPr/>
          <p:nvPr/>
        </p:nvSpPr>
        <p:spPr>
          <a:xfrm>
            <a:off x="4710113" y="2967038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c[ 5 ]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6" name="Google Shape;696;p53"/>
          <p:cNvSpPr/>
          <p:nvPr/>
        </p:nvSpPr>
        <p:spPr>
          <a:xfrm>
            <a:off x="4710113" y="2611438"/>
            <a:ext cx="63817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c[ 4 ]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7" name="Google Shape;697;p53"/>
          <p:cNvSpPr/>
          <p:nvPr/>
        </p:nvSpPr>
        <p:spPr>
          <a:xfrm>
            <a:off x="2046288" y="4532313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number (index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3"/>
          <p:cNvSpPr/>
          <p:nvPr/>
        </p:nvSpPr>
        <p:spPr>
          <a:xfrm>
            <a:off x="2046288" y="4729163"/>
            <a:ext cx="17430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subscript) of the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3"/>
          <p:cNvSpPr/>
          <p:nvPr/>
        </p:nvSpPr>
        <p:spPr>
          <a:xfrm>
            <a:off x="2046288" y="4927600"/>
            <a:ext cx="19764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within array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3"/>
          <p:cNvSpPr/>
          <p:nvPr/>
        </p:nvSpPr>
        <p:spPr>
          <a:xfrm>
            <a:off x="3911600" y="4914900"/>
            <a:ext cx="1222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01" name="Google Shape;701;p53"/>
          <p:cNvSpPr/>
          <p:nvPr/>
        </p:nvSpPr>
        <p:spPr>
          <a:xfrm>
            <a:off x="3671888" y="1601788"/>
            <a:ext cx="1587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3"/>
          <p:cNvSpPr/>
          <p:nvPr/>
        </p:nvSpPr>
        <p:spPr>
          <a:xfrm>
            <a:off x="2954338" y="5521325"/>
            <a:ext cx="2090737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3"/>
          <p:cNvSpPr/>
          <p:nvPr/>
        </p:nvSpPr>
        <p:spPr>
          <a:xfrm>
            <a:off x="2954338" y="5165725"/>
            <a:ext cx="19050" cy="15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3"/>
          <p:cNvSpPr/>
          <p:nvPr/>
        </p:nvSpPr>
        <p:spPr>
          <a:xfrm>
            <a:off x="2954338" y="5165725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3200400" y="5915025"/>
            <a:ext cx="24336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11.1	A 12-element array.</a:t>
            </a:r>
            <a:endParaRPr/>
          </a:p>
        </p:txBody>
      </p:sp>
      <p:cxnSp>
        <p:nvCxnSpPr>
          <p:cNvPr id="706" name="Google Shape;706;p53"/>
          <p:cNvCxnSpPr/>
          <p:nvPr/>
        </p:nvCxnSpPr>
        <p:spPr>
          <a:xfrm>
            <a:off x="3492500" y="1371600"/>
            <a:ext cx="118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53"/>
          <p:cNvCxnSpPr/>
          <p:nvPr/>
        </p:nvCxnSpPr>
        <p:spPr>
          <a:xfrm rot="10800000">
            <a:off x="5029200" y="5334000"/>
            <a:ext cx="0" cy="1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709" name="Google Shape;70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"/>
          <p:cNvSpPr txBox="1"/>
          <p:nvPr>
            <p:ph type="title"/>
          </p:nvPr>
        </p:nvSpPr>
        <p:spPr>
          <a:xfrm>
            <a:off x="0" y="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Declaring and Allocating Arrays</a:t>
            </a:r>
            <a:endParaRPr/>
          </a:p>
        </p:txBody>
      </p:sp>
      <p:sp>
        <p:nvSpPr>
          <p:cNvPr id="715" name="Google Shape;715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Arrays in memory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Objects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Operator </a:t>
            </a:r>
            <a:r>
              <a:rPr lang="en-US" sz="2200"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Allocates memory for objects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Dynamic memory allocation operator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1800"/>
              <a:buFont typeface="Droid Sans Mono"/>
              <a:buNone/>
            </a:pPr>
            <a: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b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c;</a:t>
            </a:r>
            <a:b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 = </a:t>
            </a:r>
            <a:r>
              <a:rPr lang="en-US" sz="22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Array( </a:t>
            </a:r>
            <a:r>
              <a:rPr lang="en-US" sz="2200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 sz="22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16" name="Google Shape;716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 Using Arrays</a:t>
            </a:r>
            <a:endParaRPr/>
          </a:p>
        </p:txBody>
      </p:sp>
      <p:sp>
        <p:nvSpPr>
          <p:cNvPr id="722" name="Google Shape;722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Arrays grow dynamically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Allocate more space as items are added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Must initialize array elements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Default value is undefined</a:t>
            </a:r>
            <a:endParaRPr/>
          </a:p>
        </p:txBody>
      </p:sp>
      <p:sp>
        <p:nvSpPr>
          <p:cNvPr id="723" name="Google Shape;72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 Using Arrays</a:t>
            </a:r>
            <a:endParaRPr/>
          </a:p>
        </p:txBody>
      </p:sp>
      <p:sp>
        <p:nvSpPr>
          <p:cNvPr id="729" name="Google Shape;729;p56"/>
          <p:cNvSpPr txBox="1"/>
          <p:nvPr>
            <p:ph idx="1" type="body"/>
          </p:nvPr>
        </p:nvSpPr>
        <p:spPr>
          <a:xfrm>
            <a:off x="304800" y="13716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0810"/>
              <a:buChar char="•"/>
            </a:pPr>
            <a:r>
              <a:rPr lang="en-US"/>
              <a:t>Possible to declare and initialize in one step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9498"/>
              <a:buChar char="–"/>
            </a:pPr>
            <a:r>
              <a:rPr lang="en-US"/>
              <a:t>Specify list of values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Initializer list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77837"/>
              <a:buFont typeface="Droid Sans Mono"/>
              <a:buNone/>
            </a:pPr>
            <a:r>
              <a:rPr lang="en-US" sz="25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 = [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20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30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40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50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];</a:t>
            </a:r>
            <a:b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 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 = </a:t>
            </a:r>
            <a: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Array(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20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30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40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50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ct val="69498"/>
              <a:buChar char="–"/>
            </a:pPr>
            <a:r>
              <a:rPr lang="en-US">
                <a:solidFill>
                  <a:srgbClr val="000000"/>
                </a:solidFill>
              </a:rPr>
              <a:t>Also possible to only initialize some values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Char char="•"/>
            </a:pPr>
            <a:r>
              <a:rPr lang="en-US">
                <a:solidFill>
                  <a:srgbClr val="000000"/>
                </a:solidFill>
              </a:rPr>
              <a:t>Leave uninitialized elements blank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1081"/>
              <a:buChar char="•"/>
            </a:pPr>
            <a:r>
              <a:rPr lang="en-US">
                <a:solidFill>
                  <a:srgbClr val="000000"/>
                </a:solidFill>
              </a:rPr>
              <a:t>Uninitialized elements default to “undefined”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69498"/>
              <a:buFont typeface="Droid Sans Mono"/>
              <a:buNone/>
            </a:pPr>
            <a: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var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 = [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20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40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-US">
                <a:solidFill>
                  <a:srgbClr val="0099FF"/>
                </a:solidFill>
                <a:latin typeface="Lucida Sans"/>
                <a:ea typeface="Lucida Sans"/>
                <a:cs typeface="Lucida Sans"/>
                <a:sym typeface="Lucida Sans"/>
              </a:rPr>
              <a:t>50</a:t>
            </a:r>
            <a:r>
              <a:rPr lang="en-US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];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69498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ct val="69498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0" name="Google Shape;730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 Using Arrays</a:t>
            </a:r>
            <a:endParaRPr/>
          </a:p>
        </p:txBody>
      </p:sp>
      <p:sp>
        <p:nvSpPr>
          <p:cNvPr id="736" name="Google Shape;736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-US"/>
              <a:t>…</a:t>
            </a: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US"/>
              <a:t> statement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solidFill>
                  <a:srgbClr val="000000"/>
                </a:solidFill>
              </a:rPr>
              <a:t>Perform an action for each element in an array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solidFill>
                  <a:srgbClr val="000000"/>
                </a:solidFill>
              </a:rPr>
              <a:t>Iterates over array elements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solidFill>
                  <a:srgbClr val="000000"/>
                </a:solidFill>
              </a:rPr>
              <a:t>Ignores non-existent elements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7" name="Google Shape;737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743" name="Google Shape;743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Two-dimensional arrays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Rows and columns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Specify row first, then column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Two subscripts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44" name="Google Shape;74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750" name="Google Shape;75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2368550" y="2147888"/>
            <a:ext cx="5000625" cy="106997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9"/>
          <p:cNvSpPr/>
          <p:nvPr/>
        </p:nvSpPr>
        <p:spPr>
          <a:xfrm>
            <a:off x="2368550" y="2147888"/>
            <a:ext cx="5019675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9"/>
          <p:cNvSpPr/>
          <p:nvPr/>
        </p:nvSpPr>
        <p:spPr>
          <a:xfrm>
            <a:off x="7369175" y="2147888"/>
            <a:ext cx="19050" cy="109061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9"/>
          <p:cNvSpPr/>
          <p:nvPr/>
        </p:nvSpPr>
        <p:spPr>
          <a:xfrm>
            <a:off x="2368550" y="3217863"/>
            <a:ext cx="5000625" cy="2063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9"/>
          <p:cNvSpPr/>
          <p:nvPr/>
        </p:nvSpPr>
        <p:spPr>
          <a:xfrm>
            <a:off x="2368550" y="2147888"/>
            <a:ext cx="19050" cy="106997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9"/>
          <p:cNvSpPr/>
          <p:nvPr/>
        </p:nvSpPr>
        <p:spPr>
          <a:xfrm>
            <a:off x="2368550" y="2505075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9"/>
          <p:cNvSpPr/>
          <p:nvPr/>
        </p:nvSpPr>
        <p:spPr>
          <a:xfrm>
            <a:off x="3617913" y="2505075"/>
            <a:ext cx="20637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2368550" y="2862263"/>
            <a:ext cx="1249363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2368550" y="2505075"/>
            <a:ext cx="19050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9"/>
          <p:cNvSpPr/>
          <p:nvPr/>
        </p:nvSpPr>
        <p:spPr>
          <a:xfrm>
            <a:off x="2447925" y="2584450"/>
            <a:ext cx="116998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a[ 1 ][ 0 ]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61" name="Google Shape;761;p59"/>
          <p:cNvSpPr/>
          <p:nvPr/>
        </p:nvSpPr>
        <p:spPr>
          <a:xfrm>
            <a:off x="3617913" y="2505075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9"/>
          <p:cNvSpPr/>
          <p:nvPr/>
        </p:nvSpPr>
        <p:spPr>
          <a:xfrm>
            <a:off x="4868863" y="2505075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9"/>
          <p:cNvSpPr/>
          <p:nvPr/>
        </p:nvSpPr>
        <p:spPr>
          <a:xfrm>
            <a:off x="3617913" y="2862263"/>
            <a:ext cx="125095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9"/>
          <p:cNvSpPr/>
          <p:nvPr/>
        </p:nvSpPr>
        <p:spPr>
          <a:xfrm>
            <a:off x="3617913" y="2505075"/>
            <a:ext cx="20637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9"/>
          <p:cNvSpPr/>
          <p:nvPr/>
        </p:nvSpPr>
        <p:spPr>
          <a:xfrm>
            <a:off x="3697288" y="2584450"/>
            <a:ext cx="11699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a[ 1 ][ 1 ]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66" name="Google Shape;766;p59"/>
          <p:cNvSpPr/>
          <p:nvPr/>
        </p:nvSpPr>
        <p:spPr>
          <a:xfrm>
            <a:off x="4868863" y="2505075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9"/>
          <p:cNvSpPr/>
          <p:nvPr/>
        </p:nvSpPr>
        <p:spPr>
          <a:xfrm>
            <a:off x="6118225" y="2505075"/>
            <a:ext cx="20638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9"/>
          <p:cNvSpPr/>
          <p:nvPr/>
        </p:nvSpPr>
        <p:spPr>
          <a:xfrm>
            <a:off x="4868863" y="2862263"/>
            <a:ext cx="12493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9"/>
          <p:cNvSpPr/>
          <p:nvPr/>
        </p:nvSpPr>
        <p:spPr>
          <a:xfrm>
            <a:off x="4868863" y="2505075"/>
            <a:ext cx="19050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9"/>
          <p:cNvSpPr/>
          <p:nvPr/>
        </p:nvSpPr>
        <p:spPr>
          <a:xfrm>
            <a:off x="4948238" y="2584450"/>
            <a:ext cx="11699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a[ 1 ][ 2 ]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71" name="Google Shape;771;p59"/>
          <p:cNvSpPr/>
          <p:nvPr/>
        </p:nvSpPr>
        <p:spPr>
          <a:xfrm>
            <a:off x="6118225" y="2505075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9"/>
          <p:cNvSpPr/>
          <p:nvPr/>
        </p:nvSpPr>
        <p:spPr>
          <a:xfrm>
            <a:off x="7369175" y="2505075"/>
            <a:ext cx="19050" cy="3762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9"/>
          <p:cNvSpPr/>
          <p:nvPr/>
        </p:nvSpPr>
        <p:spPr>
          <a:xfrm>
            <a:off x="6118225" y="2862263"/>
            <a:ext cx="125095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9"/>
          <p:cNvSpPr/>
          <p:nvPr/>
        </p:nvSpPr>
        <p:spPr>
          <a:xfrm>
            <a:off x="6118225" y="2505075"/>
            <a:ext cx="20638" cy="3571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9"/>
          <p:cNvSpPr/>
          <p:nvPr/>
        </p:nvSpPr>
        <p:spPr>
          <a:xfrm>
            <a:off x="6197600" y="2584450"/>
            <a:ext cx="116998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a[ 1 ][ 3 ]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76" name="Google Shape;776;p59"/>
          <p:cNvSpPr/>
          <p:nvPr/>
        </p:nvSpPr>
        <p:spPr>
          <a:xfrm>
            <a:off x="2368550" y="2147888"/>
            <a:ext cx="1270000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3617913" y="2147888"/>
            <a:ext cx="20637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2368550" y="2505075"/>
            <a:ext cx="1249363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9"/>
          <p:cNvSpPr/>
          <p:nvPr/>
        </p:nvSpPr>
        <p:spPr>
          <a:xfrm>
            <a:off x="2368550" y="2147888"/>
            <a:ext cx="19050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9"/>
          <p:cNvSpPr/>
          <p:nvPr/>
        </p:nvSpPr>
        <p:spPr>
          <a:xfrm>
            <a:off x="1773238" y="2247900"/>
            <a:ext cx="468312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9"/>
          <p:cNvSpPr/>
          <p:nvPr/>
        </p:nvSpPr>
        <p:spPr>
          <a:xfrm>
            <a:off x="1773238" y="2603500"/>
            <a:ext cx="468312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9"/>
          <p:cNvSpPr/>
          <p:nvPr/>
        </p:nvSpPr>
        <p:spPr>
          <a:xfrm>
            <a:off x="1773238" y="2960688"/>
            <a:ext cx="468312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9"/>
          <p:cNvSpPr/>
          <p:nvPr/>
        </p:nvSpPr>
        <p:spPr>
          <a:xfrm>
            <a:off x="2625725" y="1909763"/>
            <a:ext cx="7080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9"/>
          <p:cNvSpPr/>
          <p:nvPr/>
        </p:nvSpPr>
        <p:spPr>
          <a:xfrm>
            <a:off x="3876675" y="1909763"/>
            <a:ext cx="7080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9"/>
          <p:cNvSpPr/>
          <p:nvPr/>
        </p:nvSpPr>
        <p:spPr>
          <a:xfrm>
            <a:off x="5126038" y="1909763"/>
            <a:ext cx="7080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9"/>
          <p:cNvSpPr/>
          <p:nvPr/>
        </p:nvSpPr>
        <p:spPr>
          <a:xfrm>
            <a:off x="6376988" y="1909763"/>
            <a:ext cx="7080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9"/>
          <p:cNvSpPr/>
          <p:nvPr/>
        </p:nvSpPr>
        <p:spPr>
          <a:xfrm>
            <a:off x="4908550" y="3932238"/>
            <a:ext cx="1784350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subscript (or index)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9"/>
          <p:cNvSpPr/>
          <p:nvPr/>
        </p:nvSpPr>
        <p:spPr>
          <a:xfrm>
            <a:off x="4908550" y="4327525"/>
            <a:ext cx="855663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name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9"/>
          <p:cNvSpPr/>
          <p:nvPr/>
        </p:nvSpPr>
        <p:spPr>
          <a:xfrm>
            <a:off x="4908550" y="3575050"/>
            <a:ext cx="2024063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subscript (or index)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9"/>
          <p:cNvSpPr/>
          <p:nvPr/>
        </p:nvSpPr>
        <p:spPr>
          <a:xfrm>
            <a:off x="2447925" y="2227263"/>
            <a:ext cx="116998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a[ 0 ][ 0 ]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91" name="Google Shape;791;p59"/>
          <p:cNvSpPr/>
          <p:nvPr/>
        </p:nvSpPr>
        <p:spPr>
          <a:xfrm>
            <a:off x="3617913" y="2147888"/>
            <a:ext cx="1270000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9"/>
          <p:cNvSpPr/>
          <p:nvPr/>
        </p:nvSpPr>
        <p:spPr>
          <a:xfrm>
            <a:off x="4868863" y="2147888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9"/>
          <p:cNvSpPr/>
          <p:nvPr/>
        </p:nvSpPr>
        <p:spPr>
          <a:xfrm>
            <a:off x="3617913" y="2505075"/>
            <a:ext cx="125095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9"/>
          <p:cNvSpPr/>
          <p:nvPr/>
        </p:nvSpPr>
        <p:spPr>
          <a:xfrm>
            <a:off x="3617913" y="2147888"/>
            <a:ext cx="20637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9"/>
          <p:cNvSpPr/>
          <p:nvPr/>
        </p:nvSpPr>
        <p:spPr>
          <a:xfrm>
            <a:off x="3697288" y="2227263"/>
            <a:ext cx="11699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a[ 0 ][ 1 ]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96" name="Google Shape;796;p59"/>
          <p:cNvSpPr/>
          <p:nvPr/>
        </p:nvSpPr>
        <p:spPr>
          <a:xfrm>
            <a:off x="4868863" y="2147888"/>
            <a:ext cx="1270000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9"/>
          <p:cNvSpPr/>
          <p:nvPr/>
        </p:nvSpPr>
        <p:spPr>
          <a:xfrm>
            <a:off x="6118225" y="2147888"/>
            <a:ext cx="20638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9"/>
          <p:cNvSpPr/>
          <p:nvPr/>
        </p:nvSpPr>
        <p:spPr>
          <a:xfrm>
            <a:off x="4868863" y="2505075"/>
            <a:ext cx="12493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9"/>
          <p:cNvSpPr/>
          <p:nvPr/>
        </p:nvSpPr>
        <p:spPr>
          <a:xfrm>
            <a:off x="4868863" y="2147888"/>
            <a:ext cx="19050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9"/>
          <p:cNvSpPr/>
          <p:nvPr/>
        </p:nvSpPr>
        <p:spPr>
          <a:xfrm>
            <a:off x="4948238" y="2227263"/>
            <a:ext cx="11699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a[ 0 ][ 2 ]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01" name="Google Shape;801;p59"/>
          <p:cNvSpPr/>
          <p:nvPr/>
        </p:nvSpPr>
        <p:spPr>
          <a:xfrm>
            <a:off x="6118225" y="2147888"/>
            <a:ext cx="1270000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9"/>
          <p:cNvSpPr/>
          <p:nvPr/>
        </p:nvSpPr>
        <p:spPr>
          <a:xfrm>
            <a:off x="7369175" y="2147888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9"/>
          <p:cNvSpPr/>
          <p:nvPr/>
        </p:nvSpPr>
        <p:spPr>
          <a:xfrm>
            <a:off x="6118225" y="2505075"/>
            <a:ext cx="125095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9"/>
          <p:cNvSpPr/>
          <p:nvPr/>
        </p:nvSpPr>
        <p:spPr>
          <a:xfrm>
            <a:off x="6118225" y="2147888"/>
            <a:ext cx="20638" cy="35718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9"/>
          <p:cNvSpPr/>
          <p:nvPr/>
        </p:nvSpPr>
        <p:spPr>
          <a:xfrm>
            <a:off x="6197600" y="2227263"/>
            <a:ext cx="116998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a[ 0 ][ 3 ]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06" name="Google Shape;806;p59"/>
          <p:cNvSpPr/>
          <p:nvPr/>
        </p:nvSpPr>
        <p:spPr>
          <a:xfrm>
            <a:off x="2368550" y="2862263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9"/>
          <p:cNvSpPr/>
          <p:nvPr/>
        </p:nvSpPr>
        <p:spPr>
          <a:xfrm>
            <a:off x="3617913" y="2862263"/>
            <a:ext cx="20637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9"/>
          <p:cNvSpPr/>
          <p:nvPr/>
        </p:nvSpPr>
        <p:spPr>
          <a:xfrm>
            <a:off x="2368550" y="3217863"/>
            <a:ext cx="1249363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9"/>
          <p:cNvSpPr/>
          <p:nvPr/>
        </p:nvSpPr>
        <p:spPr>
          <a:xfrm>
            <a:off x="2368550" y="2862263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9"/>
          <p:cNvSpPr/>
          <p:nvPr/>
        </p:nvSpPr>
        <p:spPr>
          <a:xfrm>
            <a:off x="2447925" y="2941638"/>
            <a:ext cx="116998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a[ 2 ][ 0 ]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11" name="Google Shape;811;p59"/>
          <p:cNvSpPr/>
          <p:nvPr/>
        </p:nvSpPr>
        <p:spPr>
          <a:xfrm>
            <a:off x="3617913" y="2862263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9"/>
          <p:cNvSpPr/>
          <p:nvPr/>
        </p:nvSpPr>
        <p:spPr>
          <a:xfrm>
            <a:off x="4868863" y="2862263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9"/>
          <p:cNvSpPr/>
          <p:nvPr/>
        </p:nvSpPr>
        <p:spPr>
          <a:xfrm>
            <a:off x="3617913" y="3217863"/>
            <a:ext cx="1250950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9"/>
          <p:cNvSpPr/>
          <p:nvPr/>
        </p:nvSpPr>
        <p:spPr>
          <a:xfrm>
            <a:off x="3617913" y="2862263"/>
            <a:ext cx="20637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9"/>
          <p:cNvSpPr/>
          <p:nvPr/>
        </p:nvSpPr>
        <p:spPr>
          <a:xfrm>
            <a:off x="3697288" y="2941638"/>
            <a:ext cx="11699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a[ 2 ][ 1 ]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16" name="Google Shape;816;p59"/>
          <p:cNvSpPr/>
          <p:nvPr/>
        </p:nvSpPr>
        <p:spPr>
          <a:xfrm>
            <a:off x="4868863" y="2862263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9"/>
          <p:cNvSpPr/>
          <p:nvPr/>
        </p:nvSpPr>
        <p:spPr>
          <a:xfrm>
            <a:off x="6118225" y="2862263"/>
            <a:ext cx="20638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9"/>
          <p:cNvSpPr/>
          <p:nvPr/>
        </p:nvSpPr>
        <p:spPr>
          <a:xfrm>
            <a:off x="4868863" y="3217863"/>
            <a:ext cx="1249362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9"/>
          <p:cNvSpPr/>
          <p:nvPr/>
        </p:nvSpPr>
        <p:spPr>
          <a:xfrm>
            <a:off x="4868863" y="2862263"/>
            <a:ext cx="19050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9"/>
          <p:cNvSpPr/>
          <p:nvPr/>
        </p:nvSpPr>
        <p:spPr>
          <a:xfrm>
            <a:off x="4948238" y="2941638"/>
            <a:ext cx="116998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a[ 2 ][ 2 ]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21" name="Google Shape;821;p59"/>
          <p:cNvSpPr/>
          <p:nvPr/>
        </p:nvSpPr>
        <p:spPr>
          <a:xfrm>
            <a:off x="6118225" y="2862263"/>
            <a:ext cx="1270000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9"/>
          <p:cNvSpPr/>
          <p:nvPr/>
        </p:nvSpPr>
        <p:spPr>
          <a:xfrm>
            <a:off x="7369175" y="2862263"/>
            <a:ext cx="19050" cy="3762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9"/>
          <p:cNvSpPr/>
          <p:nvPr/>
        </p:nvSpPr>
        <p:spPr>
          <a:xfrm>
            <a:off x="6118225" y="3217863"/>
            <a:ext cx="1250950" cy="20637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9"/>
          <p:cNvSpPr/>
          <p:nvPr/>
        </p:nvSpPr>
        <p:spPr>
          <a:xfrm>
            <a:off x="6118225" y="2862263"/>
            <a:ext cx="20638" cy="3556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9"/>
          <p:cNvSpPr/>
          <p:nvPr/>
        </p:nvSpPr>
        <p:spPr>
          <a:xfrm>
            <a:off x="6197600" y="2941638"/>
            <a:ext cx="116998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a[ 2 ][ 3 ]</a:t>
            </a:r>
            <a:endParaRPr b="0" i="0" sz="1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26" name="Google Shape;826;p59"/>
          <p:cNvSpPr/>
          <p:nvPr/>
        </p:nvSpPr>
        <p:spPr>
          <a:xfrm>
            <a:off x="4530725" y="3119438"/>
            <a:ext cx="60325" cy="119062"/>
          </a:xfrm>
          <a:custGeom>
            <a:rect b="b" l="l" r="r" t="t"/>
            <a:pathLst>
              <a:path extrusionOk="0" h="75" w="38">
                <a:moveTo>
                  <a:pt x="13" y="75"/>
                </a:moveTo>
                <a:lnTo>
                  <a:pt x="0" y="75"/>
                </a:lnTo>
                <a:lnTo>
                  <a:pt x="13" y="37"/>
                </a:lnTo>
                <a:lnTo>
                  <a:pt x="13" y="0"/>
                </a:lnTo>
                <a:lnTo>
                  <a:pt x="25" y="37"/>
                </a:lnTo>
                <a:lnTo>
                  <a:pt x="38" y="75"/>
                </a:lnTo>
                <a:lnTo>
                  <a:pt x="25" y="75"/>
                </a:lnTo>
                <a:lnTo>
                  <a:pt x="13" y="37"/>
                </a:lnTo>
                <a:lnTo>
                  <a:pt x="25" y="37"/>
                </a:lnTo>
                <a:lnTo>
                  <a:pt x="13" y="75"/>
                </a:lnTo>
                <a:lnTo>
                  <a:pt x="0" y="75"/>
                </a:lnTo>
                <a:lnTo>
                  <a:pt x="0" y="62"/>
                </a:lnTo>
                <a:lnTo>
                  <a:pt x="13" y="62"/>
                </a:lnTo>
                <a:lnTo>
                  <a:pt x="13" y="75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9"/>
          <p:cNvSpPr/>
          <p:nvPr/>
        </p:nvSpPr>
        <p:spPr>
          <a:xfrm>
            <a:off x="4551363" y="3217863"/>
            <a:ext cx="19050" cy="20637"/>
          </a:xfrm>
          <a:custGeom>
            <a:rect b="b" l="l" r="r" t="t"/>
            <a:pathLst>
              <a:path extrusionOk="0" h="13" w="12">
                <a:moveTo>
                  <a:pt x="12" y="13"/>
                </a:moveTo>
                <a:lnTo>
                  <a:pt x="0" y="13"/>
                </a:lnTo>
                <a:lnTo>
                  <a:pt x="0" y="0"/>
                </a:lnTo>
                <a:lnTo>
                  <a:pt x="12" y="0"/>
                </a:lnTo>
                <a:lnTo>
                  <a:pt x="12" y="13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9"/>
          <p:cNvSpPr/>
          <p:nvPr/>
        </p:nvSpPr>
        <p:spPr>
          <a:xfrm>
            <a:off x="4530725" y="3178175"/>
            <a:ext cx="39688" cy="60325"/>
          </a:xfrm>
          <a:custGeom>
            <a:rect b="b" l="l" r="r" t="t"/>
            <a:pathLst>
              <a:path extrusionOk="0" h="38" w="25">
                <a:moveTo>
                  <a:pt x="13" y="38"/>
                </a:moveTo>
                <a:lnTo>
                  <a:pt x="0" y="38"/>
                </a:lnTo>
                <a:lnTo>
                  <a:pt x="13" y="0"/>
                </a:lnTo>
                <a:lnTo>
                  <a:pt x="25" y="38"/>
                </a:lnTo>
                <a:lnTo>
                  <a:pt x="13" y="38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9"/>
          <p:cNvSpPr/>
          <p:nvPr/>
        </p:nvSpPr>
        <p:spPr>
          <a:xfrm>
            <a:off x="4848225" y="3654425"/>
            <a:ext cx="1588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9"/>
          <p:cNvSpPr/>
          <p:nvPr/>
        </p:nvSpPr>
        <p:spPr>
          <a:xfrm>
            <a:off x="4551363" y="3654425"/>
            <a:ext cx="296862" cy="190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9"/>
          <p:cNvSpPr/>
          <p:nvPr/>
        </p:nvSpPr>
        <p:spPr>
          <a:xfrm>
            <a:off x="4551363" y="3257550"/>
            <a:ext cx="19050" cy="15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9"/>
          <p:cNvSpPr/>
          <p:nvPr/>
        </p:nvSpPr>
        <p:spPr>
          <a:xfrm>
            <a:off x="4551363" y="3257550"/>
            <a:ext cx="19050" cy="39687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9"/>
          <p:cNvSpPr/>
          <p:nvPr/>
        </p:nvSpPr>
        <p:spPr>
          <a:xfrm>
            <a:off x="4014788" y="3119438"/>
            <a:ext cx="60325" cy="119062"/>
          </a:xfrm>
          <a:custGeom>
            <a:rect b="b" l="l" r="r" t="t"/>
            <a:pathLst>
              <a:path extrusionOk="0" h="75" w="38">
                <a:moveTo>
                  <a:pt x="13" y="75"/>
                </a:moveTo>
                <a:lnTo>
                  <a:pt x="0" y="75"/>
                </a:lnTo>
                <a:lnTo>
                  <a:pt x="13" y="37"/>
                </a:lnTo>
                <a:lnTo>
                  <a:pt x="13" y="0"/>
                </a:lnTo>
                <a:lnTo>
                  <a:pt x="25" y="37"/>
                </a:lnTo>
                <a:lnTo>
                  <a:pt x="38" y="75"/>
                </a:lnTo>
                <a:lnTo>
                  <a:pt x="25" y="75"/>
                </a:lnTo>
                <a:lnTo>
                  <a:pt x="13" y="37"/>
                </a:lnTo>
                <a:lnTo>
                  <a:pt x="25" y="37"/>
                </a:lnTo>
                <a:lnTo>
                  <a:pt x="13" y="75"/>
                </a:lnTo>
                <a:lnTo>
                  <a:pt x="0" y="75"/>
                </a:lnTo>
                <a:lnTo>
                  <a:pt x="0" y="62"/>
                </a:lnTo>
                <a:lnTo>
                  <a:pt x="13" y="62"/>
                </a:lnTo>
                <a:lnTo>
                  <a:pt x="13" y="75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9"/>
          <p:cNvSpPr/>
          <p:nvPr/>
        </p:nvSpPr>
        <p:spPr>
          <a:xfrm>
            <a:off x="4035425" y="3217863"/>
            <a:ext cx="19050" cy="20637"/>
          </a:xfrm>
          <a:custGeom>
            <a:rect b="b" l="l" r="r" t="t"/>
            <a:pathLst>
              <a:path extrusionOk="0" h="13" w="12">
                <a:moveTo>
                  <a:pt x="12" y="13"/>
                </a:moveTo>
                <a:lnTo>
                  <a:pt x="0" y="13"/>
                </a:lnTo>
                <a:lnTo>
                  <a:pt x="0" y="0"/>
                </a:lnTo>
                <a:lnTo>
                  <a:pt x="12" y="0"/>
                </a:lnTo>
                <a:lnTo>
                  <a:pt x="12" y="13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9"/>
          <p:cNvSpPr/>
          <p:nvPr/>
        </p:nvSpPr>
        <p:spPr>
          <a:xfrm>
            <a:off x="4014788" y="3178175"/>
            <a:ext cx="39687" cy="60325"/>
          </a:xfrm>
          <a:custGeom>
            <a:rect b="b" l="l" r="r" t="t"/>
            <a:pathLst>
              <a:path extrusionOk="0" h="38" w="25">
                <a:moveTo>
                  <a:pt x="13" y="38"/>
                </a:moveTo>
                <a:lnTo>
                  <a:pt x="0" y="38"/>
                </a:lnTo>
                <a:lnTo>
                  <a:pt x="13" y="0"/>
                </a:lnTo>
                <a:lnTo>
                  <a:pt x="25" y="38"/>
                </a:lnTo>
                <a:lnTo>
                  <a:pt x="13" y="38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9"/>
          <p:cNvSpPr/>
          <p:nvPr/>
        </p:nvSpPr>
        <p:spPr>
          <a:xfrm>
            <a:off x="4848225" y="4010025"/>
            <a:ext cx="1588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9"/>
          <p:cNvSpPr/>
          <p:nvPr/>
        </p:nvSpPr>
        <p:spPr>
          <a:xfrm>
            <a:off x="4035425" y="4010025"/>
            <a:ext cx="812800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9"/>
          <p:cNvSpPr/>
          <p:nvPr/>
        </p:nvSpPr>
        <p:spPr>
          <a:xfrm>
            <a:off x="4035425" y="3257550"/>
            <a:ext cx="19050" cy="15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9"/>
          <p:cNvSpPr/>
          <p:nvPr/>
        </p:nvSpPr>
        <p:spPr>
          <a:xfrm>
            <a:off x="4035425" y="3257550"/>
            <a:ext cx="19050" cy="75247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59"/>
          <p:cNvSpPr/>
          <p:nvPr/>
        </p:nvSpPr>
        <p:spPr>
          <a:xfrm>
            <a:off x="3736975" y="3119438"/>
            <a:ext cx="60325" cy="119062"/>
          </a:xfrm>
          <a:custGeom>
            <a:rect b="b" l="l" r="r" t="t"/>
            <a:pathLst>
              <a:path extrusionOk="0" h="75" w="38">
                <a:moveTo>
                  <a:pt x="13" y="75"/>
                </a:moveTo>
                <a:lnTo>
                  <a:pt x="0" y="75"/>
                </a:lnTo>
                <a:lnTo>
                  <a:pt x="13" y="37"/>
                </a:lnTo>
                <a:lnTo>
                  <a:pt x="13" y="0"/>
                </a:lnTo>
                <a:lnTo>
                  <a:pt x="25" y="37"/>
                </a:lnTo>
                <a:lnTo>
                  <a:pt x="38" y="75"/>
                </a:lnTo>
                <a:lnTo>
                  <a:pt x="25" y="75"/>
                </a:lnTo>
                <a:lnTo>
                  <a:pt x="13" y="37"/>
                </a:lnTo>
                <a:lnTo>
                  <a:pt x="25" y="37"/>
                </a:lnTo>
                <a:lnTo>
                  <a:pt x="13" y="75"/>
                </a:lnTo>
                <a:lnTo>
                  <a:pt x="0" y="75"/>
                </a:lnTo>
                <a:lnTo>
                  <a:pt x="0" y="62"/>
                </a:lnTo>
                <a:lnTo>
                  <a:pt x="13" y="62"/>
                </a:lnTo>
                <a:lnTo>
                  <a:pt x="13" y="75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9"/>
          <p:cNvSpPr/>
          <p:nvPr/>
        </p:nvSpPr>
        <p:spPr>
          <a:xfrm>
            <a:off x="3757613" y="3217863"/>
            <a:ext cx="19050" cy="20637"/>
          </a:xfrm>
          <a:custGeom>
            <a:rect b="b" l="l" r="r" t="t"/>
            <a:pathLst>
              <a:path extrusionOk="0" h="13" w="12">
                <a:moveTo>
                  <a:pt x="12" y="13"/>
                </a:moveTo>
                <a:lnTo>
                  <a:pt x="0" y="13"/>
                </a:lnTo>
                <a:lnTo>
                  <a:pt x="0" y="0"/>
                </a:lnTo>
                <a:lnTo>
                  <a:pt x="12" y="0"/>
                </a:lnTo>
                <a:lnTo>
                  <a:pt x="12" y="13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9"/>
          <p:cNvSpPr/>
          <p:nvPr/>
        </p:nvSpPr>
        <p:spPr>
          <a:xfrm>
            <a:off x="3736975" y="3178175"/>
            <a:ext cx="39688" cy="60325"/>
          </a:xfrm>
          <a:custGeom>
            <a:rect b="b" l="l" r="r" t="t"/>
            <a:pathLst>
              <a:path extrusionOk="0" h="38" w="25">
                <a:moveTo>
                  <a:pt x="13" y="38"/>
                </a:moveTo>
                <a:lnTo>
                  <a:pt x="0" y="38"/>
                </a:lnTo>
                <a:lnTo>
                  <a:pt x="13" y="0"/>
                </a:lnTo>
                <a:lnTo>
                  <a:pt x="25" y="38"/>
                </a:lnTo>
                <a:lnTo>
                  <a:pt x="13" y="38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9"/>
          <p:cNvSpPr/>
          <p:nvPr/>
        </p:nvSpPr>
        <p:spPr>
          <a:xfrm>
            <a:off x="4848225" y="4406900"/>
            <a:ext cx="1588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9"/>
          <p:cNvSpPr/>
          <p:nvPr/>
        </p:nvSpPr>
        <p:spPr>
          <a:xfrm>
            <a:off x="3757613" y="4406900"/>
            <a:ext cx="1090612" cy="20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9"/>
          <p:cNvSpPr/>
          <p:nvPr/>
        </p:nvSpPr>
        <p:spPr>
          <a:xfrm>
            <a:off x="3757613" y="3257550"/>
            <a:ext cx="19050" cy="158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9"/>
          <p:cNvSpPr/>
          <p:nvPr/>
        </p:nvSpPr>
        <p:spPr>
          <a:xfrm>
            <a:off x="3757613" y="3257550"/>
            <a:ext cx="19050" cy="114935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9"/>
          <p:cNvSpPr/>
          <p:nvPr/>
        </p:nvSpPr>
        <p:spPr>
          <a:xfrm>
            <a:off x="1562100" y="5002213"/>
            <a:ext cx="6419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11.12	   Two-dimensional array with three rows and four columns.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853" name="Google Shape;853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Declaring and initializing multidimensional arrays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Group by row in square brackets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Treated as arrays of arrays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Creating array </a:t>
            </a:r>
            <a:r>
              <a:rPr lang="en-US" sz="2200"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/>
              <a:t> with one row of two elements and a second row of three elements: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1800"/>
              <a:buFont typeface="Droid Sans Mono"/>
              <a:buNone/>
            </a:pPr>
            <a:r>
              <a:rPr lang="en-US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 = [ [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], [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</a:t>
            </a:r>
            <a:r>
              <a:rPr lang="en-US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] ];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54" name="Google Shape;85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3100">
                <a:solidFill>
                  <a:srgbClr val="FF0000"/>
                </a:solidFill>
              </a:rPr>
              <a:t>JavaScript Variable</a:t>
            </a:r>
            <a:br>
              <a:rPr lang="en-US"/>
            </a:b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 </a:t>
            </a:r>
            <a:r>
              <a:rPr b="1" lang="en-US" sz="2400"/>
              <a:t>JavaScript variable</a:t>
            </a:r>
            <a:r>
              <a:rPr lang="en-US" sz="2400"/>
              <a:t> is simply a name of storage location. There are two types of variables in JavaScript : local variable and global variable.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There are some rules while declaring a JavaScript variable</a:t>
            </a:r>
            <a:endParaRPr sz="2400">
              <a:solidFill>
                <a:srgbClr val="FF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Name must start with a letter (a to z or A to Z), underscore( _ ), or dollar( $ ) sign.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After first letter we can use digits (0 to 9), for example value1.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JavaScript variables are case sensitive, for example x and X are different variables.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Multidimensional Arrays</a:t>
            </a:r>
            <a:endParaRPr/>
          </a:p>
        </p:txBody>
      </p:sp>
      <p:sp>
        <p:nvSpPr>
          <p:cNvPr id="860" name="Google Shape;860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 possible to use </a:t>
            </a:r>
            <a:r>
              <a:rPr lang="en-US" sz="2500"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en-US"/>
              <a:t> operator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Create array 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/>
              <a:t> with two rows, first with five columns and second with three: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1800"/>
              <a:buFont typeface="Droid Sans Mono"/>
              <a:buNone/>
            </a:pPr>
            <a:r>
              <a:rPr lang="en-US">
                <a:solidFill>
                  <a:srgbClr val="00F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lang="en-US" sz="22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b;</a:t>
            </a:r>
            <a:b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b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b = </a:t>
            </a:r>
            <a:r>
              <a:rPr lang="en-US" sz="22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Array( </a:t>
            </a:r>
            <a:r>
              <a:rPr lang="en-US" sz="2200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 </a:t>
            </a:r>
            <a:b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b[ </a:t>
            </a:r>
            <a:r>
              <a:rPr lang="en-US" sz="2200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] = </a:t>
            </a:r>
            <a:r>
              <a:rPr lang="en-US" sz="22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Array( </a:t>
            </a:r>
            <a:r>
              <a:rPr lang="en-US" sz="2200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b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b[ </a:t>
            </a:r>
            <a:r>
              <a:rPr lang="en-US" sz="2200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] = </a:t>
            </a:r>
            <a:r>
              <a:rPr lang="en-US" sz="2200">
                <a:solidFill>
                  <a:srgbClr val="275A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Array( </a:t>
            </a:r>
            <a:r>
              <a:rPr lang="en-US" sz="2200">
                <a:solidFill>
                  <a:srgbClr val="0099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</a:t>
            </a:r>
            <a:r>
              <a:rPr lang="en-US" sz="2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);</a:t>
            </a:r>
            <a:endParaRPr/>
          </a:p>
        </p:txBody>
      </p:sp>
      <p:sp>
        <p:nvSpPr>
          <p:cNvPr id="861" name="Google Shape;86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2"/>
          <p:cNvSpPr txBox="1"/>
          <p:nvPr>
            <p:ph type="title"/>
          </p:nvPr>
        </p:nvSpPr>
        <p:spPr>
          <a:xfrm>
            <a:off x="9906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Methods of Array Object</a:t>
            </a:r>
            <a:endParaRPr/>
          </a:p>
        </p:txBody>
      </p:sp>
      <p:sp>
        <p:nvSpPr>
          <p:cNvPr id="867" name="Google Shape;867;p62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2800"/>
              <a:t>reverse()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b="1" lang="en-US" sz="2800"/>
              <a:t>	- It reverses the order of the elements.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b="1" sz="2800"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b="1" lang="en-US" sz="2800"/>
              <a:t>2. join(string)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b="1" lang="en-US" sz="2800"/>
              <a:t>	- Creates string containing all array 	elements.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Specify separator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b="1"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b="1" sz="2800"/>
          </a:p>
          <a:p>
            <a:pPr indent="-457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8" name="Google Shape;868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3"/>
          <p:cNvSpPr txBox="1"/>
          <p:nvPr>
            <p:ph idx="1" type="body"/>
          </p:nvPr>
        </p:nvSpPr>
        <p:spPr>
          <a:xfrm>
            <a:off x="838200" y="685800"/>
            <a:ext cx="739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3. slice(start,end)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	  - It returns a sub-array.( excluding 	end argument char)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4. </a:t>
            </a:r>
            <a:r>
              <a:rPr lang="en-US" sz="2400">
                <a:latin typeface="Droid Sans Mono"/>
                <a:ea typeface="Droid Sans Mono"/>
                <a:cs typeface="Droid Sans Mono"/>
                <a:sym typeface="Droid Sans Mono"/>
              </a:rPr>
              <a:t>sort()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Defaults to string comparison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 sort numbers  comparison function will be passed as an argument.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This comparison function will exchange its arguments in the array if it returns positive value.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4" name="Google Shape;87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64"/>
          <p:cNvSpPr txBox="1"/>
          <p:nvPr/>
        </p:nvSpPr>
        <p:spPr>
          <a:xfrm>
            <a:off x="1295400" y="0"/>
            <a:ext cx="8610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for Arrays and methods</a:t>
            </a:r>
            <a:endParaRPr/>
          </a:p>
        </p:txBody>
      </p:sp>
      <p:pic>
        <p:nvPicPr>
          <p:cNvPr id="881" name="Google Shape;881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3884" l="14285" r="24176" t="17764"/>
          <a:stretch/>
        </p:blipFill>
        <p:spPr>
          <a:xfrm>
            <a:off x="0" y="533400"/>
            <a:ext cx="7696200" cy="6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64"/>
          <p:cNvPicPr preferRelativeResize="0"/>
          <p:nvPr/>
        </p:nvPicPr>
        <p:blipFill rotWithShape="1">
          <a:blip r:embed="rId4">
            <a:alphaModFix/>
          </a:blip>
          <a:srcRect b="45833" l="14062" r="46875" t="13542"/>
          <a:stretch/>
        </p:blipFill>
        <p:spPr>
          <a:xfrm>
            <a:off x="5638800" y="990600"/>
            <a:ext cx="3505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87e7c9d6cb_0_8"/>
          <p:cNvSpPr txBox="1"/>
          <p:nvPr>
            <p:ph type="title"/>
          </p:nvPr>
        </p:nvSpPr>
        <p:spPr>
          <a:xfrm>
            <a:off x="457200" y="274644"/>
            <a:ext cx="82296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-US"/>
              <a:t>Regular Expressions </a:t>
            </a:r>
            <a:endParaRPr/>
          </a:p>
        </p:txBody>
      </p:sp>
      <p:sp>
        <p:nvSpPr>
          <p:cNvPr id="889" name="Google Shape;889;g287e7c9d6cb_0_8"/>
          <p:cNvSpPr txBox="1"/>
          <p:nvPr>
            <p:ph idx="1" type="body"/>
          </p:nvPr>
        </p:nvSpPr>
        <p:spPr>
          <a:xfrm>
            <a:off x="457200" y="959550"/>
            <a:ext cx="8229600" cy="5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A regular expression is a pattern of characters.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The pattern is used for searching and replacing characters in strings.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The RegExp Object is a regular expression with added Properties and Methods.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i="1"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modifier(s)</a:t>
            </a:r>
            <a:r>
              <a:rPr lang="en-US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&lt;h2&gt;JavaScript Regular Expressions&lt;/h2&gt;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&lt;p&gt;Do a case-insensitive search for "w3schools" in a string:&lt;/p&gt;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 id="demo"&gt;&lt;/p&gt;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text = "Visit W3Schools";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pattern = /w3schools/i;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result = text.match(pattern);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result;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89e55084c6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049"/>
              <a:buFont typeface="Arial"/>
              <a:buNone/>
            </a:pPr>
            <a:r>
              <a:rPr lang="en-US" sz="4066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Modifiers</a:t>
            </a:r>
            <a:endParaRPr sz="4066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289e55084c6_0_3"/>
          <p:cNvSpPr txBox="1"/>
          <p:nvPr>
            <p:ph idx="1" type="body"/>
          </p:nvPr>
        </p:nvSpPr>
        <p:spPr>
          <a:xfrm>
            <a:off x="457200" y="1044225"/>
            <a:ext cx="8229600" cy="568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7" name="Google Shape;897;g289e55084c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00" y="1181775"/>
            <a:ext cx="8037701" cy="2247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289e55084c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25" y="3354575"/>
            <a:ext cx="8037701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89e55084c6_0_27"/>
          <p:cNvSpPr txBox="1"/>
          <p:nvPr>
            <p:ph idx="1" type="body"/>
          </p:nvPr>
        </p:nvSpPr>
        <p:spPr>
          <a:xfrm>
            <a:off x="457200" y="338675"/>
            <a:ext cx="8229600" cy="57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Regular Expressions&lt;/h2&gt;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&lt;p&gt;Do a global search for "is" in a string:&lt;/p&gt;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text = "Is this all there is?";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pattern = /is/g;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result = text.match(pattern);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document.getElementById("demo").innerHTML = result;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89e55084c6_0_13"/>
          <p:cNvSpPr txBox="1"/>
          <p:nvPr>
            <p:ph type="title"/>
          </p:nvPr>
        </p:nvSpPr>
        <p:spPr>
          <a:xfrm>
            <a:off x="457200" y="274646"/>
            <a:ext cx="8229600" cy="72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</a:t>
            </a:r>
            <a:r>
              <a:rPr lang="en-US"/>
              <a:t>Expression Object Properties </a:t>
            </a:r>
            <a:r>
              <a:rPr lang="en-US"/>
              <a:t> </a:t>
            </a:r>
            <a:endParaRPr/>
          </a:p>
        </p:txBody>
      </p:sp>
      <p:sp>
        <p:nvSpPr>
          <p:cNvPr id="911" name="Google Shape;911;g289e55084c6_0_13"/>
          <p:cNvSpPr txBox="1"/>
          <p:nvPr>
            <p:ph idx="1" type="body"/>
          </p:nvPr>
        </p:nvSpPr>
        <p:spPr>
          <a:xfrm>
            <a:off x="457200" y="1058325"/>
            <a:ext cx="8229600" cy="54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2" name="Google Shape;912;g289e55084c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5" y="1171225"/>
            <a:ext cx="7800975" cy="4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89e55084c6_0_34"/>
          <p:cNvSpPr txBox="1"/>
          <p:nvPr>
            <p:ph type="title"/>
          </p:nvPr>
        </p:nvSpPr>
        <p:spPr>
          <a:xfrm>
            <a:off x="457200" y="274645"/>
            <a:ext cx="8229600" cy="74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US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RegExp constructor Property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289e55084c6_0_34"/>
          <p:cNvSpPr txBox="1"/>
          <p:nvPr>
            <p:ph idx="1" type="body"/>
          </p:nvPr>
        </p:nvSpPr>
        <p:spPr>
          <a:xfrm>
            <a:off x="457200" y="1016000"/>
            <a:ext cx="8229600" cy="55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3686"/>
              <a:buFont typeface="Arial"/>
              <a:buNone/>
            </a:pPr>
            <a:r>
              <a:rPr lang="en-US" sz="3265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3315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US" sz="3265">
                <a:latin typeface="Verdana"/>
                <a:ea typeface="Verdana"/>
                <a:cs typeface="Verdana"/>
                <a:sym typeface="Verdana"/>
              </a:rPr>
              <a:t> property returns the function that created the RegExp prototype.</a:t>
            </a:r>
            <a:endParaRPr sz="326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3686"/>
              <a:buFont typeface="Arial"/>
              <a:buNone/>
            </a:pPr>
            <a:r>
              <a:rPr lang="en-US" sz="3265">
                <a:latin typeface="Verdana"/>
                <a:ea typeface="Verdana"/>
                <a:cs typeface="Verdana"/>
                <a:sym typeface="Verdana"/>
              </a:rPr>
              <a:t>For a regular expression the </a:t>
            </a:r>
            <a:r>
              <a:rPr lang="en-US" sz="3315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US" sz="3265">
                <a:latin typeface="Verdana"/>
                <a:ea typeface="Verdana"/>
                <a:cs typeface="Verdana"/>
                <a:sym typeface="Verdana"/>
              </a:rPr>
              <a:t> property returns:</a:t>
            </a:r>
            <a:endParaRPr sz="326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3686"/>
              <a:buFont typeface="Arial"/>
              <a:buNone/>
            </a:pPr>
            <a:r>
              <a:rPr lang="en-US" sz="3265">
                <a:latin typeface="Verdana"/>
                <a:ea typeface="Verdana"/>
                <a:cs typeface="Verdana"/>
                <a:sym typeface="Verdana"/>
              </a:rPr>
              <a:t>function RegExp() { [native code] }</a:t>
            </a:r>
            <a:endParaRPr sz="3265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Regular Expressions&lt;/h2&gt;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&lt;p&gt;The constructor property returns the function that created the RegExp prototype:&lt;/p&gt;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pattern = /Hello World/g;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text = pattern.constructor;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document.getElementById("demo").innerHTML = text;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89e55084c6_0_43"/>
          <p:cNvSpPr txBox="1"/>
          <p:nvPr>
            <p:ph type="title"/>
          </p:nvPr>
        </p:nvSpPr>
        <p:spPr>
          <a:xfrm>
            <a:off x="457200" y="197551"/>
            <a:ext cx="8229600" cy="79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US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lastIndex Property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g289e55084c6_0_43"/>
          <p:cNvSpPr txBox="1"/>
          <p:nvPr>
            <p:ph idx="1" type="body"/>
          </p:nvPr>
        </p:nvSpPr>
        <p:spPr>
          <a:xfrm>
            <a:off x="457200" y="987775"/>
            <a:ext cx="8229600" cy="56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The lastIndex property specifies the index at which to start the next match.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Note: This property only works if the "g" modifier is set.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This property returns an integer that specifies the character position immediately after the last match found by exec( ) or test( ) methods.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latin typeface="Verdana"/>
                <a:ea typeface="Verdana"/>
                <a:cs typeface="Verdana"/>
                <a:sym typeface="Verdana"/>
              </a:rPr>
              <a:t>Note: exec( ) and test( ) reset lastIndex to 0 if they do not get a match.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F0000"/>
                </a:solidFill>
              </a:rPr>
              <a:t>Example of JavaScript variable</a:t>
            </a:r>
            <a:br>
              <a:rPr lang="en-US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838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&lt;html&gt;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&lt;body&gt;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&lt;script&gt;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var x = 10;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var y = 20;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var z=x+y;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document.write(z);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&lt;/script&gt;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&lt;/body&gt;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&lt;/html&gt;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89e55084c6_0_51"/>
          <p:cNvSpPr txBox="1"/>
          <p:nvPr>
            <p:ph idx="1" type="body"/>
          </p:nvPr>
        </p:nvSpPr>
        <p:spPr>
          <a:xfrm>
            <a:off x="457200" y="381000"/>
            <a:ext cx="8229600" cy="574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Regular Expressions&lt;/h2&gt;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&lt;p&gt;The lastIndex property specifies the index at which to start the next match:&lt;/p&gt;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text = "The rain in Spain stays mainly in the plain";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pattern = /ain/g;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result = "";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while (pattern.test(text)==true) 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 result += "Found at position " + pattern.lastIndex + "&lt;br&gt;";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document.getElementById("demo").innerHTML = result;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89e55084c6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Regular Expression Object Methods</a:t>
            </a:r>
            <a:endParaRPr/>
          </a:p>
        </p:txBody>
      </p:sp>
      <p:sp>
        <p:nvSpPr>
          <p:cNvPr id="939" name="Google Shape;939;g289e55084c6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0" name="Google Shape;940;g289e55084c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63900"/>
            <a:ext cx="8164700" cy="4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89e55084c6_0_58"/>
          <p:cNvSpPr txBox="1"/>
          <p:nvPr>
            <p:ph type="title"/>
          </p:nvPr>
        </p:nvSpPr>
        <p:spPr>
          <a:xfrm>
            <a:off x="457200" y="274643"/>
            <a:ext cx="8229600" cy="51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-US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RegExp exec()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289e55084c6_0_58"/>
          <p:cNvSpPr txBox="1"/>
          <p:nvPr>
            <p:ph idx="1" type="body"/>
          </p:nvPr>
        </p:nvSpPr>
        <p:spPr>
          <a:xfrm>
            <a:off x="457200" y="705550"/>
            <a:ext cx="8229600" cy="59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6093"/>
              <a:buFont typeface="Arial"/>
              <a:buNone/>
            </a:pPr>
            <a:r>
              <a:rPr lang="en-US" sz="2386">
                <a:latin typeface="Verdana"/>
                <a:ea typeface="Verdana"/>
                <a:cs typeface="Verdana"/>
                <a:sym typeface="Verdana"/>
              </a:rPr>
              <a:t>The exec() method tests for a match in a string.</a:t>
            </a:r>
            <a:endParaRPr sz="2386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386">
                <a:latin typeface="Verdana"/>
                <a:ea typeface="Verdana"/>
                <a:cs typeface="Verdana"/>
                <a:sym typeface="Verdana"/>
              </a:rPr>
              <a:t>If it finds a match, it returns a result array, otherwise it returns null.</a:t>
            </a:r>
            <a:endParaRPr sz="2386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54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&lt;body&gt;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&lt;h2&gt;JavaScript RegExp&lt;/h2&gt;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&lt;p&gt;The exec() method tests for a match in a string:&lt;/p&gt;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&lt;p&gt;Search a string for the character "e":&lt;/p&gt;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&lt;p id="demo"&gt;&lt;/p&gt;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&lt;script&gt;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let text = "The best things in life are free";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let result = /e/.exec(text);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document.getElementById("demo").innerHTML = result;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&lt;/script&gt;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&lt;/body&gt;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18"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211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89e55084c6_0_67"/>
          <p:cNvSpPr txBox="1"/>
          <p:nvPr>
            <p:ph idx="1" type="body"/>
          </p:nvPr>
        </p:nvSpPr>
        <p:spPr>
          <a:xfrm>
            <a:off x="457200" y="254000"/>
            <a:ext cx="8229600" cy="64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Regular Expressions&lt;/h2&gt;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&lt;p&gt;The exec() method tests for a match in a string:&lt;/p&gt;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text = "Hello world!";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// look for "Hello"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result1 = /Hello/.exec(text);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// look for "W3Schools"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result2 = /W3Schools/.exec(text);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document.getElementById("demo").innerHTML =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result1 + "&lt;br&gt;" + result2;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89e55084c6_0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RegExp search methods</a:t>
            </a:r>
            <a:endParaRPr/>
          </a:p>
        </p:txBody>
      </p:sp>
      <p:sp>
        <p:nvSpPr>
          <p:cNvPr id="960" name="Google Shape;960;g289e55084c6_0_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1" name="Google Shape;961;g289e55084c6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66338"/>
            <a:ext cx="71818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89e55084c6_0_81"/>
          <p:cNvSpPr txBox="1"/>
          <p:nvPr>
            <p:ph type="title"/>
          </p:nvPr>
        </p:nvSpPr>
        <p:spPr>
          <a:xfrm>
            <a:off x="457200" y="268100"/>
            <a:ext cx="8229600" cy="59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RegExp test method</a:t>
            </a:r>
            <a:endParaRPr/>
          </a:p>
        </p:txBody>
      </p:sp>
      <p:sp>
        <p:nvSpPr>
          <p:cNvPr id="968" name="Google Shape;968;g289e55084c6_0_81"/>
          <p:cNvSpPr txBox="1"/>
          <p:nvPr>
            <p:ph idx="1" type="body"/>
          </p:nvPr>
        </p:nvSpPr>
        <p:spPr>
          <a:xfrm>
            <a:off x="457200" y="860900"/>
            <a:ext cx="8229600" cy="52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lang="en-US" sz="2150">
                <a:latin typeface="Verdana"/>
                <a:ea typeface="Verdana"/>
                <a:cs typeface="Verdana"/>
                <a:sym typeface="Verdana"/>
              </a:rPr>
              <a:t>The test() method tests for a match in a string.</a:t>
            </a:r>
            <a:endParaRPr sz="2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lang="en-US" sz="2150">
                <a:latin typeface="Verdana"/>
                <a:ea typeface="Verdana"/>
                <a:cs typeface="Verdana"/>
                <a:sym typeface="Verdana"/>
              </a:rPr>
              <a:t>If it finds a match, it returns true, otherwise it returns false.</a:t>
            </a:r>
            <a:endParaRPr sz="2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&lt;!DOCTYPE html&gt;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&lt;html&gt;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&lt;body&gt;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&lt;h2&gt;JavaScript Regular Expressions&lt;/h2&gt;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&lt;p&gt;The test() method returns true if it finds a match, otherwise false.&lt;/p&gt;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&lt;p&gt;Search a string for the character "e":&lt;/p&gt;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&lt;p id="demo"&gt;&lt;/p&gt;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&lt;script&gt;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let text = "The best things in life are free";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let pattern = /e/;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let result = pattern.test(text);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document.getElementById("demo").innerHTML = result;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&lt;/script&gt;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&lt;/body&gt;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187"/>
              <a:buFont typeface="Arial"/>
              <a:buNone/>
            </a:pPr>
            <a:r>
              <a:rPr lang="en-US" sz="2737"/>
              <a:t>&lt;/html&gt;</a:t>
            </a:r>
            <a:endParaRPr sz="273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89e55084c6_0_89"/>
          <p:cNvSpPr txBox="1"/>
          <p:nvPr>
            <p:ph idx="1" type="body"/>
          </p:nvPr>
        </p:nvSpPr>
        <p:spPr>
          <a:xfrm>
            <a:off x="457200" y="225775"/>
            <a:ext cx="8229600" cy="649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&lt;h2&gt;JavaScript Regular Expressions&lt;/h2&gt;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&lt;p&gt;Do a global search for "Hello" and "W3Schools" in a string:&lt;/p&gt;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&lt;p id="demo"&gt;&lt;/p&gt;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text = "Hello world!";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// look for "Hello"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pattern1 = /Hello/g;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result1 = pattern1.test(text)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// look for "W3Schools"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pattern2 = /W3Schools/g;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let result2 = pattern2.test(text);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document.getElementById("demo").innerHTML = result1 + "&lt;br&gt;" + result2;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89e55084c6_0_9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VALIDATION</a:t>
            </a:r>
            <a:endParaRPr/>
          </a:p>
        </p:txBody>
      </p:sp>
      <p:sp>
        <p:nvSpPr>
          <p:cNvPr id="981" name="Google Shape;981;g289e55084c6_0_9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89e55084c6_0_102"/>
          <p:cNvSpPr txBox="1"/>
          <p:nvPr>
            <p:ph idx="1" type="body"/>
          </p:nvPr>
        </p:nvSpPr>
        <p:spPr>
          <a:xfrm>
            <a:off x="457200" y="254000"/>
            <a:ext cx="8229600" cy="651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validateform(){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name=document.myform.name.value;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password=document.myform.password.value;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(name==null || name==""){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alert("Name can't be blank");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}else if(password.length&lt;6){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alert("Password must be at least 6 characters long.");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 name="myform" method="post" action="http://www.javatpoint.com/javascriptpages/valid.jsp" onsubmit="return validateform()" 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Name: &lt;input type="text" name="name"&gt;&lt;br/&gt;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Password: &lt;input type="password" name="password"&gt;&lt;br/&gt;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type="submit" value="register"&gt;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  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89e55084c6_0_116"/>
          <p:cNvSpPr txBox="1"/>
          <p:nvPr>
            <p:ph idx="1" type="body"/>
          </p:nvPr>
        </p:nvSpPr>
        <p:spPr>
          <a:xfrm>
            <a:off x="457200" y="310450"/>
            <a:ext cx="8229600" cy="611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&lt;script type="text/javascript"&gt;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function matchpass(){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var firstpassword=document.f1.password.value;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var secondpassword=document.f1.password2.value;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if(firstpassword==secondpassword){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return true;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else{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alert("password must be same!");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return false;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&lt;form name="f1" action="http://www.javatpoint.com/javascriptpages/valid.jsp" onsubmit="return matchpass()"&gt;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Password:&lt;input type="password" name="password" /&gt;&lt;br/&gt;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Re-enter Password:&lt;input type="password" name="password2"/&gt;&lt;br/&gt;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&lt;input type="submit"&gt;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&lt;/form&gt;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2019-07-09T05:59:32Z</dcterms:created>
  <dc:creator>Windows User</dc:creator>
</cp:coreProperties>
</file>