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12192000"/>
  <p:notesSz cx="6858000" cy="9144000"/>
  <p:embeddedFontLst>
    <p:embeddedFont>
      <p:font typeface="Quattrocento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gjhePOHjMPOaKPlffFHUD2NRkT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font" Target="fonts/Quattrocento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QuattrocentoSans-bold.fntdata"/><Relationship Id="rId14" Type="http://schemas.openxmlformats.org/officeDocument/2006/relationships/slide" Target="slides/slide10.xml"/><Relationship Id="rId58" Type="http://schemas.openxmlformats.org/officeDocument/2006/relationships/font" Target="fonts/QuattrocentoSans-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e2797b28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e2797b2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e2797b28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e2797b2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e2797b28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e2797b2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e2797b2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e2797b2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2797b28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e2797b2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5b133866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5b13386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b133866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b13386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5b133866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5b13386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5b133866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5b13386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5b133866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5b13386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5b133866b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5b13386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5b133866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5b13386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5b133866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5b133866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5b133866b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5b13386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5b133866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5b133866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5b133866b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5b133866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5b133866b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5b13386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5b133866b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5b133866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5b133866b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5b13386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698431a8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698431a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6fc6f6d8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6fc6f6d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6fc6f6d8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6fc6f6d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6fc6f6d8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6fc6f6d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6fc6f6d8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6fc6f6d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6fc6f6d8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6fc6f6d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6fc6f6d8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6fc6f6d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6fc6f6d8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6fc6f6d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6fc6f6d8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6fc6f6d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80bb451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80bb45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80bb451e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80bb451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15908262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915908262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80bb451e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80bb451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80bb451e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80bb451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80bb451e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80bb451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80bb451e2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80bb451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80bb451e2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80bb451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80bb451e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80bb451e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80bb451e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80bb451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80bb451e2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80bb451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80bb451e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80bb451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80bb451e2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80bb451e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e2797b28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e2797b2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80bb451e2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80bb451e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80bb451e2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80bb451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80bb451e2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80bb451e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80bb451e2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80bb451e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e2797b2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e2797b2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e2797b28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e2797b2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e2797b28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e2797b2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e2797b28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e2797b2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nodejs.org/en/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w3schools.com/react/react_es6_classes.asp" TargetMode="External"/><Relationship Id="rId4" Type="http://schemas.openxmlformats.org/officeDocument/2006/relationships/hyperlink" Target="https://www.w3schools.com/react/react_es6_arrow.asp" TargetMode="External"/><Relationship Id="rId10" Type="http://schemas.openxmlformats.org/officeDocument/2006/relationships/hyperlink" Target="https://www.w3schools.com/react/react_es6_spread.asp" TargetMode="External"/><Relationship Id="rId9" Type="http://schemas.openxmlformats.org/officeDocument/2006/relationships/hyperlink" Target="https://www.w3schools.com/react/react_es6_ternary.asp" TargetMode="External"/><Relationship Id="rId5" Type="http://schemas.openxmlformats.org/officeDocument/2006/relationships/hyperlink" Target="https://www.w3schools.com/react/react_es6_variables.asp" TargetMode="External"/><Relationship Id="rId6" Type="http://schemas.openxmlformats.org/officeDocument/2006/relationships/hyperlink" Target="https://www.w3schools.com/react/react_es6_array_methods.asp" TargetMode="External"/><Relationship Id="rId7" Type="http://schemas.openxmlformats.org/officeDocument/2006/relationships/hyperlink" Target="https://www.w3schools.com/react/react_es6_destructuring.asp" TargetMode="External"/><Relationship Id="rId8" Type="http://schemas.openxmlformats.org/officeDocument/2006/relationships/hyperlink" Target="https://www.w3schools.com/react/react_es6_modules.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React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5e2797b28c_0_44"/>
          <p:cNvSpPr txBox="1"/>
          <p:nvPr>
            <p:ph type="title"/>
          </p:nvPr>
        </p:nvSpPr>
        <p:spPr>
          <a:xfrm>
            <a:off x="838200" y="139350"/>
            <a:ext cx="10515600" cy="763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Destructuring</a:t>
            </a:r>
            <a:endParaRPr/>
          </a:p>
        </p:txBody>
      </p:sp>
      <p:sp>
        <p:nvSpPr>
          <p:cNvPr id="140" name="Google Shape;140;g25e2797b28c_0_44"/>
          <p:cNvSpPr txBox="1"/>
          <p:nvPr>
            <p:ph idx="1" type="body"/>
          </p:nvPr>
        </p:nvSpPr>
        <p:spPr>
          <a:xfrm>
            <a:off x="838200" y="790225"/>
            <a:ext cx="10515600" cy="53868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lang="en-IN" sz="1450">
                <a:highlight>
                  <a:srgbClr val="FFFFFF"/>
                </a:highlight>
                <a:latin typeface="Verdana"/>
                <a:ea typeface="Verdana"/>
                <a:cs typeface="Verdana"/>
                <a:sym typeface="Verdana"/>
              </a:rPr>
              <a:t>We may have an array or object that we are working with, but we only need some of the items contained in these. Destructuring makes it easy to extract only what is needed.</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vehicles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'mustang'</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'f-150'</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'expedition'</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708090"/>
                </a:solidFill>
                <a:highlight>
                  <a:srgbClr val="FFFFFF"/>
                </a:highlight>
                <a:latin typeface="Consolas"/>
                <a:ea typeface="Consolas"/>
                <a:cs typeface="Consolas"/>
                <a:sym typeface="Consolas"/>
              </a:rPr>
              <a:t>// old way</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car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0</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truck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1</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marR="152400" rtl="0" algn="l">
              <a:lnSpc>
                <a:spcPct val="15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suv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2</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marR="152400" rtl="0" algn="l">
              <a:lnSpc>
                <a:spcPct val="150000"/>
              </a:lnSpc>
              <a:spcBef>
                <a:spcPts val="1200"/>
              </a:spcBef>
              <a:spcAft>
                <a:spcPts val="0"/>
              </a:spcAft>
              <a:buNone/>
            </a:pPr>
            <a:r>
              <a:rPr lang="en-IN" sz="1450">
                <a:solidFill>
                  <a:srgbClr val="999999"/>
                </a:solidFill>
                <a:highlight>
                  <a:srgbClr val="FFFFFF"/>
                </a:highlight>
                <a:latin typeface="Consolas"/>
                <a:ea typeface="Consolas"/>
                <a:cs typeface="Consolas"/>
                <a:sym typeface="Consolas"/>
              </a:rPr>
              <a:t>//New way </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vehicles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'mustang'</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'f-150'</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'expedition'</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marR="152400" rtl="0" algn="l">
              <a:lnSpc>
                <a:spcPct val="15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car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truck</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suv</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e2797b28c_0_52"/>
          <p:cNvSpPr txBox="1"/>
          <p:nvPr>
            <p:ph idx="1" type="body"/>
          </p:nvPr>
        </p:nvSpPr>
        <p:spPr>
          <a:xfrm>
            <a:off x="838200" y="324550"/>
            <a:ext cx="10515600" cy="58524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&lt;!DOCTYPE html&gt;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function calculate(a, b) {</a:t>
            </a:r>
            <a:endParaRPr/>
          </a:p>
          <a:p>
            <a:pPr indent="0" lvl="0" marL="0" rtl="0" algn="l">
              <a:spcBef>
                <a:spcPts val="1000"/>
              </a:spcBef>
              <a:spcAft>
                <a:spcPts val="0"/>
              </a:spcAft>
              <a:buClr>
                <a:schemeClr val="dk1"/>
              </a:buClr>
              <a:buSzPct val="39285"/>
              <a:buFont typeface="Arial"/>
              <a:buNone/>
            </a:pPr>
            <a:r>
              <a:rPr lang="en-IN"/>
              <a:t>  const add = a + b;</a:t>
            </a:r>
            <a:endParaRPr/>
          </a:p>
          <a:p>
            <a:pPr indent="0" lvl="0" marL="0" rtl="0" algn="l">
              <a:spcBef>
                <a:spcPts val="1000"/>
              </a:spcBef>
              <a:spcAft>
                <a:spcPts val="0"/>
              </a:spcAft>
              <a:buClr>
                <a:schemeClr val="dk1"/>
              </a:buClr>
              <a:buSzPct val="39285"/>
              <a:buFont typeface="Arial"/>
              <a:buNone/>
            </a:pPr>
            <a:r>
              <a:rPr lang="en-IN"/>
              <a:t>  const subtract = a - b;</a:t>
            </a:r>
            <a:endParaRPr/>
          </a:p>
          <a:p>
            <a:pPr indent="0" lvl="0" marL="0" rtl="0" algn="l">
              <a:spcBef>
                <a:spcPts val="1000"/>
              </a:spcBef>
              <a:spcAft>
                <a:spcPts val="0"/>
              </a:spcAft>
              <a:buClr>
                <a:schemeClr val="dk1"/>
              </a:buClr>
              <a:buSzPct val="39285"/>
              <a:buFont typeface="Arial"/>
              <a:buNone/>
            </a:pPr>
            <a:r>
              <a:rPr lang="en-IN"/>
              <a:t>  const multiply = a * b;</a:t>
            </a:r>
            <a:endParaRPr/>
          </a:p>
          <a:p>
            <a:pPr indent="0" lvl="0" marL="0" rtl="0" algn="l">
              <a:spcBef>
                <a:spcPts val="1000"/>
              </a:spcBef>
              <a:spcAft>
                <a:spcPts val="0"/>
              </a:spcAft>
              <a:buClr>
                <a:schemeClr val="dk1"/>
              </a:buClr>
              <a:buSzPct val="39285"/>
              <a:buFont typeface="Arial"/>
              <a:buNone/>
            </a:pPr>
            <a:r>
              <a:rPr lang="en-IN"/>
              <a:t>  const divide = a / b;</a:t>
            </a:r>
            <a:endParaRPr/>
          </a:p>
          <a:p>
            <a:pPr indent="0" lvl="0" marL="0" rtl="0" algn="l">
              <a:spcBef>
                <a:spcPts val="1000"/>
              </a:spcBef>
              <a:spcAft>
                <a:spcPts val="0"/>
              </a:spcAft>
              <a:buClr>
                <a:schemeClr val="dk1"/>
              </a:buClr>
              <a:buSzPct val="39285"/>
              <a:buFont typeface="Arial"/>
              <a:buNone/>
            </a:pPr>
            <a:r>
              <a:rPr lang="en-IN"/>
              <a:t>  return [add, subtract, multiply, divide];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[add, subtract, multiply, divide] = calculate(4, 7);</a:t>
            </a:r>
            <a:endParaRPr/>
          </a:p>
          <a:p>
            <a:pPr indent="0" lvl="0" marL="0" rtl="0" algn="l">
              <a:spcBef>
                <a:spcPts val="1000"/>
              </a:spcBef>
              <a:spcAft>
                <a:spcPts val="0"/>
              </a:spcAft>
              <a:buClr>
                <a:schemeClr val="dk1"/>
              </a:buClr>
              <a:buSzPct val="39285"/>
              <a:buFont typeface="Arial"/>
              <a:buNone/>
            </a:pPr>
            <a:r>
              <a:rPr lang="en-IN"/>
              <a:t>document.write("&lt;p&gt;Sum: " + add + "&lt;/p&gt;");</a:t>
            </a:r>
            <a:endParaRPr/>
          </a:p>
          <a:p>
            <a:pPr indent="0" lvl="0" marL="0" rtl="0" algn="l">
              <a:spcBef>
                <a:spcPts val="1000"/>
              </a:spcBef>
              <a:spcAft>
                <a:spcPts val="0"/>
              </a:spcAft>
              <a:buClr>
                <a:schemeClr val="dk1"/>
              </a:buClr>
              <a:buSzPct val="39285"/>
              <a:buFont typeface="Arial"/>
              <a:buNone/>
            </a:pPr>
            <a:r>
              <a:rPr lang="en-IN"/>
              <a:t>document.write("&lt;p&gt;Difference " + subtract + "&lt;/p&gt;");</a:t>
            </a:r>
            <a:endParaRPr/>
          </a:p>
          <a:p>
            <a:pPr indent="0" lvl="0" marL="0" rtl="0" algn="l">
              <a:spcBef>
                <a:spcPts val="1000"/>
              </a:spcBef>
              <a:spcAft>
                <a:spcPts val="0"/>
              </a:spcAft>
              <a:buClr>
                <a:schemeClr val="dk1"/>
              </a:buClr>
              <a:buSzPct val="39285"/>
              <a:buFont typeface="Arial"/>
              <a:buNone/>
            </a:pPr>
            <a:r>
              <a:rPr lang="en-IN"/>
              <a:t>document.write("&lt;p&gt;Product: " + multiply + "&lt;/p&gt;");</a:t>
            </a:r>
            <a:endParaRPr/>
          </a:p>
          <a:p>
            <a:pPr indent="0" lvl="0" marL="0" rtl="0" algn="l">
              <a:spcBef>
                <a:spcPts val="1000"/>
              </a:spcBef>
              <a:spcAft>
                <a:spcPts val="0"/>
              </a:spcAft>
              <a:buClr>
                <a:schemeClr val="dk1"/>
              </a:buClr>
              <a:buSzPct val="39285"/>
              <a:buFont typeface="Arial"/>
              <a:buNone/>
            </a:pPr>
            <a:r>
              <a:rPr lang="en-IN"/>
              <a:t>document.write("&lt;p&gt;Quotient " + divide + "&lt;/p&gt;");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5e2797b28c_0_60"/>
          <p:cNvSpPr txBox="1"/>
          <p:nvPr>
            <p:ph type="title"/>
          </p:nvPr>
        </p:nvSpPr>
        <p:spPr>
          <a:xfrm>
            <a:off x="838200" y="365125"/>
            <a:ext cx="10515600" cy="7215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Spread Operator</a:t>
            </a:r>
            <a:endParaRPr/>
          </a:p>
        </p:txBody>
      </p:sp>
      <p:sp>
        <p:nvSpPr>
          <p:cNvPr id="151" name="Google Shape;151;g25e2797b28c_0_60"/>
          <p:cNvSpPr txBox="1"/>
          <p:nvPr>
            <p:ph idx="1" type="body"/>
          </p:nvPr>
        </p:nvSpPr>
        <p:spPr>
          <a:xfrm>
            <a:off x="838200" y="1086625"/>
            <a:ext cx="10515600" cy="509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350">
                <a:highlight>
                  <a:srgbClr val="FFFFFF"/>
                </a:highlight>
                <a:latin typeface="Verdana"/>
                <a:ea typeface="Verdana"/>
                <a:cs typeface="Verdana"/>
                <a:sym typeface="Verdana"/>
              </a:rPr>
              <a:t>The JavaScript spread operator (</a:t>
            </a:r>
            <a:r>
              <a:rPr lang="en-IN" sz="1400">
                <a:solidFill>
                  <a:srgbClr val="DC143C"/>
                </a:solidFill>
                <a:latin typeface="Consolas"/>
                <a:ea typeface="Consolas"/>
                <a:cs typeface="Consolas"/>
                <a:sym typeface="Consolas"/>
              </a:rPr>
              <a:t>...</a:t>
            </a:r>
            <a:r>
              <a:rPr lang="en-IN" sz="1350">
                <a:highlight>
                  <a:srgbClr val="FFFFFF"/>
                </a:highlight>
                <a:latin typeface="Verdana"/>
                <a:ea typeface="Verdana"/>
                <a:cs typeface="Verdana"/>
                <a:sym typeface="Verdana"/>
              </a:rPr>
              <a:t>) allows us to quickly copy all or part of an existing array or object into another array or object.</a:t>
            </a:r>
            <a:endParaRPr sz="1350">
              <a:highlight>
                <a:srgbClr val="FFFFFF"/>
              </a:highlight>
              <a:latin typeface="Verdana"/>
              <a:ea typeface="Verdana"/>
              <a:cs typeface="Verdana"/>
              <a:sym typeface="Verdana"/>
            </a:endParaRPr>
          </a:p>
          <a:p>
            <a:pPr indent="0" lvl="0" marL="0" rtl="0" algn="l">
              <a:spcBef>
                <a:spcPts val="1000"/>
              </a:spcBef>
              <a:spcAft>
                <a:spcPts val="0"/>
              </a:spcAft>
              <a:buNone/>
            </a:pPr>
            <a:r>
              <a:rPr lang="en-IN" sz="1350">
                <a:highlight>
                  <a:srgbClr val="FFFFFF"/>
                </a:highlight>
                <a:latin typeface="Verdana"/>
                <a:ea typeface="Verdana"/>
                <a:cs typeface="Verdana"/>
                <a:sym typeface="Verdana"/>
              </a:rPr>
              <a:t>The spread operator is often used in combination with destructuring.</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&lt;!DOCTYPE html&gt;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&lt;script&gt;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const numbers = [1, 2, 3, 4, 5, 6];</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const [one, two, ...rest] = numbers;</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one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two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rest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&lt;/script&gt;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5e2797b28c_0_69"/>
          <p:cNvSpPr txBox="1"/>
          <p:nvPr>
            <p:ph idx="1" type="body"/>
          </p:nvPr>
        </p:nvSpPr>
        <p:spPr>
          <a:xfrm>
            <a:off x="838200" y="931325"/>
            <a:ext cx="10515600" cy="57150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Clr>
                <a:schemeClr val="dk1"/>
              </a:buClr>
              <a:buSzPct val="39285"/>
              <a:buFont typeface="Arial"/>
              <a:buNone/>
            </a:pPr>
            <a:r>
              <a:rPr lang="en-IN"/>
              <a:t>&lt;!DOCTYPE html&gt;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const myVehicle = {</a:t>
            </a:r>
            <a:endParaRPr/>
          </a:p>
          <a:p>
            <a:pPr indent="0" lvl="0" marL="0" rtl="0" algn="l">
              <a:spcBef>
                <a:spcPts val="1000"/>
              </a:spcBef>
              <a:spcAft>
                <a:spcPts val="0"/>
              </a:spcAft>
              <a:buClr>
                <a:schemeClr val="dk1"/>
              </a:buClr>
              <a:buSzPct val="39285"/>
              <a:buFont typeface="Arial"/>
              <a:buNone/>
            </a:pPr>
            <a:r>
              <a:rPr lang="en-IN"/>
              <a:t>  brand: 'Ford',</a:t>
            </a:r>
            <a:endParaRPr/>
          </a:p>
          <a:p>
            <a:pPr indent="0" lvl="0" marL="0" rtl="0" algn="l">
              <a:spcBef>
                <a:spcPts val="1000"/>
              </a:spcBef>
              <a:spcAft>
                <a:spcPts val="0"/>
              </a:spcAft>
              <a:buClr>
                <a:schemeClr val="dk1"/>
              </a:buClr>
              <a:buSzPct val="39285"/>
              <a:buFont typeface="Arial"/>
              <a:buNone/>
            </a:pPr>
            <a:r>
              <a:rPr lang="en-IN"/>
              <a:t>  model: 'Mustang',</a:t>
            </a:r>
            <a:endParaRPr/>
          </a:p>
          <a:p>
            <a:pPr indent="0" lvl="0" marL="0" rtl="0" algn="l">
              <a:spcBef>
                <a:spcPts val="1000"/>
              </a:spcBef>
              <a:spcAft>
                <a:spcPts val="0"/>
              </a:spcAft>
              <a:buClr>
                <a:schemeClr val="dk1"/>
              </a:buClr>
              <a:buSzPct val="39285"/>
              <a:buFont typeface="Arial"/>
              <a:buNone/>
            </a:pPr>
            <a:r>
              <a:rPr lang="en-IN"/>
              <a:t>  color: 'red'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updateMyVehicle = {</a:t>
            </a:r>
            <a:endParaRPr/>
          </a:p>
          <a:p>
            <a:pPr indent="0" lvl="0" marL="0" rtl="0" algn="l">
              <a:spcBef>
                <a:spcPts val="1000"/>
              </a:spcBef>
              <a:spcAft>
                <a:spcPts val="0"/>
              </a:spcAft>
              <a:buClr>
                <a:schemeClr val="dk1"/>
              </a:buClr>
              <a:buSzPct val="39285"/>
              <a:buFont typeface="Arial"/>
              <a:buNone/>
            </a:pPr>
            <a:r>
              <a:rPr lang="en-IN"/>
              <a:t>  type: 'car',</a:t>
            </a:r>
            <a:endParaRPr/>
          </a:p>
          <a:p>
            <a:pPr indent="0" lvl="0" marL="0" rtl="0" algn="l">
              <a:spcBef>
                <a:spcPts val="1000"/>
              </a:spcBef>
              <a:spcAft>
                <a:spcPts val="0"/>
              </a:spcAft>
              <a:buClr>
                <a:schemeClr val="dk1"/>
              </a:buClr>
              <a:buSzPct val="39285"/>
              <a:buFont typeface="Arial"/>
              <a:buNone/>
            </a:pPr>
            <a:r>
              <a:rPr lang="en-IN"/>
              <a:t>  year: 2021, </a:t>
            </a:r>
            <a:endParaRPr/>
          </a:p>
          <a:p>
            <a:pPr indent="0" lvl="0" marL="0" rtl="0" algn="l">
              <a:spcBef>
                <a:spcPts val="1000"/>
              </a:spcBef>
              <a:spcAft>
                <a:spcPts val="0"/>
              </a:spcAft>
              <a:buClr>
                <a:schemeClr val="dk1"/>
              </a:buClr>
              <a:buSzPct val="39285"/>
              <a:buFont typeface="Arial"/>
              <a:buNone/>
            </a:pPr>
            <a:r>
              <a:rPr lang="en-IN"/>
              <a:t>  color: 'yellow'</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myUpdatedVehicle = {...myVehicle, ...updateMyVehicle}</a:t>
            </a:r>
            <a:endParaRPr/>
          </a:p>
          <a:p>
            <a:pPr indent="0" lvl="0" marL="0" rtl="0" algn="l">
              <a:spcBef>
                <a:spcPts val="1000"/>
              </a:spcBef>
              <a:spcAft>
                <a:spcPts val="0"/>
              </a:spcAft>
              <a:buClr>
                <a:schemeClr val="dk1"/>
              </a:buClr>
              <a:buSzPct val="39285"/>
              <a:buFont typeface="Arial"/>
              <a:buNone/>
            </a:pPr>
            <a:r>
              <a:rPr lang="en-IN"/>
              <a:t>//Check the result object in the console:</a:t>
            </a:r>
            <a:endParaRPr/>
          </a:p>
          <a:p>
            <a:pPr indent="0" lvl="0" marL="0" rtl="0" algn="l">
              <a:spcBef>
                <a:spcPts val="1000"/>
              </a:spcBef>
              <a:spcAft>
                <a:spcPts val="0"/>
              </a:spcAft>
              <a:buClr>
                <a:schemeClr val="dk1"/>
              </a:buClr>
              <a:buSzPct val="39285"/>
              <a:buFont typeface="Arial"/>
              <a:buNone/>
            </a:pPr>
            <a:r>
              <a:rPr lang="en-IN"/>
              <a:t>console.log(myUpdatedVehicle);</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&lt;p&gt;Press F12 and see the result object in the console view.&lt;/p&gt;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None/>
            </a:pPr>
            <a:r>
              <a:rPr lang="en-IN"/>
              <a: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5e2797b28c_0_75"/>
          <p:cNvSpPr txBox="1"/>
          <p:nvPr>
            <p:ph type="title"/>
          </p:nvPr>
        </p:nvSpPr>
        <p:spPr>
          <a:xfrm>
            <a:off x="838200" y="365125"/>
            <a:ext cx="10515600" cy="622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Render HTML</a:t>
            </a:r>
            <a:endParaRPr/>
          </a:p>
        </p:txBody>
      </p:sp>
      <p:sp>
        <p:nvSpPr>
          <p:cNvPr id="162" name="Google Shape;162;g25e2797b28c_0_75"/>
          <p:cNvSpPr txBox="1"/>
          <p:nvPr>
            <p:ph idx="1" type="body"/>
          </p:nvPr>
        </p:nvSpPr>
        <p:spPr>
          <a:xfrm>
            <a:off x="838200" y="987925"/>
            <a:ext cx="10515600" cy="5573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200">
                <a:highlight>
                  <a:srgbClr val="FFFFFF"/>
                </a:highlight>
                <a:latin typeface="Verdana"/>
                <a:ea typeface="Verdana"/>
                <a:cs typeface="Verdana"/>
                <a:sym typeface="Verdana"/>
              </a:rPr>
              <a:t>React's goal is in many ways to render HTML in a web page.</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200">
                <a:highlight>
                  <a:srgbClr val="FFFFFF"/>
                </a:highlight>
                <a:latin typeface="Verdana"/>
                <a:ea typeface="Verdana"/>
                <a:cs typeface="Verdana"/>
                <a:sym typeface="Verdana"/>
              </a:rPr>
              <a:t>React renders HTML to the web page by using a function called </a:t>
            </a:r>
            <a:r>
              <a:rPr lang="en-IN" sz="1250">
                <a:solidFill>
                  <a:srgbClr val="DC143C"/>
                </a:solidFill>
                <a:highlight>
                  <a:srgbClr val="FFFFFF"/>
                </a:highlight>
                <a:latin typeface="Consolas"/>
                <a:ea typeface="Consolas"/>
                <a:cs typeface="Consolas"/>
                <a:sym typeface="Consolas"/>
              </a:rPr>
              <a:t>createRoot()</a:t>
            </a:r>
            <a:r>
              <a:rPr lang="en-IN" sz="1200">
                <a:highlight>
                  <a:srgbClr val="FFFFFF"/>
                </a:highlight>
                <a:latin typeface="Verdana"/>
                <a:ea typeface="Verdana"/>
                <a:cs typeface="Verdana"/>
                <a:sym typeface="Verdana"/>
              </a:rPr>
              <a:t> and its method </a:t>
            </a:r>
            <a:r>
              <a:rPr lang="en-IN" sz="1250">
                <a:solidFill>
                  <a:srgbClr val="DC143C"/>
                </a:solidFill>
                <a:highlight>
                  <a:srgbClr val="FFFFFF"/>
                </a:highlight>
                <a:latin typeface="Consolas"/>
                <a:ea typeface="Consolas"/>
                <a:cs typeface="Consolas"/>
                <a:sym typeface="Consolas"/>
              </a:rPr>
              <a:t>render()</a:t>
            </a:r>
            <a:r>
              <a:rPr lang="en-IN" sz="1200">
                <a:highlight>
                  <a:srgbClr val="FFFFFF"/>
                </a:highlight>
                <a:latin typeface="Verdana"/>
                <a:ea typeface="Verdana"/>
                <a:cs typeface="Verdana"/>
                <a:sym typeface="Verdana"/>
              </a:rPr>
              <a:t>.</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createRoot()</a:t>
            </a:r>
            <a:r>
              <a:rPr lang="en-IN" sz="1150">
                <a:highlight>
                  <a:srgbClr val="FFFFFF"/>
                </a:highlight>
                <a:latin typeface="Verdana"/>
                <a:ea typeface="Verdana"/>
                <a:cs typeface="Verdana"/>
                <a:sym typeface="Verdana"/>
              </a:rPr>
              <a:t> function takes one argument, an HTML element.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purpose of the function is to define the HTML element where a React component should be displayed.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then called to define the React component that should be rendered.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There is another folder in the root directory of your React project, named "public". In this folder, there is an </a:t>
            </a:r>
            <a:r>
              <a:rPr lang="en-IN" sz="1200">
                <a:solidFill>
                  <a:srgbClr val="DC143C"/>
                </a:solidFill>
                <a:highlight>
                  <a:srgbClr val="FFFFFF"/>
                </a:highlight>
                <a:latin typeface="Consolas"/>
                <a:ea typeface="Consolas"/>
                <a:cs typeface="Consolas"/>
                <a:sym typeface="Consolas"/>
              </a:rPr>
              <a:t>index.html</a:t>
            </a:r>
            <a:r>
              <a:rPr lang="en-IN" sz="1150">
                <a:highlight>
                  <a:srgbClr val="FFFFFF"/>
                </a:highlight>
                <a:latin typeface="Verdana"/>
                <a:ea typeface="Verdana"/>
                <a:cs typeface="Verdana"/>
                <a:sym typeface="Verdana"/>
              </a:rPr>
              <a:t> file.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You'll notice a single </a:t>
            </a:r>
            <a:r>
              <a:rPr lang="en-IN" sz="1200">
                <a:solidFill>
                  <a:srgbClr val="DC143C"/>
                </a:solidFill>
                <a:highlight>
                  <a:srgbClr val="FFFFFF"/>
                </a:highlight>
                <a:latin typeface="Consolas"/>
                <a:ea typeface="Consolas"/>
                <a:cs typeface="Consolas"/>
                <a:sym typeface="Consolas"/>
              </a:rPr>
              <a:t>&lt;div&gt;</a:t>
            </a:r>
            <a:r>
              <a:rPr lang="en-IN" sz="1150">
                <a:highlight>
                  <a:srgbClr val="FFFFFF"/>
                </a:highlight>
                <a:latin typeface="Verdana"/>
                <a:ea typeface="Verdana"/>
                <a:cs typeface="Verdana"/>
                <a:sym typeface="Verdana"/>
              </a:rPr>
              <a:t> in the body of this file. This is where our React application will be rendered.</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Hello</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95b133866b_0_1"/>
          <p:cNvSpPr txBox="1"/>
          <p:nvPr>
            <p:ph idx="1" type="body"/>
          </p:nvPr>
        </p:nvSpPr>
        <p:spPr>
          <a:xfrm>
            <a:off x="838200" y="381000"/>
            <a:ext cx="10515600" cy="60396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table</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th</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Name</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th</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John</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Elsa</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table</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t/>
            </a:r>
            <a:endParaRPr sz="1150">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100">
              <a:solidFill>
                <a:srgbClr val="999999"/>
              </a:solidFill>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95b133866b_0_7"/>
          <p:cNvSpPr txBox="1"/>
          <p:nvPr>
            <p:ph type="title"/>
          </p:nvPr>
        </p:nvSpPr>
        <p:spPr>
          <a:xfrm>
            <a:off x="838200" y="365125"/>
            <a:ext cx="10515600" cy="5943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5833"/>
              <a:buFont typeface="Arial"/>
              <a:buNone/>
            </a:pPr>
            <a:r>
              <a:rPr lang="en-IN" sz="2400">
                <a:highlight>
                  <a:srgbClr val="FFFFFF"/>
                </a:highlight>
                <a:latin typeface="Arial"/>
                <a:ea typeface="Arial"/>
                <a:cs typeface="Arial"/>
                <a:sym typeface="Arial"/>
              </a:rPr>
              <a:t>The Root Node</a:t>
            </a:r>
            <a:endParaRPr sz="24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73" name="Google Shape;173;g295b133866b_0_7"/>
          <p:cNvSpPr txBox="1"/>
          <p:nvPr>
            <p:ph idx="1" type="body"/>
          </p:nvPr>
        </p:nvSpPr>
        <p:spPr>
          <a:xfrm>
            <a:off x="838200" y="959425"/>
            <a:ext cx="10515600" cy="5217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root node is the HTML element where you want to display the result.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It is like a </a:t>
            </a:r>
            <a:r>
              <a:rPr i="1" lang="en-IN" sz="1150">
                <a:highlight>
                  <a:srgbClr val="FFFFFF"/>
                </a:highlight>
                <a:latin typeface="Verdana"/>
                <a:ea typeface="Verdana"/>
                <a:cs typeface="Verdana"/>
                <a:sym typeface="Verdana"/>
              </a:rPr>
              <a:t>container</a:t>
            </a:r>
            <a:r>
              <a:rPr lang="en-IN" sz="1150">
                <a:highlight>
                  <a:srgbClr val="FFFFFF"/>
                </a:highlight>
                <a:latin typeface="Verdana"/>
                <a:ea typeface="Verdana"/>
                <a:cs typeface="Verdana"/>
                <a:sym typeface="Verdana"/>
              </a:rPr>
              <a:t> for content managed by React.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It does NOT have to be a </a:t>
            </a:r>
            <a:r>
              <a:rPr lang="en-IN" sz="1200">
                <a:solidFill>
                  <a:srgbClr val="DC143C"/>
                </a:solidFill>
                <a:highlight>
                  <a:srgbClr val="FFFFFF"/>
                </a:highlight>
                <a:latin typeface="Consolas"/>
                <a:ea typeface="Consolas"/>
                <a:cs typeface="Consolas"/>
                <a:sym typeface="Consolas"/>
              </a:rPr>
              <a:t>&lt;div&gt;</a:t>
            </a:r>
            <a:r>
              <a:rPr lang="en-IN" sz="1150">
                <a:highlight>
                  <a:srgbClr val="FFFFFF"/>
                </a:highlight>
                <a:latin typeface="Verdana"/>
                <a:ea typeface="Verdana"/>
                <a:cs typeface="Verdana"/>
                <a:sym typeface="Verdana"/>
              </a:rPr>
              <a:t> element and it does NOT have to have the </a:t>
            </a:r>
            <a:r>
              <a:rPr lang="en-IN" sz="1200">
                <a:solidFill>
                  <a:srgbClr val="DC143C"/>
                </a:solidFill>
                <a:highlight>
                  <a:srgbClr val="FFFFFF"/>
                </a:highlight>
                <a:latin typeface="Consolas"/>
                <a:ea typeface="Consolas"/>
                <a:cs typeface="Consolas"/>
                <a:sym typeface="Consolas"/>
              </a:rPr>
              <a:t>id='root'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'sandy'</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Hallo</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95b133866b_0_16"/>
          <p:cNvSpPr txBox="1"/>
          <p:nvPr>
            <p:ph type="title"/>
          </p:nvPr>
        </p:nvSpPr>
        <p:spPr>
          <a:xfrm>
            <a:off x="838200" y="365125"/>
            <a:ext cx="10515600" cy="5379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JSX</a:t>
            </a:r>
            <a:endParaRPr/>
          </a:p>
        </p:txBody>
      </p:sp>
      <p:sp>
        <p:nvSpPr>
          <p:cNvPr id="179" name="Google Shape;179;g295b133866b_0_16"/>
          <p:cNvSpPr txBox="1"/>
          <p:nvPr>
            <p:ph idx="1" type="body"/>
          </p:nvPr>
        </p:nvSpPr>
        <p:spPr>
          <a:xfrm>
            <a:off x="838200" y="903100"/>
            <a:ext cx="10515600" cy="5630400"/>
          </a:xfrm>
          <a:prstGeom prst="rect">
            <a:avLst/>
          </a:prstGeom>
        </p:spPr>
        <p:txBody>
          <a:bodyPr anchorCtr="0" anchor="t" bIns="45700" lIns="91425" spcFirstLastPara="1" rIns="91425" wrap="square" tIns="45700">
            <a:noAutofit/>
          </a:bodyPr>
          <a:lstStyle/>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stands for JavaScript XML.</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allows us to write HTML in React.</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makes it easier to write and add HTML in React.</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allows us to write HTML elements in JavaScript and place them in the DOM without any </a:t>
            </a:r>
            <a:r>
              <a:rPr lang="en-IN" sz="1210">
                <a:solidFill>
                  <a:srgbClr val="DC143C"/>
                </a:solidFill>
                <a:highlight>
                  <a:srgbClr val="FFFFFF"/>
                </a:highlight>
                <a:latin typeface="Consolas"/>
                <a:ea typeface="Consolas"/>
                <a:cs typeface="Consolas"/>
                <a:sym typeface="Consolas"/>
              </a:rPr>
              <a:t>createElement()</a:t>
            </a:r>
            <a:r>
              <a:rPr lang="en-IN" sz="1163">
                <a:highlight>
                  <a:srgbClr val="FFFFFF"/>
                </a:highlight>
                <a:latin typeface="Verdana"/>
                <a:ea typeface="Verdana"/>
                <a:cs typeface="Verdana"/>
                <a:sym typeface="Verdana"/>
              </a:rPr>
              <a:t>  and/or </a:t>
            </a:r>
            <a:r>
              <a:rPr lang="en-IN" sz="1210">
                <a:solidFill>
                  <a:srgbClr val="DC143C"/>
                </a:solidFill>
                <a:highlight>
                  <a:srgbClr val="FFFFFF"/>
                </a:highlight>
                <a:latin typeface="Consolas"/>
                <a:ea typeface="Consolas"/>
                <a:cs typeface="Consolas"/>
                <a:sym typeface="Consolas"/>
              </a:rPr>
              <a:t>appendChild()</a:t>
            </a:r>
            <a:r>
              <a:rPr lang="en-IN" sz="1163">
                <a:highlight>
                  <a:srgbClr val="FFFFFF"/>
                </a:highlight>
                <a:latin typeface="Verdana"/>
                <a:ea typeface="Verdana"/>
                <a:cs typeface="Verdana"/>
                <a:sym typeface="Verdana"/>
              </a:rPr>
              <a:t> methods.</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converts HTML tags into react elements.</a:t>
            </a:r>
            <a:endParaRPr sz="1163">
              <a:highlight>
                <a:srgbClr val="FFFFFF"/>
              </a:highlight>
              <a:latin typeface="Verdana"/>
              <a:ea typeface="Verdana"/>
              <a:cs typeface="Verdana"/>
              <a:sym typeface="Verdana"/>
            </a:endParaRPr>
          </a:p>
          <a:p>
            <a:pPr indent="0" lvl="0" marL="0" rtl="0" algn="l">
              <a:lnSpc>
                <a:spcPct val="70000"/>
              </a:lnSpc>
              <a:spcBef>
                <a:spcPts val="1400"/>
              </a:spcBef>
              <a:spcAft>
                <a:spcPts val="0"/>
              </a:spcAft>
              <a:buSzPts val="1018"/>
              <a:buNone/>
            </a:pPr>
            <a:r>
              <a:rPr lang="en-IN" sz="1163">
                <a:solidFill>
                  <a:srgbClr val="0077AA"/>
                </a:solidFill>
                <a:highlight>
                  <a:srgbClr val="FFFFFF"/>
                </a:highlight>
                <a:latin typeface="Consolas"/>
                <a:ea typeface="Consolas"/>
                <a:cs typeface="Consolas"/>
                <a:sym typeface="Consolas"/>
              </a:rPr>
              <a:t>Ex-1 (With Jsx)</a:t>
            </a:r>
            <a:endParaRPr sz="1163">
              <a:solidFill>
                <a:srgbClr val="0077AA"/>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ReactDOM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'react-dom/client'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myElement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999999"/>
                </a:solidFill>
                <a:highlight>
                  <a:srgbClr val="FFFFFF"/>
                </a:highlight>
                <a:latin typeface="Consolas"/>
                <a:ea typeface="Consolas"/>
                <a:cs typeface="Consolas"/>
                <a:sym typeface="Consolas"/>
              </a:rPr>
              <a:t>&lt;</a:t>
            </a:r>
            <a:r>
              <a:rPr lang="en-IN" sz="1163">
                <a:solidFill>
                  <a:srgbClr val="990055"/>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&gt;</a:t>
            </a:r>
            <a:r>
              <a:rPr lang="en-IN" sz="1163">
                <a:highlight>
                  <a:srgbClr val="FFFFFF"/>
                </a:highlight>
                <a:latin typeface="Consolas"/>
                <a:ea typeface="Consolas"/>
                <a:cs typeface="Consolas"/>
                <a:sym typeface="Consolas"/>
              </a:rPr>
              <a:t>I Love JSX!</a:t>
            </a:r>
            <a:r>
              <a:rPr lang="en-IN" sz="1163">
                <a:solidFill>
                  <a:srgbClr val="999999"/>
                </a:solidFill>
                <a:highlight>
                  <a:srgbClr val="FFFFFF"/>
                </a:highlight>
                <a:latin typeface="Consolas"/>
                <a:ea typeface="Consolas"/>
                <a:cs typeface="Consolas"/>
                <a:sym typeface="Consolas"/>
              </a:rPr>
              <a:t>&lt;/</a:t>
            </a:r>
            <a:r>
              <a:rPr lang="en-IN" sz="1163">
                <a:solidFill>
                  <a:srgbClr val="990055"/>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&gt;;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root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ReactDOM</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createRoot</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document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getElementById</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018"/>
              <a:buFont typeface="Arial"/>
              <a:buNone/>
            </a:pPr>
            <a:r>
              <a:rPr lang="en-IN" sz="1163">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render</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myElement</a:t>
            </a:r>
            <a:r>
              <a:rPr lang="en-IN" sz="1163">
                <a:solidFill>
                  <a:srgbClr val="999999"/>
                </a:solidFill>
                <a:highlight>
                  <a:srgbClr val="FFFFFF"/>
                </a:highlight>
                <a:latin typeface="Consolas"/>
                <a:ea typeface="Consolas"/>
                <a:cs typeface="Consolas"/>
                <a:sym typeface="Consolas"/>
              </a:rPr>
              <a:t>);</a:t>
            </a:r>
            <a:endParaRPr sz="1163">
              <a:solidFill>
                <a:srgbClr val="999999"/>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Ex-2 (With out JSX)</a:t>
            </a:r>
            <a:endParaRPr sz="1163">
              <a:solidFill>
                <a:srgbClr val="0077AA"/>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ReactDOM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'react-dom/client'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myElement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createElement</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'I do not use JSX!'</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root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ReactDOM</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createRoot</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document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getElementById</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render</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myElement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018"/>
              <a:buFont typeface="Arial"/>
              <a:buNone/>
            </a:pPr>
            <a:r>
              <a:t/>
            </a:r>
            <a:endParaRPr sz="1163">
              <a:highlight>
                <a:srgbClr val="FFFFFF"/>
              </a:highlight>
              <a:latin typeface="Consolas"/>
              <a:ea typeface="Consolas"/>
              <a:cs typeface="Consolas"/>
              <a:sym typeface="Consolas"/>
            </a:endParaRPr>
          </a:p>
          <a:p>
            <a:pPr indent="0" lvl="0" marL="0" rtl="0" algn="l">
              <a:lnSpc>
                <a:spcPct val="130000"/>
              </a:lnSpc>
              <a:spcBef>
                <a:spcPts val="0"/>
              </a:spcBef>
              <a:spcAft>
                <a:spcPts val="0"/>
              </a:spcAft>
              <a:buClr>
                <a:schemeClr val="dk1"/>
              </a:buClr>
              <a:buSzPts val="1018"/>
              <a:buFont typeface="Arial"/>
              <a:buNone/>
            </a:pPr>
            <a:r>
              <a:t/>
            </a:r>
            <a:endParaRPr sz="1117">
              <a:solidFill>
                <a:srgbClr val="999999"/>
              </a:solidFill>
              <a:latin typeface="Consolas"/>
              <a:ea typeface="Consolas"/>
              <a:cs typeface="Consolas"/>
              <a:sym typeface="Consolas"/>
            </a:endParaRPr>
          </a:p>
          <a:p>
            <a:pPr indent="0" lvl="0" marL="0" rtl="0" algn="l">
              <a:lnSpc>
                <a:spcPct val="70000"/>
              </a:lnSpc>
              <a:spcBef>
                <a:spcPts val="1000"/>
              </a:spcBef>
              <a:spcAft>
                <a:spcPts val="0"/>
              </a:spcAft>
              <a:buSzPts val="1018"/>
              <a:buNone/>
            </a:pPr>
            <a:r>
              <a:t/>
            </a:r>
            <a:endParaRPr sz="269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95b133866b_0_26"/>
          <p:cNvSpPr txBox="1"/>
          <p:nvPr>
            <p:ph type="title"/>
          </p:nvPr>
        </p:nvSpPr>
        <p:spPr>
          <a:xfrm>
            <a:off x="838200" y="365125"/>
            <a:ext cx="10515600" cy="7356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5833"/>
              <a:buFont typeface="Arial"/>
              <a:buNone/>
            </a:pPr>
            <a:r>
              <a:rPr lang="en-IN" sz="2400">
                <a:highlight>
                  <a:srgbClr val="FFFFFF"/>
                </a:highlight>
                <a:latin typeface="Arial"/>
                <a:ea typeface="Arial"/>
                <a:cs typeface="Arial"/>
                <a:sym typeface="Arial"/>
              </a:rPr>
              <a:t>Expressions in JSX</a:t>
            </a:r>
            <a:endParaRPr sz="24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85" name="Google Shape;185;g295b133866b_0_26"/>
          <p:cNvSpPr txBox="1"/>
          <p:nvPr>
            <p:ph idx="1" type="body"/>
          </p:nvPr>
        </p:nvSpPr>
        <p:spPr>
          <a:xfrm>
            <a:off x="838200" y="846675"/>
            <a:ext cx="10515600" cy="53301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With JSX you can write expressions inside curly braces </a:t>
            </a:r>
            <a:r>
              <a:rPr lang="en-IN" sz="1200">
                <a:solidFill>
                  <a:srgbClr val="DC143C"/>
                </a:solidFill>
                <a:highlight>
                  <a:srgbClr val="FFFFFF"/>
                </a:highlight>
                <a:latin typeface="Consolas"/>
                <a:ea typeface="Consolas"/>
                <a:cs typeface="Consolas"/>
                <a:sym typeface="Consolas"/>
              </a:rPr>
              <a:t>{ }</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expression can be a React variable, or property, or any other valid JavaScript expression. JSX will execute the expression and return the result: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React is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5</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times better with JSX</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95b133866b_0_34"/>
          <p:cNvSpPr txBox="1"/>
          <p:nvPr>
            <p:ph type="title"/>
          </p:nvPr>
        </p:nvSpPr>
        <p:spPr>
          <a:xfrm>
            <a:off x="838200" y="365125"/>
            <a:ext cx="10515600" cy="6369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sz="2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IN" sz="2800">
                <a:highlight>
                  <a:srgbClr val="FFFFFF"/>
                </a:highlight>
                <a:latin typeface="Arial"/>
                <a:ea typeface="Arial"/>
                <a:cs typeface="Arial"/>
                <a:sym typeface="Arial"/>
              </a:rPr>
              <a:t>Inserting a Large Block of HTML</a:t>
            </a:r>
            <a:endParaRPr sz="2800">
              <a:highlight>
                <a:srgbClr val="FFFFFF"/>
              </a:highlight>
              <a:latin typeface="Arial"/>
              <a:ea typeface="Arial"/>
              <a:cs typeface="Arial"/>
              <a:sym typeface="Arial"/>
            </a:endParaRPr>
          </a:p>
          <a:p>
            <a:pPr indent="0" lvl="0" marL="0" rtl="0" algn="l">
              <a:spcBef>
                <a:spcPts val="800"/>
              </a:spcBef>
              <a:spcAft>
                <a:spcPts val="0"/>
              </a:spcAft>
              <a:buNone/>
            </a:pPr>
            <a:r>
              <a:t/>
            </a:r>
            <a:endParaRPr sz="4800"/>
          </a:p>
        </p:txBody>
      </p:sp>
      <p:sp>
        <p:nvSpPr>
          <p:cNvPr id="191" name="Google Shape;191;g295b133866b_0_34"/>
          <p:cNvSpPr txBox="1"/>
          <p:nvPr>
            <p:ph idx="1" type="body"/>
          </p:nvPr>
        </p:nvSpPr>
        <p:spPr>
          <a:xfrm>
            <a:off x="838200" y="903100"/>
            <a:ext cx="10515600" cy="527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550">
                <a:highlight>
                  <a:srgbClr val="FFFFFF"/>
                </a:highlight>
                <a:latin typeface="Verdana"/>
                <a:ea typeface="Verdana"/>
                <a:cs typeface="Verdana"/>
                <a:sym typeface="Verdana"/>
              </a:rPr>
              <a:t>To write HTML on multiple lines, put the HTML inside parentheses</a:t>
            </a:r>
            <a:endParaRPr sz="1550">
              <a:highlight>
                <a:srgbClr val="FFFFFF"/>
              </a:highlight>
              <a:latin typeface="Verdana"/>
              <a:ea typeface="Verdana"/>
              <a:cs typeface="Verdana"/>
              <a:sym typeface="Verdana"/>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ReactDOM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'react-dom/client'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myElement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ul</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Apples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Bananas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Cherries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ul</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root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ReactDOM</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createRoot</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document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getElementById</a:t>
            </a:r>
            <a:r>
              <a:rPr lang="en-IN" sz="1550">
                <a:solidFill>
                  <a:srgbClr val="999999"/>
                </a:solidFill>
                <a:highlight>
                  <a:srgbClr val="FFFFFF"/>
                </a:highlight>
                <a:latin typeface="Consolas"/>
                <a:ea typeface="Consolas"/>
                <a:cs typeface="Consolas"/>
                <a:sym typeface="Consolas"/>
              </a:rPr>
              <a:t>(</a:t>
            </a:r>
            <a:r>
              <a:rPr lang="en-IN" sz="1550">
                <a:solidFill>
                  <a:srgbClr val="669900"/>
                </a:solidFill>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550">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render</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myElement</a:t>
            </a:r>
            <a:r>
              <a:rPr lang="en-IN" sz="1550">
                <a:solidFill>
                  <a:srgbClr val="999999"/>
                </a:solidFill>
                <a:highlight>
                  <a:srgbClr val="FFFFFF"/>
                </a:highlight>
                <a:latin typeface="Consolas"/>
                <a:ea typeface="Consolas"/>
                <a:cs typeface="Consolas"/>
                <a:sym typeface="Consolas"/>
              </a:rPr>
              <a:t>);</a:t>
            </a:r>
            <a:endParaRPr sz="15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IN">
                <a:solidFill>
                  <a:srgbClr val="000000"/>
                </a:solidFill>
                <a:latin typeface="Verdana"/>
                <a:ea typeface="Verdana"/>
                <a:cs typeface="Verdana"/>
                <a:sym typeface="Verdana"/>
              </a:rPr>
              <a:t>React is a JavaScript library for building user interfaces.</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React is used to build single-page applications.</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React allows us to create reusable UI components.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2" name="Google Shape;92;p2"/>
          <p:cNvSpPr/>
          <p:nvPr/>
        </p:nvSpPr>
        <p:spPr>
          <a:xfrm>
            <a:off x="1137138" y="4138246"/>
            <a:ext cx="12192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IN" sz="2400" u="none" cap="none" strike="noStrike">
                <a:solidFill>
                  <a:srgbClr val="000000"/>
                </a:solidFill>
                <a:latin typeface="Quattrocento Sans"/>
                <a:ea typeface="Quattrocento Sans"/>
                <a:cs typeface="Quattrocento Sans"/>
                <a:sym typeface="Quattrocento Sans"/>
              </a:rPr>
              <a:t>React.JS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Current version of React.JS is V18.0.0 (April 2022).</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Initial Release to the Public (V0.3.0) was in July 2013.</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React.JS was first used in 2011 for Facebook's Newsfeed feature.</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Facebook Software Engineer, Jordan Walke, created it.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Current version of </a:t>
            </a:r>
            <a:r>
              <a:rPr b="0" i="0" lang="en-IN" sz="1100" u="none" cap="none" strike="noStrike">
                <a:solidFill>
                  <a:srgbClr val="DC143C"/>
                </a:solidFill>
                <a:latin typeface="Consolas"/>
                <a:ea typeface="Consolas"/>
                <a:cs typeface="Consolas"/>
                <a:sym typeface="Consolas"/>
              </a:rPr>
              <a:t>create-react-app</a:t>
            </a:r>
            <a:r>
              <a:rPr b="0" i="0" lang="en-IN" sz="1100" u="none" cap="none" strike="noStrike">
                <a:solidFill>
                  <a:srgbClr val="000000"/>
                </a:solidFill>
                <a:latin typeface="Verdana"/>
                <a:ea typeface="Verdana"/>
                <a:cs typeface="Verdana"/>
                <a:sym typeface="Verdana"/>
              </a:rPr>
              <a:t> is v5.0.1 (April 2022).</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C143C"/>
              </a:buClr>
              <a:buSzPts val="1100"/>
              <a:buFont typeface="Consolas"/>
              <a:buNone/>
            </a:pPr>
            <a:r>
              <a:rPr b="0" i="0" lang="en-IN" sz="1100" u="none" cap="none" strike="noStrike">
                <a:solidFill>
                  <a:srgbClr val="DC143C"/>
                </a:solidFill>
                <a:latin typeface="Consolas"/>
                <a:ea typeface="Consolas"/>
                <a:cs typeface="Consolas"/>
                <a:sym typeface="Consolas"/>
              </a:rPr>
              <a:t>create-react-app</a:t>
            </a:r>
            <a:r>
              <a:rPr b="0" i="0" lang="en-IN" sz="1100" u="none" cap="none" strike="noStrike">
                <a:solidFill>
                  <a:srgbClr val="000000"/>
                </a:solidFill>
                <a:latin typeface="Verdana"/>
                <a:ea typeface="Verdana"/>
                <a:cs typeface="Verdana"/>
                <a:sym typeface="Verdana"/>
              </a:rPr>
              <a:t> includes built tools such as webpack, Babel, and ESLint.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95b133866b_0_42"/>
          <p:cNvSpPr txBox="1"/>
          <p:nvPr>
            <p:ph idx="1" type="body"/>
          </p:nvPr>
        </p:nvSpPr>
        <p:spPr>
          <a:xfrm>
            <a:off x="838200" y="423325"/>
            <a:ext cx="10515600" cy="575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HTML code must be wrapped in </a:t>
            </a:r>
            <a:r>
              <a:rPr i="1" lang="en-IN" sz="1450">
                <a:highlight>
                  <a:srgbClr val="FFFFFF"/>
                </a:highlight>
                <a:latin typeface="Verdana"/>
                <a:ea typeface="Verdana"/>
                <a:cs typeface="Verdana"/>
                <a:sym typeface="Verdana"/>
              </a:rPr>
              <a:t>ONE</a:t>
            </a:r>
            <a:r>
              <a:rPr lang="en-IN" sz="1450">
                <a:highlight>
                  <a:srgbClr val="FFFFFF"/>
                </a:highlight>
                <a:latin typeface="Verdana"/>
                <a:ea typeface="Verdana"/>
                <a:cs typeface="Verdana"/>
                <a:sym typeface="Verdana"/>
              </a:rPr>
              <a:t> top level element.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So if you like to write </a:t>
            </a:r>
            <a:r>
              <a:rPr i="1" lang="en-IN" sz="1450">
                <a:highlight>
                  <a:srgbClr val="FFFFFF"/>
                </a:highlight>
                <a:latin typeface="Verdana"/>
                <a:ea typeface="Verdana"/>
                <a:cs typeface="Verdana"/>
                <a:sym typeface="Verdana"/>
              </a:rPr>
              <a:t>two</a:t>
            </a:r>
            <a:r>
              <a:rPr lang="en-IN" sz="1450">
                <a:highlight>
                  <a:srgbClr val="FFFFFF"/>
                </a:highlight>
                <a:latin typeface="Verdana"/>
                <a:ea typeface="Verdana"/>
                <a:cs typeface="Verdana"/>
                <a:sym typeface="Verdana"/>
              </a:rPr>
              <a:t> paragraphs, you must put them inside a parent element, like a </a:t>
            </a:r>
            <a:r>
              <a:rPr lang="en-IN" sz="1500">
                <a:solidFill>
                  <a:srgbClr val="DC143C"/>
                </a:solidFill>
                <a:highlight>
                  <a:srgbClr val="FFFFFF"/>
                </a:highlight>
                <a:latin typeface="Consolas"/>
                <a:ea typeface="Consolas"/>
                <a:cs typeface="Consolas"/>
                <a:sym typeface="Consolas"/>
              </a:rPr>
              <a:t>div</a:t>
            </a:r>
            <a:r>
              <a:rPr lang="en-IN" sz="1450">
                <a:highlight>
                  <a:srgbClr val="FFFFFF"/>
                </a:highlight>
                <a:latin typeface="Verdana"/>
                <a:ea typeface="Verdana"/>
                <a:cs typeface="Verdana"/>
                <a:sym typeface="Verdana"/>
              </a:rPr>
              <a:t> element</a:t>
            </a:r>
            <a:endParaRPr sz="1450">
              <a:highlight>
                <a:srgbClr val="FFFFFF"/>
              </a:highlight>
              <a:latin typeface="Verdana"/>
              <a:ea typeface="Verdana"/>
              <a:cs typeface="Verdana"/>
              <a:sym typeface="Verdana"/>
            </a:endParaRPr>
          </a:p>
          <a:p>
            <a:pPr indent="0" lvl="0" marL="0" rtl="0" algn="l">
              <a:spcBef>
                <a:spcPts val="1400"/>
              </a:spcBef>
              <a:spcAft>
                <a:spcPts val="0"/>
              </a:spcAft>
              <a:buNone/>
            </a:pPr>
            <a:r>
              <a:t/>
            </a:r>
            <a:endParaRPr sz="1450">
              <a:solidFill>
                <a:srgbClr val="0077AA"/>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ReactDOM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'react-do/client'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myElement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div</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 am a Header.</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 am a Header too.</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div</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root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ReactDOM</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createRoot</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document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getElementById</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450">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render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myElement</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Alternatively, you can use a "fragment" to wrap multiple lines. This will prevent unnecessarily adding extra nodes to the DOM.</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A fragment looks like an empty HTML tag: </a:t>
            </a:r>
            <a:r>
              <a:rPr lang="en-IN" sz="1400">
                <a:solidFill>
                  <a:srgbClr val="DC143C"/>
                </a:solidFill>
                <a:highlight>
                  <a:srgbClr val="FFFFFF"/>
                </a:highlight>
                <a:latin typeface="Consolas"/>
                <a:ea typeface="Consolas"/>
                <a:cs typeface="Consolas"/>
                <a:sym typeface="Consolas"/>
              </a:rPr>
              <a:t>&lt;&gt;&lt;/&gt;</a:t>
            </a:r>
            <a:r>
              <a:rPr lang="en-IN" sz="1350">
                <a:highlight>
                  <a:srgbClr val="FFFFFF"/>
                </a:highlight>
                <a:latin typeface="Verdana"/>
                <a:ea typeface="Verdana"/>
                <a:cs typeface="Verdana"/>
                <a:sym typeface="Verdana"/>
              </a:rPr>
              <a:t>.</a:t>
            </a:r>
            <a:endParaRPr sz="1350">
              <a:highlight>
                <a:srgbClr val="FFFFFF"/>
              </a:highlight>
              <a:latin typeface="Verdana"/>
              <a:ea typeface="Verdana"/>
              <a:cs typeface="Verdana"/>
              <a:sym typeface="Verdana"/>
            </a:endParaRPr>
          </a:p>
          <a:p>
            <a:pPr indent="0" lvl="0" marL="0" rtl="0" algn="l">
              <a:spcBef>
                <a:spcPts val="1400"/>
              </a:spcBef>
              <a:spcAft>
                <a:spcPts val="0"/>
              </a:spcAft>
              <a:buNone/>
            </a:pPr>
            <a:r>
              <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5b133866b_0_50"/>
          <p:cNvSpPr txBox="1"/>
          <p:nvPr>
            <p:ph type="title"/>
          </p:nvPr>
        </p:nvSpPr>
        <p:spPr>
          <a:xfrm>
            <a:off x="838200" y="365125"/>
            <a:ext cx="10515600" cy="6087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sz="29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IN" sz="2900">
                <a:highlight>
                  <a:srgbClr val="FFFFFF"/>
                </a:highlight>
                <a:latin typeface="Arial"/>
                <a:ea typeface="Arial"/>
                <a:cs typeface="Arial"/>
                <a:sym typeface="Arial"/>
              </a:rPr>
              <a:t>Attribute class = className</a:t>
            </a:r>
            <a:endParaRPr sz="2900">
              <a:highlight>
                <a:srgbClr val="FFFFFF"/>
              </a:highlight>
              <a:latin typeface="Arial"/>
              <a:ea typeface="Arial"/>
              <a:cs typeface="Arial"/>
              <a:sym typeface="Arial"/>
            </a:endParaRPr>
          </a:p>
          <a:p>
            <a:pPr indent="0" lvl="0" marL="0" rtl="0" algn="l">
              <a:spcBef>
                <a:spcPts val="800"/>
              </a:spcBef>
              <a:spcAft>
                <a:spcPts val="0"/>
              </a:spcAft>
              <a:buNone/>
            </a:pPr>
            <a:r>
              <a:t/>
            </a:r>
            <a:endParaRPr sz="4900"/>
          </a:p>
        </p:txBody>
      </p:sp>
      <p:sp>
        <p:nvSpPr>
          <p:cNvPr id="202" name="Google Shape;202;g295b133866b_0_50"/>
          <p:cNvSpPr txBox="1"/>
          <p:nvPr>
            <p:ph idx="1" type="body"/>
          </p:nvPr>
        </p:nvSpPr>
        <p:spPr>
          <a:xfrm>
            <a:off x="838200" y="973825"/>
            <a:ext cx="10515600" cy="520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attribute is a much used attribute in HTML, but since JSX is rendered as JavaScript, and the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keyword is a reserved word in JavaScript, you are not allowed to use it in JSX.</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highlight>
                  <a:srgbClr val="FFFFCC"/>
                </a:highlight>
                <a:latin typeface="Verdana"/>
                <a:ea typeface="Verdana"/>
                <a:cs typeface="Verdana"/>
                <a:sym typeface="Verdana"/>
              </a:rPr>
              <a:t>Use attribute </a:t>
            </a:r>
            <a:r>
              <a:rPr lang="en-IN" sz="1200">
                <a:solidFill>
                  <a:srgbClr val="DC143C"/>
                </a:solidFill>
                <a:latin typeface="Consolas"/>
                <a:ea typeface="Consolas"/>
                <a:cs typeface="Consolas"/>
                <a:sym typeface="Consolas"/>
              </a:rPr>
              <a:t>className</a:t>
            </a:r>
            <a:r>
              <a:rPr lang="en-IN" sz="1150">
                <a:highlight>
                  <a:srgbClr val="FFFFCC"/>
                </a:highlight>
                <a:latin typeface="Verdana"/>
                <a:ea typeface="Verdana"/>
                <a:cs typeface="Verdana"/>
                <a:sym typeface="Verdana"/>
              </a:rPr>
              <a:t> instead.</a:t>
            </a:r>
            <a:endParaRPr sz="1150">
              <a:highlight>
                <a:srgbClr val="FFFFCC"/>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 </a:t>
            </a:r>
            <a:r>
              <a:rPr lang="en-IN" sz="1150">
                <a:solidFill>
                  <a:srgbClr val="669900"/>
                </a:solidFill>
                <a:highlight>
                  <a:srgbClr val="FFFFFF"/>
                </a:highlight>
                <a:latin typeface="Consolas"/>
                <a:ea typeface="Consolas"/>
                <a:cs typeface="Consolas"/>
                <a:sym typeface="Consolas"/>
              </a:rPr>
              <a:t>className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myclass</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Hello World</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t/>
            </a:r>
            <a:endParaRPr sz="1150">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100">
              <a:solidFill>
                <a:srgbClr val="999999"/>
              </a:solidFill>
              <a:latin typeface="Consolas"/>
              <a:ea typeface="Consolas"/>
              <a:cs typeface="Consolas"/>
              <a:sym typeface="Consolas"/>
            </a:endParaRPr>
          </a:p>
          <a:p>
            <a:pPr indent="0" lvl="0" marL="0" rtl="0" algn="l">
              <a:spcBef>
                <a:spcPts val="1000"/>
              </a:spcBef>
              <a:spcAft>
                <a:spcPts val="0"/>
              </a:spcAft>
              <a:buNone/>
            </a:pPr>
            <a:r>
              <a:t/>
            </a:r>
            <a:endParaRPr sz="1150">
              <a:highlight>
                <a:srgbClr val="FFFFCC"/>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5b133866b_0_59"/>
          <p:cNvSpPr txBox="1"/>
          <p:nvPr>
            <p:ph type="title"/>
          </p:nvPr>
        </p:nvSpPr>
        <p:spPr>
          <a:xfrm>
            <a:off x="838200" y="365125"/>
            <a:ext cx="10515600" cy="693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200">
                <a:highlight>
                  <a:srgbClr val="FFFFFF"/>
                </a:highlight>
                <a:latin typeface="Arial"/>
                <a:ea typeface="Arial"/>
                <a:cs typeface="Arial"/>
                <a:sym typeface="Arial"/>
              </a:rPr>
              <a:t>Conditions - if statements</a:t>
            </a:r>
            <a:endParaRPr sz="3500"/>
          </a:p>
        </p:txBody>
      </p:sp>
      <p:sp>
        <p:nvSpPr>
          <p:cNvPr id="208" name="Google Shape;208;g295b133866b_0_59"/>
          <p:cNvSpPr txBox="1"/>
          <p:nvPr>
            <p:ph idx="1" type="body"/>
          </p:nvPr>
        </p:nvSpPr>
        <p:spPr>
          <a:xfrm>
            <a:off x="838200" y="959550"/>
            <a:ext cx="10515600" cy="52173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React supports </a:t>
            </a:r>
            <a:r>
              <a:rPr lang="en-IN" sz="1200">
                <a:solidFill>
                  <a:srgbClr val="DC143C"/>
                </a:solidFill>
                <a:highlight>
                  <a:srgbClr val="FFFFFF"/>
                </a:highlight>
                <a:latin typeface="Consolas"/>
                <a:ea typeface="Consolas"/>
                <a:cs typeface="Consolas"/>
                <a:sym typeface="Consolas"/>
              </a:rPr>
              <a:t>if</a:t>
            </a:r>
            <a:r>
              <a:rPr lang="en-IN" sz="1150">
                <a:highlight>
                  <a:srgbClr val="FFFFFF"/>
                </a:highlight>
                <a:latin typeface="Verdana"/>
                <a:ea typeface="Verdana"/>
                <a:cs typeface="Verdana"/>
                <a:sym typeface="Verdana"/>
              </a:rPr>
              <a:t> statements, but not </a:t>
            </a:r>
            <a:r>
              <a:rPr i="1" lang="en-IN" sz="1150">
                <a:highlight>
                  <a:srgbClr val="FFFFFF"/>
                </a:highlight>
                <a:latin typeface="Verdana"/>
                <a:ea typeface="Verdana"/>
                <a:cs typeface="Verdana"/>
                <a:sym typeface="Verdana"/>
              </a:rPr>
              <a:t>inside </a:t>
            </a:r>
            <a:r>
              <a:rPr lang="en-IN" sz="1150">
                <a:highlight>
                  <a:srgbClr val="FFFFFF"/>
                </a:highlight>
                <a:latin typeface="Verdana"/>
                <a:ea typeface="Verdana"/>
                <a:cs typeface="Verdana"/>
                <a:sym typeface="Verdana"/>
              </a:rPr>
              <a:t>JSX.</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To be able to use conditional statements in JSX, you should put the </a:t>
            </a:r>
            <a:r>
              <a:rPr lang="en-IN" sz="1200">
                <a:solidFill>
                  <a:srgbClr val="DC143C"/>
                </a:solidFill>
                <a:highlight>
                  <a:srgbClr val="FFFFFF"/>
                </a:highlight>
                <a:latin typeface="Consolas"/>
                <a:ea typeface="Consolas"/>
                <a:cs typeface="Consolas"/>
                <a:sym typeface="Consolas"/>
              </a:rPr>
              <a:t>if</a:t>
            </a:r>
            <a:r>
              <a:rPr lang="en-IN" sz="1150">
                <a:highlight>
                  <a:srgbClr val="FFFFFF"/>
                </a:highlight>
                <a:latin typeface="Verdana"/>
                <a:ea typeface="Verdana"/>
                <a:cs typeface="Verdana"/>
                <a:sym typeface="Verdana"/>
              </a:rPr>
              <a:t> statements outside of the JSX, or you could use a ternary expression instead:</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x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let</a:t>
            </a:r>
            <a:r>
              <a:rPr lang="en-IN" sz="1150">
                <a:highlight>
                  <a:srgbClr val="FFFFFF"/>
                </a:highlight>
                <a:latin typeface="Consolas"/>
                <a:ea typeface="Consolas"/>
                <a:cs typeface="Consolas"/>
                <a:sym typeface="Consolas"/>
              </a:rPr>
              <a:t> text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"Goodbye"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if</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x </a:t>
            </a:r>
            <a:r>
              <a:rPr lang="en-IN" sz="1150">
                <a:solidFill>
                  <a:srgbClr val="9A6E3A"/>
                </a:solidFill>
                <a:highlight>
                  <a:srgbClr val="FFFFFF"/>
                </a:highlight>
                <a:latin typeface="Consolas"/>
                <a:ea typeface="Consolas"/>
                <a:cs typeface="Consolas"/>
                <a:sym typeface="Consolas"/>
              </a:rPr>
              <a:t>&lt;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text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"Hello"</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text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solidFill>
                <a:srgbClr val="0077AA"/>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x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x</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&lt;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"Hello"</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"Goodbye"</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95b133866b_0_68"/>
          <p:cNvSpPr txBox="1"/>
          <p:nvPr>
            <p:ph type="title"/>
          </p:nvPr>
        </p:nvSpPr>
        <p:spPr>
          <a:xfrm>
            <a:off x="838200" y="365125"/>
            <a:ext cx="10515600" cy="6651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Components</a:t>
            </a:r>
            <a:endParaRPr/>
          </a:p>
        </p:txBody>
      </p:sp>
      <p:sp>
        <p:nvSpPr>
          <p:cNvPr id="214" name="Google Shape;214;g295b133866b_0_68"/>
          <p:cNvSpPr txBox="1"/>
          <p:nvPr>
            <p:ph idx="1" type="body"/>
          </p:nvPr>
        </p:nvSpPr>
        <p:spPr>
          <a:xfrm>
            <a:off x="838200" y="1030225"/>
            <a:ext cx="10515600" cy="5146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050">
                <a:highlight>
                  <a:srgbClr val="FFFFFF"/>
                </a:highlight>
                <a:latin typeface="Verdana"/>
                <a:ea typeface="Verdana"/>
                <a:cs typeface="Verdana"/>
                <a:sym typeface="Verdana"/>
              </a:rPr>
              <a:t>Components are independent and reusable bits of code. They serve the same purpose as JavaScript functions, but work in isolation and return HTML.</a:t>
            </a:r>
            <a:endParaRPr sz="2050">
              <a:highlight>
                <a:srgbClr val="FFFFFF"/>
              </a:highlight>
              <a:latin typeface="Verdana"/>
              <a:ea typeface="Verdana"/>
              <a:cs typeface="Verdana"/>
              <a:sym typeface="Verdana"/>
            </a:endParaRPr>
          </a:p>
          <a:p>
            <a:pPr indent="0" lvl="0" marL="0" rtl="0" algn="l">
              <a:spcBef>
                <a:spcPts val="1000"/>
              </a:spcBef>
              <a:spcAft>
                <a:spcPts val="0"/>
              </a:spcAft>
              <a:buNone/>
            </a:pPr>
            <a:r>
              <a:rPr lang="en-IN" sz="2050">
                <a:highlight>
                  <a:srgbClr val="FFFFFF"/>
                </a:highlight>
                <a:latin typeface="Verdana"/>
                <a:ea typeface="Verdana"/>
                <a:cs typeface="Verdana"/>
                <a:sym typeface="Verdana"/>
              </a:rPr>
              <a:t>Components come in two types, Class components and Function components</a:t>
            </a:r>
            <a:endParaRPr sz="2050">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95b133866b_0_76"/>
          <p:cNvSpPr txBox="1"/>
          <p:nvPr>
            <p:ph type="title"/>
          </p:nvPr>
        </p:nvSpPr>
        <p:spPr>
          <a:xfrm>
            <a:off x="838200" y="365125"/>
            <a:ext cx="10515600" cy="5520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Create Your First Component</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220" name="Google Shape;220;g295b133866b_0_76"/>
          <p:cNvSpPr txBox="1"/>
          <p:nvPr>
            <p:ph idx="1" type="body"/>
          </p:nvPr>
        </p:nvSpPr>
        <p:spPr>
          <a:xfrm>
            <a:off x="838200" y="917225"/>
            <a:ext cx="10515600" cy="5259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When creating a React component, the component's name </a:t>
            </a:r>
            <a:r>
              <a:rPr i="1" lang="en-IN" sz="1150">
                <a:highlight>
                  <a:srgbClr val="FFFFFF"/>
                </a:highlight>
                <a:latin typeface="Verdana"/>
                <a:ea typeface="Verdana"/>
                <a:cs typeface="Verdana"/>
                <a:sym typeface="Verdana"/>
              </a:rPr>
              <a:t>MUST</a:t>
            </a:r>
            <a:r>
              <a:rPr lang="en-IN" sz="1150">
                <a:highlight>
                  <a:srgbClr val="FFFFFF"/>
                </a:highlight>
                <a:latin typeface="Verdana"/>
                <a:ea typeface="Verdana"/>
                <a:cs typeface="Verdana"/>
                <a:sym typeface="Verdana"/>
              </a:rPr>
              <a:t> start with an upper case letter.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 class component must include the </a:t>
            </a:r>
            <a:r>
              <a:rPr lang="en-IN" sz="1200">
                <a:solidFill>
                  <a:srgbClr val="DC143C"/>
                </a:solidFill>
                <a:highlight>
                  <a:srgbClr val="FFFFFF"/>
                </a:highlight>
                <a:latin typeface="Consolas"/>
                <a:ea typeface="Consolas"/>
                <a:cs typeface="Consolas"/>
                <a:sym typeface="Consolas"/>
              </a:rPr>
              <a:t>extends React.Component</a:t>
            </a:r>
            <a:r>
              <a:rPr lang="en-IN" sz="1150">
                <a:highlight>
                  <a:srgbClr val="FFFFFF"/>
                </a:highlight>
                <a:latin typeface="Verdana"/>
                <a:ea typeface="Verdana"/>
                <a:cs typeface="Verdana"/>
                <a:sym typeface="Verdana"/>
              </a:rPr>
              <a:t> statement. This statement creates an inheritance to React.Component, and gives your component access to React.Component's functions.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also requires a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this method returns HTML.</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sz="1150">
                <a:highlight>
                  <a:srgbClr val="FFFFFF"/>
                </a:highlight>
                <a:latin typeface="Verdana"/>
                <a:ea typeface="Verdana"/>
                <a:cs typeface="Verdana"/>
                <a:sym typeface="Verdana"/>
              </a:rPr>
              <a:t>A Function component also returns HTML, and behaves much the same way as a Class component, but Function components can be written using much less code, are easier to understand</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95b133866b_0_87"/>
          <p:cNvSpPr txBox="1"/>
          <p:nvPr>
            <p:ph type="title"/>
          </p:nvPr>
        </p:nvSpPr>
        <p:spPr>
          <a:xfrm>
            <a:off x="838200" y="365125"/>
            <a:ext cx="10515600" cy="651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000">
                <a:highlight>
                  <a:srgbClr val="FFFFFF"/>
                </a:highlight>
                <a:latin typeface="Arial"/>
                <a:ea typeface="Arial"/>
                <a:cs typeface="Arial"/>
                <a:sym typeface="Arial"/>
              </a:rPr>
              <a:t>Rendering a Component</a:t>
            </a:r>
            <a:endParaRPr sz="5000"/>
          </a:p>
        </p:txBody>
      </p:sp>
      <p:sp>
        <p:nvSpPr>
          <p:cNvPr id="226" name="Google Shape;226;g295b133866b_0_87"/>
          <p:cNvSpPr txBox="1"/>
          <p:nvPr>
            <p:ph idx="1" type="body"/>
          </p:nvPr>
        </p:nvSpPr>
        <p:spPr>
          <a:xfrm>
            <a:off x="838200" y="931325"/>
            <a:ext cx="10515600" cy="524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ReactDOM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'react-dom/client'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function</a:t>
            </a:r>
            <a:r>
              <a:rPr lang="en-IN" sz="1550">
                <a:highlight>
                  <a:srgbClr val="FFFFFF"/>
                </a:highlight>
                <a:latin typeface="Consolas"/>
                <a:ea typeface="Consolas"/>
                <a:cs typeface="Consolas"/>
                <a:sym typeface="Consolas"/>
              </a:rPr>
              <a:t> </a:t>
            </a:r>
            <a:r>
              <a:rPr lang="en-IN" sz="1550">
                <a:solidFill>
                  <a:srgbClr val="DD4A68"/>
                </a:solidFill>
                <a:highlight>
                  <a:srgbClr val="FFFFFF"/>
                </a:highlight>
                <a:latin typeface="Consolas"/>
                <a:ea typeface="Consolas"/>
                <a:cs typeface="Consolas"/>
                <a:sym typeface="Consolas"/>
              </a:rPr>
              <a:t>Car</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0077AA"/>
                </a:solidFill>
                <a:highlight>
                  <a:srgbClr val="FFFFFF"/>
                </a:highlight>
                <a:latin typeface="Consolas"/>
                <a:ea typeface="Consolas"/>
                <a:cs typeface="Consolas"/>
                <a:sym typeface="Consolas"/>
              </a:rPr>
              <a:t>return</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h2</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Hi, I am a Car!</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h2</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root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ReactDOM</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createRoot</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document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getElementById</a:t>
            </a:r>
            <a:r>
              <a:rPr lang="en-IN" sz="1550">
                <a:solidFill>
                  <a:srgbClr val="999999"/>
                </a:solidFill>
                <a:highlight>
                  <a:srgbClr val="FFFFFF"/>
                </a:highlight>
                <a:latin typeface="Consolas"/>
                <a:ea typeface="Consolas"/>
                <a:cs typeface="Consolas"/>
                <a:sym typeface="Consolas"/>
              </a:rPr>
              <a:t>(</a:t>
            </a:r>
            <a:r>
              <a:rPr lang="en-IN" sz="1550">
                <a:solidFill>
                  <a:srgbClr val="669900"/>
                </a:solidFill>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550">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render</a:t>
            </a:r>
            <a:r>
              <a:rPr lang="en-IN" sz="1550">
                <a:solidFill>
                  <a:srgbClr val="999999"/>
                </a:solidFill>
                <a:highlight>
                  <a:srgbClr val="FFFFFF"/>
                </a:highlight>
                <a:latin typeface="Consolas"/>
                <a:ea typeface="Consolas"/>
                <a:cs typeface="Consolas"/>
                <a:sym typeface="Consolas"/>
              </a:rPr>
              <a:t>(&lt;</a:t>
            </a:r>
            <a:r>
              <a:rPr lang="en-IN" sz="1550">
                <a:solidFill>
                  <a:srgbClr val="DD4A68"/>
                </a:solidFill>
                <a:highlight>
                  <a:srgbClr val="FFFFFF"/>
                </a:highlight>
                <a:latin typeface="Consolas"/>
                <a:ea typeface="Consolas"/>
                <a:cs typeface="Consolas"/>
                <a:sym typeface="Consolas"/>
              </a:rPr>
              <a:t>Car</a:t>
            </a:r>
            <a:r>
              <a:rPr lang="en-IN" sz="1550">
                <a:solidFill>
                  <a:srgbClr val="990055"/>
                </a:solidFill>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/&gt;);</a:t>
            </a:r>
            <a:endParaRPr sz="15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95b133866b_0_94"/>
          <p:cNvSpPr txBox="1"/>
          <p:nvPr>
            <p:ph type="title"/>
          </p:nvPr>
        </p:nvSpPr>
        <p:spPr>
          <a:xfrm>
            <a:off x="838200" y="365125"/>
            <a:ext cx="10515600" cy="6228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7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0740"/>
              <a:buFont typeface="Arial"/>
              <a:buNone/>
            </a:pPr>
            <a:r>
              <a:rPr lang="en-IN" sz="2700">
                <a:highlight>
                  <a:srgbClr val="FFFFFF"/>
                </a:highlight>
                <a:latin typeface="Arial"/>
                <a:ea typeface="Arial"/>
                <a:cs typeface="Arial"/>
                <a:sym typeface="Arial"/>
              </a:rPr>
              <a:t>Props</a:t>
            </a:r>
            <a:endParaRPr sz="2700">
              <a:highlight>
                <a:srgbClr val="FFFFFF"/>
              </a:highlight>
              <a:latin typeface="Arial"/>
              <a:ea typeface="Arial"/>
              <a:cs typeface="Arial"/>
              <a:sym typeface="Arial"/>
            </a:endParaRPr>
          </a:p>
          <a:p>
            <a:pPr indent="0" lvl="0" marL="0" rtl="0" algn="l">
              <a:spcBef>
                <a:spcPts val="800"/>
              </a:spcBef>
              <a:spcAft>
                <a:spcPts val="0"/>
              </a:spcAft>
              <a:buNone/>
            </a:pPr>
            <a:r>
              <a:t/>
            </a:r>
            <a:endParaRPr sz="4700"/>
          </a:p>
        </p:txBody>
      </p:sp>
      <p:sp>
        <p:nvSpPr>
          <p:cNvPr id="232" name="Google Shape;232;g295b133866b_0_94"/>
          <p:cNvSpPr txBox="1"/>
          <p:nvPr>
            <p:ph idx="1" type="body"/>
          </p:nvPr>
        </p:nvSpPr>
        <p:spPr>
          <a:xfrm>
            <a:off x="838200" y="846675"/>
            <a:ext cx="10515600" cy="53301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Components can be passed as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 which stands for properties.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Props are like function arguments, and you send them into the component as attributes.</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95b133866b_0_102"/>
          <p:cNvSpPr txBox="1"/>
          <p:nvPr>
            <p:ph type="title"/>
          </p:nvPr>
        </p:nvSpPr>
        <p:spPr>
          <a:xfrm>
            <a:off x="838200" y="365125"/>
            <a:ext cx="10515600" cy="693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Components in Components</a:t>
            </a:r>
            <a:endParaRPr/>
          </a:p>
        </p:txBody>
      </p:sp>
      <p:sp>
        <p:nvSpPr>
          <p:cNvPr id="238" name="Google Shape;238;g295b133866b_0_102"/>
          <p:cNvSpPr txBox="1"/>
          <p:nvPr>
            <p:ph idx="1" type="body"/>
          </p:nvPr>
        </p:nvSpPr>
        <p:spPr>
          <a:xfrm>
            <a:off x="838200" y="945450"/>
            <a:ext cx="10515600" cy="52314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None/>
            </a:pPr>
            <a:r>
              <a:rPr lang="en-IN" sz="1350">
                <a:highlight>
                  <a:srgbClr val="FFFFFF"/>
                </a:highlight>
                <a:latin typeface="Verdana"/>
                <a:ea typeface="Verdana"/>
                <a:cs typeface="Verdana"/>
                <a:sym typeface="Verdana"/>
              </a:rPr>
              <a:t>We can refer to components inside other components:</a:t>
            </a:r>
            <a:endParaRPr sz="1350">
              <a:highlight>
                <a:srgbClr val="FFFFFF"/>
              </a:highlight>
              <a:latin typeface="Verdana"/>
              <a:ea typeface="Verdana"/>
              <a:cs typeface="Verdana"/>
              <a:sym typeface="Verdana"/>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ReactDOM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'react-dom/client'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function</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Car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I am a Car!</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function</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Garage</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h1</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Who lives in my Garage?</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h1</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Car</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const</a:t>
            </a:r>
            <a:r>
              <a:rPr lang="en-IN" sz="1350">
                <a:highlight>
                  <a:srgbClr val="FFFFFF"/>
                </a:highlight>
                <a:latin typeface="Consolas"/>
                <a:ea typeface="Consolas"/>
                <a:cs typeface="Consolas"/>
                <a:sym typeface="Consolas"/>
              </a:rPr>
              <a:t> root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ReactDOM</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createRoot</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document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getElementById</a:t>
            </a:r>
            <a:r>
              <a:rPr lang="en-IN" sz="1350">
                <a:solidFill>
                  <a:srgbClr val="999999"/>
                </a:solidFill>
                <a:highlight>
                  <a:srgbClr val="FFFFFF"/>
                </a:highlight>
                <a:latin typeface="Consolas"/>
                <a:ea typeface="Consolas"/>
                <a:cs typeface="Consolas"/>
                <a:sym typeface="Consolas"/>
              </a:rPr>
              <a:t>(</a:t>
            </a:r>
            <a:r>
              <a:rPr lang="en-IN" sz="1350">
                <a:solidFill>
                  <a:srgbClr val="669900"/>
                </a:solidFill>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100"/>
              <a:buFont typeface="Arial"/>
              <a:buNone/>
            </a:pPr>
            <a:r>
              <a:rPr lang="en-IN" sz="1350">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Garage</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solidFill>
                <a:srgbClr val="999999"/>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95b133866b_0_110"/>
          <p:cNvSpPr txBox="1"/>
          <p:nvPr>
            <p:ph type="title"/>
          </p:nvPr>
        </p:nvSpPr>
        <p:spPr>
          <a:xfrm>
            <a:off x="838200" y="365125"/>
            <a:ext cx="10515600" cy="523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Components in Files</a:t>
            </a:r>
            <a:endParaRPr/>
          </a:p>
        </p:txBody>
      </p:sp>
      <p:sp>
        <p:nvSpPr>
          <p:cNvPr id="244" name="Google Shape;244;g295b133866b_0_110"/>
          <p:cNvSpPr txBox="1"/>
          <p:nvPr>
            <p:ph idx="1" type="body"/>
          </p:nvPr>
        </p:nvSpPr>
        <p:spPr>
          <a:xfrm>
            <a:off x="838200" y="888925"/>
            <a:ext cx="10515600" cy="52878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is all about re-using code, and it is recommended to split your components into separate files.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To do that, create a new file with a </a:t>
            </a:r>
            <a:r>
              <a:rPr lang="en-IN" sz="1200">
                <a:solidFill>
                  <a:srgbClr val="DC143C"/>
                </a:solidFill>
                <a:highlight>
                  <a:srgbClr val="FFFFFF"/>
                </a:highlight>
                <a:latin typeface="Consolas"/>
                <a:ea typeface="Consolas"/>
                <a:cs typeface="Consolas"/>
                <a:sym typeface="Consolas"/>
              </a:rPr>
              <a:t>.js</a:t>
            </a:r>
            <a:r>
              <a:rPr lang="en-IN" sz="1150">
                <a:highlight>
                  <a:srgbClr val="FFFFFF"/>
                </a:highlight>
                <a:latin typeface="Verdana"/>
                <a:ea typeface="Verdana"/>
                <a:cs typeface="Verdana"/>
                <a:sym typeface="Verdana"/>
              </a:rPr>
              <a:t> file extension and put the code inside it: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a:t>//car.js</a:t>
            </a:r>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export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default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a:t>//index.js</a:t>
            </a:r>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Car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'./Car.js'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9698431a85_0_0"/>
          <p:cNvSpPr txBox="1"/>
          <p:nvPr>
            <p:ph type="title"/>
          </p:nvPr>
        </p:nvSpPr>
        <p:spPr>
          <a:xfrm>
            <a:off x="838200" y="197550"/>
            <a:ext cx="10515600" cy="4374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Create a Class Component</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250" name="Google Shape;250;g29698431a85_0_0"/>
          <p:cNvSpPr txBox="1"/>
          <p:nvPr>
            <p:ph idx="1" type="body"/>
          </p:nvPr>
        </p:nvSpPr>
        <p:spPr>
          <a:xfrm>
            <a:off x="838200" y="719675"/>
            <a:ext cx="10515600" cy="581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When creating a React component, the component's name must start with an upper case letter.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has to include the </a:t>
            </a:r>
            <a:r>
              <a:rPr lang="en-IN" sz="1200">
                <a:solidFill>
                  <a:srgbClr val="DC143C"/>
                </a:solidFill>
                <a:highlight>
                  <a:srgbClr val="FFFFFF"/>
                </a:highlight>
                <a:latin typeface="Consolas"/>
                <a:ea typeface="Consolas"/>
                <a:cs typeface="Consolas"/>
                <a:sym typeface="Consolas"/>
              </a:rPr>
              <a:t>extends React.Component</a:t>
            </a:r>
            <a:r>
              <a:rPr lang="en-IN" sz="1150">
                <a:highlight>
                  <a:srgbClr val="FFFFFF"/>
                </a:highlight>
                <a:latin typeface="Verdana"/>
                <a:ea typeface="Verdana"/>
                <a:cs typeface="Verdana"/>
                <a:sym typeface="Verdana"/>
              </a:rPr>
              <a:t> statement, this statement creates an inheritance to React.Component, and gives your component access to React.Component's functions.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also requires a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this method returns HTML.</a:t>
            </a:r>
            <a:endParaRPr sz="1150">
              <a:highlight>
                <a:srgbClr val="FFFFFF"/>
              </a:highlight>
              <a:latin typeface="Verdana"/>
              <a:ea typeface="Verdana"/>
              <a:cs typeface="Verdana"/>
              <a:sym typeface="Verdana"/>
            </a:endParaRPr>
          </a:p>
          <a:p>
            <a:pPr indent="0" lvl="0" marL="152400" marR="152400" rtl="0" algn="l">
              <a:lnSpc>
                <a:spcPct val="150000"/>
              </a:lnSpc>
              <a:spcBef>
                <a:spcPts val="14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0077AA"/>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8306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Setting up React Environment </a:t>
            </a:r>
            <a:endParaRPr/>
          </a:p>
        </p:txBody>
      </p:sp>
      <p:sp>
        <p:nvSpPr>
          <p:cNvPr id="98" name="Google Shape;98;p3"/>
          <p:cNvSpPr txBox="1"/>
          <p:nvPr>
            <p:ph idx="1" type="body"/>
          </p:nvPr>
        </p:nvSpPr>
        <p:spPr>
          <a:xfrm>
            <a:off x="838200" y="1195754"/>
            <a:ext cx="10515600" cy="4981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Install Node Js  </a:t>
            </a:r>
            <a:r>
              <a:rPr lang="en-IN" u="sng">
                <a:solidFill>
                  <a:schemeClr val="hlink"/>
                </a:solidFill>
                <a:hlinkClick r:id="rId3"/>
              </a:rPr>
              <a:t>https://nodejs.org/en/download</a:t>
            </a:r>
            <a:endParaRPr/>
          </a:p>
          <a:p>
            <a:pPr indent="-228600" lvl="0" marL="228600" rtl="0" algn="l">
              <a:lnSpc>
                <a:spcPct val="90000"/>
              </a:lnSpc>
              <a:spcBef>
                <a:spcPts val="1000"/>
              </a:spcBef>
              <a:spcAft>
                <a:spcPts val="0"/>
              </a:spcAft>
              <a:buSzPts val="1800"/>
              <a:buChar char="•"/>
            </a:pPr>
            <a:r>
              <a:rPr lang="en-IN"/>
              <a:t>npm install (npm install npm -g)</a:t>
            </a:r>
            <a:endParaRPr/>
          </a:p>
          <a:p>
            <a:pPr indent="-228600" lvl="0" marL="228600" rtl="0" algn="l">
              <a:lnSpc>
                <a:spcPct val="90000"/>
              </a:lnSpc>
              <a:spcBef>
                <a:spcPts val="1000"/>
              </a:spcBef>
              <a:spcAft>
                <a:spcPts val="0"/>
              </a:spcAft>
              <a:buClr>
                <a:schemeClr val="dk1"/>
              </a:buClr>
              <a:buSzPts val="2800"/>
              <a:buChar char="•"/>
            </a:pPr>
            <a:r>
              <a:rPr lang="en-IN"/>
              <a:t>npx create-react-app my my_app (</a:t>
            </a:r>
            <a:r>
              <a:rPr lang="en-IN" sz="1500">
                <a:solidFill>
                  <a:srgbClr val="C7254E"/>
                </a:solidFill>
                <a:highlight>
                  <a:srgbClr val="F9F2F4"/>
                </a:highlight>
                <a:latin typeface="Consolas"/>
                <a:ea typeface="Consolas"/>
                <a:cs typeface="Consolas"/>
                <a:sym typeface="Consolas"/>
              </a:rPr>
              <a:t>npm uninstall -g create-react-app</a:t>
            </a:r>
            <a:r>
              <a:rPr lang="en-IN"/>
              <a:t>)</a:t>
            </a:r>
            <a:endParaRPr/>
          </a:p>
          <a:p>
            <a:pPr indent="-228600" lvl="0" marL="228600" rtl="0" algn="l">
              <a:lnSpc>
                <a:spcPct val="90000"/>
              </a:lnSpc>
              <a:spcBef>
                <a:spcPts val="1000"/>
              </a:spcBef>
              <a:spcAft>
                <a:spcPts val="0"/>
              </a:spcAft>
              <a:buClr>
                <a:schemeClr val="dk1"/>
              </a:buClr>
              <a:buSzPts val="2800"/>
              <a:buChar char="•"/>
            </a:pPr>
            <a:r>
              <a:rPr lang="en-IN"/>
              <a:t>npm start</a:t>
            </a:r>
            <a:endParaRPr/>
          </a:p>
          <a:p>
            <a:pPr indent="-228600" lvl="0" marL="228600" rtl="0" algn="l">
              <a:lnSpc>
                <a:spcPct val="90000"/>
              </a:lnSpc>
              <a:spcBef>
                <a:spcPts val="1000"/>
              </a:spcBef>
              <a:spcAft>
                <a:spcPts val="0"/>
              </a:spcAft>
              <a:buClr>
                <a:schemeClr val="dk1"/>
              </a:buClr>
              <a:buSzPts val="2800"/>
              <a:buChar char="•"/>
            </a:pPr>
            <a:r>
              <a:rPr lang="en-IN"/>
              <a:t>Run  react project </a:t>
            </a:r>
            <a:endParaRPr/>
          </a:p>
          <a:p>
            <a:pPr indent="-228600" lvl="0" marL="228600" rtl="0" algn="l">
              <a:lnSpc>
                <a:spcPct val="90000"/>
              </a:lnSpc>
              <a:spcBef>
                <a:spcPts val="1000"/>
              </a:spcBef>
              <a:spcAft>
                <a:spcPts val="0"/>
              </a:spcAft>
              <a:buClr>
                <a:schemeClr val="dk1"/>
              </a:buClr>
              <a:buSzPts val="2800"/>
              <a:buChar char="•"/>
            </a:pPr>
            <a:r>
              <a:rPr lang="en-IN"/>
              <a:t>nmp start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96fc6f6d82_0_1"/>
          <p:cNvSpPr txBox="1"/>
          <p:nvPr>
            <p:ph type="title"/>
          </p:nvPr>
        </p:nvSpPr>
        <p:spPr>
          <a:xfrm>
            <a:off x="838200" y="365125"/>
            <a:ext cx="10515600" cy="5943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7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0740"/>
              <a:buFont typeface="Arial"/>
              <a:buNone/>
            </a:pPr>
            <a:r>
              <a:rPr lang="en-IN" sz="2700">
                <a:highlight>
                  <a:srgbClr val="FFFFFF"/>
                </a:highlight>
                <a:latin typeface="Arial"/>
                <a:ea typeface="Arial"/>
                <a:cs typeface="Arial"/>
                <a:sym typeface="Arial"/>
              </a:rPr>
              <a:t>Component Constructor</a:t>
            </a:r>
            <a:endParaRPr sz="2700">
              <a:highlight>
                <a:srgbClr val="FFFFFF"/>
              </a:highlight>
              <a:latin typeface="Arial"/>
              <a:ea typeface="Arial"/>
              <a:cs typeface="Arial"/>
              <a:sym typeface="Arial"/>
            </a:endParaRPr>
          </a:p>
          <a:p>
            <a:pPr indent="0" lvl="0" marL="0" rtl="0" algn="l">
              <a:spcBef>
                <a:spcPts val="800"/>
              </a:spcBef>
              <a:spcAft>
                <a:spcPts val="0"/>
              </a:spcAft>
              <a:buNone/>
            </a:pPr>
            <a:r>
              <a:t/>
            </a:r>
            <a:endParaRPr sz="4700"/>
          </a:p>
        </p:txBody>
      </p:sp>
      <p:sp>
        <p:nvSpPr>
          <p:cNvPr id="256" name="Google Shape;256;g296fc6f6d82_0_1"/>
          <p:cNvSpPr txBox="1"/>
          <p:nvPr>
            <p:ph idx="1" type="body"/>
          </p:nvPr>
        </p:nvSpPr>
        <p:spPr>
          <a:xfrm>
            <a:off x="838200" y="959425"/>
            <a:ext cx="10515600" cy="5217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If there is a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function in your component, this function will be called when the component gets initiated.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constructor function is where you initiate the component's properties.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In React, component properties should be kept in an object called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constructor function is also where you honor the inheritance of the parent component by including the </a:t>
            </a:r>
            <a:r>
              <a:rPr lang="en-IN" sz="1200">
                <a:solidFill>
                  <a:srgbClr val="DC143C"/>
                </a:solidFill>
                <a:highlight>
                  <a:srgbClr val="FFFFFF"/>
                </a:highlight>
                <a:latin typeface="Consolas"/>
                <a:ea typeface="Consolas"/>
                <a:cs typeface="Consolas"/>
                <a:sym typeface="Consolas"/>
              </a:rPr>
              <a:t>super()</a:t>
            </a:r>
            <a:r>
              <a:rPr lang="en-IN" sz="1150">
                <a:highlight>
                  <a:srgbClr val="FFFFFF"/>
                </a:highlight>
                <a:latin typeface="Verdana"/>
                <a:ea typeface="Verdana"/>
                <a:cs typeface="Verdana"/>
                <a:sym typeface="Verdana"/>
              </a:rPr>
              <a:t> statement, which executes the parent component's constructor function, and your component has access to all the functions of the parent component (</a:t>
            </a:r>
            <a:r>
              <a:rPr lang="en-IN" sz="1200">
                <a:solidFill>
                  <a:srgbClr val="DC143C"/>
                </a:solidFill>
                <a:highlight>
                  <a:srgbClr val="FFFFFF"/>
                </a:highlight>
                <a:latin typeface="Consolas"/>
                <a:ea typeface="Consolas"/>
                <a:cs typeface="Consolas"/>
                <a:sym typeface="Consolas"/>
              </a:rPr>
              <a:t>React.Component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96fc6f6d82_0_9"/>
          <p:cNvSpPr txBox="1"/>
          <p:nvPr>
            <p:ph idx="1" type="body"/>
          </p:nvPr>
        </p:nvSpPr>
        <p:spPr>
          <a:xfrm>
            <a:off x="838200" y="620900"/>
            <a:ext cx="10515600" cy="555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ReactDOM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'react-dom/client'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class</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Car</a:t>
            </a: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extends</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Component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constructor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super</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this</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state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r>
              <a:rPr lang="en-IN" sz="1350">
                <a:solidFill>
                  <a:srgbClr val="990055"/>
                </a:solidFill>
                <a:highlight>
                  <a:srgbClr val="FFFFFF"/>
                </a:highlight>
                <a:latin typeface="Consolas"/>
                <a:ea typeface="Consolas"/>
                <a:cs typeface="Consolas"/>
                <a:sym typeface="Consolas"/>
              </a:rPr>
              <a:t>color</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"red"</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I am a </a:t>
            </a:r>
            <a:r>
              <a:rPr lang="en-IN" sz="1350">
                <a:solidFill>
                  <a:srgbClr val="999999"/>
                </a:solidFill>
                <a:highlight>
                  <a:srgbClr val="FFFFFF"/>
                </a:highlight>
                <a:latin typeface="Consolas"/>
                <a:ea typeface="Consolas"/>
                <a:cs typeface="Consolas"/>
                <a:sym typeface="Consolas"/>
              </a:rPr>
              <a:t>{</a:t>
            </a:r>
            <a:r>
              <a:rPr lang="en-IN" sz="1350">
                <a:solidFill>
                  <a:srgbClr val="0077AA"/>
                </a:solidFill>
                <a:highlight>
                  <a:srgbClr val="FFFFFF"/>
                </a:highlight>
                <a:latin typeface="Consolas"/>
                <a:ea typeface="Consolas"/>
                <a:cs typeface="Consolas"/>
                <a:sym typeface="Consolas"/>
              </a:rPr>
              <a:t>this</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state</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color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Car!</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const</a:t>
            </a:r>
            <a:r>
              <a:rPr lang="en-IN" sz="1350">
                <a:highlight>
                  <a:srgbClr val="FFFFFF"/>
                </a:highlight>
                <a:latin typeface="Consolas"/>
                <a:ea typeface="Consolas"/>
                <a:cs typeface="Consolas"/>
                <a:sym typeface="Consolas"/>
              </a:rPr>
              <a:t> root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ReactDOM</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createRoot</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document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getElementById</a:t>
            </a:r>
            <a:r>
              <a:rPr lang="en-IN" sz="1350">
                <a:solidFill>
                  <a:srgbClr val="999999"/>
                </a:solidFill>
                <a:highlight>
                  <a:srgbClr val="FFFFFF"/>
                </a:highlight>
                <a:latin typeface="Consolas"/>
                <a:ea typeface="Consolas"/>
                <a:cs typeface="Consolas"/>
                <a:sym typeface="Consolas"/>
              </a:rPr>
              <a:t>(</a:t>
            </a:r>
            <a:r>
              <a:rPr lang="en-IN" sz="1350">
                <a:solidFill>
                  <a:srgbClr val="669900"/>
                </a:solidFill>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350">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Car</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96fc6f6d82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Props</a:t>
            </a:r>
            <a:endParaRPr/>
          </a:p>
        </p:txBody>
      </p:sp>
      <p:sp>
        <p:nvSpPr>
          <p:cNvPr id="267" name="Google Shape;267;g296fc6f6d82_0_15"/>
          <p:cNvSpPr txBox="1"/>
          <p:nvPr>
            <p:ph idx="1" type="body"/>
          </p:nvPr>
        </p:nvSpPr>
        <p:spPr>
          <a:xfrm>
            <a:off x="838200" y="1340550"/>
            <a:ext cx="10515600" cy="4836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Another way of handling component properties is by using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Props are like function arguments, and you send them into the component as attributes.</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96fc6f6d82_0_22"/>
          <p:cNvSpPr txBox="1"/>
          <p:nvPr>
            <p:ph type="title"/>
          </p:nvPr>
        </p:nvSpPr>
        <p:spPr>
          <a:xfrm>
            <a:off x="838200" y="365125"/>
            <a:ext cx="10515600" cy="6510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6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660">
                <a:highlight>
                  <a:srgbClr val="FFFFFF"/>
                </a:highlight>
                <a:latin typeface="Arial"/>
                <a:ea typeface="Arial"/>
                <a:cs typeface="Arial"/>
                <a:sym typeface="Arial"/>
              </a:rPr>
              <a:t>Props in the Constructor</a:t>
            </a:r>
            <a:endParaRPr sz="26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460"/>
          </a:p>
        </p:txBody>
      </p:sp>
      <p:sp>
        <p:nvSpPr>
          <p:cNvPr id="273" name="Google Shape;273;g296fc6f6d82_0_22"/>
          <p:cNvSpPr txBox="1"/>
          <p:nvPr>
            <p:ph idx="1" type="body"/>
          </p:nvPr>
        </p:nvSpPr>
        <p:spPr>
          <a:xfrm>
            <a:off x="838200" y="1016000"/>
            <a:ext cx="10515600" cy="51609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rPr lang="en-IN" sz="1150">
                <a:highlight>
                  <a:srgbClr val="FFFFFF"/>
                </a:highlight>
                <a:latin typeface="Verdana"/>
                <a:ea typeface="Verdana"/>
                <a:cs typeface="Verdana"/>
                <a:sym typeface="Verdana"/>
              </a:rPr>
              <a:t>If your component has a constructor function, the props should always be passed to the constructor and also to the React.Component via the </a:t>
            </a:r>
            <a:r>
              <a:rPr lang="en-IN" sz="1200">
                <a:solidFill>
                  <a:srgbClr val="DC143C"/>
                </a:solidFill>
                <a:latin typeface="Consolas"/>
                <a:ea typeface="Consolas"/>
                <a:cs typeface="Consolas"/>
                <a:sym typeface="Consolas"/>
              </a:rPr>
              <a:t>super()</a:t>
            </a:r>
            <a:r>
              <a:rPr lang="en-IN" sz="1150">
                <a:highlight>
                  <a:srgbClr val="FFFFFF"/>
                </a:highlight>
                <a:latin typeface="Verdana"/>
                <a:ea typeface="Verdana"/>
                <a:cs typeface="Verdana"/>
                <a:sym typeface="Verdana"/>
              </a:rPr>
              <a:t> method.</a:t>
            </a:r>
            <a:endParaRPr sz="1150">
              <a:solidFill>
                <a:srgbClr val="0077AA"/>
              </a:solidFill>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8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Mustang</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96fc6f6d82_0_31"/>
          <p:cNvSpPr txBox="1"/>
          <p:nvPr>
            <p:ph type="title"/>
          </p:nvPr>
        </p:nvSpPr>
        <p:spPr>
          <a:xfrm>
            <a:off x="838200" y="365125"/>
            <a:ext cx="10515600" cy="608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React Class Component State</a:t>
            </a:r>
            <a:endParaRPr/>
          </a:p>
        </p:txBody>
      </p:sp>
      <p:sp>
        <p:nvSpPr>
          <p:cNvPr id="279" name="Google Shape;279;g296fc6f6d82_0_31"/>
          <p:cNvSpPr txBox="1"/>
          <p:nvPr>
            <p:ph idx="1" type="body"/>
          </p:nvPr>
        </p:nvSpPr>
        <p:spPr>
          <a:xfrm>
            <a:off x="838200" y="1044225"/>
            <a:ext cx="10515600" cy="5132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Class components have a built-in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is where you store property values that belongs to the component.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When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changes, the component re-renders.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state object is initialized in the constructor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state object can contain as many properties as you like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Refer to the </a:t>
            </a:r>
            <a:r>
              <a:rPr lang="en-IN" sz="1200">
                <a:solidFill>
                  <a:srgbClr val="DC143C"/>
                </a:solidFill>
                <a:latin typeface="Consolas"/>
                <a:ea typeface="Consolas"/>
                <a:cs typeface="Consolas"/>
                <a:sym typeface="Consolas"/>
              </a:rPr>
              <a:t>state</a:t>
            </a:r>
            <a:r>
              <a:rPr lang="en-IN" sz="1150">
                <a:highlight>
                  <a:srgbClr val="FFFFFF"/>
                </a:highlight>
                <a:latin typeface="Verdana"/>
                <a:ea typeface="Verdana"/>
                <a:cs typeface="Verdana"/>
                <a:sym typeface="Verdana"/>
              </a:rPr>
              <a:t> object anywhere in the component by using the </a:t>
            </a:r>
            <a:r>
              <a:rPr lang="en-IN" sz="1200">
                <a:solidFill>
                  <a:srgbClr val="DC143C"/>
                </a:solidFill>
                <a:latin typeface="Consolas"/>
                <a:ea typeface="Consolas"/>
                <a:cs typeface="Consolas"/>
                <a:sym typeface="Consolas"/>
              </a:rPr>
              <a:t>this.state.</a:t>
            </a:r>
            <a:r>
              <a:rPr i="1" lang="en-IN" sz="1200">
                <a:solidFill>
                  <a:srgbClr val="DC143C"/>
                </a:solidFill>
                <a:latin typeface="Consolas"/>
                <a:ea typeface="Consolas"/>
                <a:cs typeface="Consolas"/>
                <a:sym typeface="Consolas"/>
              </a:rPr>
              <a:t>propertyname</a:t>
            </a:r>
            <a:r>
              <a:rPr lang="en-IN" sz="1150">
                <a:highlight>
                  <a:srgbClr val="FFFFFF"/>
                </a:highlight>
                <a:latin typeface="Verdana"/>
                <a:ea typeface="Verdana"/>
                <a:cs typeface="Verdana"/>
                <a:sym typeface="Verdana"/>
              </a:rPr>
              <a:t> syntax</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96fc6f6d82_0_41"/>
          <p:cNvSpPr txBox="1"/>
          <p:nvPr>
            <p:ph idx="1" type="body"/>
          </p:nvPr>
        </p:nvSpPr>
        <p:spPr>
          <a:xfrm>
            <a:off x="838200" y="366900"/>
            <a:ext cx="10515600" cy="58101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brand</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"Ford"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model</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"Mustang"</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year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1964</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brand</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It is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from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year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96fc6f6d82_0_51"/>
          <p:cNvSpPr txBox="1"/>
          <p:nvPr>
            <p:ph type="title"/>
          </p:nvPr>
        </p:nvSpPr>
        <p:spPr>
          <a:xfrm>
            <a:off x="838200" y="365125"/>
            <a:ext cx="10515600" cy="6792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Changing the </a:t>
            </a:r>
            <a:r>
              <a:rPr lang="en-IN" sz="2500">
                <a:solidFill>
                  <a:srgbClr val="DC143C"/>
                </a:solidFill>
                <a:highlight>
                  <a:srgbClr val="FFFFFF"/>
                </a:highlight>
                <a:latin typeface="Consolas"/>
                <a:ea typeface="Consolas"/>
                <a:cs typeface="Consolas"/>
                <a:sym typeface="Consolas"/>
              </a:rPr>
              <a:t>state</a:t>
            </a:r>
            <a:r>
              <a:rPr lang="en-IN" sz="2400">
                <a:highlight>
                  <a:srgbClr val="FFFFFF"/>
                </a:highlight>
                <a:latin typeface="Arial"/>
                <a:ea typeface="Arial"/>
                <a:cs typeface="Arial"/>
                <a:sym typeface="Arial"/>
              </a:rPr>
              <a:t> Object</a:t>
            </a:r>
            <a:endParaRPr/>
          </a:p>
        </p:txBody>
      </p:sp>
      <p:sp>
        <p:nvSpPr>
          <p:cNvPr id="290" name="Google Shape;290;g296fc6f6d82_0_51"/>
          <p:cNvSpPr txBox="1"/>
          <p:nvPr>
            <p:ph idx="1" type="body"/>
          </p:nvPr>
        </p:nvSpPr>
        <p:spPr>
          <a:xfrm>
            <a:off x="838200" y="1171225"/>
            <a:ext cx="10515600" cy="50055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To change a value in the state object, use the </a:t>
            </a:r>
            <a:r>
              <a:rPr lang="en-IN" sz="1200">
                <a:solidFill>
                  <a:srgbClr val="DC143C"/>
                </a:solidFill>
                <a:highlight>
                  <a:srgbClr val="FFFFFF"/>
                </a:highlight>
                <a:latin typeface="Consolas"/>
                <a:ea typeface="Consolas"/>
                <a:cs typeface="Consolas"/>
                <a:sym typeface="Consolas"/>
              </a:rPr>
              <a:t>this.setState()</a:t>
            </a:r>
            <a:r>
              <a:rPr lang="en-IN" sz="1150">
                <a:highlight>
                  <a:srgbClr val="FFFFFF"/>
                </a:highlight>
                <a:latin typeface="Verdana"/>
                <a:ea typeface="Verdana"/>
                <a:cs typeface="Verdana"/>
                <a:sym typeface="Verdana"/>
              </a:rPr>
              <a:t> method.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When a value in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changes, the component will re-render, meaning that the output will change according to the new value(s)..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CC"/>
                </a:highlight>
                <a:latin typeface="Verdana"/>
                <a:ea typeface="Verdana"/>
                <a:cs typeface="Verdana"/>
                <a:sym typeface="Verdana"/>
              </a:rPr>
              <a:t>Always use the </a:t>
            </a:r>
            <a:r>
              <a:rPr lang="en-IN" sz="1200">
                <a:solidFill>
                  <a:srgbClr val="DC143C"/>
                </a:solidFill>
                <a:latin typeface="Consolas"/>
                <a:ea typeface="Consolas"/>
                <a:cs typeface="Consolas"/>
                <a:sym typeface="Consolas"/>
              </a:rPr>
              <a:t>setState()</a:t>
            </a:r>
            <a:r>
              <a:rPr lang="en-IN" sz="1150">
                <a:highlight>
                  <a:srgbClr val="FFFFCC"/>
                </a:highlight>
                <a:latin typeface="Verdana"/>
                <a:ea typeface="Verdana"/>
                <a:cs typeface="Verdana"/>
                <a:sym typeface="Verdana"/>
              </a:rPr>
              <a:t> method to change the state object, it will ensure that the component knows its been updated and calls the render() method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96fc6f6d82_0_59"/>
          <p:cNvSpPr txBox="1"/>
          <p:nvPr>
            <p:ph idx="1" type="body"/>
          </p:nvPr>
        </p:nvSpPr>
        <p:spPr>
          <a:xfrm>
            <a:off x="838200" y="112900"/>
            <a:ext cx="10515600" cy="66180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358"/>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358"/>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Clr>
                <a:schemeClr val="dk1"/>
              </a:buClr>
              <a:buSzPts val="358"/>
              <a:buFont typeface="Arial"/>
              <a:buNone/>
            </a:pPr>
            <a:r>
              <a:rPr lang="en-IN" sz="1110"/>
              <a:t>class Car extends React.Component {</a:t>
            </a:r>
            <a:endParaRPr sz="1110"/>
          </a:p>
          <a:p>
            <a:pPr indent="0" lvl="0" marL="0" rtl="0" algn="l">
              <a:lnSpc>
                <a:spcPct val="70000"/>
              </a:lnSpc>
              <a:spcBef>
                <a:spcPts val="1000"/>
              </a:spcBef>
              <a:spcAft>
                <a:spcPts val="0"/>
              </a:spcAft>
              <a:buClr>
                <a:schemeClr val="dk1"/>
              </a:buClr>
              <a:buSzPts val="358"/>
              <a:buFont typeface="Arial"/>
              <a:buNone/>
            </a:pPr>
            <a:r>
              <a:rPr lang="en-IN" sz="1110"/>
              <a:t>  constructor(props) {</a:t>
            </a:r>
            <a:endParaRPr sz="1110"/>
          </a:p>
          <a:p>
            <a:pPr indent="0" lvl="0" marL="0" rtl="0" algn="l">
              <a:lnSpc>
                <a:spcPct val="70000"/>
              </a:lnSpc>
              <a:spcBef>
                <a:spcPts val="1000"/>
              </a:spcBef>
              <a:spcAft>
                <a:spcPts val="0"/>
              </a:spcAft>
              <a:buClr>
                <a:schemeClr val="dk1"/>
              </a:buClr>
              <a:buSzPts val="358"/>
              <a:buFont typeface="Arial"/>
              <a:buNone/>
            </a:pPr>
            <a:r>
              <a:rPr lang="en-IN" sz="1110"/>
              <a:t>    super(props);</a:t>
            </a:r>
            <a:endParaRPr sz="1110"/>
          </a:p>
          <a:p>
            <a:pPr indent="0" lvl="0" marL="0" rtl="0" algn="l">
              <a:lnSpc>
                <a:spcPct val="70000"/>
              </a:lnSpc>
              <a:spcBef>
                <a:spcPts val="1000"/>
              </a:spcBef>
              <a:spcAft>
                <a:spcPts val="0"/>
              </a:spcAft>
              <a:buClr>
                <a:schemeClr val="dk1"/>
              </a:buClr>
              <a:buSzPts val="358"/>
              <a:buFont typeface="Arial"/>
              <a:buNone/>
            </a:pPr>
            <a:r>
              <a:rPr lang="en-IN" sz="1110"/>
              <a:t>    this.state = {</a:t>
            </a:r>
            <a:endParaRPr sz="1110"/>
          </a:p>
          <a:p>
            <a:pPr indent="0" lvl="0" marL="0" rtl="0" algn="l">
              <a:lnSpc>
                <a:spcPct val="70000"/>
              </a:lnSpc>
              <a:spcBef>
                <a:spcPts val="1000"/>
              </a:spcBef>
              <a:spcAft>
                <a:spcPts val="0"/>
              </a:spcAft>
              <a:buClr>
                <a:schemeClr val="dk1"/>
              </a:buClr>
              <a:buSzPts val="358"/>
              <a:buFont typeface="Arial"/>
              <a:buNone/>
            </a:pPr>
            <a:r>
              <a:rPr lang="en-IN" sz="1110"/>
              <a:t>      color: "red"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changeColor = () =&gt; {</a:t>
            </a:r>
            <a:endParaRPr sz="1110"/>
          </a:p>
          <a:p>
            <a:pPr indent="0" lvl="0" marL="0" rtl="0" algn="l">
              <a:lnSpc>
                <a:spcPct val="70000"/>
              </a:lnSpc>
              <a:spcBef>
                <a:spcPts val="1000"/>
              </a:spcBef>
              <a:spcAft>
                <a:spcPts val="0"/>
              </a:spcAft>
              <a:buClr>
                <a:schemeClr val="dk1"/>
              </a:buClr>
              <a:buSzPts val="358"/>
              <a:buFont typeface="Arial"/>
              <a:buNone/>
            </a:pPr>
            <a:r>
              <a:rPr lang="en-IN" sz="1110"/>
              <a:t>    this.setState({color: "blue"});</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render() {</a:t>
            </a:r>
            <a:endParaRPr sz="1110"/>
          </a:p>
          <a:p>
            <a:pPr indent="0" lvl="0" marL="0" rtl="0" algn="l">
              <a:lnSpc>
                <a:spcPct val="70000"/>
              </a:lnSpc>
              <a:spcBef>
                <a:spcPts val="1000"/>
              </a:spcBef>
              <a:spcAft>
                <a:spcPts val="0"/>
              </a:spcAft>
              <a:buClr>
                <a:schemeClr val="dk1"/>
              </a:buClr>
              <a:buSzPts val="358"/>
              <a:buFont typeface="Arial"/>
              <a:buNone/>
            </a:pPr>
            <a:r>
              <a:rPr lang="en-IN" sz="1110"/>
              <a:t>    return (</a:t>
            </a:r>
            <a:endParaRPr sz="1110"/>
          </a:p>
          <a:p>
            <a:pPr indent="0" lvl="0" marL="0" rtl="0" algn="l">
              <a:lnSpc>
                <a:spcPct val="70000"/>
              </a:lnSpc>
              <a:spcBef>
                <a:spcPts val="1000"/>
              </a:spcBef>
              <a:spcAft>
                <a:spcPts val="0"/>
              </a:spcAft>
              <a:buClr>
                <a:schemeClr val="dk1"/>
              </a:buClr>
              <a:buSzPts val="358"/>
              <a:buFont typeface="Arial"/>
              <a:buNone/>
            </a:pPr>
            <a:r>
              <a:rPr lang="en-IN" sz="1110"/>
              <a:t>      &lt;div&gt;</a:t>
            </a:r>
            <a:endParaRPr sz="1110"/>
          </a:p>
          <a:p>
            <a:pPr indent="0" lvl="0" marL="0" rtl="0" algn="l">
              <a:lnSpc>
                <a:spcPct val="70000"/>
              </a:lnSpc>
              <a:spcBef>
                <a:spcPts val="1000"/>
              </a:spcBef>
              <a:spcAft>
                <a:spcPts val="0"/>
              </a:spcAft>
              <a:buClr>
                <a:schemeClr val="dk1"/>
              </a:buClr>
              <a:buSzPts val="358"/>
              <a:buFont typeface="Arial"/>
              <a:buNone/>
            </a:pPr>
            <a:r>
              <a:rPr lang="en-IN" sz="1110"/>
              <a:t>        &lt;h1&gt;My {this.state.color} car&lt;/h1&gt;</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&lt;button</a:t>
            </a:r>
            <a:endParaRPr sz="1110"/>
          </a:p>
          <a:p>
            <a:pPr indent="0" lvl="0" marL="0" rtl="0" algn="l">
              <a:lnSpc>
                <a:spcPct val="70000"/>
              </a:lnSpc>
              <a:spcBef>
                <a:spcPts val="1000"/>
              </a:spcBef>
              <a:spcAft>
                <a:spcPts val="0"/>
              </a:spcAft>
              <a:buClr>
                <a:schemeClr val="dk1"/>
              </a:buClr>
              <a:buSzPts val="358"/>
              <a:buFont typeface="Arial"/>
              <a:buNone/>
            </a:pPr>
            <a:r>
              <a:rPr lang="en-IN" sz="1110"/>
              <a:t>          type="button"</a:t>
            </a:r>
            <a:endParaRPr sz="1110"/>
          </a:p>
          <a:p>
            <a:pPr indent="0" lvl="0" marL="0" rtl="0" algn="l">
              <a:lnSpc>
                <a:spcPct val="70000"/>
              </a:lnSpc>
              <a:spcBef>
                <a:spcPts val="1000"/>
              </a:spcBef>
              <a:spcAft>
                <a:spcPts val="0"/>
              </a:spcAft>
              <a:buClr>
                <a:schemeClr val="dk1"/>
              </a:buClr>
              <a:buSzPts val="358"/>
              <a:buFont typeface="Arial"/>
              <a:buNone/>
            </a:pPr>
            <a:r>
              <a:rPr lang="en-IN" sz="1110"/>
              <a:t>          onClick={this.changeColor}</a:t>
            </a:r>
            <a:endParaRPr sz="1110"/>
          </a:p>
          <a:p>
            <a:pPr indent="0" lvl="0" marL="0" rtl="0" algn="l">
              <a:lnSpc>
                <a:spcPct val="70000"/>
              </a:lnSpc>
              <a:spcBef>
                <a:spcPts val="1000"/>
              </a:spcBef>
              <a:spcAft>
                <a:spcPts val="0"/>
              </a:spcAft>
              <a:buClr>
                <a:schemeClr val="dk1"/>
              </a:buClr>
              <a:buSzPts val="358"/>
              <a:buFont typeface="Arial"/>
              <a:buNone/>
            </a:pPr>
            <a:r>
              <a:rPr lang="en-IN" sz="1110"/>
              <a:t>        &gt;Change color&lt;/button&gt;</a:t>
            </a:r>
            <a:endParaRPr sz="1110"/>
          </a:p>
          <a:p>
            <a:pPr indent="0" lvl="0" marL="0" rtl="0" algn="l">
              <a:lnSpc>
                <a:spcPct val="70000"/>
              </a:lnSpc>
              <a:spcBef>
                <a:spcPts val="1000"/>
              </a:spcBef>
              <a:spcAft>
                <a:spcPts val="0"/>
              </a:spcAft>
              <a:buClr>
                <a:schemeClr val="dk1"/>
              </a:buClr>
              <a:buSzPts val="358"/>
              <a:buFont typeface="Arial"/>
              <a:buNone/>
            </a:pPr>
            <a:r>
              <a:rPr lang="en-IN" sz="1110"/>
              <a:t>      &lt;/div&gt;</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a:t>
            </a:r>
            <a:endParaRPr sz="1110"/>
          </a:p>
          <a:p>
            <a:pPr indent="0" lvl="0" marL="0" rtl="0" algn="l">
              <a:lnSpc>
                <a:spcPct val="70000"/>
              </a:lnSpc>
              <a:spcBef>
                <a:spcPts val="1000"/>
              </a:spcBef>
              <a:spcAft>
                <a:spcPts val="0"/>
              </a:spcAft>
              <a:buClr>
                <a:schemeClr val="dk1"/>
              </a:buClr>
              <a:buSzPts val="358"/>
              <a:buFont typeface="Arial"/>
              <a:buNone/>
            </a:pPr>
            <a:r>
              <a:rPr lang="en-IN" sz="1110"/>
              <a:t>const root = ReactDOM.createRoot(document.getElementById('root'));</a:t>
            </a:r>
            <a:endParaRPr sz="1110"/>
          </a:p>
          <a:p>
            <a:pPr indent="0" lvl="0" marL="0" rtl="0" algn="l">
              <a:lnSpc>
                <a:spcPct val="70000"/>
              </a:lnSpc>
              <a:spcBef>
                <a:spcPts val="1000"/>
              </a:spcBef>
              <a:spcAft>
                <a:spcPts val="0"/>
              </a:spcAft>
              <a:buClr>
                <a:schemeClr val="dk1"/>
              </a:buClr>
              <a:buSzPts val="358"/>
              <a:buFont typeface="Arial"/>
              <a:buNone/>
            </a:pPr>
            <a:r>
              <a:rPr lang="en-IN" sz="1110"/>
              <a:t>root.render(&lt;Car /&gt;);</a:t>
            </a:r>
            <a:endParaRPr sz="1110"/>
          </a:p>
          <a:p>
            <a:pPr indent="0" lvl="0" marL="0" rtl="0" algn="l">
              <a:lnSpc>
                <a:spcPct val="70000"/>
              </a:lnSpc>
              <a:spcBef>
                <a:spcPts val="1000"/>
              </a:spcBef>
              <a:spcAft>
                <a:spcPts val="0"/>
              </a:spcAft>
              <a:buSzPts val="358"/>
              <a:buNone/>
            </a:pPr>
            <a:r>
              <a:t/>
            </a:r>
            <a:endParaRPr sz="111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980bb451e2_0_0"/>
          <p:cNvSpPr txBox="1"/>
          <p:nvPr>
            <p:ph type="title"/>
          </p:nvPr>
        </p:nvSpPr>
        <p:spPr>
          <a:xfrm>
            <a:off x="838200" y="365125"/>
            <a:ext cx="10515600" cy="792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700">
                <a:highlight>
                  <a:srgbClr val="FFFFFF"/>
                </a:highlight>
                <a:latin typeface="Arial"/>
                <a:ea typeface="Arial"/>
                <a:cs typeface="Arial"/>
                <a:sym typeface="Arial"/>
              </a:rPr>
              <a:t>Lifecycle of Components</a:t>
            </a:r>
            <a:endParaRPr sz="4700"/>
          </a:p>
        </p:txBody>
      </p:sp>
      <p:sp>
        <p:nvSpPr>
          <p:cNvPr id="301" name="Google Shape;301;g2980bb451e2_0_0"/>
          <p:cNvSpPr txBox="1"/>
          <p:nvPr>
            <p:ph idx="1" type="body"/>
          </p:nvPr>
        </p:nvSpPr>
        <p:spPr>
          <a:xfrm>
            <a:off x="838200" y="1044225"/>
            <a:ext cx="10515600" cy="5132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Each component in React has a lifecycle which you can monitor and manipulate during its three main phases.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three phases are: Mounting, Updating, and Unmounting.</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highlight>
                  <a:srgbClr val="FFFFFF"/>
                </a:highlight>
                <a:latin typeface="Verdana"/>
                <a:ea typeface="Verdana"/>
                <a:cs typeface="Verdana"/>
                <a:sym typeface="Verdana"/>
              </a:rPr>
              <a:t>Mounting means putting elements into the DOM.</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a:t>
            </a:r>
            <a:r>
              <a:rPr i="1" lang="en-IN" sz="1150">
                <a:highlight>
                  <a:srgbClr val="FFFFFF"/>
                </a:highlight>
                <a:latin typeface="Verdana"/>
                <a:ea typeface="Verdana"/>
                <a:cs typeface="Verdana"/>
                <a:sym typeface="Verdana"/>
              </a:rPr>
              <a:t>updated</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 component is updated whenever there is a change in the component's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or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removed from the DOM, or </a:t>
            </a:r>
            <a:r>
              <a:rPr i="1" lang="en-IN" sz="1150">
                <a:highlight>
                  <a:srgbClr val="FFFFFF"/>
                </a:highlight>
                <a:latin typeface="Verdana"/>
                <a:ea typeface="Verdana"/>
                <a:cs typeface="Verdana"/>
                <a:sym typeface="Verdana"/>
              </a:rPr>
              <a:t>unmounting</a:t>
            </a:r>
            <a:r>
              <a:rPr lang="en-IN" sz="1150">
                <a:highlight>
                  <a:srgbClr val="FFFFFF"/>
                </a:highlight>
                <a:latin typeface="Verdana"/>
                <a:ea typeface="Verdana"/>
                <a:cs typeface="Verdana"/>
                <a:sym typeface="Verdana"/>
              </a:rPr>
              <a:t> as React likes to call it.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has only one built-in method that gets called when a component is unmounted:</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980bb451e2_0_10"/>
          <p:cNvSpPr txBox="1"/>
          <p:nvPr>
            <p:ph type="title"/>
          </p:nvPr>
        </p:nvSpPr>
        <p:spPr>
          <a:xfrm>
            <a:off x="838200" y="365125"/>
            <a:ext cx="10515600" cy="918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Mounting </a:t>
            </a:r>
            <a:endParaRPr/>
          </a:p>
        </p:txBody>
      </p:sp>
      <p:sp>
        <p:nvSpPr>
          <p:cNvPr id="307" name="Google Shape;307;g2980bb451e2_0_10"/>
          <p:cNvSpPr txBox="1"/>
          <p:nvPr>
            <p:ph idx="1" type="body"/>
          </p:nvPr>
        </p:nvSpPr>
        <p:spPr>
          <a:xfrm>
            <a:off x="838200" y="1340550"/>
            <a:ext cx="10515600" cy="4836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750">
                <a:highlight>
                  <a:srgbClr val="FFFFFF"/>
                </a:highlight>
                <a:latin typeface="Verdana"/>
                <a:ea typeface="Verdana"/>
                <a:cs typeface="Verdana"/>
                <a:sym typeface="Verdana"/>
              </a:rPr>
              <a:t>React has four built-in methods that gets called, in this order, when mounting a component:</a:t>
            </a:r>
            <a:endParaRPr sz="1750">
              <a:highlight>
                <a:srgbClr val="FFFFFF"/>
              </a:highlight>
              <a:latin typeface="Verdana"/>
              <a:ea typeface="Verdana"/>
              <a:cs typeface="Verdana"/>
              <a:sym typeface="Verdana"/>
            </a:endParaRPr>
          </a:p>
          <a:p>
            <a:pPr indent="-339725" lvl="0" marL="457200" rtl="0" algn="l">
              <a:lnSpc>
                <a:spcPct val="115000"/>
              </a:lnSpc>
              <a:spcBef>
                <a:spcPts val="140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constructor()</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getDerivedStateFromProps()</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render()</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componentDidMount()</a:t>
            </a:r>
            <a:endParaRPr sz="1800">
              <a:solidFill>
                <a:srgbClr val="DC143C"/>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750">
                <a:highlight>
                  <a:srgbClr val="FFFFFF"/>
                </a:highlight>
                <a:latin typeface="Verdana"/>
                <a:ea typeface="Verdana"/>
                <a:cs typeface="Verdana"/>
                <a:sym typeface="Verdana"/>
              </a:rPr>
              <a:t>The </a:t>
            </a:r>
            <a:r>
              <a:rPr lang="en-IN" sz="1800">
                <a:solidFill>
                  <a:srgbClr val="DC143C"/>
                </a:solidFill>
                <a:highlight>
                  <a:srgbClr val="FFFFFF"/>
                </a:highlight>
                <a:latin typeface="Consolas"/>
                <a:ea typeface="Consolas"/>
                <a:cs typeface="Consolas"/>
                <a:sym typeface="Consolas"/>
              </a:rPr>
              <a:t>render()</a:t>
            </a:r>
            <a:r>
              <a:rPr lang="en-IN" sz="1750">
                <a:highlight>
                  <a:srgbClr val="FFFFFF"/>
                </a:highlight>
                <a:latin typeface="Verdana"/>
                <a:ea typeface="Verdana"/>
                <a:cs typeface="Verdana"/>
                <a:sym typeface="Verdana"/>
              </a:rPr>
              <a:t> method is required and will always be called, the others are optional and will be called if you define them.</a:t>
            </a:r>
            <a:endParaRPr sz="1750">
              <a:highlight>
                <a:srgbClr val="FFFFFF"/>
              </a:highlight>
              <a:latin typeface="Verdana"/>
              <a:ea typeface="Verdana"/>
              <a:cs typeface="Verdana"/>
              <a:sym typeface="Verdana"/>
            </a:endParaRPr>
          </a:p>
          <a:p>
            <a:pPr indent="0" lvl="0" marL="0" rtl="0" algn="l">
              <a:spcBef>
                <a:spcPts val="1400"/>
              </a:spcBef>
              <a:spcAft>
                <a:spcPts val="0"/>
              </a:spcAft>
              <a:buNone/>
            </a:pPr>
            <a:r>
              <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15908262c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React ES6</a:t>
            </a:r>
            <a:endParaRPr/>
          </a:p>
        </p:txBody>
      </p:sp>
      <p:sp>
        <p:nvSpPr>
          <p:cNvPr id="104" name="Google Shape;104;g2915908262c_0_2"/>
          <p:cNvSpPr txBox="1"/>
          <p:nvPr>
            <p:ph idx="1" type="body"/>
          </p:nvPr>
        </p:nvSpPr>
        <p:spPr>
          <a:xfrm>
            <a:off x="838200" y="1382900"/>
            <a:ext cx="10515600" cy="4794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ES6 stands for ECMAScript 6.</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ECMAScript was created to standardize JavaScript, and ES6 is the 6th version of ECMAScript, it was published in 2015, and is also known as ECMAScript 2015.</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React uses ES6, and you should be familiar with some of the new features like:</a:t>
            </a:r>
            <a:endParaRPr sz="1450">
              <a:highlight>
                <a:srgbClr val="FFFFFF"/>
              </a:highlight>
              <a:latin typeface="Verdana"/>
              <a:ea typeface="Verdana"/>
              <a:cs typeface="Verdana"/>
              <a:sym typeface="Verdana"/>
            </a:endParaRPr>
          </a:p>
          <a:p>
            <a:pPr indent="-320675" lvl="0" marL="457200" rtl="0" algn="l">
              <a:lnSpc>
                <a:spcPct val="115000"/>
              </a:lnSpc>
              <a:spcBef>
                <a:spcPts val="140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3"/>
              </a:rPr>
              <a:t>Classes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4"/>
              </a:rPr>
              <a:t>Arrow Functions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5"/>
              </a:rPr>
              <a:t>Variables</a:t>
            </a:r>
            <a:r>
              <a:rPr lang="en-IN" sz="1450">
                <a:highlight>
                  <a:srgbClr val="FFFFFF"/>
                </a:highlight>
                <a:latin typeface="Verdana"/>
                <a:ea typeface="Verdana"/>
                <a:cs typeface="Verdana"/>
                <a:sym typeface="Verdana"/>
              </a:rPr>
              <a:t> (let, const, var)</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IN" sz="1450" u="sng">
                <a:solidFill>
                  <a:schemeClr val="hlink"/>
                </a:solidFill>
                <a:highlight>
                  <a:srgbClr val="FFFFFF"/>
                </a:highlight>
                <a:latin typeface="Verdana"/>
                <a:ea typeface="Verdana"/>
                <a:cs typeface="Verdana"/>
                <a:sym typeface="Verdana"/>
                <a:hlinkClick r:id="rId6"/>
              </a:rPr>
              <a:t>Array Methods</a:t>
            </a:r>
            <a:r>
              <a:rPr lang="en-IN" sz="1450">
                <a:highlight>
                  <a:srgbClr val="FFFFFF"/>
                </a:highlight>
                <a:latin typeface="Verdana"/>
                <a:ea typeface="Verdana"/>
                <a:cs typeface="Verdana"/>
                <a:sym typeface="Verdana"/>
              </a:rPr>
              <a:t> like </a:t>
            </a:r>
            <a:r>
              <a:rPr lang="en-IN" sz="1500">
                <a:solidFill>
                  <a:srgbClr val="DC143C"/>
                </a:solidFill>
                <a:highlight>
                  <a:srgbClr val="FFFFFF"/>
                </a:highlight>
                <a:latin typeface="Consolas"/>
                <a:ea typeface="Consolas"/>
                <a:cs typeface="Consolas"/>
                <a:sym typeface="Consolas"/>
              </a:rPr>
              <a:t>.map()</a:t>
            </a:r>
            <a:endParaRPr sz="1500">
              <a:solidFill>
                <a:srgbClr val="DC143C"/>
              </a:solidFill>
              <a:highlight>
                <a:srgbClr val="FFFFFF"/>
              </a:highlight>
              <a:latin typeface="Consolas"/>
              <a:ea typeface="Consolas"/>
              <a:cs typeface="Consolas"/>
              <a:sym typeface="Consolas"/>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7"/>
              </a:rPr>
              <a:t>Destructuring</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8"/>
              </a:rPr>
              <a:t>Modules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9"/>
              </a:rPr>
              <a:t>Ternary Operator</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10"/>
              </a:rPr>
              <a:t>Spread Operator</a:t>
            </a:r>
            <a:endParaRPr sz="1450" u="sng">
              <a:solidFill>
                <a:schemeClr val="hlink"/>
              </a:solidFill>
              <a:highlight>
                <a:srgbClr val="FFFFFF"/>
              </a:highlight>
              <a:latin typeface="Verdana"/>
              <a:ea typeface="Verdana"/>
              <a:cs typeface="Verdana"/>
              <a:sym typeface="Verdana"/>
            </a:endParaRPr>
          </a:p>
          <a:p>
            <a:pPr indent="0" lvl="0" marL="0" rtl="0" algn="l">
              <a:lnSpc>
                <a:spcPct val="90000"/>
              </a:lnSpc>
              <a:spcBef>
                <a:spcPts val="1100"/>
              </a:spcBef>
              <a:spcAft>
                <a:spcPts val="0"/>
              </a:spcAft>
              <a:buSzPts val="1800"/>
              <a:buNone/>
            </a:pPr>
            <a:r>
              <a:t/>
            </a:r>
            <a:endParaRPr sz="3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980bb451e2_0_16"/>
          <p:cNvSpPr txBox="1"/>
          <p:nvPr>
            <p:ph type="title"/>
          </p:nvPr>
        </p:nvSpPr>
        <p:spPr>
          <a:xfrm>
            <a:off x="838200" y="365125"/>
            <a:ext cx="10515600" cy="552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Constructor</a:t>
            </a:r>
            <a:endParaRPr/>
          </a:p>
        </p:txBody>
      </p:sp>
      <p:sp>
        <p:nvSpPr>
          <p:cNvPr id="313" name="Google Shape;313;g2980bb451e2_0_16"/>
          <p:cNvSpPr txBox="1"/>
          <p:nvPr>
            <p:ph idx="1" type="body"/>
          </p:nvPr>
        </p:nvSpPr>
        <p:spPr>
          <a:xfrm>
            <a:off x="838200" y="1044325"/>
            <a:ext cx="10515600" cy="5132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method is called before anything else, when the component is initiated, and it is the natural place to set up the initial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and other initial values.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method is called with the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 as arguments, and you should always start by calling the </a:t>
            </a:r>
            <a:r>
              <a:rPr lang="en-IN" sz="1200">
                <a:solidFill>
                  <a:srgbClr val="DC143C"/>
                </a:solidFill>
                <a:highlight>
                  <a:srgbClr val="FFFFFF"/>
                </a:highlight>
                <a:latin typeface="Consolas"/>
                <a:ea typeface="Consolas"/>
                <a:cs typeface="Consolas"/>
                <a:sym typeface="Consolas"/>
              </a:rPr>
              <a:t>super(props)</a:t>
            </a:r>
            <a:r>
              <a:rPr lang="en-IN" sz="1150">
                <a:highlight>
                  <a:srgbClr val="FFFFFF"/>
                </a:highlight>
                <a:latin typeface="Verdana"/>
                <a:ea typeface="Verdana"/>
                <a:cs typeface="Verdana"/>
                <a:sym typeface="Verdana"/>
              </a:rPr>
              <a:t> before anything else, this will initiate the parent's constructor method and allows the component to inherit methods from its parent (</a:t>
            </a:r>
            <a:r>
              <a:rPr lang="en-IN" sz="1200">
                <a:solidFill>
                  <a:srgbClr val="DC143C"/>
                </a:solidFill>
                <a:highlight>
                  <a:srgbClr val="FFFFFF"/>
                </a:highlight>
                <a:latin typeface="Consolas"/>
                <a:ea typeface="Consolas"/>
                <a:cs typeface="Consolas"/>
                <a:sym typeface="Consolas"/>
              </a:rPr>
              <a:t>React.Component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980bb451e2_0_23"/>
          <p:cNvSpPr txBox="1"/>
          <p:nvPr>
            <p:ph type="title"/>
          </p:nvPr>
        </p:nvSpPr>
        <p:spPr>
          <a:xfrm>
            <a:off x="838200" y="365125"/>
            <a:ext cx="10515600" cy="6369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92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20">
                <a:highlight>
                  <a:srgbClr val="FFFFFF"/>
                </a:highlight>
                <a:latin typeface="Arial"/>
                <a:ea typeface="Arial"/>
                <a:cs typeface="Arial"/>
                <a:sym typeface="Arial"/>
              </a:rPr>
              <a:t>getDerivedStateFromProps</a:t>
            </a:r>
            <a:endParaRPr sz="242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760"/>
          </a:p>
        </p:txBody>
      </p:sp>
      <p:sp>
        <p:nvSpPr>
          <p:cNvPr id="319" name="Google Shape;319;g2980bb451e2_0_23"/>
          <p:cNvSpPr txBox="1"/>
          <p:nvPr>
            <p:ph idx="1" type="body"/>
          </p:nvPr>
        </p:nvSpPr>
        <p:spPr>
          <a:xfrm>
            <a:off x="838200" y="917225"/>
            <a:ext cx="10515600" cy="52596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getDerivedStateFromProps()</a:t>
            </a:r>
            <a:r>
              <a:rPr lang="en-IN" sz="1150">
                <a:highlight>
                  <a:srgbClr val="FFFFFF"/>
                </a:highlight>
                <a:latin typeface="Verdana"/>
                <a:ea typeface="Verdana"/>
                <a:cs typeface="Verdana"/>
                <a:sym typeface="Verdana"/>
              </a:rPr>
              <a:t> method is called right before rendering the element(s) in the DOM.</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This is the natural place to set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based on the initial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It takes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as an argument, and returns an object with changes to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static</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getDerivedStateFromProps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favcol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favcol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980bb451e2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Render</a:t>
            </a:r>
            <a:endParaRPr/>
          </a:p>
        </p:txBody>
      </p:sp>
      <p:sp>
        <p:nvSpPr>
          <p:cNvPr id="325" name="Google Shape;325;g2980bb451e2_0_31"/>
          <p:cNvSpPr txBox="1"/>
          <p:nvPr>
            <p:ph idx="1" type="body"/>
          </p:nvPr>
        </p:nvSpPr>
        <p:spPr>
          <a:xfrm>
            <a:off x="838200" y="1382900"/>
            <a:ext cx="10515600" cy="4794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required, and is the method that actually outputs the HTML to the DOM.</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This is the content of the Header component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980bb451e2_0_38"/>
          <p:cNvSpPr txBox="1"/>
          <p:nvPr>
            <p:ph type="title"/>
          </p:nvPr>
        </p:nvSpPr>
        <p:spPr>
          <a:xfrm>
            <a:off x="838200" y="365125"/>
            <a:ext cx="10515600" cy="7638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5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4000"/>
              <a:buFont typeface="Arial"/>
              <a:buNone/>
            </a:pPr>
            <a:r>
              <a:rPr lang="en-IN" sz="2500">
                <a:highlight>
                  <a:srgbClr val="FFFFFF"/>
                </a:highlight>
                <a:latin typeface="Arial"/>
                <a:ea typeface="Arial"/>
                <a:cs typeface="Arial"/>
                <a:sym typeface="Arial"/>
              </a:rPr>
              <a:t>componentDidMount</a:t>
            </a:r>
            <a:endParaRPr sz="25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331" name="Google Shape;331;g2980bb451e2_0_38"/>
          <p:cNvSpPr txBox="1"/>
          <p:nvPr>
            <p:ph idx="1" type="body"/>
          </p:nvPr>
        </p:nvSpPr>
        <p:spPr>
          <a:xfrm>
            <a:off x="838200" y="903100"/>
            <a:ext cx="10515600" cy="5700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componentDidMount()</a:t>
            </a:r>
            <a:r>
              <a:rPr lang="en-IN" sz="1150">
                <a:highlight>
                  <a:srgbClr val="FFFFFF"/>
                </a:highlight>
                <a:latin typeface="Verdana"/>
                <a:ea typeface="Verdana"/>
                <a:cs typeface="Verdana"/>
                <a:sym typeface="Verdana"/>
              </a:rPr>
              <a:t> method is called after the component is rendered.</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980bb451e2_0_46"/>
          <p:cNvSpPr txBox="1"/>
          <p:nvPr>
            <p:ph type="title"/>
          </p:nvPr>
        </p:nvSpPr>
        <p:spPr>
          <a:xfrm>
            <a:off x="838200" y="365125"/>
            <a:ext cx="10515600" cy="4392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Updating</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337" name="Google Shape;337;g2980bb451e2_0_46"/>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a:t>
            </a:r>
            <a:r>
              <a:rPr i="1" lang="en-IN" sz="1150">
                <a:highlight>
                  <a:srgbClr val="FFFFFF"/>
                </a:highlight>
                <a:latin typeface="Verdana"/>
                <a:ea typeface="Verdana"/>
                <a:cs typeface="Verdana"/>
                <a:sym typeface="Verdana"/>
              </a:rPr>
              <a:t>updated</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 component is updated whenever there is a change in the component's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or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has five built-in methods that gets called, in this order, when a component is updated:</a:t>
            </a:r>
            <a:endParaRPr sz="11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getDerivedStateFromProps()</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shouldComponentUpdate()</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render()</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getSnapshotBeforeUpdate()</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componentDidUpdate()</a:t>
            </a:r>
            <a:endParaRPr sz="1200">
              <a:solidFill>
                <a:srgbClr val="DC143C"/>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is required and will always be called, the others are optional and will be called if you define them.</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980bb451e2_0_53"/>
          <p:cNvSpPr txBox="1"/>
          <p:nvPr>
            <p:ph type="title"/>
          </p:nvPr>
        </p:nvSpPr>
        <p:spPr>
          <a:xfrm>
            <a:off x="838200" y="365125"/>
            <a:ext cx="10515600" cy="5520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1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61111"/>
              <a:buFont typeface="Arial"/>
              <a:buNone/>
            </a:pPr>
            <a:r>
              <a:rPr b="1" lang="en-IN" sz="1800">
                <a:highlight>
                  <a:srgbClr val="FFFFFF"/>
                </a:highlight>
                <a:latin typeface="Arial"/>
                <a:ea typeface="Arial"/>
                <a:cs typeface="Arial"/>
                <a:sym typeface="Arial"/>
              </a:rPr>
              <a:t>getDerivedStateFromProps</a:t>
            </a:r>
            <a:endParaRPr b="1" sz="18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343" name="Google Shape;343;g2980bb451e2_0_53"/>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Also at </a:t>
            </a:r>
            <a:r>
              <a:rPr i="1" lang="en-IN" sz="1550">
                <a:highlight>
                  <a:srgbClr val="FFFFFF"/>
                </a:highlight>
                <a:latin typeface="Verdana"/>
                <a:ea typeface="Verdana"/>
                <a:cs typeface="Verdana"/>
                <a:sym typeface="Verdana"/>
              </a:rPr>
              <a:t>updates</a:t>
            </a:r>
            <a:r>
              <a:rPr lang="en-IN" sz="1550">
                <a:highlight>
                  <a:srgbClr val="FFFFFF"/>
                </a:highlight>
                <a:latin typeface="Verdana"/>
                <a:ea typeface="Verdana"/>
                <a:cs typeface="Verdana"/>
                <a:sym typeface="Verdana"/>
              </a:rPr>
              <a:t> the </a:t>
            </a:r>
            <a:r>
              <a:rPr lang="en-IN" sz="1600">
                <a:solidFill>
                  <a:srgbClr val="DC143C"/>
                </a:solidFill>
                <a:highlight>
                  <a:srgbClr val="FFFFFF"/>
                </a:highlight>
                <a:latin typeface="Consolas"/>
                <a:ea typeface="Consolas"/>
                <a:cs typeface="Consolas"/>
                <a:sym typeface="Consolas"/>
              </a:rPr>
              <a:t>getDerivedStateFromProps</a:t>
            </a:r>
            <a:r>
              <a:rPr lang="en-IN" sz="1550">
                <a:highlight>
                  <a:srgbClr val="FFFFFF"/>
                </a:highlight>
                <a:latin typeface="Verdana"/>
                <a:ea typeface="Verdana"/>
                <a:cs typeface="Verdana"/>
                <a:sym typeface="Verdana"/>
              </a:rPr>
              <a:t> method is called. This is the first method that is called when a component gets updated.</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550">
                <a:highlight>
                  <a:srgbClr val="FFFFFF"/>
                </a:highlight>
                <a:latin typeface="Verdana"/>
                <a:ea typeface="Verdana"/>
                <a:cs typeface="Verdana"/>
                <a:sym typeface="Verdana"/>
              </a:rPr>
              <a:t>This is still the natural place to set the </a:t>
            </a:r>
            <a:r>
              <a:rPr lang="en-IN" sz="1600">
                <a:solidFill>
                  <a:srgbClr val="DC143C"/>
                </a:solidFill>
                <a:highlight>
                  <a:srgbClr val="FFFFFF"/>
                </a:highlight>
                <a:latin typeface="Consolas"/>
                <a:ea typeface="Consolas"/>
                <a:cs typeface="Consolas"/>
                <a:sym typeface="Consolas"/>
              </a:rPr>
              <a:t>state</a:t>
            </a:r>
            <a:r>
              <a:rPr lang="en-IN" sz="1550">
                <a:highlight>
                  <a:srgbClr val="FFFFFF"/>
                </a:highlight>
                <a:latin typeface="Verdana"/>
                <a:ea typeface="Verdana"/>
                <a:cs typeface="Verdana"/>
                <a:sym typeface="Verdana"/>
              </a:rPr>
              <a:t> object based on the initial props.</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550">
                <a:solidFill>
                  <a:srgbClr val="0077AA"/>
                </a:solidFill>
                <a:highlight>
                  <a:srgbClr val="FFFFFF"/>
                </a:highlight>
                <a:latin typeface="Consolas"/>
                <a:ea typeface="Consolas"/>
                <a:cs typeface="Consolas"/>
                <a:sym typeface="Consolas"/>
              </a:rPr>
              <a:t>static</a:t>
            </a:r>
            <a:r>
              <a:rPr lang="en-IN" sz="1550">
                <a:highlight>
                  <a:srgbClr val="FFFFFF"/>
                </a:highlight>
                <a:latin typeface="Consolas"/>
                <a:ea typeface="Consolas"/>
                <a:cs typeface="Consolas"/>
                <a:sym typeface="Consolas"/>
              </a:rPr>
              <a:t> </a:t>
            </a:r>
            <a:r>
              <a:rPr lang="en-IN" sz="1550">
                <a:solidFill>
                  <a:srgbClr val="DD4A68"/>
                </a:solidFill>
                <a:highlight>
                  <a:srgbClr val="FFFFFF"/>
                </a:highlight>
                <a:latin typeface="Consolas"/>
                <a:ea typeface="Consolas"/>
                <a:cs typeface="Consolas"/>
                <a:sym typeface="Consolas"/>
              </a:rPr>
              <a:t>getDerivedStateFromProps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state</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550">
                <a:highlight>
                  <a:srgbClr val="FFFFFF"/>
                </a:highlight>
                <a:latin typeface="Consolas"/>
                <a:ea typeface="Consolas"/>
                <a:cs typeface="Consolas"/>
                <a:sym typeface="Consolas"/>
              </a:rPr>
              <a:t>    </a:t>
            </a:r>
            <a:r>
              <a:rPr lang="en-IN" sz="1550">
                <a:solidFill>
                  <a:srgbClr val="0077AA"/>
                </a:solidFill>
                <a:highlight>
                  <a:srgbClr val="FFFFFF"/>
                </a:highlight>
                <a:latin typeface="Consolas"/>
                <a:ea typeface="Consolas"/>
                <a:cs typeface="Consolas"/>
                <a:sym typeface="Consolas"/>
              </a:rPr>
              <a:t>return</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r>
              <a:rPr lang="en-IN" sz="1550">
                <a:solidFill>
                  <a:srgbClr val="990055"/>
                </a:solidFill>
                <a:highlight>
                  <a:srgbClr val="FFFFFF"/>
                </a:highlight>
                <a:latin typeface="Consolas"/>
                <a:ea typeface="Consolas"/>
                <a:cs typeface="Consolas"/>
                <a:sym typeface="Consolas"/>
              </a:rPr>
              <a:t>favoritecolor</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favcol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14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sz="1550">
                <a:highlight>
                  <a:srgbClr val="FFFFFF"/>
                </a:highlight>
                <a:latin typeface="Verdana"/>
                <a:ea typeface="Verdana"/>
                <a:cs typeface="Verdana"/>
                <a:sym typeface="Verdana"/>
              </a:rPr>
              <a:t>The example below has a button that changes the favorite color to blue, but since the </a:t>
            </a:r>
            <a:r>
              <a:rPr lang="en-IN" sz="1600">
                <a:solidFill>
                  <a:srgbClr val="DC143C"/>
                </a:solidFill>
                <a:latin typeface="Consolas"/>
                <a:ea typeface="Consolas"/>
                <a:cs typeface="Consolas"/>
                <a:sym typeface="Consolas"/>
              </a:rPr>
              <a:t>getDerivedStateFromProps()</a:t>
            </a:r>
            <a:r>
              <a:rPr lang="en-IN" sz="1550">
                <a:highlight>
                  <a:srgbClr val="FFFFFF"/>
                </a:highlight>
                <a:latin typeface="Verdana"/>
                <a:ea typeface="Verdana"/>
                <a:cs typeface="Verdana"/>
                <a:sym typeface="Verdana"/>
              </a:rPr>
              <a:t> method is called, which updates the state with the color from the favcol attribute, the favorite color is still rendered as yellow:</a:t>
            </a:r>
            <a:endParaRPr sz="3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980bb451e2_0_61"/>
          <p:cNvSpPr txBox="1"/>
          <p:nvPr>
            <p:ph idx="1" type="body"/>
          </p:nvPr>
        </p:nvSpPr>
        <p:spPr>
          <a:xfrm>
            <a:off x="838200" y="381000"/>
            <a:ext cx="10515600" cy="64770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static</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getDerivedStateFromProps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favcol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changeColor</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"blue"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 </a:t>
            </a:r>
            <a:r>
              <a:rPr lang="en-IN" sz="1150">
                <a:solidFill>
                  <a:srgbClr val="669900"/>
                </a:solidFill>
                <a:highlight>
                  <a:srgbClr val="FFFFFF"/>
                </a:highlight>
                <a:latin typeface="Consolas"/>
                <a:ea typeface="Consolas"/>
                <a:cs typeface="Consolas"/>
                <a:sym typeface="Consolas"/>
              </a:rPr>
              <a:t>type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onClick</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changeColor</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Change 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favcol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980bb451e2_0_73"/>
          <p:cNvSpPr txBox="1"/>
          <p:nvPr>
            <p:ph type="title"/>
          </p:nvPr>
        </p:nvSpPr>
        <p:spPr>
          <a:xfrm>
            <a:off x="838200" y="197550"/>
            <a:ext cx="10515600" cy="4941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b="1" sz="2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b="1" lang="en-IN" sz="2800">
                <a:highlight>
                  <a:srgbClr val="FFFFFF"/>
                </a:highlight>
                <a:latin typeface="Arial"/>
                <a:ea typeface="Arial"/>
                <a:cs typeface="Arial"/>
                <a:sym typeface="Arial"/>
              </a:rPr>
              <a:t>shouldComponentUpdate</a:t>
            </a:r>
            <a:endParaRPr b="1" sz="2800">
              <a:highlight>
                <a:srgbClr val="FFFFFF"/>
              </a:highlight>
              <a:latin typeface="Arial"/>
              <a:ea typeface="Arial"/>
              <a:cs typeface="Arial"/>
              <a:sym typeface="Arial"/>
            </a:endParaRPr>
          </a:p>
          <a:p>
            <a:pPr indent="0" lvl="0" marL="0" rtl="0" algn="l">
              <a:spcBef>
                <a:spcPts val="800"/>
              </a:spcBef>
              <a:spcAft>
                <a:spcPts val="0"/>
              </a:spcAft>
              <a:buNone/>
            </a:pPr>
            <a:r>
              <a:t/>
            </a:r>
            <a:endParaRPr b="1" sz="5400"/>
          </a:p>
        </p:txBody>
      </p:sp>
      <p:sp>
        <p:nvSpPr>
          <p:cNvPr id="354" name="Google Shape;354;g2980bb451e2_0_73"/>
          <p:cNvSpPr txBox="1"/>
          <p:nvPr>
            <p:ph idx="1" type="body"/>
          </p:nvPr>
        </p:nvSpPr>
        <p:spPr>
          <a:xfrm>
            <a:off x="838200" y="479775"/>
            <a:ext cx="10515600" cy="6279600"/>
          </a:xfrm>
          <a:prstGeom prst="rect">
            <a:avLst/>
          </a:prstGeom>
        </p:spPr>
        <p:txBody>
          <a:bodyPr anchorCtr="0" anchor="t" bIns="45700" lIns="91425" spcFirstLastPara="1" rIns="91425" wrap="square" tIns="45700">
            <a:noAutofit/>
          </a:bodyPr>
          <a:lstStyle/>
          <a:p>
            <a:pPr indent="0" lvl="0" marL="0" rtl="0" algn="l">
              <a:lnSpc>
                <a:spcPct val="95000"/>
              </a:lnSpc>
              <a:spcBef>
                <a:spcPts val="1400"/>
              </a:spcBef>
              <a:spcAft>
                <a:spcPts val="0"/>
              </a:spcAft>
              <a:buClr>
                <a:schemeClr val="dk1"/>
              </a:buClr>
              <a:buSzPts val="852"/>
              <a:buFont typeface="Arial"/>
              <a:buNone/>
            </a:pPr>
            <a:r>
              <a:rPr lang="en-IN" sz="1091">
                <a:highlight>
                  <a:srgbClr val="FFFFFF"/>
                </a:highlight>
                <a:latin typeface="Verdana"/>
                <a:ea typeface="Verdana"/>
                <a:cs typeface="Verdana"/>
                <a:sym typeface="Verdana"/>
              </a:rPr>
              <a:t>In the </a:t>
            </a:r>
            <a:r>
              <a:rPr lang="en-IN" sz="1130">
                <a:solidFill>
                  <a:srgbClr val="DC143C"/>
                </a:solidFill>
                <a:highlight>
                  <a:srgbClr val="FFFFFF"/>
                </a:highlight>
                <a:latin typeface="Consolas"/>
                <a:ea typeface="Consolas"/>
                <a:cs typeface="Consolas"/>
                <a:sym typeface="Consolas"/>
              </a:rPr>
              <a:t>shouldComponentUpdate()</a:t>
            </a:r>
            <a:r>
              <a:rPr lang="en-IN" sz="1091">
                <a:highlight>
                  <a:srgbClr val="FFFFFF"/>
                </a:highlight>
                <a:latin typeface="Verdana"/>
                <a:ea typeface="Verdana"/>
                <a:cs typeface="Verdana"/>
                <a:sym typeface="Verdana"/>
              </a:rPr>
              <a:t> method you can return a Boolean value that specifies whether React should continue with the rendering or not.</a:t>
            </a:r>
            <a:endParaRPr sz="1091">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852"/>
              <a:buFont typeface="Arial"/>
              <a:buNone/>
            </a:pPr>
            <a:r>
              <a:rPr lang="en-IN" sz="1091">
                <a:highlight>
                  <a:srgbClr val="FFFFFF"/>
                </a:highlight>
                <a:latin typeface="Verdana"/>
                <a:ea typeface="Verdana"/>
                <a:cs typeface="Verdana"/>
                <a:sym typeface="Verdana"/>
              </a:rPr>
              <a:t>The default value is </a:t>
            </a:r>
            <a:r>
              <a:rPr lang="en-IN" sz="1130">
                <a:solidFill>
                  <a:srgbClr val="DC143C"/>
                </a:solidFill>
                <a:highlight>
                  <a:srgbClr val="FFFFFF"/>
                </a:highlight>
                <a:latin typeface="Consolas"/>
                <a:ea typeface="Consolas"/>
                <a:cs typeface="Consolas"/>
                <a:sym typeface="Consolas"/>
              </a:rPr>
              <a:t>true</a:t>
            </a:r>
            <a:r>
              <a:rPr lang="en-IN" sz="1091">
                <a:highlight>
                  <a:srgbClr val="FFFFFF"/>
                </a:highlight>
                <a:latin typeface="Verdana"/>
                <a:ea typeface="Verdana"/>
                <a:cs typeface="Verdana"/>
                <a:sym typeface="Verdana"/>
              </a:rPr>
              <a:t>.</a:t>
            </a:r>
            <a:endParaRPr sz="1091">
              <a:highlight>
                <a:srgbClr val="FFFFFF"/>
              </a:highlight>
              <a:latin typeface="Verdana"/>
              <a:ea typeface="Verdana"/>
              <a:cs typeface="Verdana"/>
              <a:sym typeface="Verdana"/>
            </a:endParaRPr>
          </a:p>
          <a:p>
            <a:pPr indent="0" lvl="0" marL="0" rtl="0" algn="l">
              <a:lnSpc>
                <a:spcPct val="70000"/>
              </a:lnSpc>
              <a:spcBef>
                <a:spcPts val="1400"/>
              </a:spcBef>
              <a:spcAft>
                <a:spcPts val="0"/>
              </a:spcAft>
              <a:buSzPts val="852"/>
              <a:buNone/>
            </a:pPr>
            <a:r>
              <a:rPr lang="en-IN" sz="1091">
                <a:solidFill>
                  <a:srgbClr val="0077AA"/>
                </a:solidFill>
                <a:highlight>
                  <a:srgbClr val="FFFFFF"/>
                </a:highlight>
                <a:latin typeface="Consolas"/>
                <a:ea typeface="Consolas"/>
                <a:cs typeface="Consolas"/>
                <a:sym typeface="Consolas"/>
              </a:rPr>
              <a:t>class</a:t>
            </a: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Header</a:t>
            </a: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extends</a:t>
            </a: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React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Component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constructor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props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super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props</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state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favoritecolor</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"red"</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shouldComponentUpdate</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return</a:t>
            </a:r>
            <a:r>
              <a:rPr lang="en-IN" sz="1091">
                <a:highlight>
                  <a:srgbClr val="FFFFFF"/>
                </a:highlight>
                <a:latin typeface="Consolas"/>
                <a:ea typeface="Consolas"/>
                <a:cs typeface="Consolas"/>
                <a:sym typeface="Consolas"/>
              </a:rPr>
              <a:t> </a:t>
            </a:r>
            <a:r>
              <a:rPr lang="en-IN" sz="1091">
                <a:solidFill>
                  <a:srgbClr val="990055"/>
                </a:solidFill>
                <a:highlight>
                  <a:srgbClr val="FFFFFF"/>
                </a:highlight>
                <a:latin typeface="Consolas"/>
                <a:ea typeface="Consolas"/>
                <a:cs typeface="Consolas"/>
                <a:sym typeface="Consolas"/>
              </a:rPr>
              <a:t>false</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changeColor</a:t>
            </a:r>
            <a:r>
              <a:rPr lang="en-IN" sz="1091">
                <a:highlight>
                  <a:srgbClr val="FFFFFF"/>
                </a:highlight>
                <a:latin typeface="Consolas"/>
                <a:ea typeface="Consolas"/>
                <a:cs typeface="Consolas"/>
                <a:sym typeface="Consolas"/>
              </a:rPr>
              <a:t>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A6E3A"/>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setState</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favoritecolor</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"blue"</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render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return</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div</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h1</a:t>
            </a:r>
            <a:r>
              <a:rPr lang="en-IN" sz="1091">
                <a:solidFill>
                  <a:srgbClr val="999999"/>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My Favorite Color is </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state</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favoritecolor</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h1</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button </a:t>
            </a:r>
            <a:r>
              <a:rPr lang="en-IN" sz="1091">
                <a:solidFill>
                  <a:srgbClr val="669900"/>
                </a:solidFill>
                <a:highlight>
                  <a:srgbClr val="FFFFFF"/>
                </a:highlight>
                <a:latin typeface="Consolas"/>
                <a:ea typeface="Consolas"/>
                <a:cs typeface="Consolas"/>
                <a:sym typeface="Consolas"/>
              </a:rPr>
              <a:t>type</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button</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onClick</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changeColor</a:t>
            </a:r>
            <a:r>
              <a:rPr lang="en-IN" sz="1091">
                <a:solidFill>
                  <a:srgbClr val="999999"/>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Change color</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button</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div</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solidFill>
                  <a:srgbClr val="0077AA"/>
                </a:solidFill>
                <a:highlight>
                  <a:srgbClr val="FFFFFF"/>
                </a:highlight>
                <a:latin typeface="Consolas"/>
                <a:ea typeface="Consolas"/>
                <a:cs typeface="Consolas"/>
                <a:sym typeface="Consolas"/>
              </a:rPr>
              <a:t>const</a:t>
            </a:r>
            <a:r>
              <a:rPr lang="en-IN" sz="1091">
                <a:highlight>
                  <a:srgbClr val="FFFFFF"/>
                </a:highlight>
                <a:latin typeface="Consolas"/>
                <a:ea typeface="Consolas"/>
                <a:cs typeface="Consolas"/>
                <a:sym typeface="Consolas"/>
              </a:rPr>
              <a:t> root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ReactDOM</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createRoot</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document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getElementById</a:t>
            </a:r>
            <a:r>
              <a:rPr lang="en-IN" sz="1091">
                <a:solidFill>
                  <a:srgbClr val="999999"/>
                </a:solidFill>
                <a:highlight>
                  <a:srgbClr val="FFFFFF"/>
                </a:highlight>
                <a:latin typeface="Consolas"/>
                <a:ea typeface="Consolas"/>
                <a:cs typeface="Consolas"/>
                <a:sym typeface="Consolas"/>
              </a:rPr>
              <a:t>(</a:t>
            </a:r>
            <a:r>
              <a:rPr lang="en-IN" sz="1091">
                <a:solidFill>
                  <a:srgbClr val="669900"/>
                </a:solidFill>
                <a:highlight>
                  <a:srgbClr val="FFFFFF"/>
                </a:highlight>
                <a:latin typeface="Consolas"/>
                <a:ea typeface="Consolas"/>
                <a:cs typeface="Consolas"/>
                <a:sym typeface="Consolas"/>
              </a:rPr>
              <a:t>'root'</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152400" marR="152400" rtl="0" algn="l">
              <a:lnSpc>
                <a:spcPct val="130000"/>
              </a:lnSpc>
              <a:spcBef>
                <a:spcPts val="1200"/>
              </a:spcBef>
              <a:spcAft>
                <a:spcPts val="1200"/>
              </a:spcAft>
              <a:buSzPts val="852"/>
              <a:buNone/>
            </a:pPr>
            <a:r>
              <a:rPr lang="en-IN" sz="1091">
                <a:highlight>
                  <a:srgbClr val="FFFFFF"/>
                </a:highlight>
                <a:latin typeface="Consolas"/>
                <a:ea typeface="Consolas"/>
                <a:cs typeface="Consolas"/>
                <a:sym typeface="Consolas"/>
              </a:rPr>
              <a:t>root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render</a:t>
            </a:r>
            <a:r>
              <a:rPr lang="en-IN" sz="1091">
                <a:solidFill>
                  <a:srgbClr val="999999"/>
                </a:solidFill>
                <a:highlight>
                  <a:srgbClr val="FFFFFF"/>
                </a:highlight>
                <a:latin typeface="Consolas"/>
                <a:ea typeface="Consolas"/>
                <a:cs typeface="Consolas"/>
                <a:sym typeface="Consolas"/>
              </a:rPr>
              <a:t>(&lt;</a:t>
            </a:r>
            <a:r>
              <a:rPr lang="en-IN" sz="1091">
                <a:solidFill>
                  <a:srgbClr val="DD4A68"/>
                </a:solidFill>
                <a:highlight>
                  <a:srgbClr val="FFFFFF"/>
                </a:highlight>
                <a:latin typeface="Consolas"/>
                <a:ea typeface="Consolas"/>
                <a:cs typeface="Consolas"/>
                <a:sym typeface="Consolas"/>
              </a:rPr>
              <a:t>Header</a:t>
            </a:r>
            <a:r>
              <a:rPr lang="en-IN" sz="1091">
                <a:solidFill>
                  <a:srgbClr val="990055"/>
                </a:solidFill>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/&gt;);</a:t>
            </a:r>
            <a:endParaRPr sz="237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980bb451e2_0_81"/>
          <p:cNvSpPr txBox="1"/>
          <p:nvPr>
            <p:ph type="title"/>
          </p:nvPr>
        </p:nvSpPr>
        <p:spPr>
          <a:xfrm>
            <a:off x="838200" y="365125"/>
            <a:ext cx="10515600" cy="63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Render</a:t>
            </a:r>
            <a:endParaRPr/>
          </a:p>
        </p:txBody>
      </p:sp>
      <p:sp>
        <p:nvSpPr>
          <p:cNvPr id="360" name="Google Shape;360;g2980bb451e2_0_81"/>
          <p:cNvSpPr txBox="1"/>
          <p:nvPr>
            <p:ph idx="1" type="body"/>
          </p:nvPr>
        </p:nvSpPr>
        <p:spPr>
          <a:xfrm>
            <a:off x="838200" y="1100675"/>
            <a:ext cx="10515600" cy="5005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of course called when a component gets </a:t>
            </a:r>
            <a:r>
              <a:rPr i="1" lang="en-IN" sz="1150">
                <a:highlight>
                  <a:srgbClr val="FFFFFF"/>
                </a:highlight>
                <a:latin typeface="Verdana"/>
                <a:ea typeface="Verdana"/>
                <a:cs typeface="Verdana"/>
                <a:sym typeface="Verdana"/>
              </a:rPr>
              <a:t>updated</a:t>
            </a:r>
            <a:r>
              <a:rPr lang="en-IN" sz="1150">
                <a:highlight>
                  <a:srgbClr val="FFFFFF"/>
                </a:highlight>
                <a:latin typeface="Verdana"/>
                <a:ea typeface="Verdana"/>
                <a:cs typeface="Verdana"/>
                <a:sym typeface="Verdana"/>
              </a:rPr>
              <a:t>, it has to re-render the HTML to the DOM, with the new changes.</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changeColor</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"blue"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 </a:t>
            </a:r>
            <a:r>
              <a:rPr lang="en-IN" sz="1150">
                <a:solidFill>
                  <a:srgbClr val="669900"/>
                </a:solidFill>
                <a:highlight>
                  <a:srgbClr val="FFFFFF"/>
                </a:highlight>
                <a:latin typeface="Consolas"/>
                <a:ea typeface="Consolas"/>
                <a:cs typeface="Consolas"/>
                <a:sym typeface="Consolas"/>
              </a:rPr>
              <a:t>type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onClick</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changeColor</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Change 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980bb451e2_0_88"/>
          <p:cNvSpPr txBox="1"/>
          <p:nvPr>
            <p:ph type="title"/>
          </p:nvPr>
        </p:nvSpPr>
        <p:spPr>
          <a:xfrm>
            <a:off x="838200" y="365125"/>
            <a:ext cx="10515600" cy="3687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getSnapshotBeforeUpdate</a:t>
            </a:r>
            <a:endParaRPr sz="5000"/>
          </a:p>
        </p:txBody>
      </p:sp>
      <p:sp>
        <p:nvSpPr>
          <p:cNvPr id="366" name="Google Shape;366;g2980bb451e2_0_88"/>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In the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you have access to the </a:t>
            </a:r>
            <a:r>
              <a:rPr lang="en-IN" sz="1600">
                <a:solidFill>
                  <a:srgbClr val="DC143C"/>
                </a:solidFill>
                <a:highlight>
                  <a:srgbClr val="FFFFFF"/>
                </a:highlight>
                <a:latin typeface="Consolas"/>
                <a:ea typeface="Consolas"/>
                <a:cs typeface="Consolas"/>
                <a:sym typeface="Consolas"/>
              </a:rPr>
              <a:t>props</a:t>
            </a:r>
            <a:r>
              <a:rPr lang="en-IN" sz="1550">
                <a:highlight>
                  <a:srgbClr val="FFFFFF"/>
                </a:highlight>
                <a:latin typeface="Verdana"/>
                <a:ea typeface="Verdana"/>
                <a:cs typeface="Verdana"/>
                <a:sym typeface="Verdana"/>
              </a:rPr>
              <a:t> and </a:t>
            </a:r>
            <a:r>
              <a:rPr lang="en-IN" sz="1600">
                <a:solidFill>
                  <a:srgbClr val="DC143C"/>
                </a:solidFill>
                <a:highlight>
                  <a:srgbClr val="FFFFFF"/>
                </a:highlight>
                <a:latin typeface="Consolas"/>
                <a:ea typeface="Consolas"/>
                <a:cs typeface="Consolas"/>
                <a:sym typeface="Consolas"/>
              </a:rPr>
              <a:t>state</a:t>
            </a:r>
            <a:r>
              <a:rPr lang="en-IN" sz="1550">
                <a:highlight>
                  <a:srgbClr val="FFFFFF"/>
                </a:highlight>
                <a:latin typeface="Verdana"/>
                <a:ea typeface="Verdana"/>
                <a:cs typeface="Verdana"/>
                <a:sym typeface="Verdana"/>
              </a:rPr>
              <a:t> </a:t>
            </a:r>
            <a:r>
              <a:rPr i="1" lang="en-IN" sz="1550">
                <a:highlight>
                  <a:srgbClr val="FFFFFF"/>
                </a:highlight>
                <a:latin typeface="Verdana"/>
                <a:ea typeface="Verdana"/>
                <a:cs typeface="Verdana"/>
                <a:sym typeface="Verdana"/>
              </a:rPr>
              <a:t>before</a:t>
            </a:r>
            <a:r>
              <a:rPr lang="en-IN" sz="1550">
                <a:highlight>
                  <a:srgbClr val="FFFFFF"/>
                </a:highlight>
                <a:latin typeface="Verdana"/>
                <a:ea typeface="Verdana"/>
                <a:cs typeface="Verdana"/>
                <a:sym typeface="Verdana"/>
              </a:rPr>
              <a:t> the update, meaning that even after the update, you can check what the values were </a:t>
            </a:r>
            <a:r>
              <a:rPr i="1" lang="en-IN" sz="1550">
                <a:highlight>
                  <a:srgbClr val="FFFFFF"/>
                </a:highlight>
                <a:latin typeface="Verdana"/>
                <a:ea typeface="Verdana"/>
                <a:cs typeface="Verdana"/>
                <a:sym typeface="Verdana"/>
              </a:rPr>
              <a:t>before</a:t>
            </a:r>
            <a:r>
              <a:rPr lang="en-IN" sz="1550">
                <a:highlight>
                  <a:srgbClr val="FFFFFF"/>
                </a:highlight>
                <a:latin typeface="Verdana"/>
                <a:ea typeface="Verdana"/>
                <a:cs typeface="Verdana"/>
                <a:sym typeface="Verdana"/>
              </a:rPr>
              <a:t> the update.</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If the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is present, you should also include the </a:t>
            </a:r>
            <a:r>
              <a:rPr lang="en-IN" sz="1600">
                <a:solidFill>
                  <a:srgbClr val="DC143C"/>
                </a:solidFill>
                <a:highlight>
                  <a:srgbClr val="FFFFFF"/>
                </a:highlight>
                <a:latin typeface="Consolas"/>
                <a:ea typeface="Consolas"/>
                <a:cs typeface="Consolas"/>
                <a:sym typeface="Consolas"/>
              </a:rPr>
              <a:t>componentDidUpdate()</a:t>
            </a:r>
            <a:r>
              <a:rPr lang="en-IN" sz="1550">
                <a:highlight>
                  <a:srgbClr val="FFFFFF"/>
                </a:highlight>
                <a:latin typeface="Verdana"/>
                <a:ea typeface="Verdana"/>
                <a:cs typeface="Verdana"/>
                <a:sym typeface="Verdana"/>
              </a:rPr>
              <a:t> method, otherwise you will get an error.</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The example below might seem complicated, but all it does is this:</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When the component is </a:t>
            </a:r>
            <a:r>
              <a:rPr i="1" lang="en-IN" sz="1550">
                <a:highlight>
                  <a:srgbClr val="FFFFFF"/>
                </a:highlight>
                <a:latin typeface="Verdana"/>
                <a:ea typeface="Verdana"/>
                <a:cs typeface="Verdana"/>
                <a:sym typeface="Verdana"/>
              </a:rPr>
              <a:t>mounting</a:t>
            </a:r>
            <a:r>
              <a:rPr lang="en-IN" sz="1550">
                <a:highlight>
                  <a:srgbClr val="FFFFFF"/>
                </a:highlight>
                <a:latin typeface="Verdana"/>
                <a:ea typeface="Verdana"/>
                <a:cs typeface="Verdana"/>
                <a:sym typeface="Verdana"/>
              </a:rPr>
              <a:t> it is rendered with the favorite color "red".</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When the component </a:t>
            </a:r>
            <a:r>
              <a:rPr i="1" lang="en-IN" sz="1550">
                <a:highlight>
                  <a:srgbClr val="FFFFFF"/>
                </a:highlight>
                <a:latin typeface="Verdana"/>
                <a:ea typeface="Verdana"/>
                <a:cs typeface="Verdana"/>
                <a:sym typeface="Verdana"/>
              </a:rPr>
              <a:t>has been mounted,</a:t>
            </a:r>
            <a:r>
              <a:rPr lang="en-IN" sz="1550">
                <a:highlight>
                  <a:srgbClr val="FFFFFF"/>
                </a:highlight>
                <a:latin typeface="Verdana"/>
                <a:ea typeface="Verdana"/>
                <a:cs typeface="Verdana"/>
                <a:sym typeface="Verdana"/>
              </a:rPr>
              <a:t> a timer changes the state, and after one second, the favorite color becomes "yellow".</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This action triggers the </a:t>
            </a:r>
            <a:r>
              <a:rPr i="1" lang="en-IN" sz="1550">
                <a:highlight>
                  <a:srgbClr val="FFFFFF"/>
                </a:highlight>
                <a:latin typeface="Verdana"/>
                <a:ea typeface="Verdana"/>
                <a:cs typeface="Verdana"/>
                <a:sym typeface="Verdana"/>
              </a:rPr>
              <a:t>update</a:t>
            </a:r>
            <a:r>
              <a:rPr lang="en-IN" sz="1550">
                <a:highlight>
                  <a:srgbClr val="FFFFFF"/>
                </a:highlight>
                <a:latin typeface="Verdana"/>
                <a:ea typeface="Verdana"/>
                <a:cs typeface="Verdana"/>
                <a:sym typeface="Verdana"/>
              </a:rPr>
              <a:t> phase, and since this component has a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this method is executed, and writes a message to the empty DIV1 element.</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Then the </a:t>
            </a:r>
            <a:r>
              <a:rPr lang="en-IN" sz="1600">
                <a:solidFill>
                  <a:srgbClr val="DC143C"/>
                </a:solidFill>
                <a:highlight>
                  <a:srgbClr val="FFFFFF"/>
                </a:highlight>
                <a:latin typeface="Consolas"/>
                <a:ea typeface="Consolas"/>
                <a:cs typeface="Consolas"/>
                <a:sym typeface="Consolas"/>
              </a:rPr>
              <a:t>componentDidUpdate()</a:t>
            </a:r>
            <a:r>
              <a:rPr lang="en-IN" sz="1550">
                <a:highlight>
                  <a:srgbClr val="FFFFFF"/>
                </a:highlight>
                <a:latin typeface="Verdana"/>
                <a:ea typeface="Verdana"/>
                <a:cs typeface="Verdana"/>
                <a:sym typeface="Verdana"/>
              </a:rPr>
              <a:t> method is executed and writes a message in the empty DIV2 element:</a:t>
            </a:r>
            <a:endParaRPr sz="1550">
              <a:highlight>
                <a:srgbClr val="FFFFFF"/>
              </a:highlight>
              <a:latin typeface="Verdana"/>
              <a:ea typeface="Verdana"/>
              <a:cs typeface="Verdana"/>
              <a:sym typeface="Verdana"/>
            </a:endParaRPr>
          </a:p>
          <a:p>
            <a:pPr indent="0" lvl="0" marL="0" rtl="0" algn="l">
              <a:spcBef>
                <a:spcPts val="1400"/>
              </a:spcBef>
              <a:spcAft>
                <a:spcPts val="0"/>
              </a:spcAft>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5e2797b28c_0_2"/>
          <p:cNvSpPr txBox="1"/>
          <p:nvPr>
            <p:ph type="title"/>
          </p:nvPr>
        </p:nvSpPr>
        <p:spPr>
          <a:xfrm>
            <a:off x="838200" y="365125"/>
            <a:ext cx="10515600" cy="651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Classes</a:t>
            </a:r>
            <a:endParaRPr/>
          </a:p>
        </p:txBody>
      </p:sp>
      <p:sp>
        <p:nvSpPr>
          <p:cNvPr id="110" name="Google Shape;110;g25e2797b28c_0_2"/>
          <p:cNvSpPr txBox="1"/>
          <p:nvPr>
            <p:ph idx="1" type="body"/>
          </p:nvPr>
        </p:nvSpPr>
        <p:spPr>
          <a:xfrm>
            <a:off x="838200" y="945450"/>
            <a:ext cx="10515600" cy="5231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A class is a type of function, but instead of using the keyword </a:t>
            </a:r>
            <a:r>
              <a:rPr lang="en-IN" sz="1200">
                <a:solidFill>
                  <a:srgbClr val="DC143C"/>
                </a:solidFill>
                <a:latin typeface="Consolas"/>
                <a:ea typeface="Consolas"/>
                <a:cs typeface="Consolas"/>
                <a:sym typeface="Consolas"/>
              </a:rPr>
              <a:t>function</a:t>
            </a:r>
            <a:r>
              <a:rPr lang="en-IN" sz="1150">
                <a:highlight>
                  <a:srgbClr val="FFFFFF"/>
                </a:highlight>
                <a:latin typeface="Verdana"/>
                <a:ea typeface="Verdana"/>
                <a:cs typeface="Verdana"/>
                <a:sym typeface="Verdana"/>
              </a:rPr>
              <a:t> to initiate it, we use the keyword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and the properties are assigned inside a </a:t>
            </a:r>
            <a:r>
              <a:rPr lang="en-IN" sz="1200">
                <a:solidFill>
                  <a:srgbClr val="DC143C"/>
                </a:solidFill>
                <a:latin typeface="Consolas"/>
                <a:ea typeface="Consolas"/>
                <a:cs typeface="Consolas"/>
                <a:sym typeface="Consolas"/>
              </a:rPr>
              <a:t>constructor()</a:t>
            </a:r>
            <a:r>
              <a:rPr lang="en-IN" sz="1150">
                <a:highlight>
                  <a:srgbClr val="FFFFFF"/>
                </a:highlight>
                <a:latin typeface="Verdana"/>
                <a:ea typeface="Verdana"/>
                <a:cs typeface="Verdana"/>
                <a:sym typeface="Verdana"/>
              </a:rPr>
              <a:t> method.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&lt;!DOCTYPE 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&lt;script&gt;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class Car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constructor(name)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this.brand = name;</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const mycar = new Car("Ford");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document.write(mycar.brand);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&lt;/script&gt;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980bb451e2_0_95"/>
          <p:cNvSpPr txBox="1"/>
          <p:nvPr>
            <p:ph idx="1" type="body"/>
          </p:nvPr>
        </p:nvSpPr>
        <p:spPr>
          <a:xfrm>
            <a:off x="838200" y="437450"/>
            <a:ext cx="10515600" cy="63501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getSnapshotBeforeUpdate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prevProps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prevState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"div1"</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"Before the update, the favorite was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prevState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"div2"</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"The updated favorite is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div1</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div2</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980bb451e2_0_101"/>
          <p:cNvSpPr txBox="1"/>
          <p:nvPr>
            <p:ph type="title"/>
          </p:nvPr>
        </p:nvSpPr>
        <p:spPr>
          <a:xfrm>
            <a:off x="838200" y="365125"/>
            <a:ext cx="10515600" cy="6651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b="1" lang="en-IN" sz="2300">
                <a:highlight>
                  <a:srgbClr val="FFFFFF"/>
                </a:highlight>
                <a:latin typeface="Arial"/>
                <a:ea typeface="Arial"/>
                <a:cs typeface="Arial"/>
                <a:sym typeface="Arial"/>
              </a:rPr>
              <a:t>componentDidUpdate</a:t>
            </a:r>
            <a:endParaRPr b="1" sz="4900"/>
          </a:p>
        </p:txBody>
      </p:sp>
      <p:sp>
        <p:nvSpPr>
          <p:cNvPr id="377" name="Google Shape;377;g2980bb451e2_0_101"/>
          <p:cNvSpPr txBox="1"/>
          <p:nvPr>
            <p:ph idx="1" type="body"/>
          </p:nvPr>
        </p:nvSpPr>
        <p:spPr>
          <a:xfrm>
            <a:off x="838200" y="1030225"/>
            <a:ext cx="10515600" cy="51465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componentDidUpdate</a:t>
            </a:r>
            <a:r>
              <a:rPr lang="en-IN" sz="1150">
                <a:highlight>
                  <a:srgbClr val="FFFFFF"/>
                </a:highlight>
                <a:latin typeface="Verdana"/>
                <a:ea typeface="Verdana"/>
                <a:cs typeface="Verdana"/>
                <a:sym typeface="Verdana"/>
              </a:rPr>
              <a:t> method is called after the component is updated in the DOM.</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example below might seem complicated, but all it does is this: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When the component is </a:t>
            </a:r>
            <a:r>
              <a:rPr i="1" lang="en-IN" sz="1150">
                <a:highlight>
                  <a:srgbClr val="FFFFFF"/>
                </a:highlight>
                <a:latin typeface="Verdana"/>
                <a:ea typeface="Verdana"/>
                <a:cs typeface="Verdana"/>
                <a:sym typeface="Verdana"/>
              </a:rPr>
              <a:t>mounting</a:t>
            </a:r>
            <a:r>
              <a:rPr lang="en-IN" sz="1150">
                <a:highlight>
                  <a:srgbClr val="FFFFFF"/>
                </a:highlight>
                <a:latin typeface="Verdana"/>
                <a:ea typeface="Verdana"/>
                <a:cs typeface="Verdana"/>
                <a:sym typeface="Verdana"/>
              </a:rPr>
              <a:t> it is rendered with the favorite color "red".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When the component </a:t>
            </a:r>
            <a:r>
              <a:rPr i="1" lang="en-IN" sz="1150">
                <a:highlight>
                  <a:srgbClr val="FFFFFF"/>
                </a:highlight>
                <a:latin typeface="Verdana"/>
                <a:ea typeface="Verdana"/>
                <a:cs typeface="Verdana"/>
                <a:sym typeface="Verdana"/>
              </a:rPr>
              <a:t>has been mounted,</a:t>
            </a:r>
            <a:r>
              <a:rPr lang="en-IN" sz="1150">
                <a:highlight>
                  <a:srgbClr val="FFFFFF"/>
                </a:highlight>
                <a:latin typeface="Verdana"/>
                <a:ea typeface="Verdana"/>
                <a:cs typeface="Verdana"/>
                <a:sym typeface="Verdana"/>
              </a:rPr>
              <a:t> a timer changes the state, and the color becomes "yellow".</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This action triggers the </a:t>
            </a:r>
            <a:r>
              <a:rPr i="1" lang="en-IN" sz="1150">
                <a:highlight>
                  <a:srgbClr val="FFFFFF"/>
                </a:highlight>
                <a:latin typeface="Verdana"/>
                <a:ea typeface="Verdana"/>
                <a:cs typeface="Verdana"/>
                <a:sym typeface="Verdana"/>
              </a:rPr>
              <a:t>update</a:t>
            </a:r>
            <a:r>
              <a:rPr lang="en-IN" sz="1150">
                <a:highlight>
                  <a:srgbClr val="FFFFFF"/>
                </a:highlight>
                <a:latin typeface="Verdana"/>
                <a:ea typeface="Verdana"/>
                <a:cs typeface="Verdana"/>
                <a:sym typeface="Verdana"/>
              </a:rPr>
              <a:t> phase, and since this component has a </a:t>
            </a:r>
            <a:r>
              <a:rPr lang="en-IN" sz="1200">
                <a:solidFill>
                  <a:srgbClr val="DC143C"/>
                </a:solidFill>
                <a:highlight>
                  <a:srgbClr val="FFFFFF"/>
                </a:highlight>
                <a:latin typeface="Consolas"/>
                <a:ea typeface="Consolas"/>
                <a:cs typeface="Consolas"/>
                <a:sym typeface="Consolas"/>
              </a:rPr>
              <a:t>componentDidUpdate</a:t>
            </a:r>
            <a:r>
              <a:rPr lang="en-IN" sz="1150">
                <a:highlight>
                  <a:srgbClr val="FFFFFF"/>
                </a:highlight>
                <a:latin typeface="Verdana"/>
                <a:ea typeface="Verdana"/>
                <a:cs typeface="Verdana"/>
                <a:sym typeface="Verdana"/>
              </a:rPr>
              <a:t> method, this method is executed and writes a message in the empty DIV element: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980bb451e2_0_108"/>
          <p:cNvSpPr txBox="1"/>
          <p:nvPr>
            <p:ph idx="1" type="body"/>
          </p:nvPr>
        </p:nvSpPr>
        <p:spPr>
          <a:xfrm>
            <a:off x="838200" y="183450"/>
            <a:ext cx="10515600" cy="59934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"mydiv"</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"The updated favorite is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mydiv</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980bb451e2_0_1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Unmounting</a:t>
            </a:r>
            <a:endParaRPr/>
          </a:p>
        </p:txBody>
      </p:sp>
      <p:sp>
        <p:nvSpPr>
          <p:cNvPr id="388" name="Google Shape;388;g2980bb451e2_0_1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removed from the DOM, or </a:t>
            </a:r>
            <a:r>
              <a:rPr i="1" lang="en-IN" sz="1150">
                <a:highlight>
                  <a:srgbClr val="FFFFFF"/>
                </a:highlight>
                <a:latin typeface="Verdana"/>
                <a:ea typeface="Verdana"/>
                <a:cs typeface="Verdana"/>
                <a:sym typeface="Verdana"/>
              </a:rPr>
              <a:t>unmounting</a:t>
            </a:r>
            <a:r>
              <a:rPr lang="en-IN" sz="1150">
                <a:highlight>
                  <a:srgbClr val="FFFFFF"/>
                </a:highlight>
                <a:latin typeface="Verdana"/>
                <a:ea typeface="Verdana"/>
                <a:cs typeface="Verdana"/>
                <a:sym typeface="Verdana"/>
              </a:rPr>
              <a:t> as React likes to call it.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has only one built-in method that gets called when a component is unmounted:</a:t>
            </a:r>
            <a:endParaRPr sz="11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IN" sz="1200">
                <a:solidFill>
                  <a:srgbClr val="DC143C"/>
                </a:solidFill>
                <a:highlight>
                  <a:srgbClr val="FFFFFF"/>
                </a:highlight>
                <a:latin typeface="Consolas"/>
                <a:ea typeface="Consolas"/>
                <a:cs typeface="Consolas"/>
                <a:sym typeface="Consolas"/>
              </a:rPr>
              <a:t>componentWillUnmount()</a:t>
            </a:r>
            <a:endParaRPr sz="1200">
              <a:solidFill>
                <a:srgbClr val="DC143C"/>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componentWillUnmount</a:t>
            </a:r>
            <a:r>
              <a:rPr lang="en-IN" sz="1150">
                <a:highlight>
                  <a:srgbClr val="FFFFFF"/>
                </a:highlight>
                <a:latin typeface="Verdana"/>
                <a:ea typeface="Verdana"/>
                <a:cs typeface="Verdana"/>
                <a:sym typeface="Verdana"/>
              </a:rPr>
              <a:t> method is called when the component is about to be removed from the DOM.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5e2797b28c_0_10"/>
          <p:cNvSpPr txBox="1"/>
          <p:nvPr>
            <p:ph type="title"/>
          </p:nvPr>
        </p:nvSpPr>
        <p:spPr>
          <a:xfrm>
            <a:off x="838200" y="365125"/>
            <a:ext cx="10515600" cy="834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Arrow Functions</a:t>
            </a:r>
            <a:endParaRPr/>
          </a:p>
        </p:txBody>
      </p:sp>
      <p:sp>
        <p:nvSpPr>
          <p:cNvPr id="116" name="Google Shape;116;g25e2797b28c_0_10"/>
          <p:cNvSpPr txBox="1"/>
          <p:nvPr>
            <p:ph idx="1" type="body"/>
          </p:nvPr>
        </p:nvSpPr>
        <p:spPr>
          <a:xfrm>
            <a:off x="838200" y="1199425"/>
            <a:ext cx="10515600" cy="49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250">
                <a:highlight>
                  <a:srgbClr val="FFFFFF"/>
                </a:highlight>
                <a:latin typeface="Verdana"/>
                <a:ea typeface="Verdana"/>
                <a:cs typeface="Verdana"/>
                <a:sym typeface="Verdana"/>
              </a:rPr>
              <a:t>Arrow functions allow us to write shorter function syntax</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&lt;!DOCTYPE html&gt;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&lt;html&gt;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&lt;body&gt;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&lt;h1&gt;Arrow Function&lt;/h1&gt;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&lt;p</a:t>
            </a:r>
            <a:r>
              <a:rPr lang="en-IN" sz="1250">
                <a:highlight>
                  <a:srgbClr val="FFFFFF"/>
                </a:highlight>
                <a:latin typeface="Verdana"/>
                <a:ea typeface="Verdana"/>
                <a:cs typeface="Verdana"/>
                <a:sym typeface="Verdana"/>
              </a:rPr>
              <a:t>&gt;</a:t>
            </a:r>
            <a:r>
              <a:rPr lang="en-IN" sz="1250">
                <a:highlight>
                  <a:srgbClr val="FFFFFF"/>
                </a:highlight>
                <a:latin typeface="Verdana"/>
                <a:ea typeface="Verdana"/>
                <a:cs typeface="Verdana"/>
                <a:sym typeface="Verdana"/>
              </a:rPr>
              <a:t>A demonstration of a simple arrow function.&lt;/p&gt;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&lt;p id="demo"&gt;&lt;/p&gt;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  &lt;script&gt;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hello = () =&gt; {</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  return "Hello World!";</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document.getElementById("demo").innerHTML = hello();</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&lt;/script&gt;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&lt;/body&gt;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&lt;/html&gt;</a:t>
            </a:r>
            <a:endParaRPr sz="1250">
              <a:highlight>
                <a:srgbClr val="FFFFFF"/>
              </a:highlight>
              <a:latin typeface="Verdana"/>
              <a:ea typeface="Verdana"/>
              <a:cs typeface="Verdana"/>
              <a:sym typeface="Verdana"/>
            </a:endParaRPr>
          </a:p>
          <a:p>
            <a:pPr indent="0" lvl="0" marL="0" rtl="0" algn="l">
              <a:spcBef>
                <a:spcPts val="1000"/>
              </a:spcBef>
              <a:spcAft>
                <a:spcPts val="0"/>
              </a:spcAft>
              <a:buNone/>
            </a:pPr>
            <a:r>
              <a:t/>
            </a:r>
            <a:endParaRPr sz="125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e2797b28c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Arrow Functions with parameters</a:t>
            </a:r>
            <a:endParaRPr/>
          </a:p>
        </p:txBody>
      </p:sp>
      <p:sp>
        <p:nvSpPr>
          <p:cNvPr id="122" name="Google Shape;122;g25e2797b28c_0_18"/>
          <p:cNvSpPr txBox="1"/>
          <p:nvPr>
            <p:ph idx="1" type="body"/>
          </p:nvPr>
        </p:nvSpPr>
        <p:spPr>
          <a:xfrm>
            <a:off x="838200" y="1467550"/>
            <a:ext cx="10515600" cy="47094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358"/>
              <a:buFont typeface="Arial"/>
              <a:buNone/>
            </a:pPr>
            <a:r>
              <a:rPr lang="en-IN" sz="1910"/>
              <a:t>&lt;!DOCTYPE html&gt;</a:t>
            </a:r>
            <a:endParaRPr sz="1910"/>
          </a:p>
          <a:p>
            <a:pPr indent="0" lvl="0" marL="0" rtl="0" algn="l">
              <a:lnSpc>
                <a:spcPct val="70000"/>
              </a:lnSpc>
              <a:spcBef>
                <a:spcPts val="1000"/>
              </a:spcBef>
              <a:spcAft>
                <a:spcPts val="0"/>
              </a:spcAft>
              <a:buClr>
                <a:schemeClr val="dk1"/>
              </a:buClr>
              <a:buSzPts val="358"/>
              <a:buFont typeface="Arial"/>
              <a:buNone/>
            </a:pPr>
            <a:r>
              <a:rPr lang="en-IN" sz="1910"/>
              <a:t>&lt;html&gt;</a:t>
            </a:r>
            <a:endParaRPr sz="1910"/>
          </a:p>
          <a:p>
            <a:pPr indent="0" lvl="0" marL="0" rtl="0" algn="l">
              <a:lnSpc>
                <a:spcPct val="70000"/>
              </a:lnSpc>
              <a:spcBef>
                <a:spcPts val="1000"/>
              </a:spcBef>
              <a:spcAft>
                <a:spcPts val="0"/>
              </a:spcAft>
              <a:buClr>
                <a:schemeClr val="dk1"/>
              </a:buClr>
              <a:buSzPts val="358"/>
              <a:buFont typeface="Arial"/>
              <a:buNone/>
            </a:pPr>
            <a:r>
              <a:rPr lang="en-IN" sz="1910"/>
              <a:t>&lt;body&gt;</a:t>
            </a:r>
            <a:endParaRPr sz="1910"/>
          </a:p>
          <a:p>
            <a:pPr indent="0" lvl="0" marL="0" rtl="0" algn="l">
              <a:lnSpc>
                <a:spcPct val="70000"/>
              </a:lnSpc>
              <a:spcBef>
                <a:spcPts val="1000"/>
              </a:spcBef>
              <a:spcAft>
                <a:spcPts val="0"/>
              </a:spcAft>
              <a:buClr>
                <a:schemeClr val="dk1"/>
              </a:buClr>
              <a:buSzPts val="358"/>
              <a:buFont typeface="Arial"/>
              <a:buNone/>
            </a:pPr>
            <a:r>
              <a:rPr lang="en-IN" sz="1910"/>
              <a:t>&lt;h1&gt;Arrow Function&lt;/h1&gt;</a:t>
            </a:r>
            <a:endParaRPr sz="1910"/>
          </a:p>
          <a:p>
            <a:pPr indent="0" lvl="0" marL="0" rtl="0" algn="l">
              <a:lnSpc>
                <a:spcPct val="70000"/>
              </a:lnSpc>
              <a:spcBef>
                <a:spcPts val="1000"/>
              </a:spcBef>
              <a:spcAft>
                <a:spcPts val="0"/>
              </a:spcAft>
              <a:buClr>
                <a:schemeClr val="dk1"/>
              </a:buClr>
              <a:buSzPts val="358"/>
              <a:buFont typeface="Arial"/>
              <a:buNone/>
            </a:pPr>
            <a:r>
              <a:rPr lang="en-IN" sz="1910"/>
              <a:t>&lt;p&gt;A demonstration of an arrow function in one line, with parameters.&lt;/p&gt;</a:t>
            </a:r>
            <a:endParaRPr sz="1910"/>
          </a:p>
          <a:p>
            <a:pPr indent="0" lvl="0" marL="0" rtl="0" algn="l">
              <a:lnSpc>
                <a:spcPct val="70000"/>
              </a:lnSpc>
              <a:spcBef>
                <a:spcPts val="1000"/>
              </a:spcBef>
              <a:spcAft>
                <a:spcPts val="0"/>
              </a:spcAft>
              <a:buClr>
                <a:schemeClr val="dk1"/>
              </a:buClr>
              <a:buSzPts val="358"/>
              <a:buFont typeface="Arial"/>
              <a:buNone/>
            </a:pPr>
            <a:r>
              <a:rPr lang="en-IN" sz="1910"/>
              <a:t>&lt;p id="demo"&gt;&lt;/p&gt;</a:t>
            </a:r>
            <a:endParaRPr sz="1910"/>
          </a:p>
          <a:p>
            <a:pPr indent="0" lvl="0" marL="0" rtl="0" algn="l">
              <a:lnSpc>
                <a:spcPct val="70000"/>
              </a:lnSpc>
              <a:spcBef>
                <a:spcPts val="1000"/>
              </a:spcBef>
              <a:spcAft>
                <a:spcPts val="0"/>
              </a:spcAft>
              <a:buClr>
                <a:schemeClr val="dk1"/>
              </a:buClr>
              <a:buSzPts val="358"/>
              <a:buFont typeface="Arial"/>
              <a:buNone/>
            </a:pPr>
            <a:r>
              <a:rPr lang="en-IN" sz="1910"/>
              <a:t>  &lt;script&gt;</a:t>
            </a:r>
            <a:endParaRPr sz="1910"/>
          </a:p>
          <a:p>
            <a:pPr indent="0" lvl="0" marL="0" rtl="0" algn="l">
              <a:lnSpc>
                <a:spcPct val="70000"/>
              </a:lnSpc>
              <a:spcBef>
                <a:spcPts val="1000"/>
              </a:spcBef>
              <a:spcAft>
                <a:spcPts val="0"/>
              </a:spcAft>
              <a:buClr>
                <a:schemeClr val="dk1"/>
              </a:buClr>
              <a:buSzPts val="358"/>
              <a:buFont typeface="Arial"/>
              <a:buNone/>
            </a:pPr>
            <a:r>
              <a:rPr lang="en-IN" sz="1910"/>
              <a:t>hello = (val) =&gt; "Hello " + val;</a:t>
            </a:r>
            <a:endParaRPr sz="1910"/>
          </a:p>
          <a:p>
            <a:pPr indent="0" lvl="0" marL="0" rtl="0" algn="l">
              <a:lnSpc>
                <a:spcPct val="70000"/>
              </a:lnSpc>
              <a:spcBef>
                <a:spcPts val="1000"/>
              </a:spcBef>
              <a:spcAft>
                <a:spcPts val="0"/>
              </a:spcAft>
              <a:buClr>
                <a:schemeClr val="dk1"/>
              </a:buClr>
              <a:buSzPts val="358"/>
              <a:buFont typeface="Arial"/>
              <a:buNone/>
            </a:pPr>
            <a:r>
              <a:rPr lang="en-IN" sz="1910"/>
              <a:t>document.getElementById("demo").innerHTML = hello("World");</a:t>
            </a:r>
            <a:endParaRPr sz="1910"/>
          </a:p>
          <a:p>
            <a:pPr indent="0" lvl="0" marL="0" rtl="0" algn="l">
              <a:lnSpc>
                <a:spcPct val="70000"/>
              </a:lnSpc>
              <a:spcBef>
                <a:spcPts val="1000"/>
              </a:spcBef>
              <a:spcAft>
                <a:spcPts val="0"/>
              </a:spcAft>
              <a:buClr>
                <a:schemeClr val="dk1"/>
              </a:buClr>
              <a:buSzPts val="358"/>
              <a:buFont typeface="Arial"/>
              <a:buNone/>
            </a:pPr>
            <a:r>
              <a:rPr lang="en-IN" sz="1910"/>
              <a:t>&lt;/script&gt;</a:t>
            </a:r>
            <a:endParaRPr sz="1910"/>
          </a:p>
          <a:p>
            <a:pPr indent="0" lvl="0" marL="0" rtl="0" algn="l">
              <a:lnSpc>
                <a:spcPct val="70000"/>
              </a:lnSpc>
              <a:spcBef>
                <a:spcPts val="1000"/>
              </a:spcBef>
              <a:spcAft>
                <a:spcPts val="0"/>
              </a:spcAft>
              <a:buClr>
                <a:schemeClr val="dk1"/>
              </a:buClr>
              <a:buSzPts val="358"/>
              <a:buFont typeface="Arial"/>
              <a:buNone/>
            </a:pPr>
            <a:r>
              <a:rPr lang="en-IN" sz="1910"/>
              <a:t>&lt;/body&gt;</a:t>
            </a:r>
            <a:endParaRPr sz="1910"/>
          </a:p>
          <a:p>
            <a:pPr indent="0" lvl="0" marL="0" rtl="0" algn="l">
              <a:lnSpc>
                <a:spcPct val="70000"/>
              </a:lnSpc>
              <a:spcBef>
                <a:spcPts val="1000"/>
              </a:spcBef>
              <a:spcAft>
                <a:spcPts val="0"/>
              </a:spcAft>
              <a:buClr>
                <a:schemeClr val="dk1"/>
              </a:buClr>
              <a:buSzPts val="358"/>
              <a:buFont typeface="Arial"/>
              <a:buNone/>
            </a:pPr>
            <a:r>
              <a:rPr lang="en-IN" sz="1910"/>
              <a:t>&lt;/html&gt;</a:t>
            </a:r>
            <a:endParaRPr sz="1910"/>
          </a:p>
          <a:p>
            <a:pPr indent="0" lvl="0" marL="0" rtl="0" algn="l">
              <a:lnSpc>
                <a:spcPct val="70000"/>
              </a:lnSpc>
              <a:spcBef>
                <a:spcPts val="1000"/>
              </a:spcBef>
              <a:spcAft>
                <a:spcPts val="0"/>
              </a:spcAft>
              <a:buSzPts val="358"/>
              <a:buNone/>
            </a:pPr>
            <a:r>
              <a:t/>
            </a:r>
            <a:endParaRPr sz="19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e2797b28c_0_24"/>
          <p:cNvSpPr txBox="1"/>
          <p:nvPr>
            <p:ph type="title"/>
          </p:nvPr>
        </p:nvSpPr>
        <p:spPr>
          <a:xfrm>
            <a:off x="838200" y="365125"/>
            <a:ext cx="10515600" cy="7356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Variables</a:t>
            </a:r>
            <a:endParaRPr/>
          </a:p>
        </p:txBody>
      </p:sp>
      <p:sp>
        <p:nvSpPr>
          <p:cNvPr id="128" name="Google Shape;128;g25e2797b28c_0_24"/>
          <p:cNvSpPr txBox="1"/>
          <p:nvPr>
            <p:ph idx="1" type="body"/>
          </p:nvPr>
        </p:nvSpPr>
        <p:spPr>
          <a:xfrm>
            <a:off x="838200" y="1100725"/>
            <a:ext cx="10515600" cy="507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650">
                <a:highlight>
                  <a:srgbClr val="FFFFFF"/>
                </a:highlight>
                <a:latin typeface="Verdana"/>
                <a:ea typeface="Verdana"/>
                <a:cs typeface="Verdana"/>
                <a:sym typeface="Verdana"/>
              </a:rPr>
              <a:t>There are three ways of defining your variables: </a:t>
            </a:r>
            <a:r>
              <a:rPr lang="en-IN" sz="1700">
                <a:solidFill>
                  <a:srgbClr val="DC143C"/>
                </a:solidFill>
                <a:latin typeface="Consolas"/>
                <a:ea typeface="Consolas"/>
                <a:cs typeface="Consolas"/>
                <a:sym typeface="Consolas"/>
              </a:rPr>
              <a:t>var</a:t>
            </a:r>
            <a:r>
              <a:rPr lang="en-IN" sz="1650">
                <a:highlight>
                  <a:srgbClr val="FFFFFF"/>
                </a:highlight>
                <a:latin typeface="Verdana"/>
                <a:ea typeface="Verdana"/>
                <a:cs typeface="Verdana"/>
                <a:sym typeface="Verdana"/>
              </a:rPr>
              <a:t>, </a:t>
            </a:r>
            <a:r>
              <a:rPr lang="en-IN" sz="1700">
                <a:solidFill>
                  <a:srgbClr val="DC143C"/>
                </a:solidFill>
                <a:latin typeface="Consolas"/>
                <a:ea typeface="Consolas"/>
                <a:cs typeface="Consolas"/>
                <a:sym typeface="Consolas"/>
              </a:rPr>
              <a:t>let</a:t>
            </a:r>
            <a:r>
              <a:rPr lang="en-IN" sz="1650">
                <a:highlight>
                  <a:srgbClr val="FFFFFF"/>
                </a:highlight>
                <a:latin typeface="Verdana"/>
                <a:ea typeface="Verdana"/>
                <a:cs typeface="Verdana"/>
                <a:sym typeface="Verdana"/>
              </a:rPr>
              <a:t>, and </a:t>
            </a:r>
            <a:r>
              <a:rPr lang="en-IN" sz="1700">
                <a:solidFill>
                  <a:srgbClr val="DC143C"/>
                </a:solidFill>
                <a:latin typeface="Consolas"/>
                <a:ea typeface="Consolas"/>
                <a:cs typeface="Consolas"/>
                <a:sym typeface="Consolas"/>
              </a:rPr>
              <a:t>const</a:t>
            </a:r>
            <a:endParaRPr sz="1700">
              <a:solidFill>
                <a:srgbClr val="DC143C"/>
              </a:solidFill>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outside of a function, it belongs to the global scope.</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inside of a function, it belongs to that function.</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inside of a block, i.e. a for loop, the variable is still available outside of that block</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700">
                <a:solidFill>
                  <a:srgbClr val="DC143C"/>
                </a:solidFill>
                <a:highlight>
                  <a:srgbClr val="FFFFFF"/>
                </a:highlight>
                <a:latin typeface="Consolas"/>
                <a:ea typeface="Consolas"/>
                <a:cs typeface="Consolas"/>
                <a:sym typeface="Consolas"/>
              </a:rPr>
              <a:t>let</a:t>
            </a:r>
            <a:r>
              <a:rPr lang="en-IN" sz="1650">
                <a:highlight>
                  <a:srgbClr val="FFFFFF"/>
                </a:highlight>
                <a:latin typeface="Verdana"/>
                <a:ea typeface="Verdana"/>
                <a:cs typeface="Verdana"/>
                <a:sym typeface="Verdana"/>
              </a:rPr>
              <a:t> is the block scoped version of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and is limited to the block (or expression) where it is defined.</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let</a:t>
            </a:r>
            <a:r>
              <a:rPr lang="en-IN" sz="1650">
                <a:highlight>
                  <a:srgbClr val="FFFFFF"/>
                </a:highlight>
                <a:latin typeface="Verdana"/>
                <a:ea typeface="Verdana"/>
                <a:cs typeface="Verdana"/>
                <a:sym typeface="Verdana"/>
              </a:rPr>
              <a:t> inside of a block, i.e. a for loop, the variable is only available inside of that loop.</a:t>
            </a:r>
            <a:endParaRPr sz="1650">
              <a:highlight>
                <a:srgbClr val="FFFFFF"/>
              </a:highlight>
              <a:latin typeface="Verdana"/>
              <a:ea typeface="Verdana"/>
              <a:cs typeface="Verdana"/>
              <a:sym typeface="Verdana"/>
            </a:endParaRPr>
          </a:p>
          <a:p>
            <a:pPr indent="0" lvl="0" marL="0" rtl="0" algn="l">
              <a:spcBef>
                <a:spcPts val="1400"/>
              </a:spcBef>
              <a:spcAft>
                <a:spcPts val="0"/>
              </a:spcAft>
              <a:buNone/>
            </a:pPr>
            <a:r>
              <a:rPr lang="en-IN" sz="1700">
                <a:solidFill>
                  <a:srgbClr val="DC143C"/>
                </a:solidFill>
                <a:latin typeface="Consolas"/>
                <a:ea typeface="Consolas"/>
                <a:cs typeface="Consolas"/>
                <a:sym typeface="Consolas"/>
              </a:rPr>
              <a:t>const</a:t>
            </a:r>
            <a:r>
              <a:rPr lang="en-IN" sz="1650">
                <a:highlight>
                  <a:srgbClr val="FFFFFF"/>
                </a:highlight>
                <a:latin typeface="Verdana"/>
                <a:ea typeface="Verdana"/>
                <a:cs typeface="Verdana"/>
                <a:sym typeface="Verdana"/>
              </a:rPr>
              <a:t> is a variable that once it has been created, its value can never change.</a:t>
            </a:r>
            <a:endParaRPr sz="1700">
              <a:solidFill>
                <a:srgbClr val="DC143C"/>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e2797b28c_0_34"/>
          <p:cNvSpPr txBox="1"/>
          <p:nvPr>
            <p:ph type="title"/>
          </p:nvPr>
        </p:nvSpPr>
        <p:spPr>
          <a:xfrm>
            <a:off x="838200" y="365125"/>
            <a:ext cx="10515600" cy="7779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Array Methods</a:t>
            </a:r>
            <a:endParaRPr/>
          </a:p>
        </p:txBody>
      </p:sp>
      <p:sp>
        <p:nvSpPr>
          <p:cNvPr id="134" name="Google Shape;134;g25e2797b28c_0_34"/>
          <p:cNvSpPr txBox="1"/>
          <p:nvPr>
            <p:ph idx="1" type="body"/>
          </p:nvPr>
        </p:nvSpPr>
        <p:spPr>
          <a:xfrm>
            <a:off x="838200" y="1143025"/>
            <a:ext cx="10515600" cy="5033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IN" sz="1450">
                <a:highlight>
                  <a:srgbClr val="FFFFFF"/>
                </a:highlight>
                <a:latin typeface="Verdana"/>
                <a:ea typeface="Verdana"/>
                <a:cs typeface="Verdana"/>
                <a:sym typeface="Verdana"/>
              </a:rPr>
              <a:t>There are many JavaScript array methods. Such as </a:t>
            </a:r>
            <a:endParaRPr sz="1450">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IN" sz="1450">
                <a:solidFill>
                  <a:srgbClr val="000000"/>
                </a:solidFill>
                <a:highlight>
                  <a:srgbClr val="D9EEE1"/>
                </a:highlight>
                <a:latin typeface="Verdana"/>
                <a:ea typeface="Verdana"/>
                <a:cs typeface="Verdana"/>
                <a:sym typeface="Verdana"/>
              </a:rPr>
              <a:t>Array length ,Array toString(),Array pop(),Array push(),Array shift(),Array unshift(),Array join(),Array delete(), Array concat(),Array flat(),Array splice(), Array slice() etc.</a:t>
            </a:r>
            <a:endParaRPr sz="1450">
              <a:solidFill>
                <a:srgbClr val="000000"/>
              </a:solidFill>
              <a:highlight>
                <a:srgbClr val="D9EEE1"/>
              </a:highlight>
              <a:latin typeface="Verdana"/>
              <a:ea typeface="Verdana"/>
              <a:cs typeface="Verdana"/>
              <a:sym typeface="Verdana"/>
            </a:endParaRPr>
          </a:p>
          <a:p>
            <a:pPr indent="0" lvl="0" marL="0" rtl="0" algn="l">
              <a:lnSpc>
                <a:spcPct val="100000"/>
              </a:lnSpc>
              <a:spcBef>
                <a:spcPts val="0"/>
              </a:spcBef>
              <a:spcAft>
                <a:spcPts val="0"/>
              </a:spcAft>
              <a:buNone/>
            </a:pPr>
            <a:r>
              <a:t/>
            </a:r>
            <a:endParaRPr sz="1150">
              <a:solidFill>
                <a:srgbClr val="000000"/>
              </a:solidFill>
              <a:highlight>
                <a:srgbClr val="D9EEE1"/>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One of the most useful in React is the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array method.</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method allows you to run a function on each item in the array, returning a new array as the result.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In React,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can be used to generate lists.</a:t>
            </a:r>
            <a:endParaRPr sz="1450">
              <a:highlight>
                <a:srgbClr val="FFFFFF"/>
              </a:highlight>
              <a:latin typeface="Verdana"/>
              <a:ea typeface="Verdana"/>
              <a:cs typeface="Verdana"/>
              <a:sym typeface="Verdana"/>
            </a:endParaRPr>
          </a:p>
          <a:p>
            <a:pPr indent="0" lvl="0" marL="0" rtl="0" algn="l">
              <a:lnSpc>
                <a:spcPct val="10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ReactDOM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'react-dom/client'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myArray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'apple'</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'banana'</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'orange'</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myList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myArray</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map</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item</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A6E3A"/>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p</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item</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p</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container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document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getElementById</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root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ReactDOM</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createRoot</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container</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450">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render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myList</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000000"/>
              </a:solidFill>
              <a:highlight>
                <a:srgbClr val="D9EEE1"/>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2023-10-17T07:05:47Z</dcterms:created>
  <dc:creator>Sateesh Ramatenki</dc:creator>
</cp:coreProperties>
</file>