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embeddedFontLst>
    <p:embeddedFont>
      <p:font typeface="Arial Narrow"/>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4" roundtripDataSignature="AMtx7mhecFZZB6TpgYUgKwju6780xqzt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ArialNarrow-boldItalic.fntdata"/><Relationship Id="rId72" Type="http://schemas.openxmlformats.org/officeDocument/2006/relationships/font" Target="fonts/ArialNarrow-italic.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ArialNarrow-bold.fntdata"/><Relationship Id="rId70" Type="http://schemas.openxmlformats.org/officeDocument/2006/relationships/font" Target="fonts/ArialNarrow-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7dc8185d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7dc8185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7dc8185db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7dc8185d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7e415209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7e415209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dc8185db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7dc8185d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dc8185db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dc8185d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dc8185db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dc8185d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dc8185db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7dc8185d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7dc8185db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7dc8185db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7dc8185db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7dc8185d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43e15af9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43e15af9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3e15af9a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43e15af9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43e15af9a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43e15af9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43e15af9a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43e15af9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5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6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6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6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6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7"/>
          <p:cNvSpPr/>
          <p:nvPr>
            <p:ph idx="2" type="pic"/>
          </p:nvPr>
        </p:nvSpPr>
        <p:spPr>
          <a:xfrm>
            <a:off x="1792288" y="612775"/>
            <a:ext cx="5486400" cy="4114800"/>
          </a:xfrm>
          <a:prstGeom prst="rect">
            <a:avLst/>
          </a:prstGeom>
          <a:noFill/>
          <a:ln>
            <a:noFill/>
          </a:ln>
        </p:spPr>
      </p:sp>
      <p:sp>
        <p:nvSpPr>
          <p:cNvPr id="38" name="Google Shape;38;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5" name="Google Shape;45;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 name="Google Shape;46;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6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6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6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6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google.co.i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www.google.co.in/"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4400"/>
              <a:buFont typeface="Calibri"/>
              <a:buNone/>
            </a:pPr>
            <a:r>
              <a:rPr b="0" i="0" lang="en-US" sz="4400" u="none">
                <a:solidFill>
                  <a:srgbClr val="002060"/>
                </a:solidFill>
                <a:latin typeface="Calibri"/>
                <a:ea typeface="Calibri"/>
                <a:cs typeface="Calibri"/>
                <a:sym typeface="Calibri"/>
              </a:rPr>
              <a:t>INTRODUTION TO HTML</a:t>
            </a:r>
            <a:endParaRPr/>
          </a:p>
        </p:txBody>
      </p:sp>
      <p:sp>
        <p:nvSpPr>
          <p:cNvPr id="85" name="Google Shape;85;p1"/>
          <p:cNvSpPr txBox="1"/>
          <p:nvPr/>
        </p:nvSpPr>
        <p:spPr>
          <a:xfrm>
            <a:off x="1643062" y="3643312"/>
            <a:ext cx="6357937" cy="10890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Explained By:</a:t>
            </a:r>
            <a:endParaRPr/>
          </a:p>
          <a:p>
            <a:pPr indent="0" lvl="0" marL="0" marR="0" rtl="0" algn="l">
              <a:lnSpc>
                <a:spcPct val="9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Sarbjit Kaur.</a:t>
            </a:r>
            <a:endParaRPr/>
          </a:p>
          <a:p>
            <a:pPr indent="0" lvl="0" marL="0" marR="0" rtl="0" algn="l">
              <a:lnSpc>
                <a:spcPct val="9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Lecturer, Department of Computer Application, </a:t>
            </a:r>
            <a:endParaRPr/>
          </a:p>
          <a:p>
            <a:pPr indent="0" lvl="0" marL="0" marR="0" rtl="0" algn="l">
              <a:lnSpc>
                <a:spcPct val="9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PGG.C.G., Sector: 42, Chandigarh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HTML  TERMINOLGY</a:t>
            </a:r>
            <a:endParaRPr/>
          </a:p>
        </p:txBody>
      </p:sp>
      <p:sp>
        <p:nvSpPr>
          <p:cNvPr id="139" name="Google Shape;139;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b) </a:t>
            </a:r>
            <a:r>
              <a:rPr b="0" i="0" lang="en-US" sz="2000" u="none">
                <a:solidFill>
                  <a:schemeClr val="dk1"/>
                </a:solidFill>
                <a:latin typeface="Calibri"/>
                <a:ea typeface="Calibri"/>
                <a:cs typeface="Calibri"/>
                <a:sym typeface="Calibri"/>
              </a:rPr>
              <a:t>Attribute: Attribute</a:t>
            </a:r>
            <a:r>
              <a:rPr b="0" i="0" lang="en-US" sz="1800" u="none">
                <a:solidFill>
                  <a:schemeClr val="dk1"/>
                </a:solidFill>
                <a:latin typeface="Calibri"/>
                <a:ea typeface="Calibri"/>
                <a:cs typeface="Calibri"/>
                <a:sym typeface="Calibri"/>
              </a:rPr>
              <a:t> is the property of an tag that specified in the opening angle brackets. It supplies additional information like color,size,home font-style etc to the browser about a tag. E.g.  most of the common  attributes are height, color,width,src,border,align  etc.</a:t>
            </a:r>
            <a:endParaRPr/>
          </a:p>
          <a:p>
            <a:pPr indent="-342900" lvl="0" marL="342900" marR="0" rtl="0" algn="just">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 DTD: Document Type Definition is a collection of rules written in standard Generalized Markup Language(SGML).HTML is define in terms of its DTDS. All the details of HTML tags, entities and related document structure are defined in the DTDS.</a:t>
            </a:r>
            <a:endParaRPr/>
          </a:p>
          <a:p>
            <a:pPr indent="-342900" lvl="0" marL="342900" marR="0" rtl="0" algn="just">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d) ELEMENT: Element is the component of a document’s structure such as a title, a paragraph or a list. It can include an opening and a closing tag and the contents within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HOW TO CREATE AN HTML DOCUMENT</a:t>
            </a:r>
            <a:endParaRPr/>
          </a:p>
        </p:txBody>
      </p:sp>
      <p:sp>
        <p:nvSpPr>
          <p:cNvPr id="145" name="Google Shape;145;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essential tags that are required to create a HTML document are: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&lt;HTML&gt;.............&lt;/HTML&gt;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&lt;HEAD&gt;.............&lt;/HEAD&gt;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&lt;BODY&gt;.............&lt;/BODY&gt;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HTML Tag &lt;HTML&gt;</a:t>
            </a:r>
            <a:endParaRPr/>
          </a:p>
        </p:txBody>
      </p:sp>
      <p:sp>
        <p:nvSpPr>
          <p:cNvPr id="151" name="Google Shape;151;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&lt;HTML&gt; tag encloses all other HTML tags and associated text within your document. It is an optional tag. You can create an HTML document that omits these tags, and your browser can still read it and display it. But it is always a good form to include the start and stop tags.The format is:</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&lt;HTML&gt;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Your Title and Document (contains text with HTML tags) goes here</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&lt;/HTML&gt;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Most HTML tags have two parts, an opening tag and closing tag. The closing tag is the same as the opening tag, except for the slash</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mark e.g. &lt;/HTML&gt;. The slash mark is always used in closing tags.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An HTML document has two distinct parts HEAD and BODY</a:t>
            </a:r>
            <a:br>
              <a:rPr b="0" i="0" lang="en-US" sz="4000" u="none">
                <a:solidFill>
                  <a:schemeClr val="dk1"/>
                </a:solidFill>
                <a:latin typeface="Calibri"/>
                <a:ea typeface="Calibri"/>
                <a:cs typeface="Calibri"/>
                <a:sym typeface="Calibri"/>
              </a:rPr>
            </a:br>
            <a:endParaRPr/>
          </a:p>
        </p:txBody>
      </p:sp>
      <p:sp>
        <p:nvSpPr>
          <p:cNvPr id="157" name="Google Shape;157;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&lt;HTML&gt;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&lt;HEAD&gt;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&lt;/HEAD&gt;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&lt;BODY&gt;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&lt;/BODY&gt;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  &lt;/HTML&gt;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HEAD Tag &lt;HEAD&gt;</a:t>
            </a:r>
            <a:endParaRPr/>
          </a:p>
        </p:txBody>
      </p:sp>
      <p:sp>
        <p:nvSpPr>
          <p:cNvPr id="163" name="Google Shape;163;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HEAD tag comes after the HTML start tag. It contains TITLE tag to give the document a title that displays on the browsers title bar at the top. The Format is:</a:t>
            </a:r>
            <a:endParaRPr/>
          </a:p>
          <a:p>
            <a:pPr indent="-342900" lvl="0" marL="342900" marR="0" rtl="0" algn="l">
              <a:lnSpc>
                <a:spcPct val="9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&lt;HEAD&gt;</a:t>
            </a:r>
            <a:endParaRPr/>
          </a:p>
          <a:p>
            <a:pPr indent="-342900" lvl="0" marL="342900" marR="0" rtl="0" algn="l">
              <a:lnSpc>
                <a:spcPct val="9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&lt;TITLE&gt;</a:t>
            </a:r>
            <a:endParaRPr/>
          </a:p>
          <a:p>
            <a:pPr indent="-342900" lvl="0" marL="342900" marR="0" rtl="0" algn="l">
              <a:lnSpc>
                <a:spcPct val="9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Your title goes here</a:t>
            </a:r>
            <a:endParaRPr/>
          </a:p>
          <a:p>
            <a:pPr indent="-342900" lvl="0" marL="342900" marR="0" rtl="0" algn="l">
              <a:lnSpc>
                <a:spcPct val="9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&lt;/TITLE&gt;</a:t>
            </a:r>
            <a:endParaRPr/>
          </a:p>
          <a:p>
            <a:pPr indent="-342900" lvl="0" marL="342900" marR="0" rtl="0" algn="l">
              <a:lnSpc>
                <a:spcPct val="9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&lt;/HEAD&gt;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BODY Tag &lt;BODY&gt;</a:t>
            </a:r>
            <a:endParaRPr/>
          </a:p>
        </p:txBody>
      </p:sp>
      <p:sp>
        <p:nvSpPr>
          <p:cNvPr id="169" name="Google Shape;169;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BODY tag contains all the text and graphics of the document with all the HTML tags that are used for control and formatting of the page.The Format is:</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&lt;BODY&gt;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Your Document goes here</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&lt;/BODY&gt;</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An HTML document, web page can be created using a text editor,</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Notepad or WordPad. All the HTML documents should have the</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extension .htm or html. It require a web browser like Internet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Explorer  or  Netscape Navigator/Communicator   to view  the</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document.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Attributes used with &lt;BODY&gt;</a:t>
            </a:r>
            <a:endParaRPr/>
          </a:p>
        </p:txBody>
      </p:sp>
      <p:sp>
        <p:nvSpPr>
          <p:cNvPr id="175" name="Google Shape;175;p16"/>
          <p:cNvSpPr txBox="1"/>
          <p:nvPr>
            <p:ph idx="1" type="body"/>
          </p:nvPr>
        </p:nvSpPr>
        <p:spPr>
          <a:xfrm>
            <a:off x="457200" y="1324199"/>
            <a:ext cx="8229600" cy="50337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BGCOLOR:   </a:t>
            </a:r>
            <a:r>
              <a:rPr lang="en-US" sz="2400"/>
              <a:t>used to set the background color for the document </a:t>
            </a:r>
            <a:r>
              <a:rPr b="0" i="0" lang="en-US" sz="2400" u="none">
                <a:solidFill>
                  <a:schemeClr val="dk1"/>
                </a:solidFill>
                <a:latin typeface="Calibri"/>
                <a:ea typeface="Calibri"/>
                <a:cs typeface="Calibri"/>
                <a:sym typeface="Calibri"/>
              </a:rPr>
              <a:t>   </a:t>
            </a:r>
            <a:endParaRPr b="0" i="0" sz="2400" u="none">
              <a:solidFill>
                <a:schemeClr val="dk1"/>
              </a:solidFill>
              <a:latin typeface="Calibri"/>
              <a:ea typeface="Calibri"/>
              <a:cs typeface="Calibri"/>
              <a:sym typeface="Calibri"/>
            </a:endParaRPr>
          </a:p>
          <a:p>
            <a:pPr indent="0" lvl="0" marL="342900" marR="0" rtl="0" algn="just">
              <a:lnSpc>
                <a:spcPct val="100000"/>
              </a:lnSpc>
              <a:spcBef>
                <a:spcPts val="0"/>
              </a:spcBef>
              <a:spcAft>
                <a:spcPts val="0"/>
              </a:spcAft>
              <a:buNone/>
            </a:pPr>
            <a:r>
              <a:rPr b="0" i="0" lang="en-US" sz="2400" u="none">
                <a:solidFill>
                  <a:schemeClr val="dk1"/>
                </a:solidFill>
                <a:latin typeface="Calibri"/>
                <a:ea typeface="Calibri"/>
                <a:cs typeface="Calibri"/>
                <a:sym typeface="Calibri"/>
              </a:rPr>
              <a:t>Example: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&lt;BODY BGCOLOR="yellow"&gt;</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Your document text goes here.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&lt;/BODY&gt;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TEXT:  used to set the color of the text of the document Example:</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&lt;BODY TEXT="red"&gt;Introduction to HTML:: 77</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Document text changed to red color</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&lt;/BODY&gt;</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Document text changed to red color</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Attributes used with &lt;BODY&gt;</a:t>
            </a:r>
            <a:endParaRPr/>
          </a:p>
        </p:txBody>
      </p:sp>
      <p:sp>
        <p:nvSpPr>
          <p:cNvPr id="181" name="Google Shape;181;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MARGINS:  set the left hand/right hand margin of the document LEFTMARGIN: set the left hand margin of the document Example:</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 LEFTMARGIN="60"&gt;</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This document is indented 60 pixels from the left hand side</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of the page.</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TOPMARGIN: set the left hand margin of the document Example:</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 TOPMARGIN="60"&gt;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This document is indented 60 pixels from the top of the page.</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Attributes used with &lt;BODY&gt;</a:t>
            </a:r>
            <a:endParaRPr/>
          </a:p>
        </p:txBody>
      </p:sp>
      <p:sp>
        <p:nvSpPr>
          <p:cNvPr id="187" name="Google Shape;18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BACKGROUND:  It is used to point to an image file (the files with an extension  .gif,  .jpeg) that will be used as the background of the document. The image file will be tiled across the document. Example:</a:t>
            </a:r>
            <a:endParaRPr/>
          </a:p>
          <a:p>
            <a:pPr indent="-342900" lvl="0" marL="342900" marR="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&lt;BODY BACKGROUND="filename. if"&gt;</a:t>
            </a:r>
            <a:endParaRPr/>
          </a:p>
          <a:p>
            <a:pPr indent="-342900" lvl="0" marL="342900" marR="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Your document text goes here</a:t>
            </a:r>
            <a:endParaRPr/>
          </a:p>
          <a:p>
            <a:pPr indent="-342900" lvl="0" marL="342900" marR="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&lt;/BODY&gt;</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Follow the steps to create and view in browser</a:t>
            </a:r>
            <a:endParaRPr/>
          </a:p>
        </p:txBody>
      </p:sp>
      <p:sp>
        <p:nvSpPr>
          <p:cNvPr id="193" name="Google Shape;193;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Step-1: O p e n   t e x t   e d i t o r   N o t e p a d   ( c l i c k   o n   Star t→  A l l Programs→ Accessories Notepad)</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 Step-2: Enter the following lines of code:</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&lt;HTML&gt;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&lt;HEAD&gt;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&lt;TITLE&gt;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My first Page</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&lt;/TITLE&gt;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&lt;/HEAD&gt;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&lt;BODY&gt;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WELCOME TO MY FIRST WEB PAGE</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&lt;/BODY&gt;</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&lt;/HTML&gt;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HTML CONTENTS</a:t>
            </a:r>
            <a:endParaRPr/>
          </a:p>
        </p:txBody>
      </p:sp>
      <p:sp>
        <p:nvSpPr>
          <p:cNvPr id="91" name="Google Shape;91;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INTRODUCTION  OF  HTML</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OBJECTIVE  OF  HTML</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WORLD  WIDE  WEB</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HTML  TOOLS</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HTML  TERMINOLGY</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HOW TO CREATE AN HTML DOCUMENT</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 A V I N G   A N D   V I E W I N G   A   H T M L DOCUMENT</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TEXT  TEGS</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SPECIAL CHARTACTER</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ADVANTAGES  OF  HTML</a:t>
            </a:r>
            <a:endParaRPr/>
          </a:p>
          <a:p>
            <a:pPr indent="-342900" lvl="0" marL="34290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DISADVANTAGES  OF  HTML</a:t>
            </a:r>
            <a:br>
              <a:rPr b="0" i="0" lang="en-US" sz="2200" u="none" cap="none" strike="noStrike">
                <a:solidFill>
                  <a:schemeClr val="dk1"/>
                </a:solidFill>
                <a:latin typeface="Calibri"/>
                <a:ea typeface="Calibri"/>
                <a:cs typeface="Calibri"/>
                <a:sym typeface="Calibri"/>
              </a:rPr>
            </a:b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br>
              <a:rPr b="0" i="0" lang="en-US" sz="3200" u="none">
                <a:solidFill>
                  <a:schemeClr val="dk1"/>
                </a:solidFill>
                <a:latin typeface="Calibri"/>
                <a:ea typeface="Calibri"/>
                <a:cs typeface="Calibri"/>
                <a:sym typeface="Calibri"/>
              </a:rPr>
            </a:br>
            <a:r>
              <a:rPr b="0" i="0" lang="en-US" sz="3200" u="none">
                <a:solidFill>
                  <a:schemeClr val="dk1"/>
                </a:solidFill>
                <a:latin typeface="Calibri"/>
                <a:ea typeface="Calibri"/>
                <a:cs typeface="Calibri"/>
                <a:sym typeface="Calibri"/>
              </a:rPr>
              <a:t>S A V I N G   A N D   V I E W I N G   A   H T M L DOCUMENT</a:t>
            </a:r>
            <a:br>
              <a:rPr b="0" i="0" lang="en-US" sz="4000" u="none">
                <a:solidFill>
                  <a:schemeClr val="dk1"/>
                </a:solidFill>
                <a:latin typeface="Calibri"/>
                <a:ea typeface="Calibri"/>
                <a:cs typeface="Calibri"/>
                <a:sym typeface="Calibri"/>
              </a:rPr>
            </a:br>
            <a:endParaRPr/>
          </a:p>
        </p:txBody>
      </p:sp>
      <p:sp>
        <p:nvSpPr>
          <p:cNvPr id="199" name="Google Shape;199;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Step-3: Save the file as myfirstpage.html (go to File-Save As give File name: myfirstpage.html-choose save as type: All Files-click save)</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Step-4: Viewing document in web browser (open Internet Explorer-click on File-Open-Browse-select the file myfirstpage.html-click open-click ok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TEXT  TEGS</a:t>
            </a:r>
            <a:br>
              <a:rPr b="0" i="0" lang="en-US" sz="4000" u="none">
                <a:solidFill>
                  <a:schemeClr val="dk1"/>
                </a:solidFill>
                <a:latin typeface="Calibri"/>
                <a:ea typeface="Calibri"/>
                <a:cs typeface="Calibri"/>
                <a:sym typeface="Calibri"/>
              </a:rPr>
            </a:br>
            <a:endParaRPr/>
          </a:p>
        </p:txBody>
      </p:sp>
      <p:sp>
        <p:nvSpPr>
          <p:cNvPr id="205" name="Google Shape;205;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Text tag are dividing into two categories as:</a:t>
            </a:r>
            <a:endParaRPr/>
          </a:p>
          <a:p>
            <a:pPr indent="-342900" lvl="0" marL="342900" marR="0" rtl="0" algn="just">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-Character-level tags and attributes which applies to formatting of individual letters or words.</a:t>
            </a:r>
            <a:endParaRPr/>
          </a:p>
          <a:p>
            <a:pPr indent="-342900" lvl="0" marL="342900" marR="0" rtl="0" algn="just">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-Paragraph level tags and attributes which apply</a:t>
            </a:r>
            <a:endParaRPr/>
          </a:p>
          <a:p>
            <a:pPr indent="-342900" lvl="0" marL="342900" marR="0" rtl="0" algn="just">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=To formatting of sections of 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Character Formatting Tag</a:t>
            </a:r>
            <a:endParaRPr/>
          </a:p>
        </p:txBody>
      </p:sp>
      <p:sp>
        <p:nvSpPr>
          <p:cNvPr id="211" name="Google Shape;211;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character formatting tags are used to specify how a particular text should be displayed on the screen to distinguish certain characters within the document.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The most common character formatting tags are</a:t>
            </a:r>
            <a:endParaRPr/>
          </a:p>
        </p:txBody>
      </p:sp>
      <p:sp>
        <p:nvSpPr>
          <p:cNvPr id="217" name="Google Shape;217;p23"/>
          <p:cNvSpPr txBox="1"/>
          <p:nvPr>
            <p:ph idx="1" type="body"/>
          </p:nvPr>
        </p:nvSpPr>
        <p:spPr>
          <a:xfrm>
            <a:off x="457200" y="1600200"/>
            <a:ext cx="8229600" cy="48291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Boldface &lt;B&gt;: displays text in BOLD</a:t>
            </a:r>
            <a:endParaRPr/>
          </a:p>
          <a:p>
            <a:pPr indent="-342900" lvl="0" marL="342900" marR="0" rtl="0" algn="just">
              <a:lnSpc>
                <a:spcPct val="100000"/>
              </a:lnSpc>
              <a:spcBef>
                <a:spcPts val="340"/>
              </a:spcBef>
              <a:spcAft>
                <a:spcPts val="0"/>
              </a:spcAft>
              <a:buClr>
                <a:schemeClr val="dk1"/>
              </a:buClr>
              <a:buSzPts val="1700"/>
              <a:buFont typeface="Arial"/>
              <a:buNone/>
            </a:pPr>
            <a:r>
              <a:rPr b="0" i="0" lang="en-US" sz="1700" u="none">
                <a:solidFill>
                  <a:schemeClr val="dk1"/>
                </a:solidFill>
                <a:latin typeface="Calibri"/>
                <a:ea typeface="Calibri"/>
                <a:cs typeface="Calibri"/>
                <a:sym typeface="Calibri"/>
              </a:rPr>
              <a:t>Example: Welcome to the &lt;B&gt; Internet World &lt;/B&gt;</a:t>
            </a:r>
            <a:endParaRPr/>
          </a:p>
          <a:p>
            <a:pPr indent="-342900" lvl="0" marL="342900" marR="0" rtl="0" algn="just">
              <a:lnSpc>
                <a:spcPct val="100000"/>
              </a:lnSpc>
              <a:spcBef>
                <a:spcPts val="340"/>
              </a:spcBef>
              <a:spcAft>
                <a:spcPts val="0"/>
              </a:spcAft>
              <a:buClr>
                <a:schemeClr val="dk1"/>
              </a:buClr>
              <a:buSzPts val="1700"/>
              <a:buFont typeface="Arial"/>
              <a:buNone/>
            </a:pPr>
            <a:r>
              <a:rPr b="0" i="0" lang="en-US" sz="1700" u="none">
                <a:solidFill>
                  <a:schemeClr val="dk1"/>
                </a:solidFill>
                <a:latin typeface="Calibri"/>
                <a:ea typeface="Calibri"/>
                <a:cs typeface="Calibri"/>
                <a:sym typeface="Calibri"/>
              </a:rPr>
              <a:t>Output: Welcome to the Internet World</a:t>
            </a:r>
            <a:endParaRPr/>
          </a:p>
          <a:p>
            <a:pPr indent="-342900" lvl="0" marL="342900" marR="0" rtl="0" algn="just">
              <a:lnSpc>
                <a:spcPct val="10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Italics &lt;I&gt;: displays text in Italic</a:t>
            </a:r>
            <a:endParaRPr/>
          </a:p>
          <a:p>
            <a:pPr indent="-342900" lvl="0" marL="342900" marR="0" rtl="0" algn="just">
              <a:lnSpc>
                <a:spcPct val="100000"/>
              </a:lnSpc>
              <a:spcBef>
                <a:spcPts val="340"/>
              </a:spcBef>
              <a:spcAft>
                <a:spcPts val="0"/>
              </a:spcAft>
              <a:buClr>
                <a:schemeClr val="dk1"/>
              </a:buClr>
              <a:buSzPts val="1700"/>
              <a:buFont typeface="Arial"/>
              <a:buNone/>
            </a:pPr>
            <a:r>
              <a:rPr b="0" i="0" lang="en-US" sz="1700" u="none">
                <a:solidFill>
                  <a:schemeClr val="dk1"/>
                </a:solidFill>
                <a:latin typeface="Calibri"/>
                <a:ea typeface="Calibri"/>
                <a:cs typeface="Calibri"/>
                <a:sym typeface="Calibri"/>
              </a:rPr>
              <a:t>Example: Welcome to the &lt;I&gt; Internet World &lt;/I&gt;</a:t>
            </a:r>
            <a:endParaRPr/>
          </a:p>
          <a:p>
            <a:pPr indent="-342900" lvl="0" marL="342900" marR="0" rtl="0" algn="just">
              <a:lnSpc>
                <a:spcPct val="100000"/>
              </a:lnSpc>
              <a:spcBef>
                <a:spcPts val="340"/>
              </a:spcBef>
              <a:spcAft>
                <a:spcPts val="0"/>
              </a:spcAft>
              <a:buClr>
                <a:schemeClr val="dk1"/>
              </a:buClr>
              <a:buSzPts val="1700"/>
              <a:buFont typeface="Arial"/>
              <a:buNone/>
            </a:pPr>
            <a:r>
              <a:rPr b="0" i="0" lang="en-US" sz="1700" u="none">
                <a:solidFill>
                  <a:schemeClr val="dk1"/>
                </a:solidFill>
                <a:latin typeface="Calibri"/>
                <a:ea typeface="Calibri"/>
                <a:cs typeface="Calibri"/>
                <a:sym typeface="Calibri"/>
              </a:rPr>
              <a:t>Output: Welcome to the Internet World</a:t>
            </a:r>
            <a:endParaRPr/>
          </a:p>
          <a:p>
            <a:pPr indent="-342900" lvl="0" marL="342900" marR="0" rtl="0" algn="just">
              <a:lnSpc>
                <a:spcPct val="10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Subscript &lt;SUB&gt;: displays text in Subscript</a:t>
            </a:r>
            <a:endParaRPr/>
          </a:p>
          <a:p>
            <a:pPr indent="-342900" lvl="0" marL="342900" marR="0" rtl="0" algn="just">
              <a:lnSpc>
                <a:spcPct val="10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Superscript &lt;SUP&gt;: displays text in Superscript</a:t>
            </a:r>
            <a:endParaRPr/>
          </a:p>
          <a:p>
            <a:pPr indent="-342900" lvl="0" marL="342900" marR="0" rtl="0" algn="just">
              <a:lnSpc>
                <a:spcPct val="10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Small &lt;SMALL&gt;: displays text in smaller font as compared to normal font</a:t>
            </a:r>
            <a:endParaRPr/>
          </a:p>
          <a:p>
            <a:pPr indent="-342900" lvl="0" marL="342900" marR="0" rtl="0" algn="just">
              <a:lnSpc>
                <a:spcPct val="10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Big &lt;BIG&gt;: displays text in larger font as compared to normal font</a:t>
            </a:r>
            <a:endParaRPr/>
          </a:p>
          <a:p>
            <a:pPr indent="-342900" lvl="0" marL="342900" marR="0" rtl="0" algn="just">
              <a:lnSpc>
                <a:spcPct val="10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Underline&lt;U&gt;specifies that the enclosed text be underline</a:t>
            </a:r>
            <a:endParaRPr/>
          </a:p>
          <a:p>
            <a:pPr indent="-342900" lvl="0" marL="342900" marR="0" rtl="0" algn="just">
              <a:lnSpc>
                <a:spcPct val="100000"/>
              </a:lnSpc>
              <a:spcBef>
                <a:spcPts val="340"/>
              </a:spcBef>
              <a:spcAft>
                <a:spcPts val="0"/>
              </a:spcAft>
              <a:buClr>
                <a:schemeClr val="dk1"/>
              </a:buClr>
              <a:buSzPts val="1700"/>
              <a:buFont typeface="Arial"/>
              <a:buNone/>
            </a:pPr>
            <a:r>
              <a:rPr b="0" i="0" lang="en-US" sz="1700" u="none">
                <a:solidFill>
                  <a:schemeClr val="dk1"/>
                </a:solidFill>
                <a:latin typeface="Calibri"/>
                <a:ea typeface="Calibri"/>
                <a:cs typeface="Calibri"/>
                <a:sym typeface="Calibri"/>
              </a:rPr>
              <a:t>Example:&lt;U&gt; hello&lt;/u&gt;</a:t>
            </a:r>
            <a:endParaRPr/>
          </a:p>
          <a:p>
            <a:pPr indent="-342900" lvl="0" marL="342900" marR="0" rtl="0" algn="just">
              <a:lnSpc>
                <a:spcPct val="100000"/>
              </a:lnSpc>
              <a:spcBef>
                <a:spcPts val="340"/>
              </a:spcBef>
              <a:spcAft>
                <a:spcPts val="0"/>
              </a:spcAft>
              <a:buClr>
                <a:schemeClr val="dk1"/>
              </a:buClr>
              <a:buSzPts val="1700"/>
              <a:buFont typeface="Arial"/>
              <a:buNone/>
            </a:pPr>
            <a:r>
              <a:rPr b="0" i="0" lang="en-US" sz="1700" u="none">
                <a:solidFill>
                  <a:schemeClr val="dk1"/>
                </a:solidFill>
                <a:latin typeface="Calibri"/>
                <a:ea typeface="Calibri"/>
                <a:cs typeface="Calibri"/>
                <a:sym typeface="Calibri"/>
              </a:rPr>
              <a:t>Output: </a:t>
            </a:r>
            <a:r>
              <a:rPr b="0" i="0" lang="en-US" sz="1700" u="sng">
                <a:solidFill>
                  <a:schemeClr val="dk1"/>
                </a:solidFill>
                <a:latin typeface="Calibri"/>
                <a:ea typeface="Calibri"/>
                <a:cs typeface="Calibri"/>
                <a:sym typeface="Calibri"/>
              </a:rPr>
              <a:t>hello</a:t>
            </a:r>
            <a:endParaRPr/>
          </a:p>
          <a:p>
            <a:pPr indent="-234950" lvl="0" marL="342900" marR="0" rtl="0" algn="l">
              <a:spcBef>
                <a:spcPts val="340"/>
              </a:spcBef>
              <a:spcAft>
                <a:spcPts val="0"/>
              </a:spcAft>
              <a:buClr>
                <a:schemeClr val="dk1"/>
              </a:buClr>
              <a:buSzPts val="1700"/>
              <a:buFont typeface="Arial"/>
              <a:buNone/>
            </a:pPr>
            <a:r>
              <a:t/>
            </a:r>
            <a:endParaRPr b="0" i="0" sz="1700" u="sng">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Font Colors and Size:&lt;FONT&gt;</a:t>
            </a:r>
            <a:endParaRPr/>
          </a:p>
        </p:txBody>
      </p:sp>
      <p:sp>
        <p:nvSpPr>
          <p:cNvPr id="223" name="Google Shape;223;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By using &lt;FONT&gt; Tag one can specify the colors, size of the text. Example: </a:t>
            </a:r>
            <a:endParaRPr/>
          </a:p>
          <a:p>
            <a:pPr indent="-342900" lvl="0" marL="342900" marR="0" rtl="0" algn="just">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&lt;FONT&gt; Your text goes here &lt;/FONT&gt;</a:t>
            </a:r>
            <a:endParaRPr/>
          </a:p>
          <a:p>
            <a:pPr indent="-342900" lvl="0" marL="342900" marR="0" rtl="0" algn="just">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Attributes of &lt;FONT&gt; are:</a:t>
            </a:r>
            <a:endParaRPr/>
          </a:p>
          <a:p>
            <a:pPr indent="-342900" lvl="0" marL="342900" marR="0" rtl="0" algn="just">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 COLOR: Sets the color of the text that will appear on the</a:t>
            </a:r>
            <a:endParaRPr/>
          </a:p>
          <a:p>
            <a:pPr indent="-342900" lvl="0" marL="342900" marR="0" rtl="0" algn="just">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 screen. It can be set by giving the value as #rr0000 for red (in RGB hexadecimal format), or by name. Example: &lt;FONT COLOR="RED"&gt; Your text goes here &lt;/FONT&gt;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Font Colors and Size:&lt;FONT&gt;</a:t>
            </a:r>
            <a:endParaRPr/>
          </a:p>
        </p:txBody>
      </p:sp>
      <p:sp>
        <p:nvSpPr>
          <p:cNvPr id="229" name="Google Shape;229;p25"/>
          <p:cNvSpPr txBox="1"/>
          <p:nvPr>
            <p:ph idx="1" type="body"/>
          </p:nvPr>
        </p:nvSpPr>
        <p:spPr>
          <a:xfrm>
            <a:off x="457200" y="1628775"/>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SIZE: Sets the size of the text, takes value between 1 and</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     7, default is 3. Size can also be set relative to default size</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    for example; SIZE=+X, where X is any integer value and it will add with the default size.</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Example: </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&lt;FONT SIZE=5&gt; Font Size changes to 5 &lt;/FONT&gt;</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 FACE: Sets the normal font type, provided it is installed on the user’s machine.</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Example:</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 &lt;FONT FACE="ARIAL"&gt; the text will be displayed in Arial&lt;/FONT&gt;</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An HTML document format Text.html shows the use of</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Character Formatting Tags.</a:t>
            </a:r>
            <a:endParaRPr/>
          </a:p>
        </p:txBody>
      </p:sp>
      <p:sp>
        <p:nvSpPr>
          <p:cNvPr id="235" name="Google Shape;235;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&lt;HTML&gt;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&lt;HEAD&gt;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&lt;TITLE&gt;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Use of Character Formatting Text Tags</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&lt;/TITLE&gt;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&lt;/HEAD&gt;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&lt;H1&gt;&lt;I&gt; Welcome to the world of Internet&lt;/I&gt;&lt;/H1&gt;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It is a</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&lt;FONT COLOR="BLUE" SIZE="4"&gt;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&lt;U&gt;Network of Networks&lt;/U&gt;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&lt;/FONT&gt;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&lt;/HTML&gt;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OUTPUT</a:t>
            </a:r>
            <a:endParaRPr/>
          </a:p>
        </p:txBody>
      </p:sp>
      <p:sp>
        <p:nvSpPr>
          <p:cNvPr id="241" name="Google Shape;241;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rPr b="0" i="1" lang="en-US" sz="3200" u="none">
                <a:solidFill>
                  <a:schemeClr val="dk1"/>
                </a:solidFill>
                <a:latin typeface="Calibri"/>
                <a:ea typeface="Calibri"/>
                <a:cs typeface="Calibri"/>
                <a:sym typeface="Calibri"/>
              </a:rPr>
              <a:t>          Welcome to the world of Internet</a:t>
            </a:r>
            <a:endParaRPr/>
          </a:p>
          <a:p>
            <a:pPr indent="-342900" lvl="0" marL="342900" marR="0" rtl="0" algn="l">
              <a:lnSpc>
                <a:spcPct val="100000"/>
              </a:lnSpc>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1"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 	It is a </a:t>
            </a:r>
            <a:r>
              <a:rPr b="0" i="0" lang="en-US" sz="3200" u="sng">
                <a:solidFill>
                  <a:srgbClr val="558ED5"/>
                </a:solidFill>
                <a:latin typeface="Calibri"/>
                <a:ea typeface="Calibri"/>
                <a:cs typeface="Calibri"/>
                <a:sym typeface="Calibri"/>
              </a:rPr>
              <a:t>Network of Networks </a:t>
            </a:r>
            <a:endParaRPr/>
          </a:p>
          <a:p>
            <a:pPr indent="-139700" lvl="0" marL="342900" marR="0" rtl="0" algn="l">
              <a:spcBef>
                <a:spcPts val="640"/>
              </a:spcBef>
              <a:spcAft>
                <a:spcPts val="0"/>
              </a:spcAft>
              <a:buClr>
                <a:schemeClr val="dk1"/>
              </a:buClr>
              <a:buSzPts val="3200"/>
              <a:buFont typeface="Arial"/>
              <a:buNone/>
            </a:pPr>
            <a:r>
              <a:t/>
            </a:r>
            <a:endParaRPr b="0" i="0" sz="3200" u="sng">
              <a:solidFill>
                <a:srgbClr val="558ED5"/>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MARQUEE TAG</a:t>
            </a:r>
            <a:endParaRPr/>
          </a:p>
        </p:txBody>
      </p:sp>
      <p:sp>
        <p:nvSpPr>
          <p:cNvPr id="247" name="Google Shape;247;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tag is used text horizontally across the screen.it is mainly used to deliver a specfic message to the visitor or to scroll Ads on a page.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 &lt;marquee&gt; hello world&gt;&lt;/marquee&gt;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Attributes of marquee tag</a:t>
            </a:r>
            <a:br>
              <a:rPr b="0" i="0" lang="en-US" sz="4000" u="none">
                <a:solidFill>
                  <a:schemeClr val="dk1"/>
                </a:solidFill>
                <a:latin typeface="Calibri"/>
                <a:ea typeface="Calibri"/>
                <a:cs typeface="Calibri"/>
                <a:sym typeface="Calibri"/>
              </a:rPr>
            </a:br>
            <a:endParaRPr/>
          </a:p>
        </p:txBody>
      </p:sp>
      <p:sp>
        <p:nvSpPr>
          <p:cNvPr id="253" name="Google Shape;253;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Bgcolor :  Sets the background color of the marquee.</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Direction :Sets the direction of the marquee box to either left-to-right, right-to-left, up-to-down and down-to-up. </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Width: This sets how wide the marquee should be.</a:t>
            </a:r>
            <a:endParaRPr/>
          </a:p>
          <a:p>
            <a:pPr indent="-342900" lvl="0" marL="342900" marR="0" rtl="0" algn="l">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Loop: This sets how many times the marquee should 'Loop' its text. Each trip counts as one loop.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INTRODUCTION  OF  HTML</a:t>
            </a:r>
            <a:endParaRPr/>
          </a:p>
        </p:txBody>
      </p:sp>
      <p:sp>
        <p:nvSpPr>
          <p:cNvPr id="97" name="Google Shape;97;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HTML is a language for describing web pages.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HTML stands for </a:t>
            </a:r>
            <a:r>
              <a:rPr b="1" i="0" lang="en-US" sz="3200" u="none">
                <a:solidFill>
                  <a:schemeClr val="dk1"/>
                </a:solidFill>
                <a:latin typeface="Calibri"/>
                <a:ea typeface="Calibri"/>
                <a:cs typeface="Calibri"/>
                <a:sym typeface="Calibri"/>
              </a:rPr>
              <a:t>H</a:t>
            </a:r>
            <a:r>
              <a:rPr b="0" i="0" lang="en-US" sz="3200" u="none">
                <a:solidFill>
                  <a:schemeClr val="dk1"/>
                </a:solidFill>
                <a:latin typeface="Calibri"/>
                <a:ea typeface="Calibri"/>
                <a:cs typeface="Calibri"/>
                <a:sym typeface="Calibri"/>
              </a:rPr>
              <a:t>yper </a:t>
            </a:r>
            <a:r>
              <a:rPr b="1" i="0" lang="en-US" sz="3200" u="none">
                <a:solidFill>
                  <a:schemeClr val="dk1"/>
                </a:solidFill>
                <a:latin typeface="Calibri"/>
                <a:ea typeface="Calibri"/>
                <a:cs typeface="Calibri"/>
                <a:sym typeface="Calibri"/>
              </a:rPr>
              <a:t>T</a:t>
            </a:r>
            <a:r>
              <a:rPr b="0" i="0" lang="en-US" sz="3200" u="none">
                <a:solidFill>
                  <a:schemeClr val="dk1"/>
                </a:solidFill>
                <a:latin typeface="Calibri"/>
                <a:ea typeface="Calibri"/>
                <a:cs typeface="Calibri"/>
                <a:sym typeface="Calibri"/>
              </a:rPr>
              <a:t>ext </a:t>
            </a:r>
            <a:r>
              <a:rPr b="1" i="0" lang="en-US" sz="3200" u="none">
                <a:solidFill>
                  <a:schemeClr val="dk1"/>
                </a:solidFill>
                <a:latin typeface="Calibri"/>
                <a:ea typeface="Calibri"/>
                <a:cs typeface="Calibri"/>
                <a:sym typeface="Calibri"/>
              </a:rPr>
              <a:t>M</a:t>
            </a:r>
            <a:r>
              <a:rPr b="0" i="0" lang="en-US" sz="3200" u="none">
                <a:solidFill>
                  <a:schemeClr val="dk1"/>
                </a:solidFill>
                <a:latin typeface="Calibri"/>
                <a:ea typeface="Calibri"/>
                <a:cs typeface="Calibri"/>
                <a:sym typeface="Calibri"/>
              </a:rPr>
              <a:t>arkup </a:t>
            </a:r>
            <a:r>
              <a:rPr b="1" i="0" lang="en-US" sz="3200" u="none">
                <a:solidFill>
                  <a:schemeClr val="dk1"/>
                </a:solidFill>
                <a:latin typeface="Calibri"/>
                <a:ea typeface="Calibri"/>
                <a:cs typeface="Calibri"/>
                <a:sym typeface="Calibri"/>
              </a:rPr>
              <a:t>L</a:t>
            </a:r>
            <a:r>
              <a:rPr b="0" i="0" lang="en-US" sz="3200" u="none">
                <a:solidFill>
                  <a:schemeClr val="dk1"/>
                </a:solidFill>
                <a:latin typeface="Calibri"/>
                <a:ea typeface="Calibri"/>
                <a:cs typeface="Calibri"/>
                <a:sym typeface="Calibri"/>
              </a:rPr>
              <a:t>anguage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HTML is not a programming language, it is a </a:t>
            </a:r>
            <a:r>
              <a:rPr b="1" i="0" lang="en-US" sz="3200" u="none">
                <a:solidFill>
                  <a:schemeClr val="dk1"/>
                </a:solidFill>
                <a:latin typeface="Calibri"/>
                <a:ea typeface="Calibri"/>
                <a:cs typeface="Calibri"/>
                <a:sym typeface="Calibri"/>
              </a:rPr>
              <a:t>markup language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markup language is a set of </a:t>
            </a:r>
            <a:r>
              <a:rPr b="1" i="0" lang="en-US" sz="3200" u="none">
                <a:solidFill>
                  <a:schemeClr val="dk1"/>
                </a:solidFill>
                <a:latin typeface="Calibri"/>
                <a:ea typeface="Calibri"/>
                <a:cs typeface="Calibri"/>
                <a:sym typeface="Calibri"/>
              </a:rPr>
              <a:t>markup tags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HTML uses </a:t>
            </a:r>
            <a:r>
              <a:rPr b="1" i="0" lang="en-US" sz="3200" u="none">
                <a:solidFill>
                  <a:schemeClr val="dk1"/>
                </a:solidFill>
                <a:latin typeface="Calibri"/>
                <a:ea typeface="Calibri"/>
                <a:cs typeface="Calibri"/>
                <a:sym typeface="Calibri"/>
              </a:rPr>
              <a:t>markup tags</a:t>
            </a:r>
            <a:r>
              <a:rPr b="0" i="0" lang="en-US" sz="3200" u="none">
                <a:solidFill>
                  <a:schemeClr val="dk1"/>
                </a:solidFill>
                <a:latin typeface="Calibri"/>
                <a:ea typeface="Calibri"/>
                <a:cs typeface="Calibri"/>
                <a:sym typeface="Calibri"/>
              </a:rPr>
              <a:t> to describe web pages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paragraph Formatting Tag</a:t>
            </a:r>
            <a:endParaRPr/>
          </a:p>
        </p:txBody>
      </p:sp>
      <p:sp>
        <p:nvSpPr>
          <p:cNvPr id="259" name="Google Shape;259;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Paragraph level formatting applies to formatting of an entire portion of text unlike character level tags where only individual letters or words are formatted.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The most common paragraph formatting tags are</a:t>
            </a:r>
            <a:endParaRPr/>
          </a:p>
        </p:txBody>
      </p:sp>
      <p:sp>
        <p:nvSpPr>
          <p:cNvPr id="265" name="Google Shape;265;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Using paragraph tag: &lt;P&gt;</a:t>
            </a:r>
            <a:endParaRPr/>
          </a:p>
          <a:p>
            <a:pPr indent="-342900" lvl="0" marL="34290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T h i s  t a g &lt; P &gt; i n d i c a t e s   a   p a r a g r a p h ,u s e d   t o   s e p a r a t e   two paragraphs with a blank line.</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Example:</a:t>
            </a:r>
            <a:endParaRPr/>
          </a:p>
          <a:p>
            <a:pPr indent="-342900" lvl="0" marL="34290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&lt;P&gt; Welcome to the world of HTML &lt;/P&gt;</a:t>
            </a:r>
            <a:endParaRPr/>
          </a:p>
          <a:p>
            <a:pPr indent="-342900" lvl="0" marL="34290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&lt;P&gt; First paragraph. Text of First paragraph goes here&lt;/P&gt;</a:t>
            </a:r>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Output:</a:t>
            </a:r>
            <a:endParaRPr/>
          </a:p>
          <a:p>
            <a:pPr indent="-342900" lvl="0" marL="34290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Welcome to the world of HTML</a:t>
            </a:r>
            <a:endParaRPr/>
          </a:p>
          <a:p>
            <a:pPr indent="-342900" lvl="0" marL="34290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First paragraph. Text of First paragraph goes her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Using Line Break Tag: &lt;BR&gt;</a:t>
            </a:r>
            <a:endParaRPr/>
          </a:p>
        </p:txBody>
      </p:sp>
      <p:sp>
        <p:nvSpPr>
          <p:cNvPr id="271" name="Google Shape;271;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empty tag &lt;BR&gt; is used, where the text needs to start from a new line and not continue on the same line. To get every sentence on a new line, it is necessary to use a line break.</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Example:</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&lt;BODY&gt;National Institute of Open Schooling &lt;BR&gt;</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B-31B, Calipash Colony &lt;BR&gt;</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New Delhi-110048&lt;/BODY&gt;</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Output:</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National Institute of Open Schooling</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B-31B, Calipash Colony</a:t>
            </a:r>
            <a:endParaRPr/>
          </a:p>
          <a:p>
            <a:pPr indent="-342900" lvl="0" marL="342900" marR="0" rtl="0" algn="just">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New Delhi-11004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Using Preformatted Text Tag: &lt;PRE&gt;</a:t>
            </a:r>
            <a:endParaRPr/>
          </a:p>
        </p:txBody>
      </p:sp>
      <p:sp>
        <p:nvSpPr>
          <p:cNvPr id="277" name="Google Shape;277;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&lt;PRE&gt; tag can be used, where it requires total control over spacing and line breaks such as typing a poem</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Example:</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&lt;PRE&gt;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National Institute of Open Schooling</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B-31B, Kailash Colony</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New Delhi-110048</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&lt;/PRE&gt;</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Output: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National Institute of Open Schooling</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B-31B, Kailash Colony</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New Delhi-11004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An HTML document control.html shows the use of &lt;P&gt;,</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&lt;BR&gt; and &lt;PRE&gt;</a:t>
            </a:r>
            <a:endParaRPr/>
          </a:p>
        </p:txBody>
      </p:sp>
      <p:sp>
        <p:nvSpPr>
          <p:cNvPr id="283" name="Google Shape;283;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&lt;HTML&gt;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&lt;HEAD&gt;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&lt;TITLE&gt;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Use of Paragraph, Line break and preformatted text Tag</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&lt;/TITLE&gt;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&lt;/HEAD&gt;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&lt;BODY&gt;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HTML Tutorial</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HTML stands for Hypertext Markup Language</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It is used for creating web page. It is very simple</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and easy to learn.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An HTML document control.html shows the use of &lt;P&gt;,</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&lt;BR&gt; and &lt;PRE&gt;</a:t>
            </a:r>
            <a:endParaRPr/>
          </a:p>
        </p:txBody>
      </p:sp>
      <p:sp>
        <p:nvSpPr>
          <p:cNvPr id="289" name="Google Shape;289;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HTML stands for Hypertext Markup Language.&lt;BR&gt;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It is used for creating web page. It is very simple&lt;BR&gt;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and easy to learn.&lt;BR&gt;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&lt;PRE&gt;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HTML stands for Hypertext Markup Language</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It is used for creating web page. It is very simple</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and easy to learn.</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&lt;/PRE&gt;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&lt;/BODY&gt;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&lt;/HTML&gt;</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OUTPUT</a:t>
            </a:r>
            <a:endParaRPr/>
          </a:p>
        </p:txBody>
      </p:sp>
      <p:sp>
        <p:nvSpPr>
          <p:cNvPr id="295" name="Google Shape;295;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HTML Tutorial</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HTML stands for Hypertext Markup Language. It is used for creating web page. It is very simple and easy to learn.</a:t>
            </a:r>
            <a:endParaRPr/>
          </a:p>
          <a:p>
            <a:pPr indent="-342900" lvl="0" marL="342900" marR="0" rtl="0" algn="l">
              <a:lnSpc>
                <a:spcPct val="8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HTML stands for Hypertext Markup Language.</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It is used for creating web page. It is very simple</a:t>
            </a:r>
            <a:endParaRPr/>
          </a:p>
          <a:p>
            <a:pPr indent="-342900" lvl="0" marL="342900" marR="0" rtl="0" algn="l">
              <a:lnSpc>
                <a:spcPct val="80000"/>
              </a:lnSpc>
              <a:spcBef>
                <a:spcPts val="52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and easy to learn.</a:t>
            </a:r>
            <a:endParaRPr/>
          </a:p>
          <a:p>
            <a:pPr indent="-342900" lvl="0" marL="342900" marR="0" rtl="0" algn="l">
              <a:lnSpc>
                <a:spcPct val="8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Narrow"/>
                <a:ea typeface="Arial Narrow"/>
                <a:cs typeface="Arial Narrow"/>
                <a:sym typeface="Arial Narrow"/>
              </a:rPr>
              <a:t>HTML stands for Hypertext Markup Language.</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Narrow"/>
                <a:ea typeface="Arial Narrow"/>
                <a:cs typeface="Arial Narrow"/>
                <a:sym typeface="Arial Narrow"/>
              </a:rPr>
              <a:t>It is used for creating web page. It is very simple</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Narrow"/>
                <a:ea typeface="Arial Narrow"/>
                <a:cs typeface="Arial Narrow"/>
                <a:sym typeface="Arial Narrow"/>
              </a:rPr>
              <a:t>and easy to learn.</a:t>
            </a:r>
            <a:endParaRPr/>
          </a:p>
          <a:p>
            <a:pPr indent="-342900" lvl="0" marL="342900" marR="0" rtl="0" algn="l">
              <a:lnSpc>
                <a:spcPct val="8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marR="0" rtl="0" algn="l">
              <a:lnSpc>
                <a:spcPct val="8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Using Horizontal Rule Tag: &lt;HR&gt;</a:t>
            </a:r>
            <a:endParaRPr/>
          </a:p>
        </p:txBody>
      </p:sp>
      <p:sp>
        <p:nvSpPr>
          <p:cNvPr id="301" name="Google Shape;301;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An empty tag &lt;HR&gt; basically used to draw lines and horizontal rules. It can be used to separate two sections of text.</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Example:</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&lt;BODY&gt;</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Your horizontal rule goes here. &lt;HR&gt;</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The rest of the text goes here.</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&lt;/BODY&gt;</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Output:</a:t>
            </a:r>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Your horizontal rule goes here.</a:t>
            </a:r>
            <a:endParaRPr/>
          </a:p>
          <a:p>
            <a:pPr indent="-342900" lvl="0" marL="3429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The rest of the text goes her</a:t>
            </a:r>
            <a:endParaRPr/>
          </a:p>
        </p:txBody>
      </p:sp>
      <p:cxnSp>
        <p:nvCxnSpPr>
          <p:cNvPr id="302" name="Google Shape;302;p37"/>
          <p:cNvCxnSpPr/>
          <p:nvPr/>
        </p:nvCxnSpPr>
        <p:spPr>
          <a:xfrm>
            <a:off x="571500" y="5429250"/>
            <a:ext cx="4572000" cy="1587"/>
          </a:xfrm>
          <a:prstGeom prst="straightConnector1">
            <a:avLst/>
          </a:prstGeom>
          <a:noFill/>
          <a:ln cap="flat" cmpd="sng" w="9525">
            <a:solidFill>
              <a:srgbClr val="4A7EBB"/>
            </a:solidFill>
            <a:prstDash val="solid"/>
            <a:miter lim="800000"/>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&lt;HR&gt; accepts following attributes</a:t>
            </a:r>
            <a:endParaRPr/>
          </a:p>
        </p:txBody>
      </p:sp>
      <p:sp>
        <p:nvSpPr>
          <p:cNvPr id="308" name="Google Shape;308;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SIZE: Determines the thickness of the horizontal rule. The value is given as a pixel value.</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Example: &lt;HR SIZE="3"&gt;</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WIDTH: Specifies an exact width of HR in pixels, or arelative width as percentage of the document width.</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Example: &lt;HR WIDTH="50%"&gt;, horizontal rule a width a 50 percent of the page width.</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ALIGN: Set the alignment of the rule to LEFT, RIGHT and CENTER. It is applicable if it is not equal to width of the page.</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NOSHADE: If a solid bar is required, this attribute is used; it specifies that the horizontal rule should not be shaded at all.</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COLOR: Set the color of the Horizontal rule.</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Example: &lt;HR COLOR="BLUE“&gt;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sng">
                <a:solidFill>
                  <a:schemeClr val="dk1"/>
                </a:solidFill>
                <a:latin typeface="Calibri"/>
                <a:ea typeface="Calibri"/>
                <a:cs typeface="Calibri"/>
                <a:sym typeface="Calibri"/>
              </a:rPr>
              <a:t>Example of &lt;HR&gt; with its attribute:</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&lt;HR ALIGN=' 'CENTER' '  WIDTH=' '50%' '  SIZE=' '3"  NOSHADE</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COLOR="BLUE“&gt;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HEADING: &lt;H1&gt;.............&lt;H6&gt;tags</a:t>
            </a:r>
            <a:endParaRPr/>
          </a:p>
        </p:txBody>
      </p:sp>
      <p:sp>
        <p:nvSpPr>
          <p:cNvPr id="314" name="Google Shape;314;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HTML has six header tags &lt;H1&gt;, &lt;H2&gt;...........&lt;H6&gt; used to specify section headings. Text with header tags is displayed in larger and bolder fonts than the normal body text by a web browser. Every .header leaves a blank line above and below it when displayed in browse.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INTRODUCTION  OF  HTML</a:t>
            </a:r>
            <a:endParaRPr/>
          </a:p>
        </p:txBody>
      </p:sp>
      <p:sp>
        <p:nvSpPr>
          <p:cNvPr id="103" name="Google Shape;103;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HTML (Hypertext Markup Language) is used to create document on the World Wide Web. It is simply a collection of certain key words called ‘Tags’ that are helpful in writing the document to be displayed using a browser on Internet.</a:t>
            </a:r>
            <a:endParaRPr/>
          </a:p>
          <a:p>
            <a:pPr indent="-342900" lvl="0" marL="34290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It is a platform independent language that can be used on any platform such as Windows, Linux, Macintosh, and so on. To display a document in web it is essential to mark-up the different  e l eme n t s   ( h e a d i n g s ,   p a r a g r a p h s ,   t a b l e s ,   a n d   s o   o n )   o f   t h e document with the HTML tags. To view a mark-up document u s e r   h a s   t o   o p e n   t h e   d o c u m e n t   i n   a   b r o w s e r .   A   b r o w s e r understands and interpret the HTML tags, identifies the structure of the document (which part are which) and makes decision about presentation (how the parts look) of the document.</a:t>
            </a:r>
            <a:endParaRPr/>
          </a:p>
          <a:p>
            <a:pPr indent="-342900" lvl="0" marL="34290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HTML also provides tags to make the document look attractive using graphics, font size and colors. User can make a link to the other document or the different section of the same document by creating Hypertext Links also known as Hyperlinks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Example: An HTML document, headings.html shows the different section headings</a:t>
            </a:r>
            <a:endParaRPr/>
          </a:p>
        </p:txBody>
      </p:sp>
      <p:sp>
        <p:nvSpPr>
          <p:cNvPr id="320" name="Google Shape;320;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&lt;HTML&gt;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&lt;HEAD&gt;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&lt;TITLE&gt;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Section Heading</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&lt;/TITLE&gt;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&lt;/HEAD&gt;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&lt;BODY&gt;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&lt;H1&gt; This is Section Heading 1 &lt;/H1&gt;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&lt;H2&gt; This is Section Heading 2 &lt;/H2&gt;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&lt;H3&gt; This is Section Heading 3 &lt;/H3&gt;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&lt;H4&gt; This is Section Heading 4 &lt;/H4&gt;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&lt;H5&gt; This is Section Heading 5 &lt;/H5&gt;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&lt;H6&gt; This is Section Heading 6 &lt;/H6&gt;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&lt;/BODY&gt;</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&lt;/HTML&gt;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Viewing output of HTML document</a:t>
            </a: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headings.html in browse</a:t>
            </a:r>
            <a:endParaRPr/>
          </a:p>
        </p:txBody>
      </p:sp>
      <p:sp>
        <p:nvSpPr>
          <p:cNvPr id="326" name="Google Shape;326;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This is Section Heading 1</a:t>
            </a:r>
            <a:endParaRPr/>
          </a:p>
          <a:p>
            <a:pPr indent="-342900" lvl="0" marL="342900" marR="0" rtl="0" algn="l">
              <a:lnSpc>
                <a:spcPct val="100000"/>
              </a:lnSpc>
              <a:spcBef>
                <a:spcPts val="72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This is Section Heading 2</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This is Section Heading 3</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This is Section Heading 4</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This is Section Heading 5</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This is Section Heading 6</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SPECIAL CHARTACTER</a:t>
            </a:r>
            <a:br>
              <a:rPr b="0" i="0" lang="en-US" sz="4000" u="none">
                <a:solidFill>
                  <a:schemeClr val="dk1"/>
                </a:solidFill>
                <a:latin typeface="Calibri"/>
                <a:ea typeface="Calibri"/>
                <a:cs typeface="Calibri"/>
                <a:sym typeface="Calibri"/>
              </a:rPr>
            </a:br>
            <a:endParaRPr/>
          </a:p>
        </p:txBody>
      </p:sp>
      <p:sp>
        <p:nvSpPr>
          <p:cNvPr id="332" name="Google Shape;332;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There are certain special characters that can be used while  creating document.Following are some special character:</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Symbols 	  Entity</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 ®              &amp;copy, &amp;reg</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¼, ½, ¾         &amp;frac14, &amp;frac12, &amp;frac34</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 &lt;, &gt;, ≤,≥    &amp;divide, &amp;lt, &amp;gt, &amp;le, &amp;ge</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&amp;                   &amp;amp</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 ♠ ♥            &amp;spades, &amp;clubs, &amp;hearts</a:t>
            </a:r>
            <a:endParaRPr/>
          </a:p>
          <a:p>
            <a:pPr indent="-342900" lvl="0" marL="34290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All these special character must be ended with a semicolon;</a:t>
            </a:r>
            <a:endParaRPr/>
          </a:p>
        </p:txBody>
      </p:sp>
      <p:cxnSp>
        <p:nvCxnSpPr>
          <p:cNvPr id="333" name="Google Shape;333;p42"/>
          <p:cNvCxnSpPr/>
          <p:nvPr/>
        </p:nvCxnSpPr>
        <p:spPr>
          <a:xfrm rot="5400000">
            <a:off x="1427162" y="4071937"/>
            <a:ext cx="2001837" cy="1587"/>
          </a:xfrm>
          <a:prstGeom prst="straightConnector1">
            <a:avLst/>
          </a:prstGeom>
          <a:noFill/>
          <a:ln cap="flat" cmpd="sng" w="9525">
            <a:solidFill>
              <a:srgbClr val="4A7EBB"/>
            </a:solidFill>
            <a:prstDash val="solid"/>
            <a:miter lim="800000"/>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a:t>
            </a:r>
            <a:endParaRPr/>
          </a:p>
        </p:txBody>
      </p:sp>
      <p:sp>
        <p:nvSpPr>
          <p:cNvPr id="339" name="Google Shape;339;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&lt;PRE&gt;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copyright symbol is: &amp;COPY;</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registered rank is: &amp;REG;</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&lt;/PRE&gt;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Output: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The copyright symbol is:©</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registered rank 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Image</a:t>
            </a:r>
            <a:endParaRPr/>
          </a:p>
        </p:txBody>
      </p:sp>
      <p:sp>
        <p:nvSpPr>
          <p:cNvPr id="345" name="Google Shape;345;p44"/>
          <p:cNvSpPr txBox="1"/>
          <p:nvPr>
            <p:ph idx="1" type="body"/>
          </p:nvPr>
        </p:nvSpPr>
        <p:spPr>
          <a:xfrm>
            <a:off x="900112" y="1397000"/>
            <a:ext cx="6985000" cy="34163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Verdana"/>
                <a:ea typeface="Verdana"/>
                <a:cs typeface="Verdana"/>
                <a:sym typeface="Verdana"/>
              </a:rPr>
              <a:t>The HTML</a:t>
            </a:r>
            <a:r>
              <a:rPr b="0" i="0" lang="en-US" sz="1800" u="none">
                <a:solidFill>
                  <a:srgbClr val="000000"/>
                </a:solidFill>
                <a:latin typeface="Calibri"/>
                <a:ea typeface="Calibri"/>
                <a:cs typeface="Calibri"/>
                <a:sym typeface="Calibri"/>
              </a:rPr>
              <a:t> </a:t>
            </a:r>
            <a:r>
              <a:rPr b="0" i="0" lang="en-US" sz="1800" u="none">
                <a:solidFill>
                  <a:srgbClr val="DC143C"/>
                </a:solidFill>
                <a:latin typeface="Consolas"/>
                <a:ea typeface="Consolas"/>
                <a:cs typeface="Consolas"/>
                <a:sym typeface="Consolas"/>
              </a:rPr>
              <a:t>&lt;img&gt;</a:t>
            </a:r>
            <a:r>
              <a:rPr b="0" i="0" lang="en-US" sz="1800" u="none">
                <a:solidFill>
                  <a:srgbClr val="000000"/>
                </a:solidFill>
                <a:latin typeface="Calibri"/>
                <a:ea typeface="Calibri"/>
                <a:cs typeface="Calibri"/>
                <a:sym typeface="Calibri"/>
              </a:rPr>
              <a:t> </a:t>
            </a:r>
            <a:r>
              <a:rPr b="0" i="0" lang="en-US" sz="1800" u="none">
                <a:solidFill>
                  <a:srgbClr val="000000"/>
                </a:solidFill>
                <a:latin typeface="Verdana"/>
                <a:ea typeface="Verdana"/>
                <a:cs typeface="Verdana"/>
                <a:sym typeface="Verdana"/>
              </a:rPr>
              <a:t>tag is used to embed an image in a web page.</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Verdana"/>
                <a:ea typeface="Verdana"/>
                <a:cs typeface="Verdana"/>
                <a:sym typeface="Verdana"/>
              </a:rPr>
              <a:t>Images are not technically inserted into a web page; images are linked to web pages. </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Verdana"/>
                <a:ea typeface="Verdana"/>
                <a:cs typeface="Verdana"/>
                <a:sym typeface="Verdana"/>
              </a:rPr>
              <a:t>The</a:t>
            </a:r>
            <a:r>
              <a:rPr b="0" i="0" lang="en-US" sz="1800" u="none">
                <a:solidFill>
                  <a:srgbClr val="000000"/>
                </a:solidFill>
                <a:latin typeface="Calibri"/>
                <a:ea typeface="Calibri"/>
                <a:cs typeface="Calibri"/>
                <a:sym typeface="Calibri"/>
              </a:rPr>
              <a:t> </a:t>
            </a:r>
            <a:r>
              <a:rPr b="0" i="0" lang="en-US" sz="1800" u="none">
                <a:solidFill>
                  <a:srgbClr val="DC143C"/>
                </a:solidFill>
                <a:latin typeface="Consolas"/>
                <a:ea typeface="Consolas"/>
                <a:cs typeface="Consolas"/>
                <a:sym typeface="Consolas"/>
              </a:rPr>
              <a:t>&lt;img&gt;</a:t>
            </a:r>
            <a:r>
              <a:rPr b="0" i="0" lang="en-US" sz="1800" u="none">
                <a:solidFill>
                  <a:srgbClr val="000000"/>
                </a:solidFill>
                <a:latin typeface="Calibri"/>
                <a:ea typeface="Calibri"/>
                <a:cs typeface="Calibri"/>
                <a:sym typeface="Calibri"/>
              </a:rPr>
              <a:t> </a:t>
            </a:r>
            <a:r>
              <a:rPr b="0" i="0" lang="en-US" sz="1800" u="none">
                <a:solidFill>
                  <a:srgbClr val="000000"/>
                </a:solidFill>
                <a:latin typeface="Verdana"/>
                <a:ea typeface="Verdana"/>
                <a:cs typeface="Verdana"/>
                <a:sym typeface="Verdana"/>
              </a:rPr>
              <a:t>tag creates a holding space for the referenced image.</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Verdana"/>
                <a:ea typeface="Verdana"/>
                <a:cs typeface="Verdana"/>
                <a:sym typeface="Verdana"/>
              </a:rPr>
              <a:t>The</a:t>
            </a:r>
            <a:r>
              <a:rPr b="0" i="0" lang="en-US" sz="1800" u="none">
                <a:solidFill>
                  <a:srgbClr val="000000"/>
                </a:solidFill>
                <a:latin typeface="Calibri"/>
                <a:ea typeface="Calibri"/>
                <a:cs typeface="Calibri"/>
                <a:sym typeface="Calibri"/>
              </a:rPr>
              <a:t> </a:t>
            </a:r>
            <a:r>
              <a:rPr b="0" i="0" lang="en-US" sz="1800" u="none">
                <a:solidFill>
                  <a:srgbClr val="DC143C"/>
                </a:solidFill>
                <a:latin typeface="Consolas"/>
                <a:ea typeface="Consolas"/>
                <a:cs typeface="Consolas"/>
                <a:sym typeface="Consolas"/>
              </a:rPr>
              <a:t>&lt;img&gt;</a:t>
            </a:r>
            <a:r>
              <a:rPr b="0" i="0" lang="en-US" sz="1800" u="none">
                <a:solidFill>
                  <a:srgbClr val="000000"/>
                </a:solidFill>
                <a:latin typeface="Calibri"/>
                <a:ea typeface="Calibri"/>
                <a:cs typeface="Calibri"/>
                <a:sym typeface="Calibri"/>
              </a:rPr>
              <a:t> </a:t>
            </a:r>
            <a:r>
              <a:rPr b="0" i="0" lang="en-US" sz="1800" u="none">
                <a:solidFill>
                  <a:srgbClr val="000000"/>
                </a:solidFill>
                <a:latin typeface="Verdana"/>
                <a:ea typeface="Verdana"/>
                <a:cs typeface="Verdana"/>
                <a:sym typeface="Verdana"/>
              </a:rPr>
              <a:t>tag</a:t>
            </a:r>
            <a:r>
              <a:rPr b="0" i="0" lang="en-US" sz="1800" u="none">
                <a:solidFill>
                  <a:srgbClr val="000000"/>
                </a:solidFill>
                <a:latin typeface="Calibri"/>
                <a:ea typeface="Calibri"/>
                <a:cs typeface="Calibri"/>
                <a:sym typeface="Calibri"/>
              </a:rPr>
              <a:t> </a:t>
            </a:r>
            <a:r>
              <a:rPr b="0" i="0" lang="en-US" sz="1800" u="none">
                <a:solidFill>
                  <a:srgbClr val="000000"/>
                </a:solidFill>
                <a:latin typeface="Verdana"/>
                <a:ea typeface="Verdana"/>
                <a:cs typeface="Verdana"/>
                <a:sym typeface="Verdana"/>
              </a:rPr>
              <a:t>is empty, it contains attributes only, and does not have a closing tag.</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Verdana"/>
                <a:ea typeface="Verdana"/>
                <a:cs typeface="Verdana"/>
                <a:sym typeface="Verdana"/>
              </a:rPr>
              <a:t>The</a:t>
            </a:r>
            <a:r>
              <a:rPr b="0" i="0" lang="en-US" sz="1800" u="none">
                <a:solidFill>
                  <a:srgbClr val="000000"/>
                </a:solidFill>
                <a:latin typeface="Calibri"/>
                <a:ea typeface="Calibri"/>
                <a:cs typeface="Calibri"/>
                <a:sym typeface="Calibri"/>
              </a:rPr>
              <a:t> </a:t>
            </a:r>
            <a:r>
              <a:rPr b="0" i="0" lang="en-US" sz="1800" u="none">
                <a:solidFill>
                  <a:srgbClr val="DC143C"/>
                </a:solidFill>
                <a:latin typeface="Consolas"/>
                <a:ea typeface="Consolas"/>
                <a:cs typeface="Consolas"/>
                <a:sym typeface="Consolas"/>
              </a:rPr>
              <a:t>&lt;img&gt;</a:t>
            </a:r>
            <a:r>
              <a:rPr b="0" i="0" lang="en-US" sz="1800" u="none">
                <a:solidFill>
                  <a:srgbClr val="000000"/>
                </a:solidFill>
                <a:latin typeface="Calibri"/>
                <a:ea typeface="Calibri"/>
                <a:cs typeface="Calibri"/>
                <a:sym typeface="Calibri"/>
              </a:rPr>
              <a:t> </a:t>
            </a:r>
            <a:r>
              <a:rPr b="0" i="0" lang="en-US" sz="1800" u="none">
                <a:solidFill>
                  <a:srgbClr val="000000"/>
                </a:solidFill>
                <a:latin typeface="Verdana"/>
                <a:ea typeface="Verdana"/>
                <a:cs typeface="Verdana"/>
                <a:sym typeface="Verdana"/>
              </a:rPr>
              <a:t>tag has two required attributes:</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Verdana"/>
                <a:ea typeface="Verdana"/>
                <a:cs typeface="Verdana"/>
                <a:sym typeface="Verdana"/>
              </a:rPr>
              <a:t>src - Specifies the path to the image</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Verdana"/>
                <a:ea typeface="Verdana"/>
                <a:cs typeface="Verdana"/>
                <a:sym typeface="Verdana"/>
              </a:rPr>
              <a:t>alt - Specifies an alternate text for the image</a:t>
            </a:r>
            <a:endParaRPr/>
          </a:p>
          <a:p>
            <a:pPr indent="-228600" lvl="0" marL="342900" marR="0" rtl="0" algn="l">
              <a:spcBef>
                <a:spcPts val="360"/>
              </a:spcBef>
              <a:spcAft>
                <a:spcPts val="0"/>
              </a:spcAft>
              <a:buClr>
                <a:schemeClr val="dk1"/>
              </a:buClr>
              <a:buSzPts val="1800"/>
              <a:buFont typeface="Arial"/>
              <a:buNone/>
            </a:pPr>
            <a:r>
              <a:t/>
            </a:r>
            <a:endParaRPr b="0" i="0" sz="1800" u="none">
              <a:solidFill>
                <a:srgbClr val="000000"/>
              </a:solidFill>
              <a:latin typeface="Verdana"/>
              <a:ea typeface="Verdana"/>
              <a:cs typeface="Verdana"/>
              <a:sym typeface="Verdana"/>
            </a:endParaRPr>
          </a:p>
        </p:txBody>
      </p:sp>
      <p:sp>
        <p:nvSpPr>
          <p:cNvPr id="346" name="Google Shape;346;p44"/>
          <p:cNvSpPr txBox="1"/>
          <p:nvPr/>
        </p:nvSpPr>
        <p:spPr>
          <a:xfrm>
            <a:off x="906462" y="4581525"/>
            <a:ext cx="524986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D"/>
              </a:buClr>
              <a:buSzPts val="1800"/>
              <a:buFont typeface="Consolas"/>
              <a:buNone/>
            </a:pPr>
            <a:r>
              <a:rPr b="0" i="0" lang="en-US" sz="1800" u="none" cap="none" strike="noStrike">
                <a:solidFill>
                  <a:srgbClr val="0000CD"/>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img</a:t>
            </a:r>
            <a:r>
              <a:rPr b="0" i="0" lang="en-US" sz="1800" u="none" cap="none" strike="noStrike">
                <a:solidFill>
                  <a:srgbClr val="FF0000"/>
                </a:solidFill>
                <a:latin typeface="Consolas"/>
                <a:ea typeface="Consolas"/>
                <a:cs typeface="Consolas"/>
                <a:sym typeface="Consolas"/>
              </a:rPr>
              <a:t> src</a:t>
            </a:r>
            <a:r>
              <a:rPr b="0" i="0" lang="en-US" sz="1800" u="none" cap="none" strike="noStrike">
                <a:solidFill>
                  <a:srgbClr val="0000CD"/>
                </a:solidFill>
                <a:latin typeface="Consolas"/>
                <a:ea typeface="Consolas"/>
                <a:cs typeface="Consolas"/>
                <a:sym typeface="Consolas"/>
              </a:rPr>
              <a:t>="</a:t>
            </a:r>
            <a:r>
              <a:rPr b="0" i="1" lang="en-US" sz="1800" u="none" cap="none" strike="noStrike">
                <a:solidFill>
                  <a:srgbClr val="0000CD"/>
                </a:solidFill>
                <a:latin typeface="Consolas"/>
                <a:ea typeface="Consolas"/>
                <a:cs typeface="Consolas"/>
                <a:sym typeface="Consolas"/>
              </a:rPr>
              <a:t>url</a:t>
            </a:r>
            <a:r>
              <a:rPr b="0" i="0" lang="en-US" sz="1800" u="none" cap="none" strike="noStrike">
                <a:solidFill>
                  <a:srgbClr val="0000CD"/>
                </a:solidFill>
                <a:latin typeface="Consolas"/>
                <a:ea typeface="Consolas"/>
                <a:cs typeface="Consolas"/>
                <a:sym typeface="Consolas"/>
              </a:rPr>
              <a:t>"</a:t>
            </a:r>
            <a:r>
              <a:rPr b="0" i="0" lang="en-US" sz="1800" u="none" cap="none" strike="noStrike">
                <a:solidFill>
                  <a:srgbClr val="FF0000"/>
                </a:solidFill>
                <a:latin typeface="Consolas"/>
                <a:ea typeface="Consolas"/>
                <a:cs typeface="Consolas"/>
                <a:sym typeface="Consolas"/>
              </a:rPr>
              <a:t> alt</a:t>
            </a:r>
            <a:r>
              <a:rPr b="0" i="0" lang="en-US" sz="1800" u="none" cap="none" strike="noStrike">
                <a:solidFill>
                  <a:srgbClr val="0000CD"/>
                </a:solidFill>
                <a:latin typeface="Consolas"/>
                <a:ea typeface="Consolas"/>
                <a:cs typeface="Consolas"/>
                <a:sym typeface="Consolas"/>
              </a:rPr>
              <a:t>="</a:t>
            </a:r>
            <a:r>
              <a:rPr b="0" i="1" lang="en-US" sz="1800" u="none" cap="none" strike="noStrike">
                <a:solidFill>
                  <a:srgbClr val="0000CD"/>
                </a:solidFill>
                <a:latin typeface="Consolas"/>
                <a:ea typeface="Consolas"/>
                <a:cs typeface="Consolas"/>
                <a:sym typeface="Consolas"/>
              </a:rPr>
              <a:t>alternatetext</a:t>
            </a:r>
            <a:r>
              <a:rPr b="0" i="0" lang="en-US" sz="1800" u="none" cap="none" strike="noStrike">
                <a:solidFill>
                  <a:srgbClr val="0000CD"/>
                </a:solidFill>
                <a:latin typeface="Consolas"/>
                <a:ea typeface="Consolas"/>
                <a:cs typeface="Consolas"/>
                <a:sym typeface="Consolas"/>
              </a:rPr>
              <a:t>"&gt;</a:t>
            </a:r>
            <a:endParaRPr/>
          </a:p>
        </p:txBody>
      </p:sp>
      <p:sp>
        <p:nvSpPr>
          <p:cNvPr id="347" name="Google Shape;347;p44"/>
          <p:cNvSpPr txBox="1"/>
          <p:nvPr/>
        </p:nvSpPr>
        <p:spPr>
          <a:xfrm>
            <a:off x="1042987" y="5138737"/>
            <a:ext cx="69850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D"/>
              </a:buClr>
              <a:buSzPts val="1800"/>
              <a:buFont typeface="Consolas"/>
              <a:buNone/>
            </a:pPr>
            <a:r>
              <a:rPr b="0" i="0" lang="en-US" sz="1800" u="none" cap="none" strike="noStrike">
                <a:solidFill>
                  <a:srgbClr val="0000CD"/>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img</a:t>
            </a:r>
            <a:r>
              <a:rPr b="0" i="0" lang="en-US" sz="1800" u="none" cap="none" strike="noStrike">
                <a:solidFill>
                  <a:srgbClr val="FF0000"/>
                </a:solidFill>
                <a:latin typeface="Consolas"/>
                <a:ea typeface="Consolas"/>
                <a:cs typeface="Consolas"/>
                <a:sym typeface="Consolas"/>
              </a:rPr>
              <a:t> src</a:t>
            </a:r>
            <a:r>
              <a:rPr b="0" i="0" lang="en-US" sz="1800" u="none" cap="none" strike="noStrike">
                <a:solidFill>
                  <a:srgbClr val="0000CD"/>
                </a:solidFill>
                <a:latin typeface="Consolas"/>
                <a:ea typeface="Consolas"/>
                <a:cs typeface="Consolas"/>
                <a:sym typeface="Consolas"/>
              </a:rPr>
              <a:t>="img_chania.jpg"</a:t>
            </a:r>
            <a:r>
              <a:rPr b="0" i="0" lang="en-US" sz="1800" u="none" cap="none" strike="noStrike">
                <a:solidFill>
                  <a:srgbClr val="FF0000"/>
                </a:solidFill>
                <a:latin typeface="Consolas"/>
                <a:ea typeface="Consolas"/>
                <a:cs typeface="Consolas"/>
                <a:sym typeface="Consolas"/>
              </a:rPr>
              <a:t> alt</a:t>
            </a:r>
            <a:r>
              <a:rPr b="0" i="0" lang="en-US" sz="1800" u="none" cap="none" strike="noStrike">
                <a:solidFill>
                  <a:srgbClr val="0000CD"/>
                </a:solidFill>
                <a:latin typeface="Consolas"/>
                <a:ea typeface="Consolas"/>
                <a:cs typeface="Consolas"/>
                <a:sym typeface="Consolas"/>
              </a:rPr>
              <a:t>="Flowers in Chania"&gt;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Attributes </a:t>
            </a:r>
            <a:endParaRPr/>
          </a:p>
        </p:txBody>
      </p:sp>
      <p:sp>
        <p:nvSpPr>
          <p:cNvPr id="353" name="Google Shape;353;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Style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Style attribute to specify the width and height of an image </a:t>
            </a:r>
            <a:endParaRPr/>
          </a:p>
          <a:p>
            <a:pPr indent="-342900" lvl="0" marL="342900" marR="0" rtl="0" algn="l">
              <a:lnSpc>
                <a:spcPct val="100000"/>
              </a:lnSpc>
              <a:spcBef>
                <a:spcPts val="240"/>
              </a:spcBef>
              <a:spcAft>
                <a:spcPts val="0"/>
              </a:spcAft>
              <a:buClr>
                <a:srgbClr val="0000CD"/>
              </a:buClr>
              <a:buSzPts val="1200"/>
              <a:buFont typeface="Arial"/>
              <a:buChar char="•"/>
            </a:pPr>
            <a:r>
              <a:rPr b="0" i="0" lang="en-US" sz="1200" u="none">
                <a:solidFill>
                  <a:srgbClr val="0000CD"/>
                </a:solidFill>
                <a:latin typeface="Consolas"/>
                <a:ea typeface="Consolas"/>
                <a:cs typeface="Consolas"/>
                <a:sym typeface="Consolas"/>
              </a:rPr>
              <a:t>&lt;</a:t>
            </a:r>
            <a:r>
              <a:rPr b="0" i="0" lang="en-US" sz="1200" u="none">
                <a:solidFill>
                  <a:srgbClr val="A52A2A"/>
                </a:solidFill>
                <a:latin typeface="Consolas"/>
                <a:ea typeface="Consolas"/>
                <a:cs typeface="Consolas"/>
                <a:sym typeface="Consolas"/>
              </a:rPr>
              <a:t>img</a:t>
            </a:r>
            <a:r>
              <a:rPr b="0" i="0" lang="en-US" sz="1200" u="none">
                <a:solidFill>
                  <a:srgbClr val="FF0000"/>
                </a:solidFill>
                <a:latin typeface="Consolas"/>
                <a:ea typeface="Consolas"/>
                <a:cs typeface="Consolas"/>
                <a:sym typeface="Consolas"/>
              </a:rPr>
              <a:t> src</a:t>
            </a:r>
            <a:r>
              <a:rPr b="0" i="0" lang="en-US" sz="1200" u="none">
                <a:solidFill>
                  <a:srgbClr val="0000CD"/>
                </a:solidFill>
                <a:latin typeface="Consolas"/>
                <a:ea typeface="Consolas"/>
                <a:cs typeface="Consolas"/>
                <a:sym typeface="Consolas"/>
              </a:rPr>
              <a:t>="img_girl.jpg"</a:t>
            </a:r>
            <a:r>
              <a:rPr b="0" i="0" lang="en-US" sz="1200" u="none">
                <a:solidFill>
                  <a:srgbClr val="FF0000"/>
                </a:solidFill>
                <a:latin typeface="Consolas"/>
                <a:ea typeface="Consolas"/>
                <a:cs typeface="Consolas"/>
                <a:sym typeface="Consolas"/>
              </a:rPr>
              <a:t> alt</a:t>
            </a:r>
            <a:r>
              <a:rPr b="0" i="0" lang="en-US" sz="1200" u="none">
                <a:solidFill>
                  <a:srgbClr val="0000CD"/>
                </a:solidFill>
                <a:latin typeface="Consolas"/>
                <a:ea typeface="Consolas"/>
                <a:cs typeface="Consolas"/>
                <a:sym typeface="Consolas"/>
              </a:rPr>
              <a:t>="Girl in a jacket"</a:t>
            </a:r>
            <a:r>
              <a:rPr b="0" i="0" lang="en-US" sz="1200" u="none">
                <a:solidFill>
                  <a:srgbClr val="FF0000"/>
                </a:solidFill>
                <a:latin typeface="Consolas"/>
                <a:ea typeface="Consolas"/>
                <a:cs typeface="Consolas"/>
                <a:sym typeface="Consolas"/>
              </a:rPr>
              <a:t> style</a:t>
            </a:r>
            <a:r>
              <a:rPr b="0" i="0" lang="en-US" sz="1200" u="none">
                <a:solidFill>
                  <a:srgbClr val="0000CD"/>
                </a:solidFill>
                <a:latin typeface="Consolas"/>
                <a:ea typeface="Consolas"/>
                <a:cs typeface="Consolas"/>
                <a:sym typeface="Consolas"/>
              </a:rPr>
              <a:t>="width:500px;height:600px;"&gt;</a:t>
            </a:r>
            <a:endParaRPr/>
          </a:p>
          <a:p>
            <a:pPr indent="-342900" lvl="0" marL="342900" marR="0" rtl="0" algn="l">
              <a:lnSpc>
                <a:spcPct val="100000"/>
              </a:lnSpc>
              <a:spcBef>
                <a:spcPts val="240"/>
              </a:spcBef>
              <a:spcAft>
                <a:spcPts val="0"/>
              </a:spcAft>
              <a:buClr>
                <a:srgbClr val="0000CD"/>
              </a:buClr>
              <a:buSzPts val="1200"/>
              <a:buFont typeface="Arial"/>
              <a:buChar char="•"/>
            </a:pPr>
            <a:r>
              <a:rPr b="0" i="0" lang="en-US" sz="1200" u="none">
                <a:solidFill>
                  <a:srgbClr val="0000CD"/>
                </a:solidFill>
                <a:latin typeface="Consolas"/>
                <a:ea typeface="Consolas"/>
                <a:cs typeface="Consolas"/>
                <a:sym typeface="Consolas"/>
              </a:rPr>
              <a:t>&lt;</a:t>
            </a:r>
            <a:r>
              <a:rPr b="0" i="0" lang="en-US" sz="1200" u="none">
                <a:solidFill>
                  <a:srgbClr val="A52A2A"/>
                </a:solidFill>
                <a:latin typeface="Consolas"/>
                <a:ea typeface="Consolas"/>
                <a:cs typeface="Consolas"/>
                <a:sym typeface="Consolas"/>
              </a:rPr>
              <a:t>img</a:t>
            </a:r>
            <a:r>
              <a:rPr b="0" i="0" lang="en-US" sz="1200" u="none">
                <a:solidFill>
                  <a:srgbClr val="FF0000"/>
                </a:solidFill>
                <a:latin typeface="Consolas"/>
                <a:ea typeface="Consolas"/>
                <a:cs typeface="Consolas"/>
                <a:sym typeface="Consolas"/>
              </a:rPr>
              <a:t> src</a:t>
            </a:r>
            <a:r>
              <a:rPr b="0" i="0" lang="en-US" sz="1200" u="none">
                <a:solidFill>
                  <a:srgbClr val="0000CD"/>
                </a:solidFill>
                <a:latin typeface="Consolas"/>
                <a:ea typeface="Consolas"/>
                <a:cs typeface="Consolas"/>
                <a:sym typeface="Consolas"/>
              </a:rPr>
              <a:t>="img_girl.jpg"</a:t>
            </a:r>
            <a:r>
              <a:rPr b="0" i="0" lang="en-US" sz="1200" u="none">
                <a:solidFill>
                  <a:srgbClr val="FF0000"/>
                </a:solidFill>
                <a:latin typeface="Consolas"/>
                <a:ea typeface="Consolas"/>
                <a:cs typeface="Consolas"/>
                <a:sym typeface="Consolas"/>
              </a:rPr>
              <a:t> alt</a:t>
            </a:r>
            <a:r>
              <a:rPr b="0" i="0" lang="en-US" sz="1200" u="none">
                <a:solidFill>
                  <a:srgbClr val="0000CD"/>
                </a:solidFill>
                <a:latin typeface="Consolas"/>
                <a:ea typeface="Consolas"/>
                <a:cs typeface="Consolas"/>
                <a:sym typeface="Consolas"/>
              </a:rPr>
              <a:t>="Girl in a jacket"</a:t>
            </a:r>
            <a:r>
              <a:rPr b="0" i="0" lang="en-US" sz="1200" u="none">
                <a:solidFill>
                  <a:srgbClr val="FF0000"/>
                </a:solidFill>
                <a:latin typeface="Consolas"/>
                <a:ea typeface="Consolas"/>
                <a:cs typeface="Consolas"/>
                <a:sym typeface="Consolas"/>
              </a:rPr>
              <a:t> width</a:t>
            </a:r>
            <a:r>
              <a:rPr b="0" i="0" lang="en-US" sz="1200" u="none">
                <a:solidFill>
                  <a:srgbClr val="0000CD"/>
                </a:solidFill>
                <a:latin typeface="Consolas"/>
                <a:ea typeface="Consolas"/>
                <a:cs typeface="Consolas"/>
                <a:sym typeface="Consolas"/>
              </a:rPr>
              <a:t>="500"</a:t>
            </a:r>
            <a:r>
              <a:rPr b="0" i="0" lang="en-US" sz="1200" u="none">
                <a:solidFill>
                  <a:srgbClr val="FF0000"/>
                </a:solidFill>
                <a:latin typeface="Consolas"/>
                <a:ea typeface="Consolas"/>
                <a:cs typeface="Consolas"/>
                <a:sym typeface="Consolas"/>
              </a:rPr>
              <a:t> height</a:t>
            </a:r>
            <a:r>
              <a:rPr b="0" i="0" lang="en-US" sz="1200" u="none">
                <a:solidFill>
                  <a:srgbClr val="0000CD"/>
                </a:solidFill>
                <a:latin typeface="Consolas"/>
                <a:ea typeface="Consolas"/>
                <a:cs typeface="Consolas"/>
                <a:sym typeface="Consolas"/>
              </a:rPr>
              <a:t>="600"&gt;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onsolas"/>
                <a:ea typeface="Consolas"/>
                <a:cs typeface="Consolas"/>
                <a:sym typeface="Consolas"/>
              </a:rPr>
              <a:t>Images in other folder </a:t>
            </a:r>
            <a:endParaRPr b="0" i="0" sz="2000" u="none">
              <a:solidFill>
                <a:schemeClr val="dk1"/>
              </a:solidFill>
              <a:latin typeface="Consolas"/>
              <a:ea typeface="Consolas"/>
              <a:cs typeface="Consolas"/>
              <a:sym typeface="Consolas"/>
            </a:endParaRPr>
          </a:p>
          <a:p>
            <a:pPr indent="-342900" lvl="0" marL="342900" marR="0" rtl="0" algn="l">
              <a:lnSpc>
                <a:spcPct val="100000"/>
              </a:lnSpc>
              <a:spcBef>
                <a:spcPts val="240"/>
              </a:spcBef>
              <a:spcAft>
                <a:spcPts val="0"/>
              </a:spcAft>
              <a:buClr>
                <a:srgbClr val="0000CD"/>
              </a:buClr>
              <a:buSzPts val="1200"/>
              <a:buFont typeface="Arial"/>
              <a:buChar char="•"/>
            </a:pPr>
            <a:r>
              <a:rPr b="0" i="0" lang="en-US" sz="1200" u="none">
                <a:solidFill>
                  <a:srgbClr val="0000CD"/>
                </a:solidFill>
                <a:latin typeface="Consolas"/>
                <a:ea typeface="Consolas"/>
                <a:cs typeface="Consolas"/>
                <a:sym typeface="Consolas"/>
              </a:rPr>
              <a:t>&lt;</a:t>
            </a:r>
            <a:r>
              <a:rPr b="0" i="0" lang="en-US" sz="1200" u="none">
                <a:solidFill>
                  <a:srgbClr val="A52A2A"/>
                </a:solidFill>
                <a:latin typeface="Consolas"/>
                <a:ea typeface="Consolas"/>
                <a:cs typeface="Consolas"/>
                <a:sym typeface="Consolas"/>
              </a:rPr>
              <a:t>img</a:t>
            </a:r>
            <a:r>
              <a:rPr b="0" i="0" lang="en-US" sz="1200" u="none">
                <a:solidFill>
                  <a:srgbClr val="FF0000"/>
                </a:solidFill>
                <a:latin typeface="Consolas"/>
                <a:ea typeface="Consolas"/>
                <a:cs typeface="Consolas"/>
                <a:sym typeface="Consolas"/>
              </a:rPr>
              <a:t> src</a:t>
            </a:r>
            <a:r>
              <a:rPr b="0" i="0" lang="en-US" sz="1200" u="none">
                <a:solidFill>
                  <a:srgbClr val="0000CD"/>
                </a:solidFill>
                <a:latin typeface="Consolas"/>
                <a:ea typeface="Consolas"/>
                <a:cs typeface="Consolas"/>
                <a:sym typeface="Consolas"/>
              </a:rPr>
              <a:t>="/images/html5.gif"</a:t>
            </a:r>
            <a:r>
              <a:rPr b="0" i="0" lang="en-US" sz="1200" u="none">
                <a:solidFill>
                  <a:srgbClr val="FF0000"/>
                </a:solidFill>
                <a:latin typeface="Consolas"/>
                <a:ea typeface="Consolas"/>
                <a:cs typeface="Consolas"/>
                <a:sym typeface="Consolas"/>
              </a:rPr>
              <a:t> alt</a:t>
            </a:r>
            <a:r>
              <a:rPr b="0" i="0" lang="en-US" sz="1200" u="none">
                <a:solidFill>
                  <a:srgbClr val="0000CD"/>
                </a:solidFill>
                <a:latin typeface="Consolas"/>
                <a:ea typeface="Consolas"/>
                <a:cs typeface="Consolas"/>
                <a:sym typeface="Consolas"/>
              </a:rPr>
              <a:t>="HTML5 Icon"</a:t>
            </a:r>
            <a:r>
              <a:rPr b="0" i="0" lang="en-US" sz="1200" u="none">
                <a:solidFill>
                  <a:srgbClr val="FF0000"/>
                </a:solidFill>
                <a:latin typeface="Consolas"/>
                <a:ea typeface="Consolas"/>
                <a:cs typeface="Consolas"/>
                <a:sym typeface="Consolas"/>
              </a:rPr>
              <a:t> style</a:t>
            </a:r>
            <a:r>
              <a:rPr b="0" i="0" lang="en-US" sz="1200" u="none">
                <a:solidFill>
                  <a:srgbClr val="0000CD"/>
                </a:solidFill>
                <a:latin typeface="Consolas"/>
                <a:ea typeface="Consolas"/>
                <a:cs typeface="Consolas"/>
                <a:sym typeface="Consolas"/>
              </a:rPr>
              <a:t>="width:128px;height:128px;"&gt;</a:t>
            </a:r>
            <a:endParaRPr/>
          </a:p>
          <a:p>
            <a:pPr indent="-266700" lvl="0" marL="342900" marR="0" rtl="0" algn="l">
              <a:lnSpc>
                <a:spcPct val="100000"/>
              </a:lnSpc>
              <a:spcBef>
                <a:spcPts val="240"/>
              </a:spcBef>
              <a:spcAft>
                <a:spcPts val="0"/>
              </a:spcAft>
              <a:buClr>
                <a:schemeClr val="dk1"/>
              </a:buClr>
              <a:buSzPts val="1200"/>
              <a:buFont typeface="Arial"/>
              <a:buNone/>
            </a:pPr>
            <a:r>
              <a:t/>
            </a:r>
            <a:endParaRPr b="0" i="0" sz="1200" u="none">
              <a:solidFill>
                <a:srgbClr val="0000CD"/>
              </a:solidFill>
              <a:latin typeface="Consolas"/>
              <a:ea typeface="Consolas"/>
              <a:cs typeface="Consolas"/>
              <a:sym typeface="Consolas"/>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onsolas"/>
                <a:ea typeface="Consolas"/>
                <a:cs typeface="Consolas"/>
                <a:sym typeface="Consolas"/>
              </a:rPr>
              <a:t>Images in other website  </a:t>
            </a:r>
            <a:endParaRPr/>
          </a:p>
          <a:p>
            <a:pPr indent="-342900" lvl="0" marL="342900" marR="0" rtl="0" algn="l">
              <a:lnSpc>
                <a:spcPct val="100000"/>
              </a:lnSpc>
              <a:spcBef>
                <a:spcPts val="240"/>
              </a:spcBef>
              <a:spcAft>
                <a:spcPts val="0"/>
              </a:spcAft>
              <a:buClr>
                <a:srgbClr val="0000CD"/>
              </a:buClr>
              <a:buSzPts val="1200"/>
              <a:buFont typeface="Arial"/>
              <a:buChar char="•"/>
            </a:pPr>
            <a:r>
              <a:rPr b="0" i="0" lang="en-US" sz="1200" u="none">
                <a:solidFill>
                  <a:srgbClr val="0000CD"/>
                </a:solidFill>
                <a:latin typeface="Consolas"/>
                <a:ea typeface="Consolas"/>
                <a:cs typeface="Consolas"/>
                <a:sym typeface="Consolas"/>
              </a:rPr>
              <a:t>&lt;</a:t>
            </a:r>
            <a:r>
              <a:rPr b="0" i="0" lang="en-US" sz="1200" u="none">
                <a:solidFill>
                  <a:srgbClr val="A52A2A"/>
                </a:solidFill>
                <a:latin typeface="Consolas"/>
                <a:ea typeface="Consolas"/>
                <a:cs typeface="Consolas"/>
                <a:sym typeface="Consolas"/>
              </a:rPr>
              <a:t>img</a:t>
            </a:r>
            <a:r>
              <a:rPr b="0" i="0" lang="en-US" sz="1200" u="none">
                <a:solidFill>
                  <a:srgbClr val="FF0000"/>
                </a:solidFill>
                <a:latin typeface="Consolas"/>
                <a:ea typeface="Consolas"/>
                <a:cs typeface="Consolas"/>
                <a:sym typeface="Consolas"/>
              </a:rPr>
              <a:t> src</a:t>
            </a:r>
            <a:r>
              <a:rPr b="0" i="0" lang="en-US" sz="1200" u="none">
                <a:solidFill>
                  <a:srgbClr val="0000CD"/>
                </a:solidFill>
                <a:latin typeface="Consolas"/>
                <a:ea typeface="Consolas"/>
                <a:cs typeface="Consolas"/>
                <a:sym typeface="Consolas"/>
              </a:rPr>
              <a:t>="https://www.w3schools.com/images/w3schools_green.jpg"</a:t>
            </a:r>
            <a:r>
              <a:rPr b="0" i="0" lang="en-US" sz="1200" u="none">
                <a:solidFill>
                  <a:srgbClr val="FF0000"/>
                </a:solidFill>
                <a:latin typeface="Consolas"/>
                <a:ea typeface="Consolas"/>
                <a:cs typeface="Consolas"/>
                <a:sym typeface="Consolas"/>
              </a:rPr>
              <a:t> alt</a:t>
            </a:r>
            <a:r>
              <a:rPr b="0" i="0" lang="en-US" sz="1200" u="none">
                <a:solidFill>
                  <a:srgbClr val="0000CD"/>
                </a:solidFill>
                <a:latin typeface="Consolas"/>
                <a:ea typeface="Consolas"/>
                <a:cs typeface="Consolas"/>
                <a:sym typeface="Consolas"/>
              </a:rPr>
              <a:t>="W3Schools.com"&gt;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Anchor tag</a:t>
            </a:r>
            <a:endParaRPr/>
          </a:p>
        </p:txBody>
      </p:sp>
      <p:sp>
        <p:nvSpPr>
          <p:cNvPr id="359" name="Google Shape;359;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HTML uses a hyperlink to link to another document on the Web. HTML uses the &lt;a&gt; (anchor) tag to create a link to another document. An anchor can point to any resource on the Web: an HTML page, an image, a sound file, a movie, etc.</a:t>
            </a:r>
            <a:endParaRPr/>
          </a:p>
          <a:p>
            <a:pPr indent="-342900" lvl="0" marL="342900" marR="0" rtl="0" algn="l">
              <a:lnSpc>
                <a:spcPct val="15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&lt;a href="url"&gt;Text to be displayed&lt;/a&gt;</a:t>
            </a:r>
            <a:endParaRPr/>
          </a:p>
          <a:p>
            <a:pPr indent="-342900" lvl="0" marL="342900" marR="0" rtl="0" algn="l">
              <a:lnSpc>
                <a:spcPct val="15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The &lt;a&gt; tag is used to create an anchor to link from, the href attribute is used to address the document to link to, and the words between the open and close of the anchor tag will be displayed as a hyperlink.</a:t>
            </a:r>
            <a:endParaRPr/>
          </a:p>
          <a:p>
            <a:pPr indent="-342900" lvl="0" marL="342900" marR="0" rtl="0" algn="l">
              <a:lnSpc>
                <a:spcPct val="15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&lt;a href="</a:t>
            </a:r>
            <a:r>
              <a:rPr b="0" i="0" lang="en-US" sz="1800" u="sng">
                <a:solidFill>
                  <a:schemeClr val="dk1"/>
                </a:solidFill>
                <a:latin typeface="Calibri"/>
                <a:ea typeface="Calibri"/>
                <a:cs typeface="Calibri"/>
                <a:sym typeface="Calibri"/>
                <a:hlinkClick r:id="rId3">
                  <a:extLst>
                    <a:ext uri="{A12FA001-AC4F-418D-AE19-62706E023703}">
                      <ahyp:hlinkClr val="tx"/>
                    </a:ext>
                  </a:extLst>
                </a:hlinkClick>
              </a:rPr>
              <a:t>http://www.google.co.in/</a:t>
            </a:r>
            <a:r>
              <a:rPr b="0" i="0" lang="en-US" sz="1800" u="none">
                <a:solidFill>
                  <a:schemeClr val="dk1"/>
                </a:solidFill>
                <a:latin typeface="Times New Roman"/>
                <a:ea typeface="Times New Roman"/>
                <a:cs typeface="Times New Roman"/>
                <a:sym typeface="Times New Roman"/>
              </a:rPr>
              <a:t>"&gt;Google&lt;/a&gt;</a:t>
            </a:r>
            <a:endParaRPr/>
          </a:p>
          <a:p>
            <a:pPr indent="-228600" lvl="0" marL="342900" marR="0" rtl="0" algn="l">
              <a:lnSpc>
                <a:spcPct val="15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Anchor Tag attributes</a:t>
            </a:r>
            <a:endParaRPr/>
          </a:p>
        </p:txBody>
      </p:sp>
      <p:sp>
        <p:nvSpPr>
          <p:cNvPr id="365" name="Google Shape;365;p47"/>
          <p:cNvSpPr txBox="1"/>
          <p:nvPr>
            <p:ph idx="1" type="body"/>
          </p:nvPr>
        </p:nvSpPr>
        <p:spPr>
          <a:xfrm>
            <a:off x="457200" y="1341437"/>
            <a:ext cx="8229600" cy="4784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Target attribute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_self, _blank, _parent, _top</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&lt;a href="</a:t>
            </a:r>
            <a:r>
              <a:rPr b="0" i="0" lang="en-US" sz="3200" u="sng">
                <a:solidFill>
                  <a:schemeClr val="dk1"/>
                </a:solidFill>
                <a:latin typeface="Calibri"/>
                <a:ea typeface="Calibri"/>
                <a:cs typeface="Calibri"/>
                <a:sym typeface="Calibri"/>
                <a:hlinkClick r:id="rId3">
                  <a:extLst>
                    <a:ext uri="{A12FA001-AC4F-418D-AE19-62706E023703}">
                      <ahyp:hlinkClr val="tx"/>
                    </a:ext>
                  </a:extLst>
                </a:hlinkClick>
              </a:rPr>
              <a:t>http://www.google.co.in/"</a:t>
            </a:r>
            <a:r>
              <a:rPr b="0" i="0" lang="en-US" sz="3200" u="none">
                <a:solidFill>
                  <a:schemeClr val="dk1"/>
                </a:solidFill>
                <a:latin typeface="Times New Roman"/>
                <a:ea typeface="Times New Roman"/>
                <a:cs typeface="Times New Roman"/>
                <a:sym typeface="Times New Roman"/>
              </a:rPr>
              <a:t> target="_blank"&gt;Google&lt;/a&gt;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Name attribute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&lt;a name="label"&gt;Text to be displayed&lt;/a&gt;</a:t>
            </a:r>
            <a:endParaRPr/>
          </a:p>
          <a:p>
            <a:pPr indent="-342900" lvl="0" marL="342900" marR="0" rtl="0" algn="l">
              <a:lnSpc>
                <a:spcPct val="100000"/>
              </a:lnSpc>
              <a:spcBef>
                <a:spcPts val="360"/>
              </a:spcBef>
              <a:spcAft>
                <a:spcPts val="0"/>
              </a:spcAft>
              <a:buClr>
                <a:srgbClr val="0000CD"/>
              </a:buClr>
              <a:buSzPts val="1800"/>
              <a:buFont typeface="Arial"/>
              <a:buChar char="•"/>
            </a:pPr>
            <a:r>
              <a:rPr b="0" i="0" lang="en-US" sz="1800" u="none">
                <a:solidFill>
                  <a:srgbClr val="0000CD"/>
                </a:solidFill>
                <a:latin typeface="Consolas"/>
                <a:ea typeface="Consolas"/>
                <a:cs typeface="Consolas"/>
                <a:sym typeface="Consolas"/>
              </a:rPr>
              <a:t>&lt;</a:t>
            </a:r>
            <a:r>
              <a:rPr b="0" i="0" lang="en-US" sz="1800" u="none">
                <a:solidFill>
                  <a:srgbClr val="A52A2A"/>
                </a:solidFill>
                <a:latin typeface="Consolas"/>
                <a:ea typeface="Consolas"/>
                <a:cs typeface="Consolas"/>
                <a:sym typeface="Consolas"/>
              </a:rPr>
              <a:t>a</a:t>
            </a:r>
            <a:r>
              <a:rPr b="0" i="0" lang="en-US" sz="1800" u="none">
                <a:solidFill>
                  <a:srgbClr val="FF0000"/>
                </a:solidFill>
                <a:latin typeface="Consolas"/>
                <a:ea typeface="Consolas"/>
                <a:cs typeface="Consolas"/>
                <a:sym typeface="Consolas"/>
              </a:rPr>
              <a:t> href</a:t>
            </a:r>
            <a:r>
              <a:rPr b="0" i="0" lang="en-US" sz="1800" u="none">
                <a:solidFill>
                  <a:srgbClr val="0000CD"/>
                </a:solidFill>
                <a:latin typeface="Consolas"/>
                <a:ea typeface="Consolas"/>
                <a:cs typeface="Consolas"/>
                <a:sym typeface="Consolas"/>
              </a:rPr>
              <a:t>="default.asp"&gt;</a:t>
            </a:r>
            <a:br>
              <a:rPr b="0" i="0" lang="en-US" sz="1800" u="none">
                <a:solidFill>
                  <a:schemeClr val="dk1"/>
                </a:solidFill>
                <a:latin typeface="Calibri"/>
                <a:ea typeface="Calibri"/>
                <a:cs typeface="Calibri"/>
                <a:sym typeface="Calibri"/>
              </a:rPr>
            </a:br>
            <a:r>
              <a:rPr b="0" i="0" lang="en-US" sz="1800" u="none">
                <a:solidFill>
                  <a:srgbClr val="0000CD"/>
                </a:solidFill>
                <a:latin typeface="Consolas"/>
                <a:ea typeface="Consolas"/>
                <a:cs typeface="Consolas"/>
                <a:sym typeface="Consolas"/>
              </a:rPr>
              <a:t>&lt;</a:t>
            </a:r>
            <a:r>
              <a:rPr b="0" i="0" lang="en-US" sz="1800" u="none">
                <a:solidFill>
                  <a:srgbClr val="A52A2A"/>
                </a:solidFill>
                <a:latin typeface="Consolas"/>
                <a:ea typeface="Consolas"/>
                <a:cs typeface="Consolas"/>
                <a:sym typeface="Consolas"/>
              </a:rPr>
              <a:t>img</a:t>
            </a:r>
            <a:r>
              <a:rPr b="0" i="0" lang="en-US" sz="1800" u="none">
                <a:solidFill>
                  <a:srgbClr val="FF0000"/>
                </a:solidFill>
                <a:latin typeface="Consolas"/>
                <a:ea typeface="Consolas"/>
                <a:cs typeface="Consolas"/>
                <a:sym typeface="Consolas"/>
              </a:rPr>
              <a:t> src</a:t>
            </a:r>
            <a:r>
              <a:rPr b="0" i="0" lang="en-US" sz="1800" u="none">
                <a:solidFill>
                  <a:srgbClr val="0000CD"/>
                </a:solidFill>
                <a:latin typeface="Consolas"/>
                <a:ea typeface="Consolas"/>
                <a:cs typeface="Consolas"/>
                <a:sym typeface="Consolas"/>
              </a:rPr>
              <a:t>="smiley.gif"</a:t>
            </a:r>
            <a:r>
              <a:rPr b="0" i="0" lang="en-US" sz="1800" u="none">
                <a:solidFill>
                  <a:srgbClr val="FF0000"/>
                </a:solidFill>
                <a:latin typeface="Consolas"/>
                <a:ea typeface="Consolas"/>
                <a:cs typeface="Consolas"/>
                <a:sym typeface="Consolas"/>
              </a:rPr>
              <a:t> alt</a:t>
            </a:r>
            <a:r>
              <a:rPr b="0" i="0" lang="en-US" sz="1800" u="none">
                <a:solidFill>
                  <a:srgbClr val="0000CD"/>
                </a:solidFill>
                <a:latin typeface="Consolas"/>
                <a:ea typeface="Consolas"/>
                <a:cs typeface="Consolas"/>
                <a:sym typeface="Consolas"/>
              </a:rPr>
              <a:t>="HTML tutorial"</a:t>
            </a:r>
            <a:r>
              <a:rPr b="0" i="0" lang="en-US" sz="1800" u="none">
                <a:solidFill>
                  <a:srgbClr val="FF0000"/>
                </a:solidFill>
                <a:latin typeface="Consolas"/>
                <a:ea typeface="Consolas"/>
                <a:cs typeface="Consolas"/>
                <a:sym typeface="Consolas"/>
              </a:rPr>
              <a:t> style</a:t>
            </a:r>
            <a:r>
              <a:rPr b="0" i="0" lang="en-US" sz="1800" u="none">
                <a:solidFill>
                  <a:srgbClr val="0000CD"/>
                </a:solidFill>
                <a:latin typeface="Consolas"/>
                <a:ea typeface="Consolas"/>
                <a:cs typeface="Consolas"/>
                <a:sym typeface="Consolas"/>
              </a:rPr>
              <a:t>="width:42px;height:42px;"&gt;</a:t>
            </a:r>
            <a:br>
              <a:rPr b="0" i="0" lang="en-US" sz="1800" u="none">
                <a:solidFill>
                  <a:schemeClr val="dk1"/>
                </a:solidFill>
                <a:latin typeface="Calibri"/>
                <a:ea typeface="Calibri"/>
                <a:cs typeface="Calibri"/>
                <a:sym typeface="Calibri"/>
              </a:rPr>
            </a:br>
            <a:r>
              <a:rPr b="0" i="0" lang="en-US" sz="1800" u="none">
                <a:solidFill>
                  <a:srgbClr val="0000CD"/>
                </a:solidFill>
                <a:latin typeface="Consolas"/>
                <a:ea typeface="Consolas"/>
                <a:cs typeface="Consolas"/>
                <a:sym typeface="Consolas"/>
              </a:rPr>
              <a:t>&lt;</a:t>
            </a:r>
            <a:r>
              <a:rPr b="0" i="0" lang="en-US" sz="1800" u="none">
                <a:solidFill>
                  <a:srgbClr val="A52A2A"/>
                </a:solidFill>
                <a:latin typeface="Consolas"/>
                <a:ea typeface="Consolas"/>
                <a:cs typeface="Consolas"/>
                <a:sym typeface="Consolas"/>
              </a:rPr>
              <a:t>/a</a:t>
            </a:r>
            <a:r>
              <a:rPr b="0" i="0" lang="en-US" sz="1800" u="none">
                <a:solidFill>
                  <a:srgbClr val="0000CD"/>
                </a:solidFill>
                <a:latin typeface="Consolas"/>
                <a:ea typeface="Consolas"/>
                <a:cs typeface="Consolas"/>
                <a:sym typeface="Consolas"/>
              </a:rPr>
              <a:t>&gt;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Lists</a:t>
            </a:r>
            <a:endParaRPr/>
          </a:p>
        </p:txBody>
      </p:sp>
      <p:sp>
        <p:nvSpPr>
          <p:cNvPr id="371" name="Google Shape;371;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Unordered list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rgbClr val="0000CD"/>
              </a:buClr>
              <a:buSzPts val="3200"/>
              <a:buFont typeface="Arial"/>
              <a:buChar char="•"/>
            </a:pP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ul</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00"/>
                </a:solidFill>
                <a:latin typeface="Consolas"/>
                <a:ea typeface="Consolas"/>
                <a:cs typeface="Consolas"/>
                <a:sym typeface="Consolas"/>
              </a:rPr>
              <a:t>  </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r>
              <a:rPr b="0" i="0" lang="en-US" sz="3200" u="none">
                <a:solidFill>
                  <a:srgbClr val="000000"/>
                </a:solidFill>
                <a:latin typeface="Consolas"/>
                <a:ea typeface="Consolas"/>
                <a:cs typeface="Consolas"/>
                <a:sym typeface="Consolas"/>
              </a:rPr>
              <a:t>Coffee</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00"/>
                </a:solidFill>
                <a:latin typeface="Consolas"/>
                <a:ea typeface="Consolas"/>
                <a:cs typeface="Consolas"/>
                <a:sym typeface="Consolas"/>
              </a:rPr>
              <a:t>  </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r>
              <a:rPr b="0" i="0" lang="en-US" sz="3200" u="none">
                <a:solidFill>
                  <a:srgbClr val="000000"/>
                </a:solidFill>
                <a:latin typeface="Consolas"/>
                <a:ea typeface="Consolas"/>
                <a:cs typeface="Consolas"/>
                <a:sym typeface="Consolas"/>
              </a:rPr>
              <a:t>Tea</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00"/>
                </a:solidFill>
                <a:latin typeface="Consolas"/>
                <a:ea typeface="Consolas"/>
                <a:cs typeface="Consolas"/>
                <a:sym typeface="Consolas"/>
              </a:rPr>
              <a:t>  </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r>
              <a:rPr b="0" i="0" lang="en-US" sz="3200" u="none">
                <a:solidFill>
                  <a:srgbClr val="000000"/>
                </a:solidFill>
                <a:latin typeface="Consolas"/>
                <a:ea typeface="Consolas"/>
                <a:cs typeface="Consolas"/>
                <a:sym typeface="Consolas"/>
              </a:rPr>
              <a:t>Milk</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/ul</a:t>
            </a:r>
            <a:r>
              <a:rPr b="0" i="0" lang="en-US" sz="3200" u="none">
                <a:solidFill>
                  <a:srgbClr val="0000CD"/>
                </a:solidFill>
                <a:latin typeface="Consolas"/>
                <a:ea typeface="Consolas"/>
                <a:cs typeface="Consolas"/>
                <a:sym typeface="Consolas"/>
              </a:rPr>
              <a:t>&gt;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77" name="Google Shape;377;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Ordered list</a:t>
            </a:r>
            <a:endParaRPr/>
          </a:p>
          <a:p>
            <a:pPr indent="-342900" lvl="0" marL="342900" marR="0" rtl="0" algn="l">
              <a:lnSpc>
                <a:spcPct val="100000"/>
              </a:lnSpc>
              <a:spcBef>
                <a:spcPts val="640"/>
              </a:spcBef>
              <a:spcAft>
                <a:spcPts val="0"/>
              </a:spcAft>
              <a:buClr>
                <a:srgbClr val="0000CD"/>
              </a:buClr>
              <a:buSzPts val="3200"/>
              <a:buFont typeface="Arial"/>
              <a:buChar char="•"/>
            </a:pP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ol</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00"/>
                </a:solidFill>
                <a:latin typeface="Consolas"/>
                <a:ea typeface="Consolas"/>
                <a:cs typeface="Consolas"/>
                <a:sym typeface="Consolas"/>
              </a:rPr>
              <a:t>  </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r>
              <a:rPr b="0" i="0" lang="en-US" sz="3200" u="none">
                <a:solidFill>
                  <a:srgbClr val="000000"/>
                </a:solidFill>
                <a:latin typeface="Consolas"/>
                <a:ea typeface="Consolas"/>
                <a:cs typeface="Consolas"/>
                <a:sym typeface="Consolas"/>
              </a:rPr>
              <a:t>Coffee</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00"/>
                </a:solidFill>
                <a:latin typeface="Consolas"/>
                <a:ea typeface="Consolas"/>
                <a:cs typeface="Consolas"/>
                <a:sym typeface="Consolas"/>
              </a:rPr>
              <a:t>  </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r>
              <a:rPr b="0" i="0" lang="en-US" sz="3200" u="none">
                <a:solidFill>
                  <a:srgbClr val="000000"/>
                </a:solidFill>
                <a:latin typeface="Consolas"/>
                <a:ea typeface="Consolas"/>
                <a:cs typeface="Consolas"/>
                <a:sym typeface="Consolas"/>
              </a:rPr>
              <a:t>Tea</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00"/>
                </a:solidFill>
                <a:latin typeface="Consolas"/>
                <a:ea typeface="Consolas"/>
                <a:cs typeface="Consolas"/>
                <a:sym typeface="Consolas"/>
              </a:rPr>
              <a:t>  </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r>
              <a:rPr b="0" i="0" lang="en-US" sz="3200" u="none">
                <a:solidFill>
                  <a:srgbClr val="000000"/>
                </a:solidFill>
                <a:latin typeface="Consolas"/>
                <a:ea typeface="Consolas"/>
                <a:cs typeface="Consolas"/>
                <a:sym typeface="Consolas"/>
              </a:rPr>
              <a:t>Milk</a:t>
            </a: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/li</a:t>
            </a:r>
            <a:r>
              <a:rPr b="0" i="0" lang="en-US" sz="3200" u="none">
                <a:solidFill>
                  <a:srgbClr val="0000CD"/>
                </a:solidFill>
                <a:latin typeface="Consolas"/>
                <a:ea typeface="Consolas"/>
                <a:cs typeface="Consolas"/>
                <a:sym typeface="Consolas"/>
              </a:rPr>
              <a:t>&gt;</a:t>
            </a:r>
            <a:br>
              <a:rPr b="0" i="0" lang="en-US" sz="3200" u="none">
                <a:solidFill>
                  <a:schemeClr val="dk1"/>
                </a:solidFill>
                <a:latin typeface="Calibri"/>
                <a:ea typeface="Calibri"/>
                <a:cs typeface="Calibri"/>
                <a:sym typeface="Calibri"/>
              </a:rPr>
            </a:br>
            <a:r>
              <a:rPr b="0" i="0" lang="en-US" sz="3200" u="none">
                <a:solidFill>
                  <a:srgbClr val="0000CD"/>
                </a:solidFill>
                <a:latin typeface="Consolas"/>
                <a:ea typeface="Consolas"/>
                <a:cs typeface="Consolas"/>
                <a:sym typeface="Consolas"/>
              </a:rPr>
              <a:t>&lt;</a:t>
            </a:r>
            <a:r>
              <a:rPr b="0" i="0" lang="en-US" sz="3200" u="none">
                <a:solidFill>
                  <a:srgbClr val="A52A2A"/>
                </a:solidFill>
                <a:latin typeface="Consolas"/>
                <a:ea typeface="Consolas"/>
                <a:cs typeface="Consolas"/>
                <a:sym typeface="Consolas"/>
              </a:rPr>
              <a:t>/ol</a:t>
            </a:r>
            <a:r>
              <a:rPr b="0" i="0" lang="en-US" sz="3200" u="none">
                <a:solidFill>
                  <a:srgbClr val="0000CD"/>
                </a:solidFill>
                <a:latin typeface="Consolas"/>
                <a:ea typeface="Consolas"/>
                <a:cs typeface="Consolas"/>
                <a:sym typeface="Consolas"/>
              </a:rPr>
              <a:t>&gt;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 OBJECTIVE  OF  HTML</a:t>
            </a:r>
            <a:br>
              <a:rPr b="0" i="0" lang="en-US" sz="4000" u="none">
                <a:solidFill>
                  <a:schemeClr val="dk1"/>
                </a:solidFill>
                <a:latin typeface="Calibri"/>
                <a:ea typeface="Calibri"/>
                <a:cs typeface="Calibri"/>
                <a:sym typeface="Calibri"/>
              </a:rPr>
            </a:br>
            <a:endParaRPr/>
          </a:p>
        </p:txBody>
      </p:sp>
      <p:sp>
        <p:nvSpPr>
          <p:cNvPr id="109" name="Google Shape;109;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create, save and view a HTML document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format a web page using section heading tags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describe Ordered and Unordered lists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explain graphics in HTML document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describe hypertext  links and making text/image link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7dc8185db6_0_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Table Tag</a:t>
            </a:r>
            <a:endParaRPr/>
          </a:p>
        </p:txBody>
      </p:sp>
      <p:sp>
        <p:nvSpPr>
          <p:cNvPr id="383" name="Google Shape;383;g27dc8185db6_0_0"/>
          <p:cNvSpPr txBox="1"/>
          <p:nvPr>
            <p:ph idx="1" type="body"/>
          </p:nvPr>
        </p:nvSpPr>
        <p:spPr>
          <a:xfrm>
            <a:off x="457200" y="1115125"/>
            <a:ext cx="8229600" cy="52410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Char char="•"/>
            </a:pPr>
            <a:r>
              <a:rPr lang="en-US"/>
              <a:t>Tables are defined with the &lt;table&gt; tag.</a:t>
            </a:r>
            <a:endParaRPr/>
          </a:p>
          <a:p>
            <a:pPr indent="-342900" lvl="0" marL="457200" rtl="0" algn="l">
              <a:lnSpc>
                <a:spcPct val="115000"/>
              </a:lnSpc>
              <a:spcBef>
                <a:spcPts val="0"/>
              </a:spcBef>
              <a:spcAft>
                <a:spcPts val="0"/>
              </a:spcAft>
              <a:buSzPts val="1800"/>
              <a:buChar char="•"/>
            </a:pPr>
            <a:r>
              <a:rPr lang="en-US"/>
              <a:t>A table is divided into rows (with the &lt;tr&gt; tag), and each row is divided into data cells (with the &lt;td&gt; tag). </a:t>
            </a:r>
            <a:endParaRPr/>
          </a:p>
          <a:p>
            <a:pPr indent="-342900" lvl="0" marL="457200" marR="444500" rtl="0" algn="l">
              <a:lnSpc>
                <a:spcPct val="115000"/>
              </a:lnSpc>
              <a:spcBef>
                <a:spcPts val="0"/>
              </a:spcBef>
              <a:spcAft>
                <a:spcPts val="0"/>
              </a:spcAft>
              <a:buSzPts val="1800"/>
              <a:buChar char="•"/>
            </a:pPr>
            <a:r>
              <a:rPr lang="en-US"/>
              <a:t>td stands for "table data," and holds the content of a data cell. </a:t>
            </a:r>
            <a:endParaRPr/>
          </a:p>
          <a:p>
            <a:pPr indent="-342900" lvl="0" marL="457200" marR="444500" rtl="0" algn="l">
              <a:lnSpc>
                <a:spcPct val="115000"/>
              </a:lnSpc>
              <a:spcBef>
                <a:spcPts val="0"/>
              </a:spcBef>
              <a:spcAft>
                <a:spcPts val="0"/>
              </a:spcAft>
              <a:buSzPts val="1800"/>
              <a:buChar char="•"/>
            </a:pPr>
            <a:r>
              <a:rPr lang="en-US"/>
              <a:t>A &lt;td&gt; tag can contain text, links, images, lists, forms, other tables, etc.</a:t>
            </a:r>
            <a:endParaRPr/>
          </a:p>
          <a:p>
            <a:pPr indent="0" lvl="0" marL="0" rtl="0" algn="l">
              <a:spcBef>
                <a:spcPts val="36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7dc8185db6_0_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389" name="Google Shape;389;g27dc8185db6_0_7"/>
          <p:cNvSpPr txBox="1"/>
          <p:nvPr>
            <p:ph idx="1" type="body"/>
          </p:nvPr>
        </p:nvSpPr>
        <p:spPr>
          <a:xfrm>
            <a:off x="457200" y="1254500"/>
            <a:ext cx="8229600" cy="5171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table</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th</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Company</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/th</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th</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Contact</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/th</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th</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Country</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/th</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Alfreds Futterkiste</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Maria Anders</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Germany</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Centro comercial Moctezuma</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Francisco Chang</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r>
              <a:rPr lang="en-US" sz="1550">
                <a:highlight>
                  <a:srgbClr val="FFFFFF"/>
                </a:highlight>
                <a:latin typeface="Consolas"/>
                <a:ea typeface="Consolas"/>
                <a:cs typeface="Consolas"/>
                <a:sym typeface="Consolas"/>
              </a:rPr>
              <a:t>Mexico</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/td</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None/>
            </a:pP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/table</a:t>
            </a:r>
            <a:r>
              <a:rPr lang="en-US" sz="1550">
                <a:solidFill>
                  <a:srgbClr val="0000CD"/>
                </a:solidFill>
                <a:latin typeface="Consolas"/>
                <a:ea typeface="Consolas"/>
                <a:cs typeface="Consolas"/>
                <a:sym typeface="Consolas"/>
              </a:rPr>
              <a:t>&gt;</a:t>
            </a:r>
            <a:endParaRPr sz="3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7e415209f7_0_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Attributes</a:t>
            </a:r>
            <a:endParaRPr/>
          </a:p>
        </p:txBody>
      </p:sp>
      <p:sp>
        <p:nvSpPr>
          <p:cNvPr id="395" name="Google Shape;395;g27e415209f7_0_0"/>
          <p:cNvSpPr txBox="1"/>
          <p:nvPr>
            <p:ph idx="1" type="body"/>
          </p:nvPr>
        </p:nvSpPr>
        <p:spPr>
          <a:xfrm>
            <a:off x="457200" y="1226625"/>
            <a:ext cx="8229600" cy="535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Borde</a:t>
            </a:r>
            <a:r>
              <a:rPr lang="en-US"/>
              <a:t>rs</a:t>
            </a:r>
            <a:endParaRPr/>
          </a:p>
          <a:p>
            <a:pPr indent="0" lvl="0" marL="0" rtl="0" algn="l">
              <a:lnSpc>
                <a:spcPct val="135714"/>
              </a:lnSpc>
              <a:spcBef>
                <a:spcPts val="0"/>
              </a:spcBef>
              <a:spcAft>
                <a:spcPts val="0"/>
              </a:spcAft>
              <a:buClr>
                <a:schemeClr val="dk1"/>
              </a:buClr>
              <a:buSzPts val="1100"/>
              <a:buFont typeface="Arial"/>
              <a:buNone/>
            </a:pPr>
            <a:r>
              <a:rPr lang="en-US"/>
              <a:t>&lt;table border="1"&gt;</a:t>
            </a:r>
            <a:endParaRPr sz="1050">
              <a:solidFill>
                <a:srgbClr val="800000"/>
              </a:solidFill>
              <a:highlight>
                <a:srgbClr val="FFFFFF"/>
              </a:highlight>
              <a:latin typeface="Consolas"/>
              <a:ea typeface="Consolas"/>
              <a:cs typeface="Consolas"/>
              <a:sym typeface="Consolas"/>
            </a:endParaRPr>
          </a:p>
          <a:p>
            <a:pPr indent="0" lvl="0" marL="0" rtl="0" algn="l">
              <a:spcBef>
                <a:spcPts val="360"/>
              </a:spcBef>
              <a:spcAft>
                <a:spcPts val="0"/>
              </a:spcAft>
              <a:buNone/>
            </a:pPr>
            <a:r>
              <a:rPr lang="en-US"/>
              <a:t>colspan </a:t>
            </a:r>
            <a:endParaRPr/>
          </a:p>
          <a:p>
            <a:pPr indent="0" lvl="0" marL="0" rtl="0" algn="l">
              <a:lnSpc>
                <a:spcPct val="135714"/>
              </a:lnSpc>
              <a:spcBef>
                <a:spcPts val="0"/>
              </a:spcBef>
              <a:spcAft>
                <a:spcPts val="0"/>
              </a:spcAft>
              <a:buClr>
                <a:schemeClr val="dk1"/>
              </a:buClr>
              <a:buSzPts val="1100"/>
              <a:buFont typeface="Arial"/>
              <a:buNone/>
            </a:pPr>
            <a:r>
              <a:rPr lang="en-US" sz="3400">
                <a:solidFill>
                  <a:srgbClr val="800000"/>
                </a:solidFill>
                <a:highlight>
                  <a:srgbClr val="FFFFFF"/>
                </a:highlight>
                <a:latin typeface="Consolas"/>
                <a:ea typeface="Consolas"/>
                <a:cs typeface="Consolas"/>
                <a:sym typeface="Consolas"/>
              </a:rPr>
              <a:t>&lt;th</a:t>
            </a:r>
            <a:r>
              <a:rPr lang="en-US" sz="3400">
                <a:solidFill>
                  <a:srgbClr val="3B3B3B"/>
                </a:solidFill>
                <a:highlight>
                  <a:srgbClr val="FFFFFF"/>
                </a:highlight>
                <a:latin typeface="Consolas"/>
                <a:ea typeface="Consolas"/>
                <a:cs typeface="Consolas"/>
                <a:sym typeface="Consolas"/>
              </a:rPr>
              <a:t> </a:t>
            </a:r>
            <a:r>
              <a:rPr lang="en-US" sz="3400">
                <a:solidFill>
                  <a:srgbClr val="E50000"/>
                </a:solidFill>
                <a:highlight>
                  <a:srgbClr val="FFFFFF"/>
                </a:highlight>
                <a:latin typeface="Consolas"/>
                <a:ea typeface="Consolas"/>
                <a:cs typeface="Consolas"/>
                <a:sym typeface="Consolas"/>
              </a:rPr>
              <a:t>colspan</a:t>
            </a:r>
            <a:r>
              <a:rPr lang="en-US" sz="3400">
                <a:solidFill>
                  <a:srgbClr val="3B3B3B"/>
                </a:solidFill>
                <a:highlight>
                  <a:srgbClr val="FFFFFF"/>
                </a:highlight>
                <a:latin typeface="Consolas"/>
                <a:ea typeface="Consolas"/>
                <a:cs typeface="Consolas"/>
                <a:sym typeface="Consolas"/>
              </a:rPr>
              <a:t>=</a:t>
            </a:r>
            <a:r>
              <a:rPr lang="en-US" sz="3400">
                <a:solidFill>
                  <a:srgbClr val="0000FF"/>
                </a:solidFill>
                <a:highlight>
                  <a:srgbClr val="FFFFFF"/>
                </a:highlight>
                <a:latin typeface="Consolas"/>
                <a:ea typeface="Consolas"/>
                <a:cs typeface="Consolas"/>
                <a:sym typeface="Consolas"/>
              </a:rPr>
              <a:t>"2"</a:t>
            </a:r>
            <a:r>
              <a:rPr lang="en-US" sz="3400">
                <a:solidFill>
                  <a:srgbClr val="800000"/>
                </a:solidFill>
                <a:highlight>
                  <a:srgbClr val="FFFFFF"/>
                </a:highlight>
                <a:latin typeface="Consolas"/>
                <a:ea typeface="Consolas"/>
                <a:cs typeface="Consolas"/>
                <a:sym typeface="Consolas"/>
              </a:rPr>
              <a:t>&gt;</a:t>
            </a:r>
            <a:r>
              <a:rPr lang="en-US" sz="3400">
                <a:solidFill>
                  <a:srgbClr val="3B3B3B"/>
                </a:solidFill>
                <a:highlight>
                  <a:srgbClr val="FFFFFF"/>
                </a:highlight>
                <a:latin typeface="Consolas"/>
                <a:ea typeface="Consolas"/>
                <a:cs typeface="Consolas"/>
                <a:sym typeface="Consolas"/>
              </a:rPr>
              <a:t>Company</a:t>
            </a:r>
            <a:r>
              <a:rPr lang="en-US" sz="3400">
                <a:solidFill>
                  <a:srgbClr val="800000"/>
                </a:solidFill>
                <a:highlight>
                  <a:srgbClr val="FFFFFF"/>
                </a:highlight>
                <a:latin typeface="Consolas"/>
                <a:ea typeface="Consolas"/>
                <a:cs typeface="Consolas"/>
                <a:sym typeface="Consolas"/>
              </a:rPr>
              <a:t>&lt;/th&gt;</a:t>
            </a:r>
            <a:endParaRPr sz="3400">
              <a:solidFill>
                <a:srgbClr val="800000"/>
              </a:solidFill>
              <a:highlight>
                <a:srgbClr val="FFFFFF"/>
              </a:highlight>
              <a:latin typeface="Consolas"/>
              <a:ea typeface="Consolas"/>
              <a:cs typeface="Consolas"/>
              <a:sym typeface="Consolas"/>
            </a:endParaRPr>
          </a:p>
          <a:p>
            <a:pPr indent="0" lvl="0" marL="0" rtl="0" algn="l">
              <a:spcBef>
                <a:spcPts val="360"/>
              </a:spcBef>
              <a:spcAft>
                <a:spcPts val="0"/>
              </a:spcAft>
              <a:buNone/>
            </a:pPr>
            <a:r>
              <a:rPr lang="en-US" sz="3400"/>
              <a:t>rowspan</a:t>
            </a:r>
            <a:endParaRPr sz="3400"/>
          </a:p>
          <a:p>
            <a:pPr indent="0" lvl="0" marL="0" rtl="0" algn="l">
              <a:lnSpc>
                <a:spcPct val="135714"/>
              </a:lnSpc>
              <a:spcBef>
                <a:spcPts val="0"/>
              </a:spcBef>
              <a:spcAft>
                <a:spcPts val="0"/>
              </a:spcAft>
              <a:buClr>
                <a:schemeClr val="dk1"/>
              </a:buClr>
              <a:buSzPts val="1100"/>
              <a:buFont typeface="Arial"/>
              <a:buNone/>
            </a:pPr>
            <a:r>
              <a:rPr lang="en-US" sz="3400">
                <a:solidFill>
                  <a:srgbClr val="800000"/>
                </a:solidFill>
                <a:highlight>
                  <a:srgbClr val="FFFFFF"/>
                </a:highlight>
                <a:latin typeface="Consolas"/>
                <a:ea typeface="Consolas"/>
                <a:cs typeface="Consolas"/>
                <a:sym typeface="Consolas"/>
              </a:rPr>
              <a:t>&lt;td</a:t>
            </a:r>
            <a:r>
              <a:rPr lang="en-US" sz="3400">
                <a:solidFill>
                  <a:srgbClr val="3B3B3B"/>
                </a:solidFill>
                <a:highlight>
                  <a:srgbClr val="FFFFFF"/>
                </a:highlight>
                <a:latin typeface="Consolas"/>
                <a:ea typeface="Consolas"/>
                <a:cs typeface="Consolas"/>
                <a:sym typeface="Consolas"/>
              </a:rPr>
              <a:t> </a:t>
            </a:r>
            <a:r>
              <a:rPr lang="en-US" sz="3400">
                <a:solidFill>
                  <a:srgbClr val="E50000"/>
                </a:solidFill>
                <a:highlight>
                  <a:srgbClr val="FFFFFF"/>
                </a:highlight>
                <a:latin typeface="Consolas"/>
                <a:ea typeface="Consolas"/>
                <a:cs typeface="Consolas"/>
                <a:sym typeface="Consolas"/>
              </a:rPr>
              <a:t>rowspan</a:t>
            </a:r>
            <a:r>
              <a:rPr lang="en-US" sz="3400">
                <a:solidFill>
                  <a:srgbClr val="3B3B3B"/>
                </a:solidFill>
                <a:highlight>
                  <a:srgbClr val="FFFFFF"/>
                </a:highlight>
                <a:latin typeface="Consolas"/>
                <a:ea typeface="Consolas"/>
                <a:cs typeface="Consolas"/>
                <a:sym typeface="Consolas"/>
              </a:rPr>
              <a:t>=</a:t>
            </a:r>
            <a:r>
              <a:rPr lang="en-US" sz="3400">
                <a:solidFill>
                  <a:srgbClr val="0000FF"/>
                </a:solidFill>
                <a:highlight>
                  <a:srgbClr val="FFFFFF"/>
                </a:highlight>
                <a:latin typeface="Consolas"/>
                <a:ea typeface="Consolas"/>
                <a:cs typeface="Consolas"/>
                <a:sym typeface="Consolas"/>
              </a:rPr>
              <a:t>"2"</a:t>
            </a:r>
            <a:r>
              <a:rPr lang="en-US" sz="3400">
                <a:solidFill>
                  <a:srgbClr val="800000"/>
                </a:solidFill>
                <a:highlight>
                  <a:srgbClr val="FFFFFF"/>
                </a:highlight>
                <a:latin typeface="Consolas"/>
                <a:ea typeface="Consolas"/>
                <a:cs typeface="Consolas"/>
                <a:sym typeface="Consolas"/>
              </a:rPr>
              <a:t>&gt;</a:t>
            </a:r>
            <a:r>
              <a:rPr lang="en-US" sz="3400">
                <a:solidFill>
                  <a:srgbClr val="3B3B3B"/>
                </a:solidFill>
                <a:highlight>
                  <a:srgbClr val="FFFFFF"/>
                </a:highlight>
                <a:latin typeface="Consolas"/>
                <a:ea typeface="Consolas"/>
                <a:cs typeface="Consolas"/>
                <a:sym typeface="Consolas"/>
              </a:rPr>
              <a:t>Maria Anders</a:t>
            </a:r>
            <a:r>
              <a:rPr lang="en-US" sz="3400">
                <a:solidFill>
                  <a:srgbClr val="800000"/>
                </a:solidFill>
                <a:highlight>
                  <a:srgbClr val="FFFFFF"/>
                </a:highlight>
                <a:latin typeface="Consolas"/>
                <a:ea typeface="Consolas"/>
                <a:cs typeface="Consolas"/>
                <a:sym typeface="Consolas"/>
              </a:rPr>
              <a:t>&lt;/td&gt;</a:t>
            </a:r>
            <a:endParaRPr sz="3400">
              <a:solidFill>
                <a:srgbClr val="800000"/>
              </a:solidFill>
              <a:highlight>
                <a:srgbClr val="FFFFFF"/>
              </a:highlight>
              <a:latin typeface="Consolas"/>
              <a:ea typeface="Consolas"/>
              <a:cs typeface="Consolas"/>
              <a:sym typeface="Consolas"/>
            </a:endParaRPr>
          </a:p>
          <a:p>
            <a:pPr indent="0" lvl="0" marL="0" rtl="0" algn="l">
              <a:spcBef>
                <a:spcPts val="36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7dc8185db6_0_13"/>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Forms </a:t>
            </a:r>
            <a:endParaRPr/>
          </a:p>
        </p:txBody>
      </p:sp>
      <p:sp>
        <p:nvSpPr>
          <p:cNvPr id="401" name="Google Shape;401;g27dc8185db6_0_13"/>
          <p:cNvSpPr txBox="1"/>
          <p:nvPr>
            <p:ph idx="1" type="body"/>
          </p:nvPr>
        </p:nvSpPr>
        <p:spPr>
          <a:xfrm>
            <a:off x="457200" y="1226625"/>
            <a:ext cx="8229600" cy="4899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650">
                <a:highlight>
                  <a:srgbClr val="FFFFFF"/>
                </a:highlight>
                <a:latin typeface="Verdana"/>
                <a:ea typeface="Verdana"/>
                <a:cs typeface="Verdana"/>
                <a:sym typeface="Verdana"/>
              </a:rPr>
              <a:t>The HTML </a:t>
            </a:r>
            <a:r>
              <a:rPr lang="en-US" sz="1700">
                <a:solidFill>
                  <a:srgbClr val="DC143C"/>
                </a:solidFill>
                <a:latin typeface="Consolas"/>
                <a:ea typeface="Consolas"/>
                <a:cs typeface="Consolas"/>
                <a:sym typeface="Consolas"/>
              </a:rPr>
              <a:t>&lt;form&gt;</a:t>
            </a:r>
            <a:r>
              <a:rPr lang="en-US" sz="1650">
                <a:highlight>
                  <a:srgbClr val="FFFFFF"/>
                </a:highlight>
                <a:latin typeface="Verdana"/>
                <a:ea typeface="Verdana"/>
                <a:cs typeface="Verdana"/>
                <a:sym typeface="Verdana"/>
              </a:rPr>
              <a:t> element is used to create an HTML form for user input.</a:t>
            </a:r>
            <a:endParaRPr sz="1650">
              <a:highlight>
                <a:srgbClr val="FFFFFF"/>
              </a:highlight>
              <a:latin typeface="Verdana"/>
              <a:ea typeface="Verdana"/>
              <a:cs typeface="Verdana"/>
              <a:sym typeface="Verdana"/>
            </a:endParaRPr>
          </a:p>
          <a:p>
            <a:pPr indent="0" lvl="0" marL="0" rtl="0" algn="l">
              <a:spcBef>
                <a:spcPts val="360"/>
              </a:spcBef>
              <a:spcAft>
                <a:spcPts val="0"/>
              </a:spcAft>
              <a:buNone/>
            </a:pPr>
            <a:r>
              <a:rPr lang="en-US" sz="1650">
                <a:solidFill>
                  <a:srgbClr val="0000CD"/>
                </a:solidFill>
                <a:latin typeface="Consolas"/>
                <a:ea typeface="Consolas"/>
                <a:cs typeface="Consolas"/>
                <a:sym typeface="Consolas"/>
              </a:rPr>
              <a:t>&lt;</a:t>
            </a:r>
            <a:r>
              <a:rPr lang="en-US" sz="1650">
                <a:solidFill>
                  <a:srgbClr val="A52A2A"/>
                </a:solidFill>
                <a:latin typeface="Consolas"/>
                <a:ea typeface="Consolas"/>
                <a:cs typeface="Consolas"/>
                <a:sym typeface="Consolas"/>
              </a:rPr>
              <a:t>form</a:t>
            </a:r>
            <a:r>
              <a:rPr lang="en-US" sz="1650">
                <a:solidFill>
                  <a:srgbClr val="0000CD"/>
                </a:solidFill>
                <a:latin typeface="Consolas"/>
                <a:ea typeface="Consolas"/>
                <a:cs typeface="Consolas"/>
                <a:sym typeface="Consolas"/>
              </a:rPr>
              <a:t>&gt;</a:t>
            </a:r>
            <a:endParaRPr sz="1650">
              <a:solidFill>
                <a:srgbClr val="0000CD"/>
              </a:solidFill>
              <a:latin typeface="Consolas"/>
              <a:ea typeface="Consolas"/>
              <a:cs typeface="Consolas"/>
              <a:sym typeface="Consolas"/>
            </a:endParaRPr>
          </a:p>
          <a:p>
            <a:pPr indent="0" lvl="0" marL="0" rtl="0" algn="l">
              <a:spcBef>
                <a:spcPts val="360"/>
              </a:spcBef>
              <a:spcAft>
                <a:spcPts val="0"/>
              </a:spcAft>
              <a:buNone/>
            </a:pPr>
            <a:r>
              <a:rPr lang="en-US" sz="1650">
                <a:highlight>
                  <a:srgbClr val="FFFFFF"/>
                </a:highlight>
                <a:latin typeface="Consolas"/>
                <a:ea typeface="Consolas"/>
                <a:cs typeface="Consolas"/>
                <a:sym typeface="Consolas"/>
              </a:rPr>
              <a:t>.</a:t>
            </a:r>
            <a:endParaRPr sz="1650">
              <a:highlight>
                <a:srgbClr val="FFFFFF"/>
              </a:highlight>
              <a:latin typeface="Consolas"/>
              <a:ea typeface="Consolas"/>
              <a:cs typeface="Consolas"/>
              <a:sym typeface="Consolas"/>
            </a:endParaRPr>
          </a:p>
          <a:p>
            <a:pPr indent="0" lvl="0" marL="0" rtl="0" algn="l">
              <a:spcBef>
                <a:spcPts val="360"/>
              </a:spcBef>
              <a:spcAft>
                <a:spcPts val="0"/>
              </a:spcAft>
              <a:buNone/>
            </a:pPr>
            <a:r>
              <a:rPr i="1" lang="en-US" sz="1650">
                <a:latin typeface="Consolas"/>
                <a:ea typeface="Consolas"/>
                <a:cs typeface="Consolas"/>
                <a:sym typeface="Consolas"/>
              </a:rPr>
              <a:t>form elements</a:t>
            </a:r>
            <a:endParaRPr i="1" sz="1650">
              <a:latin typeface="Consolas"/>
              <a:ea typeface="Consolas"/>
              <a:cs typeface="Consolas"/>
              <a:sym typeface="Consolas"/>
            </a:endParaRPr>
          </a:p>
          <a:p>
            <a:pPr indent="0" lvl="0" marL="0" rtl="0" algn="l">
              <a:spcBef>
                <a:spcPts val="360"/>
              </a:spcBef>
              <a:spcAft>
                <a:spcPts val="0"/>
              </a:spcAft>
              <a:buNone/>
            </a:pPr>
            <a:r>
              <a:rPr lang="en-US" sz="1650">
                <a:highlight>
                  <a:srgbClr val="FFFFFF"/>
                </a:highlight>
                <a:latin typeface="Consolas"/>
                <a:ea typeface="Consolas"/>
                <a:cs typeface="Consolas"/>
                <a:sym typeface="Consolas"/>
              </a:rPr>
              <a:t>.</a:t>
            </a:r>
            <a:endParaRPr sz="1650">
              <a:highlight>
                <a:srgbClr val="FFFFFF"/>
              </a:highlight>
              <a:latin typeface="Consolas"/>
              <a:ea typeface="Consolas"/>
              <a:cs typeface="Consolas"/>
              <a:sym typeface="Consolas"/>
            </a:endParaRPr>
          </a:p>
          <a:p>
            <a:pPr indent="0" lvl="0" marL="0" rtl="0" algn="l">
              <a:spcBef>
                <a:spcPts val="360"/>
              </a:spcBef>
              <a:spcAft>
                <a:spcPts val="0"/>
              </a:spcAft>
              <a:buNone/>
            </a:pPr>
            <a:r>
              <a:rPr lang="en-US" sz="1650">
                <a:solidFill>
                  <a:srgbClr val="0000CD"/>
                </a:solidFill>
                <a:latin typeface="Consolas"/>
                <a:ea typeface="Consolas"/>
                <a:cs typeface="Consolas"/>
                <a:sym typeface="Consolas"/>
              </a:rPr>
              <a:t>&lt;</a:t>
            </a:r>
            <a:r>
              <a:rPr lang="en-US" sz="1650">
                <a:solidFill>
                  <a:srgbClr val="A52A2A"/>
                </a:solidFill>
                <a:latin typeface="Consolas"/>
                <a:ea typeface="Consolas"/>
                <a:cs typeface="Consolas"/>
                <a:sym typeface="Consolas"/>
              </a:rPr>
              <a:t>/form</a:t>
            </a:r>
            <a:r>
              <a:rPr lang="en-US" sz="1650">
                <a:solidFill>
                  <a:srgbClr val="0000CD"/>
                </a:solidFill>
                <a:latin typeface="Consolas"/>
                <a:ea typeface="Consolas"/>
                <a:cs typeface="Consolas"/>
                <a:sym typeface="Consolas"/>
              </a:rPr>
              <a:t>&gt;</a:t>
            </a:r>
            <a:endParaRPr sz="1650">
              <a:highlight>
                <a:srgbClr val="FFFFFF"/>
              </a:highlight>
              <a:latin typeface="Verdana"/>
              <a:ea typeface="Verdana"/>
              <a:cs typeface="Verdana"/>
              <a:sym typeface="Verdana"/>
            </a:endParaRPr>
          </a:p>
        </p:txBody>
      </p:sp>
      <p:sp>
        <p:nvSpPr>
          <p:cNvPr id="402" name="Google Shape;402;g27dc8185db6_0_13"/>
          <p:cNvSpPr txBox="1"/>
          <p:nvPr/>
        </p:nvSpPr>
        <p:spPr>
          <a:xfrm>
            <a:off x="457200" y="3226275"/>
            <a:ext cx="83661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chemeClr val="dk1"/>
                </a:solidFill>
                <a:highlight>
                  <a:srgbClr val="FFFFFF"/>
                </a:highlight>
                <a:latin typeface="Verdana"/>
                <a:ea typeface="Verdana"/>
                <a:cs typeface="Verdana"/>
                <a:sym typeface="Verdana"/>
              </a:rPr>
              <a:t>The </a:t>
            </a:r>
            <a:r>
              <a:rPr lang="en-US">
                <a:solidFill>
                  <a:srgbClr val="DC143C"/>
                </a:solidFill>
                <a:latin typeface="Consolas"/>
                <a:ea typeface="Consolas"/>
                <a:cs typeface="Consolas"/>
                <a:sym typeface="Consolas"/>
              </a:rPr>
              <a:t>&lt;form&gt;</a:t>
            </a:r>
            <a:r>
              <a:rPr lang="en-US" sz="1350">
                <a:solidFill>
                  <a:schemeClr val="dk1"/>
                </a:solidFill>
                <a:highlight>
                  <a:srgbClr val="FFFFFF"/>
                </a:highlight>
                <a:latin typeface="Verdana"/>
                <a:ea typeface="Verdana"/>
                <a:cs typeface="Verdana"/>
                <a:sym typeface="Verdana"/>
              </a:rPr>
              <a:t> element is a container for different types of input elements, such as: text fields, checkboxes, radio buttons, submit buttons, etc.</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7dc8185db6_0_24"/>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08" name="Google Shape;408;g27dc8185db6_0_2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1" lang="en-US" sz="1150">
                <a:solidFill>
                  <a:srgbClr val="000000"/>
                </a:solidFill>
                <a:highlight>
                  <a:srgbClr val="FFFFFF"/>
                </a:highlight>
                <a:latin typeface="Verdana"/>
                <a:ea typeface="Verdana"/>
                <a:cs typeface="Verdana"/>
                <a:sym typeface="Verdana"/>
              </a:rPr>
              <a:t>        </a:t>
            </a:r>
            <a:r>
              <a:rPr b="1" lang="en-US" sz="1450">
                <a:solidFill>
                  <a:srgbClr val="000000"/>
                </a:solidFill>
                <a:highlight>
                  <a:srgbClr val="FFFFFF"/>
                </a:highlight>
                <a:latin typeface="Verdana"/>
                <a:ea typeface="Verdana"/>
                <a:cs typeface="Verdana"/>
                <a:sym typeface="Verdana"/>
              </a:rPr>
              <a:t> Type                                  Description</a:t>
            </a:r>
            <a:endParaRPr b="1" sz="14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450">
                <a:solidFill>
                  <a:srgbClr val="000000"/>
                </a:solidFill>
                <a:highlight>
                  <a:srgbClr val="FFFFFF"/>
                </a:highlight>
                <a:latin typeface="Verdana"/>
                <a:ea typeface="Verdana"/>
                <a:cs typeface="Verdana"/>
                <a:sym typeface="Verdana"/>
              </a:rPr>
              <a:t>&lt;input type="text"&gt;              Displays a single-line text input field</a:t>
            </a:r>
            <a:endParaRPr sz="14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450">
                <a:solidFill>
                  <a:srgbClr val="000000"/>
                </a:solidFill>
                <a:highlight>
                  <a:srgbClr val="FFFFFF"/>
                </a:highlight>
                <a:latin typeface="Verdana"/>
                <a:ea typeface="Verdana"/>
                <a:cs typeface="Verdana"/>
                <a:sym typeface="Verdana"/>
              </a:rPr>
              <a:t>&lt;input type="radio"&gt;             Displays a radio button (for selecting one of many                              choices)</a:t>
            </a:r>
            <a:endParaRPr sz="14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450">
                <a:solidFill>
                  <a:srgbClr val="000000"/>
                </a:solidFill>
                <a:highlight>
                  <a:srgbClr val="FFFFFF"/>
                </a:highlight>
                <a:latin typeface="Verdana"/>
                <a:ea typeface="Verdana"/>
                <a:cs typeface="Verdana"/>
                <a:sym typeface="Verdana"/>
              </a:rPr>
              <a:t>&lt;input type="checkbox"&gt;       Displays a checkbox (for selecting zero or more of many choices)</a:t>
            </a:r>
            <a:endParaRPr sz="14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450">
                <a:solidFill>
                  <a:srgbClr val="000000"/>
                </a:solidFill>
                <a:highlight>
                  <a:srgbClr val="FFFFFF"/>
                </a:highlight>
                <a:latin typeface="Verdana"/>
                <a:ea typeface="Verdana"/>
                <a:cs typeface="Verdana"/>
                <a:sym typeface="Verdana"/>
              </a:rPr>
              <a:t>&lt;input type="submit"&gt;          Displays a submit button (for submitting the form)</a:t>
            </a:r>
            <a:endParaRPr sz="14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450">
                <a:solidFill>
                  <a:srgbClr val="000000"/>
                </a:solidFill>
                <a:highlight>
                  <a:srgbClr val="FFFFFF"/>
                </a:highlight>
                <a:latin typeface="Verdana"/>
                <a:ea typeface="Verdana"/>
                <a:cs typeface="Verdana"/>
                <a:sym typeface="Verdana"/>
              </a:rPr>
              <a:t>&lt;input type="button"&gt;          Displays a clickable button</a:t>
            </a:r>
            <a:endParaRPr sz="1450">
              <a:solidFill>
                <a:srgbClr val="000000"/>
              </a:solidFill>
              <a:highlight>
                <a:srgbClr val="FFFFFF"/>
              </a:highlight>
              <a:latin typeface="Verdana"/>
              <a:ea typeface="Verdana"/>
              <a:cs typeface="Verdana"/>
              <a:sym typeface="Verdana"/>
            </a:endParaRPr>
          </a:p>
          <a:p>
            <a:pPr indent="0" lvl="0" marL="0" rtl="0" algn="l">
              <a:spcBef>
                <a:spcPts val="15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7dc8185db6_0_31"/>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Text box</a:t>
            </a:r>
            <a:endParaRPr/>
          </a:p>
        </p:txBody>
      </p:sp>
      <p:sp>
        <p:nvSpPr>
          <p:cNvPr id="414" name="Google Shape;414;g27dc8185db6_0_31"/>
          <p:cNvSpPr txBox="1"/>
          <p:nvPr>
            <p:ph idx="1" type="body"/>
          </p:nvPr>
        </p:nvSpPr>
        <p:spPr>
          <a:xfrm>
            <a:off x="457200" y="1240575"/>
            <a:ext cx="8229600" cy="51714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1550">
                <a:solidFill>
                  <a:srgbClr val="800000"/>
                </a:solidFill>
                <a:highlight>
                  <a:srgbClr val="FFFFFF"/>
                </a:highlight>
                <a:latin typeface="Consolas"/>
                <a:ea typeface="Consolas"/>
                <a:cs typeface="Consolas"/>
                <a:sym typeface="Consolas"/>
              </a:rPr>
              <a:t>&lt;form&gt;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&lt;label</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for</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"fname"</a:t>
            </a:r>
            <a:r>
              <a:rPr lang="en-US" sz="1550">
                <a:solidFill>
                  <a:srgbClr val="800000"/>
                </a:solidFill>
                <a:highlight>
                  <a:srgbClr val="FFFFFF"/>
                </a:highlight>
                <a:latin typeface="Consolas"/>
                <a:ea typeface="Consolas"/>
                <a:cs typeface="Consolas"/>
                <a:sym typeface="Consolas"/>
              </a:rPr>
              <a:t>&gt;</a:t>
            </a:r>
            <a:r>
              <a:rPr lang="en-US" sz="1550">
                <a:solidFill>
                  <a:srgbClr val="3B3B3B"/>
                </a:solidFill>
                <a:highlight>
                  <a:srgbClr val="FFFFFF"/>
                </a:highlight>
                <a:latin typeface="Consolas"/>
                <a:ea typeface="Consolas"/>
                <a:cs typeface="Consolas"/>
                <a:sym typeface="Consolas"/>
              </a:rPr>
              <a:t>First name:</a:t>
            </a:r>
            <a:r>
              <a:rPr lang="en-US" sz="1550">
                <a:solidFill>
                  <a:srgbClr val="800000"/>
                </a:solidFill>
                <a:highlight>
                  <a:srgbClr val="FFFFFF"/>
                </a:highlight>
                <a:latin typeface="Consolas"/>
                <a:ea typeface="Consolas"/>
                <a:cs typeface="Consolas"/>
                <a:sym typeface="Consolas"/>
              </a:rPr>
              <a:t>&lt;/label&gt;&lt;br&gt;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&lt;input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type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"text"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id</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"fname"</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name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"fname"</a:t>
            </a:r>
            <a:r>
              <a:rPr lang="en-US" sz="1550">
                <a:solidFill>
                  <a:srgbClr val="800000"/>
                </a:solidFill>
                <a:highlight>
                  <a:srgbClr val="FFFFFF"/>
                </a:highlight>
                <a:latin typeface="Consolas"/>
                <a:ea typeface="Consolas"/>
                <a:cs typeface="Consolas"/>
                <a:sym typeface="Consolas"/>
              </a:rPr>
              <a:t>&gt;&lt;br&gt;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&lt;label</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for</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"lname"</a:t>
            </a:r>
            <a:r>
              <a:rPr lang="en-US" sz="1550">
                <a:solidFill>
                  <a:srgbClr val="800000"/>
                </a:solidFill>
                <a:highlight>
                  <a:srgbClr val="FFFFFF"/>
                </a:highlight>
                <a:latin typeface="Consolas"/>
                <a:ea typeface="Consolas"/>
                <a:cs typeface="Consolas"/>
                <a:sym typeface="Consolas"/>
              </a:rPr>
              <a:t>&gt;</a:t>
            </a:r>
            <a:r>
              <a:rPr lang="en-US" sz="1550">
                <a:solidFill>
                  <a:srgbClr val="3B3B3B"/>
                </a:solidFill>
                <a:highlight>
                  <a:srgbClr val="FFFFFF"/>
                </a:highlight>
                <a:latin typeface="Consolas"/>
                <a:ea typeface="Consolas"/>
                <a:cs typeface="Consolas"/>
                <a:sym typeface="Consolas"/>
              </a:rPr>
              <a:t>Last name:</a:t>
            </a:r>
            <a:r>
              <a:rPr lang="en-US" sz="1550">
                <a:solidFill>
                  <a:srgbClr val="800000"/>
                </a:solidFill>
                <a:highlight>
                  <a:srgbClr val="FFFFFF"/>
                </a:highlight>
                <a:latin typeface="Consolas"/>
                <a:ea typeface="Consolas"/>
                <a:cs typeface="Consolas"/>
                <a:sym typeface="Consolas"/>
              </a:rPr>
              <a:t>&lt;/label&gt;&lt;br&gt;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&lt;input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type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"text"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id</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"lname"</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name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"lname"</a:t>
            </a:r>
            <a:r>
              <a:rPr lang="en-US" sz="1550">
                <a:solidFill>
                  <a:srgbClr val="800000"/>
                </a:solidFill>
                <a:highlight>
                  <a:srgbClr val="FFFFFF"/>
                </a:highlight>
                <a:latin typeface="Consolas"/>
                <a:ea typeface="Consolas"/>
                <a:cs typeface="Consolas"/>
                <a:sym typeface="Consolas"/>
              </a:rPr>
              <a:t>&gt;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&lt;/form&gt;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highlight>
                  <a:srgbClr val="FFFFFF"/>
                </a:highlight>
                <a:latin typeface="Verdana"/>
                <a:ea typeface="Verdana"/>
                <a:cs typeface="Verdana"/>
                <a:sym typeface="Verdana"/>
              </a:rPr>
              <a:t>The </a:t>
            </a:r>
            <a:r>
              <a:rPr lang="en-US" sz="1800">
                <a:solidFill>
                  <a:srgbClr val="DC143C"/>
                </a:solidFill>
                <a:latin typeface="Consolas"/>
                <a:ea typeface="Consolas"/>
                <a:cs typeface="Consolas"/>
                <a:sym typeface="Consolas"/>
              </a:rPr>
              <a:t>&lt;label&gt;</a:t>
            </a:r>
            <a:r>
              <a:rPr lang="en-US" sz="1750">
                <a:highlight>
                  <a:srgbClr val="FFFFFF"/>
                </a:highlight>
                <a:latin typeface="Verdana"/>
                <a:ea typeface="Verdana"/>
                <a:cs typeface="Verdana"/>
                <a:sym typeface="Verdana"/>
              </a:rPr>
              <a:t> tag defines a label for many form elements.</a:t>
            </a:r>
            <a:endParaRPr sz="2150">
              <a:solidFill>
                <a:srgbClr val="800000"/>
              </a:solidFill>
              <a:highlight>
                <a:srgbClr val="FFFFFF"/>
              </a:highlight>
              <a:latin typeface="Consolas"/>
              <a:ea typeface="Consolas"/>
              <a:cs typeface="Consolas"/>
              <a:sym typeface="Consolas"/>
            </a:endParaRPr>
          </a:p>
          <a:p>
            <a:pPr indent="0" lvl="0" marL="0" rtl="0" algn="l">
              <a:spcBef>
                <a:spcPts val="360"/>
              </a:spcBef>
              <a:spcAft>
                <a:spcPts val="0"/>
              </a:spcAft>
              <a:buNone/>
            </a:pPr>
            <a:r>
              <a:rPr lang="en-US" sz="1650">
                <a:highlight>
                  <a:srgbClr val="FFFFFF"/>
                </a:highlight>
                <a:latin typeface="Verdana"/>
                <a:ea typeface="Verdana"/>
                <a:cs typeface="Verdana"/>
                <a:sym typeface="Verdana"/>
              </a:rPr>
              <a:t>The </a:t>
            </a:r>
            <a:r>
              <a:rPr lang="en-US" sz="1700">
                <a:solidFill>
                  <a:srgbClr val="DC143C"/>
                </a:solidFill>
                <a:latin typeface="Consolas"/>
                <a:ea typeface="Consolas"/>
                <a:cs typeface="Consolas"/>
                <a:sym typeface="Consolas"/>
              </a:rPr>
              <a:t>for</a:t>
            </a:r>
            <a:r>
              <a:rPr lang="en-US" sz="1650">
                <a:highlight>
                  <a:srgbClr val="FFFFFF"/>
                </a:highlight>
                <a:latin typeface="Verdana"/>
                <a:ea typeface="Verdana"/>
                <a:cs typeface="Verdana"/>
                <a:sym typeface="Verdana"/>
              </a:rPr>
              <a:t> attribute of the </a:t>
            </a:r>
            <a:r>
              <a:rPr lang="en-US" sz="1700">
                <a:solidFill>
                  <a:srgbClr val="DC143C"/>
                </a:solidFill>
                <a:latin typeface="Consolas"/>
                <a:ea typeface="Consolas"/>
                <a:cs typeface="Consolas"/>
                <a:sym typeface="Consolas"/>
              </a:rPr>
              <a:t>&lt;label&gt;</a:t>
            </a:r>
            <a:r>
              <a:rPr lang="en-US" sz="1650">
                <a:highlight>
                  <a:srgbClr val="FFFFFF"/>
                </a:highlight>
                <a:latin typeface="Verdana"/>
                <a:ea typeface="Verdana"/>
                <a:cs typeface="Verdana"/>
                <a:sym typeface="Verdana"/>
              </a:rPr>
              <a:t> tag should be equal to the </a:t>
            </a:r>
            <a:r>
              <a:rPr lang="en-US" sz="1700">
                <a:solidFill>
                  <a:srgbClr val="DC143C"/>
                </a:solidFill>
                <a:latin typeface="Consolas"/>
                <a:ea typeface="Consolas"/>
                <a:cs typeface="Consolas"/>
                <a:sym typeface="Consolas"/>
              </a:rPr>
              <a:t>id</a:t>
            </a:r>
            <a:r>
              <a:rPr lang="en-US" sz="1650">
                <a:highlight>
                  <a:srgbClr val="FFFFFF"/>
                </a:highlight>
                <a:latin typeface="Verdana"/>
                <a:ea typeface="Verdana"/>
                <a:cs typeface="Verdana"/>
                <a:sym typeface="Verdana"/>
              </a:rPr>
              <a:t> attribute of the </a:t>
            </a:r>
            <a:r>
              <a:rPr lang="en-US" sz="1700">
                <a:solidFill>
                  <a:srgbClr val="DC143C"/>
                </a:solidFill>
                <a:latin typeface="Consolas"/>
                <a:ea typeface="Consolas"/>
                <a:cs typeface="Consolas"/>
                <a:sym typeface="Consolas"/>
              </a:rPr>
              <a:t>&lt;input&gt;</a:t>
            </a:r>
            <a:r>
              <a:rPr lang="en-US" sz="1650">
                <a:highlight>
                  <a:srgbClr val="FFFFFF"/>
                </a:highlight>
                <a:latin typeface="Verdana"/>
                <a:ea typeface="Verdana"/>
                <a:cs typeface="Verdana"/>
                <a:sym typeface="Verdana"/>
              </a:rPr>
              <a:t> element to bind them together.</a:t>
            </a:r>
            <a:endParaRPr sz="37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7dc8185db6_0_3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Radio buttons</a:t>
            </a:r>
            <a:endParaRPr/>
          </a:p>
        </p:txBody>
      </p:sp>
      <p:sp>
        <p:nvSpPr>
          <p:cNvPr id="420" name="Google Shape;420;g27dc8185db6_0_37"/>
          <p:cNvSpPr txBox="1"/>
          <p:nvPr>
            <p:ph idx="1" type="body"/>
          </p:nvPr>
        </p:nvSpPr>
        <p:spPr>
          <a:xfrm>
            <a:off x="457200" y="1226625"/>
            <a:ext cx="8229600" cy="4899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350">
                <a:highlight>
                  <a:srgbClr val="FFFFFF"/>
                </a:highlight>
                <a:latin typeface="Verdana"/>
                <a:ea typeface="Verdana"/>
                <a:cs typeface="Verdana"/>
                <a:sym typeface="Verdana"/>
              </a:rPr>
              <a:t>The </a:t>
            </a:r>
            <a:r>
              <a:rPr lang="en-US" sz="1400">
                <a:solidFill>
                  <a:srgbClr val="DC143C"/>
                </a:solidFill>
                <a:latin typeface="Consolas"/>
                <a:ea typeface="Consolas"/>
                <a:cs typeface="Consolas"/>
                <a:sym typeface="Consolas"/>
              </a:rPr>
              <a:t>&lt;input type="radio"&gt;</a:t>
            </a:r>
            <a:r>
              <a:rPr lang="en-US" sz="1350">
                <a:highlight>
                  <a:srgbClr val="FFFFFF"/>
                </a:highlight>
                <a:latin typeface="Verdana"/>
                <a:ea typeface="Verdana"/>
                <a:cs typeface="Verdana"/>
                <a:sym typeface="Verdana"/>
              </a:rPr>
              <a:t> defines a radio button.</a:t>
            </a:r>
            <a:endParaRPr sz="1350">
              <a:highlight>
                <a:srgbClr val="FFFFFF"/>
              </a:highlight>
              <a:latin typeface="Verdana"/>
              <a:ea typeface="Verdana"/>
              <a:cs typeface="Verdana"/>
              <a:sym typeface="Verdana"/>
            </a:endParaRPr>
          </a:p>
          <a:p>
            <a:pPr indent="0" lvl="0" marL="0" rtl="0" algn="l">
              <a:spcBef>
                <a:spcPts val="360"/>
              </a:spcBef>
              <a:spcAft>
                <a:spcPts val="0"/>
              </a:spcAft>
              <a:buNone/>
            </a:pPr>
            <a:r>
              <a:rPr lang="en-US" sz="1350">
                <a:highlight>
                  <a:srgbClr val="FFFFFF"/>
                </a:highlight>
                <a:latin typeface="Verdana"/>
                <a:ea typeface="Verdana"/>
                <a:cs typeface="Verdana"/>
                <a:sym typeface="Verdana"/>
              </a:rPr>
              <a:t>Radio buttons let a user select ONE of a limited number of choices.</a:t>
            </a:r>
            <a:endParaRPr sz="1350">
              <a:highlight>
                <a:srgbClr val="FFFFFF"/>
              </a:highlight>
              <a:latin typeface="Verdana"/>
              <a:ea typeface="Verdana"/>
              <a:cs typeface="Verdana"/>
              <a:sym typeface="Verdana"/>
            </a:endParaRPr>
          </a:p>
          <a:p>
            <a:pPr indent="0" lvl="0" marL="0" rtl="0" algn="l">
              <a:spcBef>
                <a:spcPts val="360"/>
              </a:spcBef>
              <a:spcAft>
                <a:spcPts val="0"/>
              </a:spcAft>
              <a:buNone/>
            </a:pPr>
            <a:r>
              <a:t/>
            </a:r>
            <a:endParaRPr sz="1350">
              <a:highlight>
                <a:srgbClr val="FFFFFF"/>
              </a:highlight>
              <a:latin typeface="Verdana"/>
              <a:ea typeface="Verdana"/>
              <a:cs typeface="Verdana"/>
              <a:sym typeface="Verdana"/>
            </a:endParaRPr>
          </a:p>
          <a:p>
            <a:pPr indent="0" lvl="0" marL="0" rtl="0" algn="l">
              <a:spcBef>
                <a:spcPts val="360"/>
              </a:spcBef>
              <a:spcAft>
                <a:spcPts val="0"/>
              </a:spcAft>
              <a:buNone/>
            </a:pPr>
            <a:r>
              <a:t/>
            </a:r>
            <a:endParaRPr sz="1350">
              <a:highlight>
                <a:srgbClr val="FFFFFF"/>
              </a:highlight>
              <a:latin typeface="Verdana"/>
              <a:ea typeface="Verdana"/>
              <a:cs typeface="Verdana"/>
              <a:sym typeface="Verdana"/>
            </a:endParaRPr>
          </a:p>
          <a:p>
            <a:pPr indent="0" lvl="0" marL="0" rtl="0" algn="l">
              <a:lnSpc>
                <a:spcPct val="135714"/>
              </a:lnSpc>
              <a:spcBef>
                <a:spcPts val="0"/>
              </a:spcBef>
              <a:spcAft>
                <a:spcPts val="0"/>
              </a:spcAft>
              <a:buClr>
                <a:schemeClr val="dk1"/>
              </a:buClr>
              <a:buSzPts val="1100"/>
              <a:buFont typeface="Arial"/>
              <a:buNone/>
            </a:pPr>
            <a:r>
              <a:rPr lang="en-US" sz="1550">
                <a:solidFill>
                  <a:srgbClr val="800000"/>
                </a:solidFill>
                <a:highlight>
                  <a:srgbClr val="FFFFFF"/>
                </a:highlight>
                <a:latin typeface="Consolas"/>
                <a:ea typeface="Consolas"/>
                <a:cs typeface="Consolas"/>
                <a:sym typeface="Consolas"/>
              </a:rPr>
              <a:t>&lt;p&gt;</a:t>
            </a:r>
            <a:r>
              <a:rPr lang="en-US" sz="1550">
                <a:solidFill>
                  <a:srgbClr val="3B3B3B"/>
                </a:solidFill>
                <a:highlight>
                  <a:srgbClr val="FFFFFF"/>
                </a:highlight>
                <a:latin typeface="Consolas"/>
                <a:ea typeface="Consolas"/>
                <a:cs typeface="Consolas"/>
                <a:sym typeface="Consolas"/>
              </a:rPr>
              <a:t>Choose your favorite Web language:</a:t>
            </a:r>
            <a:r>
              <a:rPr lang="en-US" sz="1550">
                <a:solidFill>
                  <a:srgbClr val="800000"/>
                </a:solidFill>
                <a:highlight>
                  <a:srgbClr val="FFFFFF"/>
                </a:highlight>
                <a:latin typeface="Consolas"/>
                <a:ea typeface="Consolas"/>
                <a:cs typeface="Consolas"/>
                <a:sym typeface="Consolas"/>
              </a:rPr>
              <a:t>&lt;/p&gt;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800000"/>
                </a:solidFill>
                <a:highlight>
                  <a:srgbClr val="FFFFFF"/>
                </a:highlight>
                <a:latin typeface="Consolas"/>
                <a:ea typeface="Consolas"/>
                <a:cs typeface="Consolas"/>
                <a:sym typeface="Consolas"/>
              </a:rPr>
              <a:t>&lt;form&gt;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&lt;input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type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"radio"</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id</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"html"</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name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"fav_language"</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value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"HTML"</a:t>
            </a:r>
            <a:r>
              <a:rPr lang="en-US" sz="1550">
                <a:solidFill>
                  <a:srgbClr val="800000"/>
                </a:solidFill>
                <a:highlight>
                  <a:srgbClr val="FFFFFF"/>
                </a:highlight>
                <a:latin typeface="Consolas"/>
                <a:ea typeface="Consolas"/>
                <a:cs typeface="Consolas"/>
                <a:sym typeface="Consolas"/>
              </a:rPr>
              <a:t>&gt;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&lt;label</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for</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"html"</a:t>
            </a:r>
            <a:r>
              <a:rPr lang="en-US" sz="1550">
                <a:solidFill>
                  <a:srgbClr val="800000"/>
                </a:solidFill>
                <a:highlight>
                  <a:srgbClr val="FFFFFF"/>
                </a:highlight>
                <a:latin typeface="Consolas"/>
                <a:ea typeface="Consolas"/>
                <a:cs typeface="Consolas"/>
                <a:sym typeface="Consolas"/>
              </a:rPr>
              <a:t>&gt;</a:t>
            </a:r>
            <a:r>
              <a:rPr lang="en-US" sz="1550">
                <a:solidFill>
                  <a:srgbClr val="3B3B3B"/>
                </a:solidFill>
                <a:highlight>
                  <a:srgbClr val="FFFFFF"/>
                </a:highlight>
                <a:latin typeface="Consolas"/>
                <a:ea typeface="Consolas"/>
                <a:cs typeface="Consolas"/>
                <a:sym typeface="Consolas"/>
              </a:rPr>
              <a:t>HTML</a:t>
            </a:r>
            <a:r>
              <a:rPr lang="en-US" sz="1550">
                <a:solidFill>
                  <a:srgbClr val="800000"/>
                </a:solidFill>
                <a:highlight>
                  <a:srgbClr val="FFFFFF"/>
                </a:highlight>
                <a:latin typeface="Consolas"/>
                <a:ea typeface="Consolas"/>
                <a:cs typeface="Consolas"/>
                <a:sym typeface="Consolas"/>
              </a:rPr>
              <a:t>&lt;/label&gt;&lt;br&gt;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&lt;input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type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"radio"</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id</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"css"</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name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"fav_language"</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value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"CSS"</a:t>
            </a:r>
            <a:r>
              <a:rPr lang="en-US" sz="1550">
                <a:solidFill>
                  <a:srgbClr val="800000"/>
                </a:solidFill>
                <a:highlight>
                  <a:srgbClr val="FFFFFF"/>
                </a:highlight>
                <a:latin typeface="Consolas"/>
                <a:ea typeface="Consolas"/>
                <a:cs typeface="Consolas"/>
                <a:sym typeface="Consolas"/>
              </a:rPr>
              <a:t>&gt;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&lt;label</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for</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"css"</a:t>
            </a:r>
            <a:r>
              <a:rPr lang="en-US" sz="1550">
                <a:solidFill>
                  <a:srgbClr val="800000"/>
                </a:solidFill>
                <a:highlight>
                  <a:srgbClr val="FFFFFF"/>
                </a:highlight>
                <a:latin typeface="Consolas"/>
                <a:ea typeface="Consolas"/>
                <a:cs typeface="Consolas"/>
                <a:sym typeface="Consolas"/>
              </a:rPr>
              <a:t>&gt;</a:t>
            </a:r>
            <a:r>
              <a:rPr lang="en-US" sz="1550">
                <a:solidFill>
                  <a:srgbClr val="3B3B3B"/>
                </a:solidFill>
                <a:highlight>
                  <a:srgbClr val="FFFFFF"/>
                </a:highlight>
                <a:latin typeface="Consolas"/>
                <a:ea typeface="Consolas"/>
                <a:cs typeface="Consolas"/>
                <a:sym typeface="Consolas"/>
              </a:rPr>
              <a:t>CSS</a:t>
            </a:r>
            <a:r>
              <a:rPr lang="en-US" sz="1550">
                <a:solidFill>
                  <a:srgbClr val="800000"/>
                </a:solidFill>
                <a:highlight>
                  <a:srgbClr val="FFFFFF"/>
                </a:highlight>
                <a:latin typeface="Consolas"/>
                <a:ea typeface="Consolas"/>
                <a:cs typeface="Consolas"/>
                <a:sym typeface="Consolas"/>
              </a:rPr>
              <a:t>&lt;/label&gt;&lt;br&gt;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&lt;input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type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"radio"</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id</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"javascript"</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name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"fav_language"</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value</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"JavaScript"</a:t>
            </a:r>
            <a:r>
              <a:rPr lang="en-US" sz="1550">
                <a:solidFill>
                  <a:srgbClr val="800000"/>
                </a:solidFill>
                <a:highlight>
                  <a:srgbClr val="FFFFFF"/>
                </a:highlight>
                <a:latin typeface="Consolas"/>
                <a:ea typeface="Consolas"/>
                <a:cs typeface="Consolas"/>
                <a:sym typeface="Consolas"/>
              </a:rPr>
              <a:t>&gt;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3B3B3B"/>
                </a:solidFill>
                <a:highlight>
                  <a:srgbClr val="FFFFFF"/>
                </a:highlight>
                <a:latin typeface="Consolas"/>
                <a:ea typeface="Consolas"/>
                <a:cs typeface="Consolas"/>
                <a:sym typeface="Consolas"/>
              </a:rPr>
              <a:t>  </a:t>
            </a:r>
            <a:r>
              <a:rPr lang="en-US" sz="1550">
                <a:solidFill>
                  <a:srgbClr val="800000"/>
                </a:solidFill>
                <a:highlight>
                  <a:srgbClr val="FFFFFF"/>
                </a:highlight>
                <a:latin typeface="Consolas"/>
                <a:ea typeface="Consolas"/>
                <a:cs typeface="Consolas"/>
                <a:sym typeface="Consolas"/>
              </a:rPr>
              <a:t>&lt;label</a:t>
            </a:r>
            <a:r>
              <a:rPr lang="en-US" sz="1550">
                <a:solidFill>
                  <a:srgbClr val="3B3B3B"/>
                </a:solidFill>
                <a:highlight>
                  <a:srgbClr val="FFFFFF"/>
                </a:highlight>
                <a:latin typeface="Consolas"/>
                <a:ea typeface="Consolas"/>
                <a:cs typeface="Consolas"/>
                <a:sym typeface="Consolas"/>
              </a:rPr>
              <a:t> </a:t>
            </a:r>
            <a:r>
              <a:rPr lang="en-US" sz="1550">
                <a:solidFill>
                  <a:srgbClr val="E50000"/>
                </a:solidFill>
                <a:highlight>
                  <a:srgbClr val="FFFFFF"/>
                </a:highlight>
                <a:latin typeface="Consolas"/>
                <a:ea typeface="Consolas"/>
                <a:cs typeface="Consolas"/>
                <a:sym typeface="Consolas"/>
              </a:rPr>
              <a:t>for</a:t>
            </a:r>
            <a:r>
              <a:rPr lang="en-US" sz="1550">
                <a:solidFill>
                  <a:srgbClr val="3B3B3B"/>
                </a:solidFill>
                <a:highlight>
                  <a:srgbClr val="FFFFFF"/>
                </a:highlight>
                <a:latin typeface="Consolas"/>
                <a:ea typeface="Consolas"/>
                <a:cs typeface="Consolas"/>
                <a:sym typeface="Consolas"/>
              </a:rPr>
              <a:t>=</a:t>
            </a:r>
            <a:r>
              <a:rPr lang="en-US" sz="1550">
                <a:solidFill>
                  <a:srgbClr val="0000FF"/>
                </a:solidFill>
                <a:highlight>
                  <a:srgbClr val="FFFFFF"/>
                </a:highlight>
                <a:latin typeface="Consolas"/>
                <a:ea typeface="Consolas"/>
                <a:cs typeface="Consolas"/>
                <a:sym typeface="Consolas"/>
              </a:rPr>
              <a:t>"javascript"</a:t>
            </a:r>
            <a:r>
              <a:rPr lang="en-US" sz="1550">
                <a:solidFill>
                  <a:srgbClr val="800000"/>
                </a:solidFill>
                <a:highlight>
                  <a:srgbClr val="FFFFFF"/>
                </a:highlight>
                <a:latin typeface="Consolas"/>
                <a:ea typeface="Consolas"/>
                <a:cs typeface="Consolas"/>
                <a:sym typeface="Consolas"/>
              </a:rPr>
              <a:t>&gt;</a:t>
            </a:r>
            <a:r>
              <a:rPr lang="en-US" sz="1550">
                <a:solidFill>
                  <a:srgbClr val="3B3B3B"/>
                </a:solidFill>
                <a:highlight>
                  <a:srgbClr val="FFFFFF"/>
                </a:highlight>
                <a:latin typeface="Consolas"/>
                <a:ea typeface="Consolas"/>
                <a:cs typeface="Consolas"/>
                <a:sym typeface="Consolas"/>
              </a:rPr>
              <a:t>JavaScript</a:t>
            </a:r>
            <a:r>
              <a:rPr lang="en-US" sz="1550">
                <a:solidFill>
                  <a:srgbClr val="800000"/>
                </a:solidFill>
                <a:highlight>
                  <a:srgbClr val="FFFFFF"/>
                </a:highlight>
                <a:latin typeface="Consolas"/>
                <a:ea typeface="Consolas"/>
                <a:cs typeface="Consolas"/>
                <a:sym typeface="Consolas"/>
              </a:rPr>
              <a:t>&lt;/label&gt;</a:t>
            </a:r>
            <a:endParaRPr sz="1550">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solidFill>
                  <a:srgbClr val="800000"/>
                </a:solidFill>
                <a:highlight>
                  <a:srgbClr val="FFFFFF"/>
                </a:highlight>
                <a:latin typeface="Consolas"/>
                <a:ea typeface="Consolas"/>
                <a:cs typeface="Consolas"/>
                <a:sym typeface="Consolas"/>
              </a:rPr>
              <a:t>&lt;/form&gt;</a:t>
            </a:r>
            <a:endParaRPr sz="1550">
              <a:solidFill>
                <a:srgbClr val="800000"/>
              </a:solidFill>
              <a:highlight>
                <a:srgbClr val="FFFFFF"/>
              </a:highlight>
              <a:latin typeface="Consolas"/>
              <a:ea typeface="Consolas"/>
              <a:cs typeface="Consolas"/>
              <a:sym typeface="Consolas"/>
            </a:endParaRPr>
          </a:p>
          <a:p>
            <a:pPr indent="0" lvl="0" marL="0" rtl="0" algn="l">
              <a:spcBef>
                <a:spcPts val="36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7dc8185db6_0_4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Check boxes</a:t>
            </a:r>
            <a:endParaRPr/>
          </a:p>
        </p:txBody>
      </p:sp>
      <p:sp>
        <p:nvSpPr>
          <p:cNvPr id="426" name="Google Shape;426;g27dc8185db6_0_47"/>
          <p:cNvSpPr txBox="1"/>
          <p:nvPr>
            <p:ph idx="1" type="body"/>
          </p:nvPr>
        </p:nvSpPr>
        <p:spPr>
          <a:xfrm>
            <a:off x="457200" y="1156950"/>
            <a:ext cx="8229600" cy="496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550">
                <a:highlight>
                  <a:srgbClr val="FFFFFF"/>
                </a:highlight>
                <a:latin typeface="Verdana"/>
                <a:ea typeface="Verdana"/>
                <a:cs typeface="Verdana"/>
                <a:sym typeface="Verdana"/>
              </a:rPr>
              <a:t>The </a:t>
            </a:r>
            <a:r>
              <a:rPr lang="en-US" sz="1600">
                <a:solidFill>
                  <a:srgbClr val="DC143C"/>
                </a:solidFill>
                <a:latin typeface="Consolas"/>
                <a:ea typeface="Consolas"/>
                <a:cs typeface="Consolas"/>
                <a:sym typeface="Consolas"/>
              </a:rPr>
              <a:t>&lt;input type="checkbox"&gt;</a:t>
            </a:r>
            <a:r>
              <a:rPr lang="en-US" sz="1550">
                <a:highlight>
                  <a:srgbClr val="FFFFFF"/>
                </a:highlight>
                <a:latin typeface="Verdana"/>
                <a:ea typeface="Verdana"/>
                <a:cs typeface="Verdana"/>
                <a:sym typeface="Verdana"/>
              </a:rPr>
              <a:t> defines a checkbox.</a:t>
            </a:r>
            <a:endParaRPr sz="1550">
              <a:highlight>
                <a:srgbClr val="FFFFFF"/>
              </a:highlight>
              <a:latin typeface="Verdana"/>
              <a:ea typeface="Verdana"/>
              <a:cs typeface="Verdana"/>
              <a:sym typeface="Verdana"/>
            </a:endParaRPr>
          </a:p>
          <a:p>
            <a:pPr indent="0" lvl="0" marL="0" rtl="0" algn="l">
              <a:spcBef>
                <a:spcPts val="360"/>
              </a:spcBef>
              <a:spcAft>
                <a:spcPts val="0"/>
              </a:spcAft>
              <a:buNone/>
            </a:pPr>
            <a:r>
              <a:rPr lang="en-US" sz="1550">
                <a:highlight>
                  <a:srgbClr val="FFFFFF"/>
                </a:highlight>
                <a:latin typeface="Verdana"/>
                <a:ea typeface="Verdana"/>
                <a:cs typeface="Verdana"/>
                <a:sym typeface="Verdana"/>
              </a:rPr>
              <a:t>Checkboxes let a user select ZERO or MORE options of a limited number of choices.</a:t>
            </a:r>
            <a:endParaRPr sz="1550">
              <a:highlight>
                <a:srgbClr val="FFFFFF"/>
              </a:highlight>
              <a:latin typeface="Verdana"/>
              <a:ea typeface="Verdana"/>
              <a:cs typeface="Verdana"/>
              <a:sym typeface="Verdana"/>
            </a:endParaRPr>
          </a:p>
          <a:p>
            <a:pPr indent="0" lvl="0" marL="0" rtl="0" algn="l">
              <a:spcBef>
                <a:spcPts val="360"/>
              </a:spcBef>
              <a:spcAft>
                <a:spcPts val="0"/>
              </a:spcAft>
              <a:buNone/>
            </a:pPr>
            <a:r>
              <a:t/>
            </a:r>
            <a:endParaRPr sz="1550">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form</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input</a:t>
            </a:r>
            <a:r>
              <a:rPr lang="en-US" sz="1550">
                <a:solidFill>
                  <a:srgbClr val="FF0000"/>
                </a:solidFill>
                <a:latin typeface="Consolas"/>
                <a:ea typeface="Consolas"/>
                <a:cs typeface="Consolas"/>
                <a:sym typeface="Consolas"/>
              </a:rPr>
              <a:t> type</a:t>
            </a:r>
            <a:r>
              <a:rPr lang="en-US" sz="1550">
                <a:solidFill>
                  <a:srgbClr val="0000CD"/>
                </a:solidFill>
                <a:latin typeface="Consolas"/>
                <a:ea typeface="Consolas"/>
                <a:cs typeface="Consolas"/>
                <a:sym typeface="Consolas"/>
              </a:rPr>
              <a:t>="checkbox"</a:t>
            </a:r>
            <a:r>
              <a:rPr lang="en-US" sz="1550">
                <a:solidFill>
                  <a:srgbClr val="FF0000"/>
                </a:solidFill>
                <a:latin typeface="Consolas"/>
                <a:ea typeface="Consolas"/>
                <a:cs typeface="Consolas"/>
                <a:sym typeface="Consolas"/>
              </a:rPr>
              <a:t> id</a:t>
            </a:r>
            <a:r>
              <a:rPr lang="en-US" sz="1550">
                <a:solidFill>
                  <a:srgbClr val="0000CD"/>
                </a:solidFill>
                <a:latin typeface="Consolas"/>
                <a:ea typeface="Consolas"/>
                <a:cs typeface="Consolas"/>
                <a:sym typeface="Consolas"/>
              </a:rPr>
              <a:t>="vehicle1"</a:t>
            </a:r>
            <a:r>
              <a:rPr lang="en-US" sz="1550">
                <a:solidFill>
                  <a:srgbClr val="FF0000"/>
                </a:solidFill>
                <a:latin typeface="Consolas"/>
                <a:ea typeface="Consolas"/>
                <a:cs typeface="Consolas"/>
                <a:sym typeface="Consolas"/>
              </a:rPr>
              <a:t> name</a:t>
            </a:r>
            <a:r>
              <a:rPr lang="en-US" sz="1550">
                <a:solidFill>
                  <a:srgbClr val="0000CD"/>
                </a:solidFill>
                <a:latin typeface="Consolas"/>
                <a:ea typeface="Consolas"/>
                <a:cs typeface="Consolas"/>
                <a:sym typeface="Consolas"/>
              </a:rPr>
              <a:t>="vehicle1"</a:t>
            </a:r>
            <a:r>
              <a:rPr lang="en-US" sz="1550">
                <a:solidFill>
                  <a:srgbClr val="FF0000"/>
                </a:solidFill>
                <a:latin typeface="Consolas"/>
                <a:ea typeface="Consolas"/>
                <a:cs typeface="Consolas"/>
                <a:sym typeface="Consolas"/>
              </a:rPr>
              <a:t> value</a:t>
            </a:r>
            <a:r>
              <a:rPr lang="en-US" sz="1550">
                <a:solidFill>
                  <a:srgbClr val="0000CD"/>
                </a:solidFill>
                <a:latin typeface="Consolas"/>
                <a:ea typeface="Consolas"/>
                <a:cs typeface="Consolas"/>
                <a:sym typeface="Consolas"/>
              </a:rPr>
              <a:t>="Bike"&gt;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FF0000"/>
                </a:solidFill>
                <a:latin typeface="Consolas"/>
                <a:ea typeface="Consolas"/>
                <a:cs typeface="Consolas"/>
                <a:sym typeface="Consolas"/>
              </a:rPr>
              <a:t> for</a:t>
            </a:r>
            <a:r>
              <a:rPr lang="en-US" sz="1550">
                <a:solidFill>
                  <a:srgbClr val="0000CD"/>
                </a:solidFill>
                <a:latin typeface="Consolas"/>
                <a:ea typeface="Consolas"/>
                <a:cs typeface="Consolas"/>
                <a:sym typeface="Consolas"/>
              </a:rPr>
              <a:t>="vehicle1"&gt;</a:t>
            </a:r>
            <a:r>
              <a:rPr lang="en-US" sz="1550">
                <a:highlight>
                  <a:srgbClr val="FFFFFF"/>
                </a:highlight>
                <a:latin typeface="Consolas"/>
                <a:ea typeface="Consolas"/>
                <a:cs typeface="Consolas"/>
                <a:sym typeface="Consolas"/>
              </a:rPr>
              <a:t> I have a bike</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0000CD"/>
                </a:solidFill>
                <a:latin typeface="Consolas"/>
                <a:ea typeface="Consolas"/>
                <a:cs typeface="Consolas"/>
                <a:sym typeface="Consolas"/>
              </a:rPr>
              <a:t>&gt;&lt;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input</a:t>
            </a:r>
            <a:r>
              <a:rPr lang="en-US" sz="1550">
                <a:solidFill>
                  <a:srgbClr val="FF0000"/>
                </a:solidFill>
                <a:latin typeface="Consolas"/>
                <a:ea typeface="Consolas"/>
                <a:cs typeface="Consolas"/>
                <a:sym typeface="Consolas"/>
              </a:rPr>
              <a:t> type</a:t>
            </a:r>
            <a:r>
              <a:rPr lang="en-US" sz="1550">
                <a:solidFill>
                  <a:srgbClr val="0000CD"/>
                </a:solidFill>
                <a:latin typeface="Consolas"/>
                <a:ea typeface="Consolas"/>
                <a:cs typeface="Consolas"/>
                <a:sym typeface="Consolas"/>
              </a:rPr>
              <a:t>="checkbox"</a:t>
            </a:r>
            <a:r>
              <a:rPr lang="en-US" sz="1550">
                <a:solidFill>
                  <a:srgbClr val="FF0000"/>
                </a:solidFill>
                <a:latin typeface="Consolas"/>
                <a:ea typeface="Consolas"/>
                <a:cs typeface="Consolas"/>
                <a:sym typeface="Consolas"/>
              </a:rPr>
              <a:t> id</a:t>
            </a:r>
            <a:r>
              <a:rPr lang="en-US" sz="1550">
                <a:solidFill>
                  <a:srgbClr val="0000CD"/>
                </a:solidFill>
                <a:latin typeface="Consolas"/>
                <a:ea typeface="Consolas"/>
                <a:cs typeface="Consolas"/>
                <a:sym typeface="Consolas"/>
              </a:rPr>
              <a:t>="vehicle2"</a:t>
            </a:r>
            <a:r>
              <a:rPr lang="en-US" sz="1550">
                <a:solidFill>
                  <a:srgbClr val="FF0000"/>
                </a:solidFill>
                <a:latin typeface="Consolas"/>
                <a:ea typeface="Consolas"/>
                <a:cs typeface="Consolas"/>
                <a:sym typeface="Consolas"/>
              </a:rPr>
              <a:t> name</a:t>
            </a:r>
            <a:r>
              <a:rPr lang="en-US" sz="1550">
                <a:solidFill>
                  <a:srgbClr val="0000CD"/>
                </a:solidFill>
                <a:latin typeface="Consolas"/>
                <a:ea typeface="Consolas"/>
                <a:cs typeface="Consolas"/>
                <a:sym typeface="Consolas"/>
              </a:rPr>
              <a:t>="vehicle2"</a:t>
            </a:r>
            <a:r>
              <a:rPr lang="en-US" sz="1550">
                <a:solidFill>
                  <a:srgbClr val="FF0000"/>
                </a:solidFill>
                <a:latin typeface="Consolas"/>
                <a:ea typeface="Consolas"/>
                <a:cs typeface="Consolas"/>
                <a:sym typeface="Consolas"/>
              </a:rPr>
              <a:t> value</a:t>
            </a:r>
            <a:r>
              <a:rPr lang="en-US" sz="1550">
                <a:solidFill>
                  <a:srgbClr val="0000CD"/>
                </a:solidFill>
                <a:latin typeface="Consolas"/>
                <a:ea typeface="Consolas"/>
                <a:cs typeface="Consolas"/>
                <a:sym typeface="Consolas"/>
              </a:rPr>
              <a:t>="Car"&gt;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FF0000"/>
                </a:solidFill>
                <a:latin typeface="Consolas"/>
                <a:ea typeface="Consolas"/>
                <a:cs typeface="Consolas"/>
                <a:sym typeface="Consolas"/>
              </a:rPr>
              <a:t> for</a:t>
            </a:r>
            <a:r>
              <a:rPr lang="en-US" sz="1550">
                <a:solidFill>
                  <a:srgbClr val="0000CD"/>
                </a:solidFill>
                <a:latin typeface="Consolas"/>
                <a:ea typeface="Consolas"/>
                <a:cs typeface="Consolas"/>
                <a:sym typeface="Consolas"/>
              </a:rPr>
              <a:t>="vehicle2"&gt;</a:t>
            </a:r>
            <a:r>
              <a:rPr lang="en-US" sz="1550">
                <a:highlight>
                  <a:srgbClr val="FFFFFF"/>
                </a:highlight>
                <a:latin typeface="Consolas"/>
                <a:ea typeface="Consolas"/>
                <a:cs typeface="Consolas"/>
                <a:sym typeface="Consolas"/>
              </a:rPr>
              <a:t> I have a car</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0000CD"/>
                </a:solidFill>
                <a:latin typeface="Consolas"/>
                <a:ea typeface="Consolas"/>
                <a:cs typeface="Consolas"/>
                <a:sym typeface="Consolas"/>
              </a:rPr>
              <a:t>&gt;&lt;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input</a:t>
            </a:r>
            <a:r>
              <a:rPr lang="en-US" sz="1550">
                <a:solidFill>
                  <a:srgbClr val="FF0000"/>
                </a:solidFill>
                <a:latin typeface="Consolas"/>
                <a:ea typeface="Consolas"/>
                <a:cs typeface="Consolas"/>
                <a:sym typeface="Consolas"/>
              </a:rPr>
              <a:t> type</a:t>
            </a:r>
            <a:r>
              <a:rPr lang="en-US" sz="1550">
                <a:solidFill>
                  <a:srgbClr val="0000CD"/>
                </a:solidFill>
                <a:latin typeface="Consolas"/>
                <a:ea typeface="Consolas"/>
                <a:cs typeface="Consolas"/>
                <a:sym typeface="Consolas"/>
              </a:rPr>
              <a:t>="checkbox"</a:t>
            </a:r>
            <a:r>
              <a:rPr lang="en-US" sz="1550">
                <a:solidFill>
                  <a:srgbClr val="FF0000"/>
                </a:solidFill>
                <a:latin typeface="Consolas"/>
                <a:ea typeface="Consolas"/>
                <a:cs typeface="Consolas"/>
                <a:sym typeface="Consolas"/>
              </a:rPr>
              <a:t> id</a:t>
            </a:r>
            <a:r>
              <a:rPr lang="en-US" sz="1550">
                <a:solidFill>
                  <a:srgbClr val="0000CD"/>
                </a:solidFill>
                <a:latin typeface="Consolas"/>
                <a:ea typeface="Consolas"/>
                <a:cs typeface="Consolas"/>
                <a:sym typeface="Consolas"/>
              </a:rPr>
              <a:t>="vehicle3"</a:t>
            </a:r>
            <a:r>
              <a:rPr lang="en-US" sz="1550">
                <a:solidFill>
                  <a:srgbClr val="FF0000"/>
                </a:solidFill>
                <a:latin typeface="Consolas"/>
                <a:ea typeface="Consolas"/>
                <a:cs typeface="Consolas"/>
                <a:sym typeface="Consolas"/>
              </a:rPr>
              <a:t> name</a:t>
            </a:r>
            <a:r>
              <a:rPr lang="en-US" sz="1550">
                <a:solidFill>
                  <a:srgbClr val="0000CD"/>
                </a:solidFill>
                <a:latin typeface="Consolas"/>
                <a:ea typeface="Consolas"/>
                <a:cs typeface="Consolas"/>
                <a:sym typeface="Consolas"/>
              </a:rPr>
              <a:t>="vehicle3"</a:t>
            </a:r>
            <a:r>
              <a:rPr lang="en-US" sz="1550">
                <a:solidFill>
                  <a:srgbClr val="FF0000"/>
                </a:solidFill>
                <a:latin typeface="Consolas"/>
                <a:ea typeface="Consolas"/>
                <a:cs typeface="Consolas"/>
                <a:sym typeface="Consolas"/>
              </a:rPr>
              <a:t> value</a:t>
            </a:r>
            <a:r>
              <a:rPr lang="en-US" sz="1550">
                <a:solidFill>
                  <a:srgbClr val="0000CD"/>
                </a:solidFill>
                <a:latin typeface="Consolas"/>
                <a:ea typeface="Consolas"/>
                <a:cs typeface="Consolas"/>
                <a:sym typeface="Consolas"/>
              </a:rPr>
              <a:t>="Boat"&gt;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FF0000"/>
                </a:solidFill>
                <a:latin typeface="Consolas"/>
                <a:ea typeface="Consolas"/>
                <a:cs typeface="Consolas"/>
                <a:sym typeface="Consolas"/>
              </a:rPr>
              <a:t> for</a:t>
            </a:r>
            <a:r>
              <a:rPr lang="en-US" sz="1550">
                <a:solidFill>
                  <a:srgbClr val="0000CD"/>
                </a:solidFill>
                <a:latin typeface="Consolas"/>
                <a:ea typeface="Consolas"/>
                <a:cs typeface="Consolas"/>
                <a:sym typeface="Consolas"/>
              </a:rPr>
              <a:t>="vehicle3"&gt;</a:t>
            </a:r>
            <a:r>
              <a:rPr lang="en-US" sz="1550">
                <a:highlight>
                  <a:srgbClr val="FFFFFF"/>
                </a:highlight>
                <a:latin typeface="Consolas"/>
                <a:ea typeface="Consolas"/>
                <a:cs typeface="Consolas"/>
                <a:sym typeface="Consolas"/>
              </a:rPr>
              <a:t> I have a boat</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None/>
            </a:pP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/form</a:t>
            </a:r>
            <a:r>
              <a:rPr lang="en-US" sz="1550">
                <a:solidFill>
                  <a:srgbClr val="0000CD"/>
                </a:solidFill>
                <a:latin typeface="Consolas"/>
                <a:ea typeface="Consolas"/>
                <a:cs typeface="Consolas"/>
                <a:sym typeface="Consolas"/>
              </a:rPr>
              <a:t>&gt;</a:t>
            </a:r>
            <a:endParaRPr sz="1550">
              <a:highlight>
                <a:srgbClr val="FFFFFF"/>
              </a:highlight>
              <a:latin typeface="Verdana"/>
              <a:ea typeface="Verdana"/>
              <a:cs typeface="Verdana"/>
              <a:sym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7dc8185db6_0_55"/>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Submit button </a:t>
            </a:r>
            <a:endParaRPr/>
          </a:p>
        </p:txBody>
      </p:sp>
      <p:sp>
        <p:nvSpPr>
          <p:cNvPr id="432" name="Google Shape;432;g27dc8185db6_0_55"/>
          <p:cNvSpPr txBox="1"/>
          <p:nvPr>
            <p:ph idx="1" type="body"/>
          </p:nvPr>
        </p:nvSpPr>
        <p:spPr>
          <a:xfrm>
            <a:off x="457200" y="1170875"/>
            <a:ext cx="8229600" cy="495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450">
                <a:highlight>
                  <a:srgbClr val="FFFFFF"/>
                </a:highlight>
                <a:latin typeface="Verdana"/>
                <a:ea typeface="Verdana"/>
                <a:cs typeface="Verdana"/>
                <a:sym typeface="Verdana"/>
              </a:rPr>
              <a:t>The </a:t>
            </a:r>
            <a:r>
              <a:rPr lang="en-US" sz="1500">
                <a:solidFill>
                  <a:srgbClr val="DC143C"/>
                </a:solidFill>
                <a:latin typeface="Consolas"/>
                <a:ea typeface="Consolas"/>
                <a:cs typeface="Consolas"/>
                <a:sym typeface="Consolas"/>
              </a:rPr>
              <a:t>&lt;input type="submit"&gt;</a:t>
            </a:r>
            <a:r>
              <a:rPr lang="en-US" sz="1450">
                <a:highlight>
                  <a:srgbClr val="FFFFFF"/>
                </a:highlight>
                <a:latin typeface="Verdana"/>
                <a:ea typeface="Verdana"/>
                <a:cs typeface="Verdana"/>
                <a:sym typeface="Verdana"/>
              </a:rPr>
              <a:t> defines a button for submitting the form data to a form-handler..</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The form-handler is typically a file on the server with a script for processing input data.</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450">
                <a:highlight>
                  <a:srgbClr val="FFFFFF"/>
                </a:highlight>
                <a:latin typeface="Verdana"/>
                <a:ea typeface="Verdana"/>
                <a:cs typeface="Verdana"/>
                <a:sym typeface="Verdana"/>
              </a:rPr>
              <a:t>The form-handler is specified in the form's </a:t>
            </a:r>
            <a:r>
              <a:rPr lang="en-US" sz="1500">
                <a:solidFill>
                  <a:srgbClr val="DC143C"/>
                </a:solidFill>
                <a:highlight>
                  <a:srgbClr val="FFFFFF"/>
                </a:highlight>
                <a:latin typeface="Consolas"/>
                <a:ea typeface="Consolas"/>
                <a:cs typeface="Consolas"/>
                <a:sym typeface="Consolas"/>
              </a:rPr>
              <a:t>action</a:t>
            </a:r>
            <a:r>
              <a:rPr lang="en-US" sz="1450">
                <a:highlight>
                  <a:srgbClr val="FFFFFF"/>
                </a:highlight>
                <a:latin typeface="Verdana"/>
                <a:ea typeface="Verdana"/>
                <a:cs typeface="Verdana"/>
                <a:sym typeface="Verdana"/>
              </a:rPr>
              <a:t> attribute.</a:t>
            </a:r>
            <a:endParaRPr sz="14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form</a:t>
            </a:r>
            <a:r>
              <a:rPr lang="en-US" sz="1450">
                <a:solidFill>
                  <a:srgbClr val="FF0000"/>
                </a:solidFill>
                <a:latin typeface="Consolas"/>
                <a:ea typeface="Consolas"/>
                <a:cs typeface="Consolas"/>
                <a:sym typeface="Consolas"/>
              </a:rPr>
              <a:t> action</a:t>
            </a:r>
            <a:r>
              <a:rPr lang="en-US" sz="1450">
                <a:solidFill>
                  <a:srgbClr val="0000CD"/>
                </a:solidFill>
                <a:latin typeface="Consolas"/>
                <a:ea typeface="Consolas"/>
                <a:cs typeface="Consolas"/>
                <a:sym typeface="Consolas"/>
              </a:rPr>
              <a:t>="/action_page.php"&gt;</a:t>
            </a:r>
            <a:endParaRPr sz="14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450">
                <a:highlight>
                  <a:srgbClr val="FFFFFF"/>
                </a:highlight>
                <a:latin typeface="Consolas"/>
                <a:ea typeface="Consolas"/>
                <a:cs typeface="Consolas"/>
                <a:sym typeface="Consolas"/>
              </a:rPr>
              <a:t>  </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label</a:t>
            </a:r>
            <a:r>
              <a:rPr lang="en-US" sz="1450">
                <a:solidFill>
                  <a:srgbClr val="FF0000"/>
                </a:solidFill>
                <a:latin typeface="Consolas"/>
                <a:ea typeface="Consolas"/>
                <a:cs typeface="Consolas"/>
                <a:sym typeface="Consolas"/>
              </a:rPr>
              <a:t> for</a:t>
            </a:r>
            <a:r>
              <a:rPr lang="en-US" sz="1450">
                <a:solidFill>
                  <a:srgbClr val="0000CD"/>
                </a:solidFill>
                <a:latin typeface="Consolas"/>
                <a:ea typeface="Consolas"/>
                <a:cs typeface="Consolas"/>
                <a:sym typeface="Consolas"/>
              </a:rPr>
              <a:t>="fname"&gt;</a:t>
            </a:r>
            <a:r>
              <a:rPr lang="en-US" sz="1450">
                <a:highlight>
                  <a:srgbClr val="FFFFFF"/>
                </a:highlight>
                <a:latin typeface="Consolas"/>
                <a:ea typeface="Consolas"/>
                <a:cs typeface="Consolas"/>
                <a:sym typeface="Consolas"/>
              </a:rPr>
              <a:t>First name:</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/label</a:t>
            </a:r>
            <a:r>
              <a:rPr lang="en-US" sz="1450">
                <a:solidFill>
                  <a:srgbClr val="0000CD"/>
                </a:solidFill>
                <a:latin typeface="Consolas"/>
                <a:ea typeface="Consolas"/>
                <a:cs typeface="Consolas"/>
                <a:sym typeface="Consolas"/>
              </a:rPr>
              <a:t>&gt;&lt;</a:t>
            </a:r>
            <a:r>
              <a:rPr lang="en-US" sz="1450">
                <a:solidFill>
                  <a:srgbClr val="A52A2A"/>
                </a:solidFill>
                <a:latin typeface="Consolas"/>
                <a:ea typeface="Consolas"/>
                <a:cs typeface="Consolas"/>
                <a:sym typeface="Consolas"/>
              </a:rPr>
              <a:t>br</a:t>
            </a:r>
            <a:r>
              <a:rPr lang="en-US" sz="1450">
                <a:solidFill>
                  <a:srgbClr val="0000CD"/>
                </a:solidFill>
                <a:latin typeface="Consolas"/>
                <a:ea typeface="Consolas"/>
                <a:cs typeface="Consolas"/>
                <a:sym typeface="Consolas"/>
              </a:rPr>
              <a:t>&gt;</a:t>
            </a:r>
            <a:endParaRPr sz="14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450">
                <a:highlight>
                  <a:srgbClr val="FFFFFF"/>
                </a:highlight>
                <a:latin typeface="Consolas"/>
                <a:ea typeface="Consolas"/>
                <a:cs typeface="Consolas"/>
                <a:sym typeface="Consolas"/>
              </a:rPr>
              <a:t>  </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input</a:t>
            </a:r>
            <a:r>
              <a:rPr lang="en-US" sz="1450">
                <a:solidFill>
                  <a:srgbClr val="FF0000"/>
                </a:solidFill>
                <a:latin typeface="Consolas"/>
                <a:ea typeface="Consolas"/>
                <a:cs typeface="Consolas"/>
                <a:sym typeface="Consolas"/>
              </a:rPr>
              <a:t> type</a:t>
            </a:r>
            <a:r>
              <a:rPr lang="en-US" sz="1450">
                <a:solidFill>
                  <a:srgbClr val="0000CD"/>
                </a:solidFill>
                <a:latin typeface="Consolas"/>
                <a:ea typeface="Consolas"/>
                <a:cs typeface="Consolas"/>
                <a:sym typeface="Consolas"/>
              </a:rPr>
              <a:t>="text"</a:t>
            </a:r>
            <a:r>
              <a:rPr lang="en-US" sz="1450">
                <a:solidFill>
                  <a:srgbClr val="FF0000"/>
                </a:solidFill>
                <a:latin typeface="Consolas"/>
                <a:ea typeface="Consolas"/>
                <a:cs typeface="Consolas"/>
                <a:sym typeface="Consolas"/>
              </a:rPr>
              <a:t> id</a:t>
            </a:r>
            <a:r>
              <a:rPr lang="en-US" sz="1450">
                <a:solidFill>
                  <a:srgbClr val="0000CD"/>
                </a:solidFill>
                <a:latin typeface="Consolas"/>
                <a:ea typeface="Consolas"/>
                <a:cs typeface="Consolas"/>
                <a:sym typeface="Consolas"/>
              </a:rPr>
              <a:t>="fname"</a:t>
            </a:r>
            <a:r>
              <a:rPr lang="en-US" sz="1450">
                <a:solidFill>
                  <a:srgbClr val="FF0000"/>
                </a:solidFill>
                <a:latin typeface="Consolas"/>
                <a:ea typeface="Consolas"/>
                <a:cs typeface="Consolas"/>
                <a:sym typeface="Consolas"/>
              </a:rPr>
              <a:t> name</a:t>
            </a:r>
            <a:r>
              <a:rPr lang="en-US" sz="1450">
                <a:solidFill>
                  <a:srgbClr val="0000CD"/>
                </a:solidFill>
                <a:latin typeface="Consolas"/>
                <a:ea typeface="Consolas"/>
                <a:cs typeface="Consolas"/>
                <a:sym typeface="Consolas"/>
              </a:rPr>
              <a:t>="fname"</a:t>
            </a:r>
            <a:r>
              <a:rPr lang="en-US" sz="1450">
                <a:solidFill>
                  <a:srgbClr val="FF0000"/>
                </a:solidFill>
                <a:latin typeface="Consolas"/>
                <a:ea typeface="Consolas"/>
                <a:cs typeface="Consolas"/>
                <a:sym typeface="Consolas"/>
              </a:rPr>
              <a:t> value</a:t>
            </a:r>
            <a:r>
              <a:rPr lang="en-US" sz="1450">
                <a:solidFill>
                  <a:srgbClr val="0000CD"/>
                </a:solidFill>
                <a:latin typeface="Consolas"/>
                <a:ea typeface="Consolas"/>
                <a:cs typeface="Consolas"/>
                <a:sym typeface="Consolas"/>
              </a:rPr>
              <a:t>="John"&gt;&lt;</a:t>
            </a:r>
            <a:r>
              <a:rPr lang="en-US" sz="1450">
                <a:solidFill>
                  <a:srgbClr val="A52A2A"/>
                </a:solidFill>
                <a:latin typeface="Consolas"/>
                <a:ea typeface="Consolas"/>
                <a:cs typeface="Consolas"/>
                <a:sym typeface="Consolas"/>
              </a:rPr>
              <a:t>br</a:t>
            </a:r>
            <a:r>
              <a:rPr lang="en-US" sz="1450">
                <a:solidFill>
                  <a:srgbClr val="0000CD"/>
                </a:solidFill>
                <a:latin typeface="Consolas"/>
                <a:ea typeface="Consolas"/>
                <a:cs typeface="Consolas"/>
                <a:sym typeface="Consolas"/>
              </a:rPr>
              <a:t>&gt;</a:t>
            </a:r>
            <a:endParaRPr sz="14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450">
                <a:highlight>
                  <a:srgbClr val="FFFFFF"/>
                </a:highlight>
                <a:latin typeface="Consolas"/>
                <a:ea typeface="Consolas"/>
                <a:cs typeface="Consolas"/>
                <a:sym typeface="Consolas"/>
              </a:rPr>
              <a:t>  </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label</a:t>
            </a:r>
            <a:r>
              <a:rPr lang="en-US" sz="1450">
                <a:solidFill>
                  <a:srgbClr val="FF0000"/>
                </a:solidFill>
                <a:latin typeface="Consolas"/>
                <a:ea typeface="Consolas"/>
                <a:cs typeface="Consolas"/>
                <a:sym typeface="Consolas"/>
              </a:rPr>
              <a:t> for</a:t>
            </a:r>
            <a:r>
              <a:rPr lang="en-US" sz="1450">
                <a:solidFill>
                  <a:srgbClr val="0000CD"/>
                </a:solidFill>
                <a:latin typeface="Consolas"/>
                <a:ea typeface="Consolas"/>
                <a:cs typeface="Consolas"/>
                <a:sym typeface="Consolas"/>
              </a:rPr>
              <a:t>="lname"&gt;</a:t>
            </a:r>
            <a:r>
              <a:rPr lang="en-US" sz="1450">
                <a:highlight>
                  <a:srgbClr val="FFFFFF"/>
                </a:highlight>
                <a:latin typeface="Consolas"/>
                <a:ea typeface="Consolas"/>
                <a:cs typeface="Consolas"/>
                <a:sym typeface="Consolas"/>
              </a:rPr>
              <a:t>Last name:</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/label</a:t>
            </a:r>
            <a:r>
              <a:rPr lang="en-US" sz="1450">
                <a:solidFill>
                  <a:srgbClr val="0000CD"/>
                </a:solidFill>
                <a:latin typeface="Consolas"/>
                <a:ea typeface="Consolas"/>
                <a:cs typeface="Consolas"/>
                <a:sym typeface="Consolas"/>
              </a:rPr>
              <a:t>&gt;&lt;</a:t>
            </a:r>
            <a:r>
              <a:rPr lang="en-US" sz="1450">
                <a:solidFill>
                  <a:srgbClr val="A52A2A"/>
                </a:solidFill>
                <a:latin typeface="Consolas"/>
                <a:ea typeface="Consolas"/>
                <a:cs typeface="Consolas"/>
                <a:sym typeface="Consolas"/>
              </a:rPr>
              <a:t>br</a:t>
            </a:r>
            <a:r>
              <a:rPr lang="en-US" sz="1450">
                <a:solidFill>
                  <a:srgbClr val="0000CD"/>
                </a:solidFill>
                <a:latin typeface="Consolas"/>
                <a:ea typeface="Consolas"/>
                <a:cs typeface="Consolas"/>
                <a:sym typeface="Consolas"/>
              </a:rPr>
              <a:t>&gt;</a:t>
            </a:r>
            <a:endParaRPr sz="14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450">
                <a:highlight>
                  <a:srgbClr val="FFFFFF"/>
                </a:highlight>
                <a:latin typeface="Consolas"/>
                <a:ea typeface="Consolas"/>
                <a:cs typeface="Consolas"/>
                <a:sym typeface="Consolas"/>
              </a:rPr>
              <a:t>  </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input</a:t>
            </a:r>
            <a:r>
              <a:rPr lang="en-US" sz="1450">
                <a:solidFill>
                  <a:srgbClr val="FF0000"/>
                </a:solidFill>
                <a:latin typeface="Consolas"/>
                <a:ea typeface="Consolas"/>
                <a:cs typeface="Consolas"/>
                <a:sym typeface="Consolas"/>
              </a:rPr>
              <a:t> type</a:t>
            </a:r>
            <a:r>
              <a:rPr lang="en-US" sz="1450">
                <a:solidFill>
                  <a:srgbClr val="0000CD"/>
                </a:solidFill>
                <a:latin typeface="Consolas"/>
                <a:ea typeface="Consolas"/>
                <a:cs typeface="Consolas"/>
                <a:sym typeface="Consolas"/>
              </a:rPr>
              <a:t>="text"</a:t>
            </a:r>
            <a:r>
              <a:rPr lang="en-US" sz="1450">
                <a:solidFill>
                  <a:srgbClr val="FF0000"/>
                </a:solidFill>
                <a:latin typeface="Consolas"/>
                <a:ea typeface="Consolas"/>
                <a:cs typeface="Consolas"/>
                <a:sym typeface="Consolas"/>
              </a:rPr>
              <a:t> id</a:t>
            </a:r>
            <a:r>
              <a:rPr lang="en-US" sz="1450">
                <a:solidFill>
                  <a:srgbClr val="0000CD"/>
                </a:solidFill>
                <a:latin typeface="Consolas"/>
                <a:ea typeface="Consolas"/>
                <a:cs typeface="Consolas"/>
                <a:sym typeface="Consolas"/>
              </a:rPr>
              <a:t>="lname"</a:t>
            </a:r>
            <a:r>
              <a:rPr lang="en-US" sz="1450">
                <a:solidFill>
                  <a:srgbClr val="FF0000"/>
                </a:solidFill>
                <a:latin typeface="Consolas"/>
                <a:ea typeface="Consolas"/>
                <a:cs typeface="Consolas"/>
                <a:sym typeface="Consolas"/>
              </a:rPr>
              <a:t> name</a:t>
            </a:r>
            <a:r>
              <a:rPr lang="en-US" sz="1450">
                <a:solidFill>
                  <a:srgbClr val="0000CD"/>
                </a:solidFill>
                <a:latin typeface="Consolas"/>
                <a:ea typeface="Consolas"/>
                <a:cs typeface="Consolas"/>
                <a:sym typeface="Consolas"/>
              </a:rPr>
              <a:t>="lname"</a:t>
            </a:r>
            <a:r>
              <a:rPr lang="en-US" sz="1450">
                <a:solidFill>
                  <a:srgbClr val="FF0000"/>
                </a:solidFill>
                <a:latin typeface="Consolas"/>
                <a:ea typeface="Consolas"/>
                <a:cs typeface="Consolas"/>
                <a:sym typeface="Consolas"/>
              </a:rPr>
              <a:t> value</a:t>
            </a:r>
            <a:r>
              <a:rPr lang="en-US" sz="1450">
                <a:solidFill>
                  <a:srgbClr val="0000CD"/>
                </a:solidFill>
                <a:latin typeface="Consolas"/>
                <a:ea typeface="Consolas"/>
                <a:cs typeface="Consolas"/>
                <a:sym typeface="Consolas"/>
              </a:rPr>
              <a:t>="Doe"&gt;&lt;</a:t>
            </a:r>
            <a:r>
              <a:rPr lang="en-US" sz="1450">
                <a:solidFill>
                  <a:srgbClr val="A52A2A"/>
                </a:solidFill>
                <a:latin typeface="Consolas"/>
                <a:ea typeface="Consolas"/>
                <a:cs typeface="Consolas"/>
                <a:sym typeface="Consolas"/>
              </a:rPr>
              <a:t>br</a:t>
            </a:r>
            <a:r>
              <a:rPr lang="en-US" sz="1450">
                <a:solidFill>
                  <a:srgbClr val="0000CD"/>
                </a:solidFill>
                <a:latin typeface="Consolas"/>
                <a:ea typeface="Consolas"/>
                <a:cs typeface="Consolas"/>
                <a:sym typeface="Consolas"/>
              </a:rPr>
              <a:t>&gt;&lt;</a:t>
            </a:r>
            <a:r>
              <a:rPr lang="en-US" sz="1450">
                <a:solidFill>
                  <a:srgbClr val="A52A2A"/>
                </a:solidFill>
                <a:latin typeface="Consolas"/>
                <a:ea typeface="Consolas"/>
                <a:cs typeface="Consolas"/>
                <a:sym typeface="Consolas"/>
              </a:rPr>
              <a:t>br</a:t>
            </a:r>
            <a:r>
              <a:rPr lang="en-US" sz="1450">
                <a:solidFill>
                  <a:srgbClr val="0000CD"/>
                </a:solidFill>
                <a:latin typeface="Consolas"/>
                <a:ea typeface="Consolas"/>
                <a:cs typeface="Consolas"/>
                <a:sym typeface="Consolas"/>
              </a:rPr>
              <a:t>&gt;</a:t>
            </a:r>
            <a:endParaRPr sz="14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450">
                <a:highlight>
                  <a:srgbClr val="FFFFFF"/>
                </a:highlight>
                <a:latin typeface="Consolas"/>
                <a:ea typeface="Consolas"/>
                <a:cs typeface="Consolas"/>
                <a:sym typeface="Consolas"/>
              </a:rPr>
              <a:t>  </a:t>
            </a: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input</a:t>
            </a:r>
            <a:r>
              <a:rPr lang="en-US" sz="1450">
                <a:solidFill>
                  <a:srgbClr val="FF0000"/>
                </a:solidFill>
                <a:latin typeface="Consolas"/>
                <a:ea typeface="Consolas"/>
                <a:cs typeface="Consolas"/>
                <a:sym typeface="Consolas"/>
              </a:rPr>
              <a:t> type</a:t>
            </a:r>
            <a:r>
              <a:rPr lang="en-US" sz="1450">
                <a:solidFill>
                  <a:srgbClr val="0000CD"/>
                </a:solidFill>
                <a:latin typeface="Consolas"/>
                <a:ea typeface="Consolas"/>
                <a:cs typeface="Consolas"/>
                <a:sym typeface="Consolas"/>
              </a:rPr>
              <a:t>="submit"</a:t>
            </a:r>
            <a:r>
              <a:rPr lang="en-US" sz="1450">
                <a:solidFill>
                  <a:srgbClr val="FF0000"/>
                </a:solidFill>
                <a:latin typeface="Consolas"/>
                <a:ea typeface="Consolas"/>
                <a:cs typeface="Consolas"/>
                <a:sym typeface="Consolas"/>
              </a:rPr>
              <a:t> value</a:t>
            </a:r>
            <a:r>
              <a:rPr lang="en-US" sz="1450">
                <a:solidFill>
                  <a:srgbClr val="0000CD"/>
                </a:solidFill>
                <a:latin typeface="Consolas"/>
                <a:ea typeface="Consolas"/>
                <a:cs typeface="Consolas"/>
                <a:sym typeface="Consolas"/>
              </a:rPr>
              <a:t>="Submit"&gt;</a:t>
            </a:r>
            <a:endParaRPr sz="1450">
              <a:solidFill>
                <a:srgbClr val="0000CD"/>
              </a:solidFill>
              <a:latin typeface="Consolas"/>
              <a:ea typeface="Consolas"/>
              <a:cs typeface="Consolas"/>
              <a:sym typeface="Consolas"/>
            </a:endParaRPr>
          </a:p>
          <a:p>
            <a:pPr indent="0" lvl="0" marL="0" rtl="0" algn="l">
              <a:spcBef>
                <a:spcPts val="360"/>
              </a:spcBef>
              <a:spcAft>
                <a:spcPts val="0"/>
              </a:spcAft>
              <a:buNone/>
            </a:pPr>
            <a:r>
              <a:rPr lang="en-US" sz="1450">
                <a:solidFill>
                  <a:srgbClr val="0000CD"/>
                </a:solidFill>
                <a:latin typeface="Consolas"/>
                <a:ea typeface="Consolas"/>
                <a:cs typeface="Consolas"/>
                <a:sym typeface="Consolas"/>
              </a:rPr>
              <a:t>&lt;</a:t>
            </a:r>
            <a:r>
              <a:rPr lang="en-US" sz="1450">
                <a:solidFill>
                  <a:srgbClr val="A52A2A"/>
                </a:solidFill>
                <a:latin typeface="Consolas"/>
                <a:ea typeface="Consolas"/>
                <a:cs typeface="Consolas"/>
                <a:sym typeface="Consolas"/>
              </a:rPr>
              <a:t>/form</a:t>
            </a:r>
            <a:r>
              <a:rPr lang="en-US" sz="1450">
                <a:solidFill>
                  <a:srgbClr val="0000CD"/>
                </a:solidFill>
                <a:latin typeface="Consolas"/>
                <a:ea typeface="Consolas"/>
                <a:cs typeface="Consolas"/>
                <a:sym typeface="Consolas"/>
              </a:rPr>
              <a:t>&gt;</a:t>
            </a:r>
            <a:endParaRPr sz="1450">
              <a:highlight>
                <a:srgbClr val="FFFF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43e15af9ad_0_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Form Attributes </a:t>
            </a:r>
            <a:endParaRPr/>
          </a:p>
        </p:txBody>
      </p:sp>
      <p:sp>
        <p:nvSpPr>
          <p:cNvPr id="438" name="Google Shape;438;g243e15af9ad_0_0"/>
          <p:cNvSpPr txBox="1"/>
          <p:nvPr>
            <p:ph idx="1" type="body"/>
          </p:nvPr>
        </p:nvSpPr>
        <p:spPr>
          <a:xfrm>
            <a:off x="457200" y="1184825"/>
            <a:ext cx="8229600" cy="4941600"/>
          </a:xfrm>
          <a:prstGeom prst="rect">
            <a:avLst/>
          </a:prstGeom>
        </p:spPr>
        <p:txBody>
          <a:bodyPr anchorCtr="0" anchor="t" bIns="45700" lIns="91425" spcFirstLastPara="1" rIns="91425" wrap="square" tIns="45700">
            <a:noAutofit/>
          </a:bodyPr>
          <a:lstStyle/>
          <a:p>
            <a:pPr indent="-387350" lvl="0" marL="457200" rtl="0" algn="l">
              <a:lnSpc>
                <a:spcPct val="115000"/>
              </a:lnSpc>
              <a:spcBef>
                <a:spcPts val="800"/>
              </a:spcBef>
              <a:spcAft>
                <a:spcPts val="0"/>
              </a:spcAft>
              <a:buSzPts val="2500"/>
              <a:buFont typeface="Arial"/>
              <a:buChar char="•"/>
            </a:pPr>
            <a:r>
              <a:rPr lang="en-US" sz="2500">
                <a:highlight>
                  <a:srgbClr val="FFFFFF"/>
                </a:highlight>
                <a:latin typeface="Arial"/>
                <a:ea typeface="Arial"/>
                <a:cs typeface="Arial"/>
                <a:sym typeface="Arial"/>
              </a:rPr>
              <a:t>Action Attribute: The action attribute defines the action to be performed when the form is submitted.</a:t>
            </a:r>
            <a:endParaRPr sz="2500">
              <a:highlight>
                <a:srgbClr val="FFFFFF"/>
              </a:highlight>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US" sz="2500">
                <a:highlight>
                  <a:srgbClr val="FFFFFF"/>
                </a:highlight>
                <a:latin typeface="Arial"/>
                <a:ea typeface="Arial"/>
                <a:cs typeface="Arial"/>
                <a:sym typeface="Arial"/>
              </a:rPr>
              <a:t>Target Attribute :The target attribute specifies where to display the response that is received after submitting the form.</a:t>
            </a:r>
            <a:endParaRPr sz="2500">
              <a:highlight>
                <a:srgbClr val="FFFFFF"/>
              </a:highlight>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US" sz="2500">
                <a:highlight>
                  <a:srgbClr val="FFFFFF"/>
                </a:highlight>
                <a:latin typeface="Arial"/>
                <a:ea typeface="Arial"/>
                <a:cs typeface="Arial"/>
                <a:sym typeface="Arial"/>
              </a:rPr>
              <a:t>Method Attribute: The method attribute specifies the HTTP method to be used when submitting the form data.</a:t>
            </a:r>
            <a:endParaRPr sz="2500">
              <a:highlight>
                <a:srgbClr val="FFFFFF"/>
              </a:highlight>
              <a:latin typeface="Arial"/>
              <a:ea typeface="Arial"/>
              <a:cs typeface="Arial"/>
              <a:sym typeface="Arial"/>
            </a:endParaRPr>
          </a:p>
          <a:p>
            <a:pPr indent="0" lvl="0" marL="0" rtl="0" algn="l">
              <a:spcBef>
                <a:spcPts val="800"/>
              </a:spcBef>
              <a:spcAft>
                <a:spcPts val="0"/>
              </a:spcAft>
              <a:buNone/>
            </a:pPr>
            <a:r>
              <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WORLD  WIDE  WEB</a:t>
            </a:r>
            <a:br>
              <a:rPr b="0" i="0" lang="en-US" sz="4000" u="none">
                <a:solidFill>
                  <a:schemeClr val="dk1"/>
                </a:solidFill>
                <a:latin typeface="Calibri"/>
                <a:ea typeface="Calibri"/>
                <a:cs typeface="Calibri"/>
                <a:sym typeface="Calibri"/>
              </a:rPr>
            </a:br>
            <a:endParaRPr/>
          </a:p>
        </p:txBody>
      </p:sp>
      <p:sp>
        <p:nvSpPr>
          <p:cNvPr id="115" name="Google Shape;115;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a:t>
            </a:r>
            <a:r>
              <a:rPr b="1" i="0" lang="en-US" sz="3200" u="none">
                <a:solidFill>
                  <a:schemeClr val="dk1"/>
                </a:solidFill>
                <a:latin typeface="Calibri"/>
                <a:ea typeface="Calibri"/>
                <a:cs typeface="Calibri"/>
                <a:sym typeface="Calibri"/>
              </a:rPr>
              <a:t>World Wide Web</a:t>
            </a:r>
            <a:r>
              <a:rPr b="0" i="0" lang="en-US" sz="3200" u="none">
                <a:solidFill>
                  <a:schemeClr val="dk1"/>
                </a:solidFill>
                <a:latin typeface="Calibri"/>
                <a:ea typeface="Calibri"/>
                <a:cs typeface="Calibri"/>
                <a:sym typeface="Calibri"/>
              </a:rPr>
              <a:t> (abbreviated as </a:t>
            </a:r>
            <a:r>
              <a:rPr b="1" i="0" lang="en-US" sz="3200" u="none">
                <a:solidFill>
                  <a:schemeClr val="dk1"/>
                </a:solidFill>
                <a:latin typeface="Calibri"/>
                <a:ea typeface="Calibri"/>
                <a:cs typeface="Calibri"/>
                <a:sym typeface="Calibri"/>
              </a:rPr>
              <a:t>WWW</a:t>
            </a:r>
            <a:r>
              <a:rPr b="0" i="0" lang="en-US" sz="3200" u="none">
                <a:solidFill>
                  <a:schemeClr val="dk1"/>
                </a:solidFill>
                <a:latin typeface="Calibri"/>
                <a:ea typeface="Calibri"/>
                <a:cs typeface="Calibri"/>
                <a:sym typeface="Calibri"/>
              </a:rPr>
              <a:t> or </a:t>
            </a:r>
            <a:r>
              <a:rPr b="1" i="0" lang="en-US" sz="3200" u="none">
                <a:solidFill>
                  <a:schemeClr val="dk1"/>
                </a:solidFill>
                <a:latin typeface="Calibri"/>
                <a:ea typeface="Calibri"/>
                <a:cs typeface="Calibri"/>
                <a:sym typeface="Calibri"/>
              </a:rPr>
              <a:t>W3</a:t>
            </a:r>
            <a:r>
              <a:rPr b="0" i="0" lang="en-US" sz="3200" u="none">
                <a:solidFill>
                  <a:schemeClr val="dk1"/>
                </a:solidFill>
                <a:latin typeface="Calibri"/>
                <a:ea typeface="Calibri"/>
                <a:cs typeface="Calibri"/>
                <a:sym typeface="Calibri"/>
              </a:rPr>
              <a:t> and commonly known as </a:t>
            </a:r>
            <a:r>
              <a:rPr b="1" i="0" lang="en-US" sz="3200" u="none">
                <a:solidFill>
                  <a:schemeClr val="dk1"/>
                </a:solidFill>
                <a:latin typeface="Calibri"/>
                <a:ea typeface="Calibri"/>
                <a:cs typeface="Calibri"/>
                <a:sym typeface="Calibri"/>
              </a:rPr>
              <a:t>the Web)</a:t>
            </a:r>
            <a:r>
              <a:rPr b="0" i="0" lang="en-US" sz="3200" u="none">
                <a:solidFill>
                  <a:schemeClr val="dk1"/>
                </a:solidFill>
                <a:latin typeface="Calibri"/>
                <a:ea typeface="Calibri"/>
                <a:cs typeface="Calibri"/>
                <a:sym typeface="Calibri"/>
              </a:rPr>
              <a:t>is a system of interlinked hypertext documents accessed via the Internet. With a web browser, one can view web pages that may contain text, images, videos, and other multimedia and navigate between them via hyperlinks.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43e15af9ad_0_9"/>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Action Attribute </a:t>
            </a:r>
            <a:endParaRPr/>
          </a:p>
        </p:txBody>
      </p:sp>
      <p:sp>
        <p:nvSpPr>
          <p:cNvPr id="444" name="Google Shape;444;g243e15af9ad_0_9"/>
          <p:cNvSpPr txBox="1"/>
          <p:nvPr>
            <p:ph idx="1" type="body"/>
          </p:nvPr>
        </p:nvSpPr>
        <p:spPr>
          <a:xfrm>
            <a:off x="457200" y="1226625"/>
            <a:ext cx="8229600" cy="4899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sz="1550">
                <a:highlight>
                  <a:srgbClr val="FFFFFF"/>
                </a:highlight>
                <a:latin typeface="Verdana"/>
                <a:ea typeface="Verdana"/>
                <a:cs typeface="Verdana"/>
                <a:sym typeface="Verdana"/>
              </a:rPr>
              <a:t>The </a:t>
            </a:r>
            <a:r>
              <a:rPr lang="en-US" sz="1600">
                <a:solidFill>
                  <a:srgbClr val="DC143C"/>
                </a:solidFill>
                <a:highlight>
                  <a:srgbClr val="FFFFFF"/>
                </a:highlight>
                <a:latin typeface="Consolas"/>
                <a:ea typeface="Consolas"/>
                <a:cs typeface="Consolas"/>
                <a:sym typeface="Consolas"/>
              </a:rPr>
              <a:t>action</a:t>
            </a:r>
            <a:r>
              <a:rPr lang="en-US" sz="1550">
                <a:highlight>
                  <a:srgbClr val="FFFFFF"/>
                </a:highlight>
                <a:latin typeface="Verdana"/>
                <a:ea typeface="Verdana"/>
                <a:cs typeface="Verdana"/>
                <a:sym typeface="Verdana"/>
              </a:rPr>
              <a:t> attribute defines the action to be performed when the form is submitted.</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550">
                <a:highlight>
                  <a:srgbClr val="FFFFFF"/>
                </a:highlight>
                <a:latin typeface="Verdana"/>
                <a:ea typeface="Verdana"/>
                <a:cs typeface="Verdana"/>
                <a:sym typeface="Verdana"/>
              </a:rPr>
              <a:t>Usually, the form data is sent to a file on the server when the user clicks on the submit button.</a:t>
            </a:r>
            <a:endParaRPr sz="1550">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form</a:t>
            </a:r>
            <a:r>
              <a:rPr lang="en-US" sz="1550">
                <a:solidFill>
                  <a:srgbClr val="FF0000"/>
                </a:solidFill>
                <a:latin typeface="Consolas"/>
                <a:ea typeface="Consolas"/>
                <a:cs typeface="Consolas"/>
                <a:sym typeface="Consolas"/>
              </a:rPr>
              <a:t> action</a:t>
            </a:r>
            <a:r>
              <a:rPr lang="en-US" sz="1550">
                <a:solidFill>
                  <a:srgbClr val="0000CD"/>
                </a:solidFill>
                <a:latin typeface="Consolas"/>
                <a:ea typeface="Consolas"/>
                <a:cs typeface="Consolas"/>
                <a:sym typeface="Consolas"/>
              </a:rPr>
              <a:t>="/action_page.php"&gt;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FF0000"/>
                </a:solidFill>
                <a:latin typeface="Consolas"/>
                <a:ea typeface="Consolas"/>
                <a:cs typeface="Consolas"/>
                <a:sym typeface="Consolas"/>
              </a:rPr>
              <a:t> for</a:t>
            </a:r>
            <a:r>
              <a:rPr lang="en-US" sz="1550">
                <a:solidFill>
                  <a:srgbClr val="0000CD"/>
                </a:solidFill>
                <a:latin typeface="Consolas"/>
                <a:ea typeface="Consolas"/>
                <a:cs typeface="Consolas"/>
                <a:sym typeface="Consolas"/>
              </a:rPr>
              <a:t>="fname"&gt;</a:t>
            </a:r>
            <a:r>
              <a:rPr lang="en-US" sz="1550">
                <a:highlight>
                  <a:srgbClr val="FFFFFF"/>
                </a:highlight>
                <a:latin typeface="Consolas"/>
                <a:ea typeface="Consolas"/>
                <a:cs typeface="Consolas"/>
                <a:sym typeface="Consolas"/>
              </a:rPr>
              <a:t>First name:</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0000CD"/>
                </a:solidFill>
                <a:latin typeface="Consolas"/>
                <a:ea typeface="Consolas"/>
                <a:cs typeface="Consolas"/>
                <a:sym typeface="Consolas"/>
              </a:rPr>
              <a:t>&gt;&lt;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input</a:t>
            </a:r>
            <a:r>
              <a:rPr lang="en-US" sz="1550">
                <a:solidFill>
                  <a:srgbClr val="FF0000"/>
                </a:solidFill>
                <a:latin typeface="Consolas"/>
                <a:ea typeface="Consolas"/>
                <a:cs typeface="Consolas"/>
                <a:sym typeface="Consolas"/>
              </a:rPr>
              <a:t> type</a:t>
            </a:r>
            <a:r>
              <a:rPr lang="en-US" sz="1550">
                <a:solidFill>
                  <a:srgbClr val="0000CD"/>
                </a:solidFill>
                <a:latin typeface="Consolas"/>
                <a:ea typeface="Consolas"/>
                <a:cs typeface="Consolas"/>
                <a:sym typeface="Consolas"/>
              </a:rPr>
              <a:t>="text"</a:t>
            </a:r>
            <a:r>
              <a:rPr lang="en-US" sz="1550">
                <a:solidFill>
                  <a:srgbClr val="FF0000"/>
                </a:solidFill>
                <a:latin typeface="Consolas"/>
                <a:ea typeface="Consolas"/>
                <a:cs typeface="Consolas"/>
                <a:sym typeface="Consolas"/>
              </a:rPr>
              <a:t> id</a:t>
            </a:r>
            <a:r>
              <a:rPr lang="en-US" sz="1550">
                <a:solidFill>
                  <a:srgbClr val="0000CD"/>
                </a:solidFill>
                <a:latin typeface="Consolas"/>
                <a:ea typeface="Consolas"/>
                <a:cs typeface="Consolas"/>
                <a:sym typeface="Consolas"/>
              </a:rPr>
              <a:t>="fname"</a:t>
            </a:r>
            <a:r>
              <a:rPr lang="en-US" sz="1550">
                <a:solidFill>
                  <a:srgbClr val="FF0000"/>
                </a:solidFill>
                <a:latin typeface="Consolas"/>
                <a:ea typeface="Consolas"/>
                <a:cs typeface="Consolas"/>
                <a:sym typeface="Consolas"/>
              </a:rPr>
              <a:t> name</a:t>
            </a:r>
            <a:r>
              <a:rPr lang="en-US" sz="1550">
                <a:solidFill>
                  <a:srgbClr val="0000CD"/>
                </a:solidFill>
                <a:latin typeface="Consolas"/>
                <a:ea typeface="Consolas"/>
                <a:cs typeface="Consolas"/>
                <a:sym typeface="Consolas"/>
              </a:rPr>
              <a:t>="fname"</a:t>
            </a:r>
            <a:r>
              <a:rPr lang="en-US" sz="1550">
                <a:solidFill>
                  <a:srgbClr val="FF0000"/>
                </a:solidFill>
                <a:latin typeface="Consolas"/>
                <a:ea typeface="Consolas"/>
                <a:cs typeface="Consolas"/>
                <a:sym typeface="Consolas"/>
              </a:rPr>
              <a:t> value</a:t>
            </a:r>
            <a:r>
              <a:rPr lang="en-US" sz="1550">
                <a:solidFill>
                  <a:srgbClr val="0000CD"/>
                </a:solidFill>
                <a:latin typeface="Consolas"/>
                <a:ea typeface="Consolas"/>
                <a:cs typeface="Consolas"/>
                <a:sym typeface="Consolas"/>
              </a:rPr>
              <a:t>="John"&gt;&lt;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FF0000"/>
                </a:solidFill>
                <a:latin typeface="Consolas"/>
                <a:ea typeface="Consolas"/>
                <a:cs typeface="Consolas"/>
                <a:sym typeface="Consolas"/>
              </a:rPr>
              <a:t> for</a:t>
            </a:r>
            <a:r>
              <a:rPr lang="en-US" sz="1550">
                <a:solidFill>
                  <a:srgbClr val="0000CD"/>
                </a:solidFill>
                <a:latin typeface="Consolas"/>
                <a:ea typeface="Consolas"/>
                <a:cs typeface="Consolas"/>
                <a:sym typeface="Consolas"/>
              </a:rPr>
              <a:t>="lname"&gt;</a:t>
            </a:r>
            <a:r>
              <a:rPr lang="en-US" sz="1550">
                <a:highlight>
                  <a:srgbClr val="FFFFFF"/>
                </a:highlight>
                <a:latin typeface="Consolas"/>
                <a:ea typeface="Consolas"/>
                <a:cs typeface="Consolas"/>
                <a:sym typeface="Consolas"/>
              </a:rPr>
              <a:t>Last name:</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/label</a:t>
            </a:r>
            <a:r>
              <a:rPr lang="en-US" sz="1550">
                <a:solidFill>
                  <a:srgbClr val="0000CD"/>
                </a:solidFill>
                <a:latin typeface="Consolas"/>
                <a:ea typeface="Consolas"/>
                <a:cs typeface="Consolas"/>
                <a:sym typeface="Consolas"/>
              </a:rPr>
              <a:t>&gt;&lt;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input</a:t>
            </a:r>
            <a:r>
              <a:rPr lang="en-US" sz="1550">
                <a:solidFill>
                  <a:srgbClr val="FF0000"/>
                </a:solidFill>
                <a:latin typeface="Consolas"/>
                <a:ea typeface="Consolas"/>
                <a:cs typeface="Consolas"/>
                <a:sym typeface="Consolas"/>
              </a:rPr>
              <a:t> type</a:t>
            </a:r>
            <a:r>
              <a:rPr lang="en-US" sz="1550">
                <a:solidFill>
                  <a:srgbClr val="0000CD"/>
                </a:solidFill>
                <a:latin typeface="Consolas"/>
                <a:ea typeface="Consolas"/>
                <a:cs typeface="Consolas"/>
                <a:sym typeface="Consolas"/>
              </a:rPr>
              <a:t>="text"</a:t>
            </a:r>
            <a:r>
              <a:rPr lang="en-US" sz="1550">
                <a:solidFill>
                  <a:srgbClr val="FF0000"/>
                </a:solidFill>
                <a:latin typeface="Consolas"/>
                <a:ea typeface="Consolas"/>
                <a:cs typeface="Consolas"/>
                <a:sym typeface="Consolas"/>
              </a:rPr>
              <a:t> id</a:t>
            </a:r>
            <a:r>
              <a:rPr lang="en-US" sz="1550">
                <a:solidFill>
                  <a:srgbClr val="0000CD"/>
                </a:solidFill>
                <a:latin typeface="Consolas"/>
                <a:ea typeface="Consolas"/>
                <a:cs typeface="Consolas"/>
                <a:sym typeface="Consolas"/>
              </a:rPr>
              <a:t>="lname"</a:t>
            </a:r>
            <a:r>
              <a:rPr lang="en-US" sz="1550">
                <a:solidFill>
                  <a:srgbClr val="FF0000"/>
                </a:solidFill>
                <a:latin typeface="Consolas"/>
                <a:ea typeface="Consolas"/>
                <a:cs typeface="Consolas"/>
                <a:sym typeface="Consolas"/>
              </a:rPr>
              <a:t> name</a:t>
            </a:r>
            <a:r>
              <a:rPr lang="en-US" sz="1550">
                <a:solidFill>
                  <a:srgbClr val="0000CD"/>
                </a:solidFill>
                <a:latin typeface="Consolas"/>
                <a:ea typeface="Consolas"/>
                <a:cs typeface="Consolas"/>
                <a:sym typeface="Consolas"/>
              </a:rPr>
              <a:t>="lname"</a:t>
            </a:r>
            <a:r>
              <a:rPr lang="en-US" sz="1550">
                <a:solidFill>
                  <a:srgbClr val="FF0000"/>
                </a:solidFill>
                <a:latin typeface="Consolas"/>
                <a:ea typeface="Consolas"/>
                <a:cs typeface="Consolas"/>
                <a:sym typeface="Consolas"/>
              </a:rPr>
              <a:t> value</a:t>
            </a:r>
            <a:r>
              <a:rPr lang="en-US" sz="1550">
                <a:solidFill>
                  <a:srgbClr val="0000CD"/>
                </a:solidFill>
                <a:latin typeface="Consolas"/>
                <a:ea typeface="Consolas"/>
                <a:cs typeface="Consolas"/>
                <a:sym typeface="Consolas"/>
              </a:rPr>
              <a:t>="Doe"&gt;&lt;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&gt;&lt;</a:t>
            </a:r>
            <a:r>
              <a:rPr lang="en-US" sz="1550">
                <a:solidFill>
                  <a:srgbClr val="A52A2A"/>
                </a:solidFill>
                <a:latin typeface="Consolas"/>
                <a:ea typeface="Consolas"/>
                <a:cs typeface="Consolas"/>
                <a:sym typeface="Consolas"/>
              </a:rPr>
              <a:t>br</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Clr>
                <a:schemeClr val="dk1"/>
              </a:buClr>
              <a:buSzPts val="1100"/>
              <a:buFont typeface="Arial"/>
              <a:buNone/>
            </a:pPr>
            <a:r>
              <a:rPr lang="en-US" sz="1550">
                <a:highlight>
                  <a:srgbClr val="FFFFFF"/>
                </a:highlight>
                <a:latin typeface="Consolas"/>
                <a:ea typeface="Consolas"/>
                <a:cs typeface="Consolas"/>
                <a:sym typeface="Consolas"/>
              </a:rPr>
              <a:t>  </a:t>
            </a: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input</a:t>
            </a:r>
            <a:r>
              <a:rPr lang="en-US" sz="1550">
                <a:solidFill>
                  <a:srgbClr val="FF0000"/>
                </a:solidFill>
                <a:latin typeface="Consolas"/>
                <a:ea typeface="Consolas"/>
                <a:cs typeface="Consolas"/>
                <a:sym typeface="Consolas"/>
              </a:rPr>
              <a:t> type</a:t>
            </a:r>
            <a:r>
              <a:rPr lang="en-US" sz="1550">
                <a:solidFill>
                  <a:srgbClr val="0000CD"/>
                </a:solidFill>
                <a:latin typeface="Consolas"/>
                <a:ea typeface="Consolas"/>
                <a:cs typeface="Consolas"/>
                <a:sym typeface="Consolas"/>
              </a:rPr>
              <a:t>="submit"</a:t>
            </a:r>
            <a:r>
              <a:rPr lang="en-US" sz="1550">
                <a:solidFill>
                  <a:srgbClr val="FF0000"/>
                </a:solidFill>
                <a:latin typeface="Consolas"/>
                <a:ea typeface="Consolas"/>
                <a:cs typeface="Consolas"/>
                <a:sym typeface="Consolas"/>
              </a:rPr>
              <a:t> value</a:t>
            </a:r>
            <a:r>
              <a:rPr lang="en-US" sz="1550">
                <a:solidFill>
                  <a:srgbClr val="0000CD"/>
                </a:solidFill>
                <a:latin typeface="Consolas"/>
                <a:ea typeface="Consolas"/>
                <a:cs typeface="Consolas"/>
                <a:sym typeface="Consolas"/>
              </a:rPr>
              <a:t>="Submit"&gt;</a:t>
            </a:r>
            <a:endParaRPr sz="1550">
              <a:solidFill>
                <a:srgbClr val="0000CD"/>
              </a:solidFill>
              <a:latin typeface="Consolas"/>
              <a:ea typeface="Consolas"/>
              <a:cs typeface="Consolas"/>
              <a:sym typeface="Consolas"/>
            </a:endParaRPr>
          </a:p>
          <a:p>
            <a:pPr indent="0" lvl="0" marL="0" rtl="0" algn="l">
              <a:spcBef>
                <a:spcPts val="360"/>
              </a:spcBef>
              <a:spcAft>
                <a:spcPts val="0"/>
              </a:spcAft>
              <a:buNone/>
            </a:pPr>
            <a:r>
              <a:rPr lang="en-US" sz="1550">
                <a:solidFill>
                  <a:srgbClr val="0000CD"/>
                </a:solidFill>
                <a:latin typeface="Consolas"/>
                <a:ea typeface="Consolas"/>
                <a:cs typeface="Consolas"/>
                <a:sym typeface="Consolas"/>
              </a:rPr>
              <a:t>&lt;</a:t>
            </a:r>
            <a:r>
              <a:rPr lang="en-US" sz="1550">
                <a:solidFill>
                  <a:srgbClr val="A52A2A"/>
                </a:solidFill>
                <a:latin typeface="Consolas"/>
                <a:ea typeface="Consolas"/>
                <a:cs typeface="Consolas"/>
                <a:sym typeface="Consolas"/>
              </a:rPr>
              <a:t>/form</a:t>
            </a:r>
            <a:r>
              <a:rPr lang="en-US" sz="1550">
                <a:solidFill>
                  <a:srgbClr val="0000CD"/>
                </a:solidFill>
                <a:latin typeface="Consolas"/>
                <a:ea typeface="Consolas"/>
                <a:cs typeface="Consolas"/>
                <a:sym typeface="Consolas"/>
              </a:rPr>
              <a:t>&gt;</a:t>
            </a:r>
            <a:endParaRPr sz="1550">
              <a:solidFill>
                <a:srgbClr val="0000CD"/>
              </a:solidFill>
              <a:latin typeface="Consolas"/>
              <a:ea typeface="Consolas"/>
              <a:cs typeface="Consolas"/>
              <a:sym typeface="Consolas"/>
            </a:endParaRPr>
          </a:p>
          <a:p>
            <a:pPr indent="0" lvl="0" marL="0" rtl="0" algn="l">
              <a:spcBef>
                <a:spcPts val="360"/>
              </a:spcBef>
              <a:spcAft>
                <a:spcPts val="0"/>
              </a:spcAft>
              <a:buNone/>
            </a:pPr>
            <a:r>
              <a:rPr lang="en-US" sz="1550">
                <a:highlight>
                  <a:srgbClr val="FFFFFF"/>
                </a:highlight>
                <a:latin typeface="Verdana"/>
                <a:ea typeface="Verdana"/>
                <a:cs typeface="Verdana"/>
                <a:sym typeface="Verdana"/>
              </a:rPr>
              <a:t>In the example, the form data is sent to a file called "action_page.php". This file contains a server-side script that handles the form data</a:t>
            </a:r>
            <a:endParaRPr sz="1550">
              <a:solidFill>
                <a:srgbClr val="0000CD"/>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43e15af9ad_0_1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Target Attribute </a:t>
            </a:r>
            <a:endParaRPr/>
          </a:p>
        </p:txBody>
      </p:sp>
      <p:sp>
        <p:nvSpPr>
          <p:cNvPr id="450" name="Google Shape;450;g243e15af9ad_0_17"/>
          <p:cNvSpPr txBox="1"/>
          <p:nvPr>
            <p:ph idx="1" type="body"/>
          </p:nvPr>
        </p:nvSpPr>
        <p:spPr>
          <a:xfrm>
            <a:off x="457200" y="1268450"/>
            <a:ext cx="8229600" cy="4675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a:t>
            </a:r>
            <a:r>
              <a:rPr lang="en-US" sz="1400">
                <a:solidFill>
                  <a:srgbClr val="DC143C"/>
                </a:solidFill>
                <a:highlight>
                  <a:srgbClr val="FFFFFF"/>
                </a:highlight>
                <a:latin typeface="Consolas"/>
                <a:ea typeface="Consolas"/>
                <a:cs typeface="Consolas"/>
                <a:sym typeface="Consolas"/>
              </a:rPr>
              <a:t>target</a:t>
            </a:r>
            <a:r>
              <a:rPr lang="en-US" sz="1350">
                <a:highlight>
                  <a:srgbClr val="FFFFFF"/>
                </a:highlight>
                <a:latin typeface="Verdana"/>
                <a:ea typeface="Verdana"/>
                <a:cs typeface="Verdana"/>
                <a:sym typeface="Verdana"/>
              </a:rPr>
              <a:t> attribute specifies where to display the response that is received after submitting the form.</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a:t>
            </a:r>
            <a:r>
              <a:rPr lang="en-US" sz="1400">
                <a:solidFill>
                  <a:srgbClr val="DC143C"/>
                </a:solidFill>
                <a:highlight>
                  <a:srgbClr val="FFFFFF"/>
                </a:highlight>
                <a:latin typeface="Consolas"/>
                <a:ea typeface="Consolas"/>
                <a:cs typeface="Consolas"/>
                <a:sym typeface="Consolas"/>
              </a:rPr>
              <a:t>target</a:t>
            </a:r>
            <a:r>
              <a:rPr lang="en-US" sz="1350">
                <a:highlight>
                  <a:srgbClr val="FFFFFF"/>
                </a:highlight>
                <a:latin typeface="Verdana"/>
                <a:ea typeface="Verdana"/>
                <a:cs typeface="Verdana"/>
                <a:sym typeface="Verdana"/>
              </a:rPr>
              <a:t> attribute can have one of the following values:</a:t>
            </a:r>
            <a:endParaRPr sz="1350">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b="1" lang="en-US" sz="1350">
                <a:solidFill>
                  <a:srgbClr val="000000"/>
                </a:solidFill>
                <a:highlight>
                  <a:srgbClr val="FFFFFF"/>
                </a:highlight>
                <a:latin typeface="Verdana"/>
                <a:ea typeface="Verdana"/>
                <a:cs typeface="Verdana"/>
                <a:sym typeface="Verdana"/>
              </a:rPr>
              <a:t>Value                      Description</a:t>
            </a:r>
            <a:endParaRPr b="1" sz="13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350">
                <a:solidFill>
                  <a:srgbClr val="000000"/>
                </a:solidFill>
                <a:highlight>
                  <a:srgbClr val="FFFFFF"/>
                </a:highlight>
                <a:latin typeface="Verdana"/>
                <a:ea typeface="Verdana"/>
                <a:cs typeface="Verdana"/>
                <a:sym typeface="Verdana"/>
              </a:rPr>
              <a:t>_blank            The response is displayed in a new window or tab</a:t>
            </a:r>
            <a:endParaRPr sz="13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350">
                <a:solidFill>
                  <a:srgbClr val="000000"/>
                </a:solidFill>
                <a:highlight>
                  <a:srgbClr val="FFFFFF"/>
                </a:highlight>
                <a:latin typeface="Verdana"/>
                <a:ea typeface="Verdana"/>
                <a:cs typeface="Verdana"/>
                <a:sym typeface="Verdana"/>
              </a:rPr>
              <a:t>_self               The response is displayed in the current window</a:t>
            </a:r>
            <a:endParaRPr sz="13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350">
                <a:solidFill>
                  <a:srgbClr val="000000"/>
                </a:solidFill>
                <a:highlight>
                  <a:srgbClr val="FFFFFF"/>
                </a:highlight>
                <a:latin typeface="Verdana"/>
                <a:ea typeface="Verdana"/>
                <a:cs typeface="Verdana"/>
                <a:sym typeface="Verdana"/>
              </a:rPr>
              <a:t>_parent           The response is displayed in the parent frame</a:t>
            </a:r>
            <a:endParaRPr sz="13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lang="en-US" sz="1350">
                <a:solidFill>
                  <a:srgbClr val="000000"/>
                </a:solidFill>
                <a:highlight>
                  <a:srgbClr val="FFFFFF"/>
                </a:highlight>
                <a:latin typeface="Verdana"/>
                <a:ea typeface="Verdana"/>
                <a:cs typeface="Verdana"/>
                <a:sym typeface="Verdana"/>
              </a:rPr>
              <a:t>_top               The response is displayed in the full body of the window</a:t>
            </a:r>
            <a:endParaRPr sz="1350">
              <a:solidFill>
                <a:srgbClr val="000000"/>
              </a:solidFill>
              <a:highlight>
                <a:srgbClr val="FFFFFF"/>
              </a:highlight>
              <a:latin typeface="Verdana"/>
              <a:ea typeface="Verdana"/>
              <a:cs typeface="Verdana"/>
              <a:sym typeface="Verdana"/>
            </a:endParaRPr>
          </a:p>
          <a:p>
            <a:pPr indent="0" lvl="0" marL="0" rtl="0" algn="l">
              <a:lnSpc>
                <a:spcPct val="115000"/>
              </a:lnSpc>
              <a:spcBef>
                <a:spcPts val="1500"/>
              </a:spcBef>
              <a:spcAft>
                <a:spcPts val="0"/>
              </a:spcAft>
              <a:buNone/>
            </a:pPr>
            <a:r>
              <a:rPr i="1" lang="en-US" sz="1350">
                <a:solidFill>
                  <a:srgbClr val="000000"/>
                </a:solidFill>
                <a:highlight>
                  <a:srgbClr val="FFFFFF"/>
                </a:highlight>
                <a:latin typeface="Verdana"/>
                <a:ea typeface="Verdana"/>
                <a:cs typeface="Verdana"/>
                <a:sym typeface="Verdana"/>
              </a:rPr>
              <a:t>framename      </a:t>
            </a:r>
            <a:r>
              <a:rPr lang="en-US" sz="1350">
                <a:solidFill>
                  <a:srgbClr val="000000"/>
                </a:solidFill>
                <a:highlight>
                  <a:srgbClr val="FFFFFF"/>
                </a:highlight>
                <a:latin typeface="Verdana"/>
                <a:ea typeface="Verdana"/>
                <a:cs typeface="Verdana"/>
                <a:sym typeface="Verdana"/>
              </a:rPr>
              <a:t>The response is displayed in a named iframe</a:t>
            </a:r>
            <a:endParaRPr sz="1350">
              <a:solidFill>
                <a:srgbClr val="000000"/>
              </a:solidFill>
              <a:highlight>
                <a:srgbClr val="FFFFFF"/>
              </a:highlight>
              <a:latin typeface="Verdana"/>
              <a:ea typeface="Verdana"/>
              <a:cs typeface="Verdana"/>
              <a:sym typeface="Verdana"/>
            </a:endParaRPr>
          </a:p>
          <a:p>
            <a:pPr indent="0" lvl="0" marL="0" rtl="0" algn="l">
              <a:spcBef>
                <a:spcPts val="1500"/>
              </a:spcBef>
              <a:spcAft>
                <a:spcPts val="0"/>
              </a:spcAft>
              <a:buNone/>
            </a:pPr>
            <a:r>
              <a:t/>
            </a:r>
            <a:endParaRPr sz="3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43e15af9ad_0_28"/>
          <p:cNvSpPr txBox="1"/>
          <p:nvPr>
            <p:ph type="title"/>
          </p:nvPr>
        </p:nvSpPr>
        <p:spPr>
          <a:xfrm>
            <a:off x="457200" y="274629"/>
            <a:ext cx="8229600" cy="729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Method Attribute </a:t>
            </a:r>
            <a:endParaRPr/>
          </a:p>
        </p:txBody>
      </p:sp>
      <p:sp>
        <p:nvSpPr>
          <p:cNvPr id="456" name="Google Shape;456;g243e15af9ad_0_28"/>
          <p:cNvSpPr txBox="1"/>
          <p:nvPr>
            <p:ph idx="1" type="body"/>
          </p:nvPr>
        </p:nvSpPr>
        <p:spPr>
          <a:xfrm>
            <a:off x="457200" y="933925"/>
            <a:ext cx="8229600" cy="57150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a:t>
            </a:r>
            <a:r>
              <a:rPr lang="en-US" sz="1400">
                <a:solidFill>
                  <a:srgbClr val="DC143C"/>
                </a:solidFill>
                <a:highlight>
                  <a:srgbClr val="FFFFFF"/>
                </a:highlight>
                <a:latin typeface="Consolas"/>
                <a:ea typeface="Consolas"/>
                <a:cs typeface="Consolas"/>
                <a:sym typeface="Consolas"/>
              </a:rPr>
              <a:t>method</a:t>
            </a:r>
            <a:r>
              <a:rPr lang="en-US" sz="1350">
                <a:highlight>
                  <a:srgbClr val="FFFFFF"/>
                </a:highlight>
                <a:latin typeface="Verdana"/>
                <a:ea typeface="Verdana"/>
                <a:cs typeface="Verdana"/>
                <a:sym typeface="Verdana"/>
              </a:rPr>
              <a:t> attribute specifies the HTTP method to be used when submitting the form data.</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form-data can be sent as URL variables (with </a:t>
            </a:r>
            <a:r>
              <a:rPr lang="en-US" sz="1400">
                <a:solidFill>
                  <a:srgbClr val="DC143C"/>
                </a:solidFill>
                <a:highlight>
                  <a:srgbClr val="FFFFFF"/>
                </a:highlight>
                <a:latin typeface="Consolas"/>
                <a:ea typeface="Consolas"/>
                <a:cs typeface="Consolas"/>
                <a:sym typeface="Consolas"/>
              </a:rPr>
              <a:t>method="get"</a:t>
            </a:r>
            <a:r>
              <a:rPr lang="en-US" sz="1350">
                <a:highlight>
                  <a:srgbClr val="FFFFFF"/>
                </a:highlight>
                <a:latin typeface="Verdana"/>
                <a:ea typeface="Verdana"/>
                <a:cs typeface="Verdana"/>
                <a:sym typeface="Verdana"/>
              </a:rPr>
              <a:t>) or as HTTP post transaction (with </a:t>
            </a:r>
            <a:r>
              <a:rPr lang="en-US" sz="1400">
                <a:solidFill>
                  <a:srgbClr val="DC143C"/>
                </a:solidFill>
                <a:highlight>
                  <a:srgbClr val="FFFFFF"/>
                </a:highlight>
                <a:latin typeface="Consolas"/>
                <a:ea typeface="Consolas"/>
                <a:cs typeface="Consolas"/>
                <a:sym typeface="Consolas"/>
              </a:rPr>
              <a:t>method="post"</a:t>
            </a:r>
            <a:r>
              <a:rPr lang="en-US" sz="1350">
                <a:highlight>
                  <a:srgbClr val="FFFFFF"/>
                </a:highlight>
                <a:latin typeface="Verdana"/>
                <a:ea typeface="Verdana"/>
                <a:cs typeface="Verdana"/>
                <a:sym typeface="Verdana"/>
              </a:rPr>
              <a:t>).</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350">
                <a:highlight>
                  <a:srgbClr val="FFFFFF"/>
                </a:highlight>
                <a:latin typeface="Verdana"/>
                <a:ea typeface="Verdana"/>
                <a:cs typeface="Verdana"/>
                <a:sym typeface="Verdana"/>
              </a:rPr>
              <a:t>The default HTTP method when submitting form data is GET. </a:t>
            </a:r>
            <a:endParaRPr sz="1350">
              <a:highlight>
                <a:srgbClr val="FFFFFF"/>
              </a:highlight>
              <a:latin typeface="Verdana"/>
              <a:ea typeface="Verdana"/>
              <a:cs typeface="Verdana"/>
              <a:sym typeface="Verdana"/>
            </a:endParaRPr>
          </a:p>
          <a:p>
            <a:pPr indent="0" lvl="0" marL="0" rtl="0" algn="l">
              <a:spcBef>
                <a:spcPts val="1400"/>
              </a:spcBef>
              <a:spcAft>
                <a:spcPts val="0"/>
              </a:spcAft>
              <a:buNone/>
            </a:pPr>
            <a:r>
              <a:rPr lang="en-US" sz="1350">
                <a:solidFill>
                  <a:srgbClr val="0000CD"/>
                </a:solidFill>
                <a:highlight>
                  <a:srgbClr val="FFFFFF"/>
                </a:highlight>
                <a:latin typeface="Consolas"/>
                <a:ea typeface="Consolas"/>
                <a:cs typeface="Consolas"/>
                <a:sym typeface="Consolas"/>
              </a:rPr>
              <a:t>&lt;</a:t>
            </a:r>
            <a:r>
              <a:rPr lang="en-US" sz="1350">
                <a:solidFill>
                  <a:srgbClr val="A52A2A"/>
                </a:solidFill>
                <a:highlight>
                  <a:srgbClr val="FFFFFF"/>
                </a:highlight>
                <a:latin typeface="Consolas"/>
                <a:ea typeface="Consolas"/>
                <a:cs typeface="Consolas"/>
                <a:sym typeface="Consolas"/>
              </a:rPr>
              <a:t>form</a:t>
            </a:r>
            <a:r>
              <a:rPr lang="en-US" sz="1350">
                <a:solidFill>
                  <a:srgbClr val="FF0000"/>
                </a:solidFill>
                <a:highlight>
                  <a:srgbClr val="FFFFFF"/>
                </a:highlight>
                <a:latin typeface="Consolas"/>
                <a:ea typeface="Consolas"/>
                <a:cs typeface="Consolas"/>
                <a:sym typeface="Consolas"/>
              </a:rPr>
              <a:t> action</a:t>
            </a:r>
            <a:r>
              <a:rPr lang="en-US" sz="1350">
                <a:solidFill>
                  <a:srgbClr val="0000CD"/>
                </a:solidFill>
                <a:highlight>
                  <a:srgbClr val="FFFFFF"/>
                </a:highlight>
                <a:latin typeface="Consolas"/>
                <a:ea typeface="Consolas"/>
                <a:cs typeface="Consolas"/>
                <a:sym typeface="Consolas"/>
              </a:rPr>
              <a:t>="/action_page.php"</a:t>
            </a:r>
            <a:r>
              <a:rPr lang="en-US" sz="1350">
                <a:solidFill>
                  <a:srgbClr val="FF0000"/>
                </a:solidFill>
                <a:highlight>
                  <a:srgbClr val="FFFFFF"/>
                </a:highlight>
                <a:latin typeface="Consolas"/>
                <a:ea typeface="Consolas"/>
                <a:cs typeface="Consolas"/>
                <a:sym typeface="Consolas"/>
              </a:rPr>
              <a:t> method</a:t>
            </a:r>
            <a:r>
              <a:rPr lang="en-US" sz="1350">
                <a:solidFill>
                  <a:srgbClr val="0000CD"/>
                </a:solidFill>
                <a:highlight>
                  <a:srgbClr val="FFFFFF"/>
                </a:highlight>
                <a:latin typeface="Consolas"/>
                <a:ea typeface="Consolas"/>
                <a:cs typeface="Consolas"/>
                <a:sym typeface="Consolas"/>
              </a:rPr>
              <a:t>="get"&gt;</a:t>
            </a:r>
            <a:endParaRPr sz="1350">
              <a:solidFill>
                <a:srgbClr val="0000CD"/>
              </a:solidFill>
              <a:highlight>
                <a:srgbClr val="FFFFFF"/>
              </a:highlight>
              <a:latin typeface="Consolas"/>
              <a:ea typeface="Consolas"/>
              <a:cs typeface="Consolas"/>
              <a:sym typeface="Consolas"/>
            </a:endParaRPr>
          </a:p>
          <a:p>
            <a:pPr indent="0" lvl="0" marL="0" rtl="0" algn="l">
              <a:spcBef>
                <a:spcPts val="360"/>
              </a:spcBef>
              <a:spcAft>
                <a:spcPts val="0"/>
              </a:spcAft>
              <a:buNone/>
            </a:pPr>
            <a:r>
              <a:rPr lang="en-US" sz="1350">
                <a:solidFill>
                  <a:srgbClr val="0000CD"/>
                </a:solidFill>
                <a:highlight>
                  <a:srgbClr val="FFFFFF"/>
                </a:highlight>
                <a:latin typeface="Consolas"/>
                <a:ea typeface="Consolas"/>
                <a:cs typeface="Consolas"/>
                <a:sym typeface="Consolas"/>
              </a:rPr>
              <a:t>&lt;</a:t>
            </a:r>
            <a:r>
              <a:rPr lang="en-US" sz="1350">
                <a:solidFill>
                  <a:srgbClr val="A52A2A"/>
                </a:solidFill>
                <a:highlight>
                  <a:srgbClr val="FFFFFF"/>
                </a:highlight>
                <a:latin typeface="Consolas"/>
                <a:ea typeface="Consolas"/>
                <a:cs typeface="Consolas"/>
                <a:sym typeface="Consolas"/>
              </a:rPr>
              <a:t>form</a:t>
            </a:r>
            <a:r>
              <a:rPr lang="en-US" sz="1350">
                <a:solidFill>
                  <a:srgbClr val="FF0000"/>
                </a:solidFill>
                <a:highlight>
                  <a:srgbClr val="FFFFFF"/>
                </a:highlight>
                <a:latin typeface="Consolas"/>
                <a:ea typeface="Consolas"/>
                <a:cs typeface="Consolas"/>
                <a:sym typeface="Consolas"/>
              </a:rPr>
              <a:t> action</a:t>
            </a:r>
            <a:r>
              <a:rPr lang="en-US" sz="1350">
                <a:solidFill>
                  <a:srgbClr val="0000CD"/>
                </a:solidFill>
                <a:highlight>
                  <a:srgbClr val="FFFFFF"/>
                </a:highlight>
                <a:latin typeface="Consolas"/>
                <a:ea typeface="Consolas"/>
                <a:cs typeface="Consolas"/>
                <a:sym typeface="Consolas"/>
              </a:rPr>
              <a:t>="/action_page.php"</a:t>
            </a:r>
            <a:r>
              <a:rPr lang="en-US" sz="1350">
                <a:solidFill>
                  <a:srgbClr val="FF0000"/>
                </a:solidFill>
                <a:highlight>
                  <a:srgbClr val="FFFFFF"/>
                </a:highlight>
                <a:latin typeface="Consolas"/>
                <a:ea typeface="Consolas"/>
                <a:cs typeface="Consolas"/>
                <a:sym typeface="Consolas"/>
              </a:rPr>
              <a:t> method</a:t>
            </a:r>
            <a:r>
              <a:rPr lang="en-US" sz="1350">
                <a:solidFill>
                  <a:srgbClr val="0000CD"/>
                </a:solidFill>
                <a:highlight>
                  <a:srgbClr val="FFFFFF"/>
                </a:highlight>
                <a:latin typeface="Consolas"/>
                <a:ea typeface="Consolas"/>
                <a:cs typeface="Consolas"/>
                <a:sym typeface="Consolas"/>
              </a:rPr>
              <a:t>="post"&gt;</a:t>
            </a:r>
            <a:endParaRPr sz="1350">
              <a:solidFill>
                <a:srgbClr val="0000CD"/>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b="1" lang="en-US" sz="1350">
                <a:highlight>
                  <a:srgbClr val="FFFFFF"/>
                </a:highlight>
                <a:latin typeface="Verdana"/>
                <a:ea typeface="Verdana"/>
                <a:cs typeface="Verdana"/>
                <a:sym typeface="Verdana"/>
              </a:rPr>
              <a:t>Notes on GET:</a:t>
            </a:r>
            <a:endParaRPr b="1" sz="1350">
              <a:highlight>
                <a:srgbClr val="FFFFFF"/>
              </a:highlight>
              <a:latin typeface="Verdana"/>
              <a:ea typeface="Verdana"/>
              <a:cs typeface="Verdana"/>
              <a:sym typeface="Verdana"/>
            </a:endParaRPr>
          </a:p>
          <a:p>
            <a:pPr indent="-314325" lvl="0" marL="457200" rtl="0" algn="l">
              <a:lnSpc>
                <a:spcPct val="115000"/>
              </a:lnSpc>
              <a:spcBef>
                <a:spcPts val="1400"/>
              </a:spcBef>
              <a:spcAft>
                <a:spcPts val="0"/>
              </a:spcAft>
              <a:buSzPts val="1350"/>
              <a:buFont typeface="Verdana"/>
              <a:buChar char="●"/>
            </a:pPr>
            <a:r>
              <a:rPr lang="en-US" sz="1350">
                <a:highlight>
                  <a:srgbClr val="FFFFFF"/>
                </a:highlight>
                <a:latin typeface="Verdana"/>
                <a:ea typeface="Verdana"/>
                <a:cs typeface="Verdana"/>
                <a:sym typeface="Verdana"/>
              </a:rPr>
              <a:t>Appends the form data to the URL, in name/value pairs</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NEVER use GET to send sensitive data! (the submitted form data is visible in the URL!)</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The length of a URL is limited (2048 characters)</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Useful for form submissions where a user wants to bookmark the result</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GET is good for non-secure data, like query strings in Google</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b="1" lang="en-US" sz="1350">
                <a:highlight>
                  <a:srgbClr val="FFFFFF"/>
                </a:highlight>
                <a:latin typeface="Verdana"/>
                <a:ea typeface="Verdana"/>
                <a:cs typeface="Verdana"/>
                <a:sym typeface="Verdana"/>
              </a:rPr>
              <a:t>Notes on POST:</a:t>
            </a:r>
            <a:endParaRPr b="1" sz="1350">
              <a:highlight>
                <a:srgbClr val="FFFFFF"/>
              </a:highlight>
              <a:latin typeface="Verdana"/>
              <a:ea typeface="Verdana"/>
              <a:cs typeface="Verdana"/>
              <a:sym typeface="Verdana"/>
            </a:endParaRPr>
          </a:p>
          <a:p>
            <a:pPr indent="-314325" lvl="0" marL="457200" rtl="0" algn="l">
              <a:lnSpc>
                <a:spcPct val="115000"/>
              </a:lnSpc>
              <a:spcBef>
                <a:spcPts val="1400"/>
              </a:spcBef>
              <a:spcAft>
                <a:spcPts val="0"/>
              </a:spcAft>
              <a:buSzPts val="1350"/>
              <a:buFont typeface="Verdana"/>
              <a:buChar char="●"/>
            </a:pPr>
            <a:r>
              <a:rPr lang="en-US" sz="1350">
                <a:highlight>
                  <a:srgbClr val="FFFFFF"/>
                </a:highlight>
                <a:latin typeface="Verdana"/>
                <a:ea typeface="Verdana"/>
                <a:cs typeface="Verdana"/>
                <a:sym typeface="Verdana"/>
              </a:rPr>
              <a:t>Appends the form data inside the body of the HTTP request (the submitted form data is not shown in the URL)</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POST has no size limitations, and can be used to send large amounts of data.</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Form submissions with POST cannot be bookmarked</a:t>
            </a:r>
            <a:endParaRPr sz="1350">
              <a:highlight>
                <a:srgbClr val="FFFFFF"/>
              </a:highlight>
              <a:latin typeface="Verdana"/>
              <a:ea typeface="Verdana"/>
              <a:cs typeface="Verdana"/>
              <a:sym typeface="Verdana"/>
            </a:endParaRPr>
          </a:p>
          <a:p>
            <a:pPr indent="0" lvl="0" marL="0" rtl="0" algn="l">
              <a:spcBef>
                <a:spcPts val="1100"/>
              </a:spcBef>
              <a:spcAft>
                <a:spcPts val="0"/>
              </a:spcAft>
              <a:buNone/>
            </a:pPr>
            <a:r>
              <a:t/>
            </a:r>
            <a:endParaRPr sz="1350">
              <a:solidFill>
                <a:srgbClr val="0000CD"/>
              </a:solidFill>
              <a:highlight>
                <a:srgbClr val="FFFFFF"/>
              </a:highlight>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ADVANTAGES  OF  HTML</a:t>
            </a:r>
            <a:br>
              <a:rPr b="0" i="0" lang="en-US" sz="4000" u="none">
                <a:solidFill>
                  <a:schemeClr val="dk1"/>
                </a:solidFill>
                <a:latin typeface="Calibri"/>
                <a:ea typeface="Calibri"/>
                <a:cs typeface="Calibri"/>
                <a:sym typeface="Calibri"/>
              </a:rPr>
            </a:br>
            <a:endParaRPr/>
          </a:p>
        </p:txBody>
      </p:sp>
      <p:sp>
        <p:nvSpPr>
          <p:cNvPr id="462" name="Google Shape;462;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Easy to use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Loose syntax (although, being too flexible will not comply with standards).</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Supported on almost every browser, if not all browsers.</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Widely used; established on almost every website, if not all websites.</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Very similar to XML syntax, which is increasingly used for data storage.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Free - You need not buy any software.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Easy to learn &amp; code even for novice programmers.</a:t>
            </a:r>
            <a:br>
              <a:rPr b="0" i="0" lang="en-US" sz="2700" u="none">
                <a:solidFill>
                  <a:schemeClr val="dk1"/>
                </a:solidFill>
                <a:latin typeface="Calibri"/>
                <a:ea typeface="Calibri"/>
                <a:cs typeface="Calibri"/>
                <a:sym typeface="Calibri"/>
              </a:rPr>
            </a:b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DISADVANTAGES  OF  HTML</a:t>
            </a:r>
            <a:br>
              <a:rPr b="0" i="0" lang="en-US" sz="4000" u="none">
                <a:solidFill>
                  <a:schemeClr val="dk1"/>
                </a:solidFill>
                <a:latin typeface="Calibri"/>
                <a:ea typeface="Calibri"/>
                <a:cs typeface="Calibri"/>
                <a:sym typeface="Calibri"/>
              </a:rPr>
            </a:br>
            <a:endParaRPr/>
          </a:p>
        </p:txBody>
      </p:sp>
      <p:sp>
        <p:nvSpPr>
          <p:cNvPr id="468" name="Google Shape;468;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cannot produce dynamic output alone, since it is a static language</a:t>
            </a:r>
            <a:endParaRPr/>
          </a:p>
          <a:p>
            <a:pPr indent="-342900" lvl="0" marL="342900" marR="0" rtl="0" algn="just">
              <a:lnSpc>
                <a:spcPct val="8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Sometimes, the structuring of HTML documents is hard to grasp</a:t>
            </a:r>
            <a:endParaRPr/>
          </a:p>
          <a:p>
            <a:pPr indent="-342900" lvl="0" marL="342900" marR="0" rtl="0" algn="just">
              <a:lnSpc>
                <a:spcPct val="8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You have to keep up with deprecated tags, and make sure not to use them</a:t>
            </a:r>
            <a:endParaRPr/>
          </a:p>
          <a:p>
            <a:pPr indent="-342900" lvl="0" marL="342900" marR="0" rtl="0" algn="just">
              <a:lnSpc>
                <a:spcPct val="8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Deprecated tags appear because another language that works with HTML has replaced the original work of the tag; thus the other language needs to be learned (most of the time, it is CSS)</a:t>
            </a:r>
            <a:endParaRPr/>
          </a:p>
          <a:p>
            <a:pPr indent="-342900" lvl="0" marL="342900" marR="0" rtl="0" algn="just">
              <a:lnSpc>
                <a:spcPct val="8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Security features offered by HTML are limited</a:t>
            </a:r>
            <a:endParaRPr/>
          </a:p>
          <a:p>
            <a:pPr indent="-342900" lvl="0" marL="342900" marR="0" rtl="0" algn="l">
              <a:lnSpc>
                <a:spcPct val="80000"/>
              </a:lnSpc>
              <a:spcBef>
                <a:spcPts val="440"/>
              </a:spcBef>
              <a:spcAft>
                <a:spcPts val="0"/>
              </a:spcAft>
              <a:buClr>
                <a:schemeClr val="dk1"/>
              </a:buClr>
              <a:buSzPts val="2200"/>
              <a:buFont typeface="Arial"/>
              <a:buNone/>
            </a:pP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HTML  TOOLS</a:t>
            </a:r>
            <a:br>
              <a:rPr b="0" i="0" lang="en-US" sz="4000" u="none">
                <a:solidFill>
                  <a:schemeClr val="dk1"/>
                </a:solidFill>
                <a:latin typeface="Calibri"/>
                <a:ea typeface="Calibri"/>
                <a:cs typeface="Calibri"/>
                <a:sym typeface="Calibri"/>
              </a:rPr>
            </a:br>
            <a:endParaRPr/>
          </a:p>
        </p:txBody>
      </p:sp>
      <p:sp>
        <p:nvSpPr>
          <p:cNvPr id="121" name="Google Shape;121;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chemeClr val="dk1"/>
              </a:buClr>
              <a:buSzPts val="4000"/>
              <a:buFont typeface="Arial"/>
              <a:buChar char="•"/>
            </a:pPr>
            <a:r>
              <a:rPr b="0" i="0" lang="en-US" sz="4000" u="none">
                <a:solidFill>
                  <a:schemeClr val="dk1"/>
                </a:solidFill>
                <a:latin typeface="Calibri"/>
                <a:ea typeface="Calibri"/>
                <a:cs typeface="Calibri"/>
                <a:sym typeface="Calibri"/>
              </a:rPr>
              <a:t>There are two tools of HTML.</a:t>
            </a:r>
            <a:endParaRPr/>
          </a:p>
          <a:p>
            <a:pPr indent="-342900" lvl="0" marL="342900" marR="0" rtl="0" algn="just">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HTML Editor: it is the program that one  uses to create and save HTML documents. They fall into two categories:</a:t>
            </a:r>
            <a:endParaRPr/>
          </a:p>
          <a:p>
            <a:pPr indent="-342900" lvl="0" marL="342900" marR="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Text based or code based which allows one to see the HTML code as one is creating a document.e.g. Notepad.</a:t>
            </a:r>
            <a:endParaRPr/>
          </a:p>
          <a:p>
            <a:pPr indent="-342900" lvl="0" marL="342900" marR="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Netscape composer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HTML  TOOLS</a:t>
            </a:r>
            <a:endParaRPr/>
          </a:p>
        </p:txBody>
      </p:sp>
      <p:sp>
        <p:nvSpPr>
          <p:cNvPr id="127" name="Google Shape;127;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b) Web Browser: it is the program that one uses to view and test the HTML documents. They translate Html encoded files into text,image,sounds and other features user see. Microsoft Internet Explorer,Netscape,Mosaic Chrome are examples of browsers that enables user to view text and images and many more other World Wide Web featueres.They are software that must be installed on user computer.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HTML  TERMINOLGY</a:t>
            </a:r>
            <a:br>
              <a:rPr b="0" i="0" lang="en-US" sz="4000" u="none">
                <a:solidFill>
                  <a:schemeClr val="dk1"/>
                </a:solidFill>
                <a:latin typeface="Calibri"/>
                <a:ea typeface="Calibri"/>
                <a:cs typeface="Calibri"/>
                <a:sym typeface="Calibri"/>
              </a:rPr>
            </a:br>
            <a:endParaRPr/>
          </a:p>
        </p:txBody>
      </p:sp>
      <p:sp>
        <p:nvSpPr>
          <p:cNvPr id="133" name="Google Shape;133;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Some commonly used terms in HTML are:</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a)Tag: Tags are always written within angles brackets. it is a piece of text is used to identify an element so that the browser realizes how to display its contents.e.g.&lt;HTML&gt; tag indicates the start of an HTML document .HTML tag can be two types. They are:-</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-Paired Tags :A tag is said to be a paired tag if text is placed between  a tag and its companions tag.In paired tag ,the first tag is referred to as opening  tag and the second tag is referred to as closing tag.</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-Unpaired Tags: An unpaired tag  does not have  a companion tag .unpaired tag also known as singular or Stand-Alone tags.e.g:&lt;br&gt;,&lt;hr&gt; etc.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2011-06-18T05:25:41Z</dcterms:created>
  <dc:creator>Sarbjit</dc:creator>
</cp:coreProperties>
</file>

<file path=docProps/custom.xml><?xml version="1.0" encoding="utf-8"?>
<Properties xmlns="http://schemas.openxmlformats.org/officeDocument/2006/custom-properties" xmlns:vt="http://schemas.openxmlformats.org/officeDocument/2006/docPropsVTypes"/>
</file>