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AF0B94-BF75-455C-82CC-82A2529551E1}" v="1" dt="2023-01-18T17:00:23.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748-017_LOKESH MAKAM" userId="S::1602-21-748-017@vce.ac.in::74389ef0-7a2a-403b-a7d8-f10c398750fa" providerId="AD" clId="Web-{F0AF0B94-BF75-455C-82CC-82A2529551E1}"/>
    <pc:docChg chg="modSld">
      <pc:chgData name="21-748-017_LOKESH MAKAM" userId="S::1602-21-748-017@vce.ac.in::74389ef0-7a2a-403b-a7d8-f10c398750fa" providerId="AD" clId="Web-{F0AF0B94-BF75-455C-82CC-82A2529551E1}" dt="2023-01-18T17:00:23.224" v="0" actId="1076"/>
      <pc:docMkLst>
        <pc:docMk/>
      </pc:docMkLst>
      <pc:sldChg chg="modSp">
        <pc:chgData name="21-748-017_LOKESH MAKAM" userId="S::1602-21-748-017@vce.ac.in::74389ef0-7a2a-403b-a7d8-f10c398750fa" providerId="AD" clId="Web-{F0AF0B94-BF75-455C-82CC-82A2529551E1}" dt="2023-01-18T17:00:23.224" v="0" actId="1076"/>
        <pc:sldMkLst>
          <pc:docMk/>
          <pc:sldMk cId="0" sldId="266"/>
        </pc:sldMkLst>
        <pc:picChg chg="mod">
          <ac:chgData name="21-748-017_LOKESH MAKAM" userId="S::1602-21-748-017@vce.ac.in::74389ef0-7a2a-403b-a7d8-f10c398750fa" providerId="AD" clId="Web-{F0AF0B94-BF75-455C-82CC-82A2529551E1}" dt="2023-01-18T17:00:23.224" v="0" actId="1076"/>
          <ac:picMkLst>
            <pc:docMk/>
            <pc:sldMk cId="0" sldId="266"/>
            <ac:picMk id="5122"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820B15-F095-4E5A-8D31-4174D9943D9F}" type="datetimeFigureOut">
              <a:rPr lang="en-US" smtClean="0"/>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20B15-F095-4E5A-8D31-4174D9943D9F}" type="datetimeFigureOut">
              <a:rPr lang="en-US" smtClean="0"/>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20B15-F095-4E5A-8D31-4174D9943D9F}" type="datetimeFigureOut">
              <a:rPr lang="en-US" smtClean="0"/>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820B15-F095-4E5A-8D31-4174D9943D9F}" type="datetimeFigureOut">
              <a:rPr lang="en-US" smtClean="0"/>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820B15-F095-4E5A-8D31-4174D9943D9F}" type="datetimeFigureOut">
              <a:rPr lang="en-US" smtClean="0"/>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820B15-F095-4E5A-8D31-4174D9943D9F}" type="datetimeFigureOut">
              <a:rPr lang="en-US" smtClean="0"/>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820B15-F095-4E5A-8D31-4174D9943D9F}" type="datetimeFigureOut">
              <a:rPr lang="en-US" smtClean="0"/>
              <a:t>1/18/2023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820B15-F095-4E5A-8D31-4174D9943D9F}" type="datetimeFigureOut">
              <a:rPr lang="en-US" smtClean="0"/>
              <a:t>1/18/2023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20B15-F095-4E5A-8D31-4174D9943D9F}" type="datetimeFigureOut">
              <a:rPr lang="en-US" smtClean="0"/>
              <a:t>1/18/2023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20B15-F095-4E5A-8D31-4174D9943D9F}" type="datetimeFigureOut">
              <a:rPr lang="en-US" smtClean="0"/>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820B15-F095-4E5A-8D31-4174D9943D9F}" type="datetimeFigureOut">
              <a:rPr lang="en-US" smtClean="0"/>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23A6C-300E-4F9A-899F-9920F5BFDFC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20B15-F095-4E5A-8D31-4174D9943D9F}" type="datetimeFigureOut">
              <a:rPr lang="en-US" smtClean="0"/>
              <a:t>1/18/2023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23A6C-300E-4F9A-899F-9920F5BFDFC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8051 Instruction set</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Logical Instructions</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dirty="0"/>
              <a:t>The next group of instructions are the Logical Instructions, which perform logical operations like AND, OR, XOR, NOT, Rotate, Clear and Swap. Logical Instruction are performed on Bytes of data on a bit-by-bit basis.</a:t>
            </a:r>
          </a:p>
          <a:p>
            <a:r>
              <a:rPr lang="en-IN" dirty="0"/>
              <a:t>Mnemonics associated with Logical Instructions are as follows:</a:t>
            </a:r>
          </a:p>
          <a:p>
            <a:pPr fontAlgn="base"/>
            <a:r>
              <a:rPr lang="en-IN" i="1" dirty="0"/>
              <a:t>ANL</a:t>
            </a:r>
            <a:endParaRPr lang="en-IN" dirty="0"/>
          </a:p>
          <a:p>
            <a:pPr fontAlgn="base"/>
            <a:r>
              <a:rPr lang="en-IN" i="1" dirty="0"/>
              <a:t>ORL</a:t>
            </a:r>
            <a:endParaRPr lang="en-IN" dirty="0"/>
          </a:p>
          <a:p>
            <a:pPr fontAlgn="base"/>
            <a:r>
              <a:rPr lang="en-IN" i="1" dirty="0"/>
              <a:t>XRL</a:t>
            </a:r>
            <a:endParaRPr lang="en-IN" dirty="0"/>
          </a:p>
          <a:p>
            <a:pPr fontAlgn="base"/>
            <a:r>
              <a:rPr lang="en-IN" i="1" dirty="0"/>
              <a:t>CLR</a:t>
            </a:r>
            <a:endParaRPr lang="en-IN" dirty="0"/>
          </a:p>
          <a:p>
            <a:pPr fontAlgn="base"/>
            <a:r>
              <a:rPr lang="en-IN" i="1" dirty="0"/>
              <a:t>CPL</a:t>
            </a:r>
            <a:endParaRPr lang="en-IN" dirty="0"/>
          </a:p>
          <a:p>
            <a:pPr fontAlgn="base"/>
            <a:r>
              <a:rPr lang="en-IN" i="1" dirty="0"/>
              <a:t>RL</a:t>
            </a:r>
            <a:endParaRPr lang="en-IN" dirty="0"/>
          </a:p>
          <a:p>
            <a:pPr fontAlgn="base"/>
            <a:r>
              <a:rPr lang="en-IN" i="1" dirty="0"/>
              <a:t>RLC</a:t>
            </a:r>
            <a:endParaRPr lang="en-IN" dirty="0"/>
          </a:p>
          <a:p>
            <a:pPr fontAlgn="base"/>
            <a:r>
              <a:rPr lang="en-IN" i="1" dirty="0"/>
              <a:t>RR</a:t>
            </a:r>
            <a:endParaRPr lang="en-IN" dirty="0"/>
          </a:p>
          <a:p>
            <a:pPr fontAlgn="base"/>
            <a:r>
              <a:rPr lang="en-IN" i="1" dirty="0"/>
              <a:t>RRC</a:t>
            </a:r>
            <a:endParaRPr lang="en-IN" dirty="0"/>
          </a:p>
          <a:p>
            <a:pPr fontAlgn="base"/>
            <a:r>
              <a:rPr lang="en-IN" i="1" dirty="0"/>
              <a:t>SWAP</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Logical Instructions</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1003612" y="1502229"/>
            <a:ext cx="7267403"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The following table shows all the possible Mnemonics of the Logical Instructions</a:t>
            </a:r>
            <a:r>
              <a:rPr lang="en-IN" dirty="0"/>
              <a:t>.</a:t>
            </a:r>
          </a:p>
        </p:txBody>
      </p:sp>
      <p:pic>
        <p:nvPicPr>
          <p:cNvPr id="6146" name="Picture 2"/>
          <p:cNvPicPr>
            <a:picLocks noGrp="1" noChangeAspect="1" noChangeArrowheads="1"/>
          </p:cNvPicPr>
          <p:nvPr>
            <p:ph idx="1"/>
          </p:nvPr>
        </p:nvPicPr>
        <p:blipFill>
          <a:blip r:embed="rId2"/>
          <a:srcRect/>
          <a:stretch>
            <a:fillRect/>
          </a:stretch>
        </p:blipFill>
        <p:spPr bwMode="auto">
          <a:xfrm>
            <a:off x="1000100" y="1600200"/>
            <a:ext cx="7143800" cy="52201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Boolean or Bit Manipulation Instructions</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As the name suggests, Boolean or Bit Manipulation Instructions deal with bit variables. We know that there is a special bit-addressable area in the RAM and some of the Special Function Registers (SFRs) are also bit addressable.</a:t>
            </a:r>
          </a:p>
          <a:p>
            <a:r>
              <a:rPr lang="en-IN" dirty="0"/>
              <a:t>The Mnemonics corresponding to the Boolean or Bit Manipulation instructions are:</a:t>
            </a:r>
          </a:p>
          <a:p>
            <a:pPr fontAlgn="base"/>
            <a:r>
              <a:rPr lang="en-IN" i="1" dirty="0"/>
              <a:t>CLR</a:t>
            </a:r>
            <a:endParaRPr lang="en-IN" dirty="0"/>
          </a:p>
          <a:p>
            <a:pPr fontAlgn="base"/>
            <a:r>
              <a:rPr lang="en-IN" i="1" dirty="0"/>
              <a:t>SETB</a:t>
            </a:r>
            <a:endParaRPr lang="en-IN" dirty="0"/>
          </a:p>
          <a:p>
            <a:pPr fontAlgn="base"/>
            <a:r>
              <a:rPr lang="en-IN" i="1" dirty="0"/>
              <a:t>MOV</a:t>
            </a:r>
            <a:endParaRPr lang="en-IN" dirty="0"/>
          </a:p>
          <a:p>
            <a:pPr fontAlgn="base"/>
            <a:r>
              <a:rPr lang="en-IN" i="1" dirty="0"/>
              <a:t>JC</a:t>
            </a:r>
            <a:endParaRPr lang="en-IN" dirty="0"/>
          </a:p>
          <a:p>
            <a:pPr fontAlgn="base"/>
            <a:r>
              <a:rPr lang="en-IN" i="1" dirty="0"/>
              <a:t>JNC</a:t>
            </a:r>
            <a:endParaRPr lang="en-IN" dirty="0"/>
          </a:p>
          <a:p>
            <a:pPr fontAlgn="base"/>
            <a:r>
              <a:rPr lang="en-IN" i="1" dirty="0"/>
              <a:t>JB</a:t>
            </a:r>
            <a:endParaRPr lang="en-IN" dirty="0"/>
          </a:p>
          <a:p>
            <a:pPr fontAlgn="base"/>
            <a:r>
              <a:rPr lang="en-IN" i="1" dirty="0"/>
              <a:t>JNB</a:t>
            </a:r>
            <a:endParaRPr lang="en-IN" dirty="0"/>
          </a:p>
          <a:p>
            <a:pPr fontAlgn="base"/>
            <a:r>
              <a:rPr lang="en-IN" i="1" dirty="0"/>
              <a:t>JBC</a:t>
            </a:r>
            <a:endParaRPr lang="en-IN" dirty="0"/>
          </a:p>
          <a:p>
            <a:pPr fontAlgn="base"/>
            <a:r>
              <a:rPr lang="en-IN" i="1" dirty="0"/>
              <a:t>ANL</a:t>
            </a:r>
            <a:endParaRPr lang="en-IN" dirty="0"/>
          </a:p>
          <a:p>
            <a:pPr fontAlgn="base"/>
            <a:r>
              <a:rPr lang="en-IN" i="1" dirty="0"/>
              <a:t>ORL</a:t>
            </a:r>
            <a:endParaRPr lang="en-IN" dirty="0"/>
          </a:p>
          <a:p>
            <a:pPr fontAlgn="base"/>
            <a:r>
              <a:rPr lang="en-IN" i="1" dirty="0"/>
              <a:t>CPL</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Boolean or Bit Manipulation Instructions</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457200" y="1879734"/>
            <a:ext cx="8229600" cy="396689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Boolean or Bit Manipulation Instructions</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039405"/>
            <a:ext cx="8229600" cy="364755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a:t>These instructions can perform set, clear, and, or, complement etc. at bit level. All the possible mnemonics of the Boolean Instructions are specified in the following table.</a:t>
            </a:r>
          </a:p>
        </p:txBody>
      </p:sp>
      <p:pic>
        <p:nvPicPr>
          <p:cNvPr id="9218" name="Picture 2"/>
          <p:cNvPicPr>
            <a:picLocks noGrp="1" noChangeAspect="1" noChangeArrowheads="1"/>
          </p:cNvPicPr>
          <p:nvPr>
            <p:ph idx="1"/>
          </p:nvPr>
        </p:nvPicPr>
        <p:blipFill>
          <a:blip r:embed="rId2"/>
          <a:srcRect/>
          <a:stretch>
            <a:fillRect/>
          </a:stretch>
        </p:blipFill>
        <p:spPr bwMode="auto">
          <a:xfrm>
            <a:off x="785786" y="1600200"/>
            <a:ext cx="7500990" cy="51780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Program Branching Instructions</a:t>
            </a:r>
            <a:br>
              <a:rPr lang="en-IN" b="1" dirty="0"/>
            </a:b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a:t>The last group of instructions in the 8051 Microcontroller Instruction Set are the Program Branching Instructions. These instructions control the flow of program logic. The mnemonics of the Program Branching Instructions are as follows.</a:t>
            </a:r>
          </a:p>
          <a:p>
            <a:pPr fontAlgn="base"/>
            <a:r>
              <a:rPr lang="en-IN" i="1" dirty="0"/>
              <a:t>LJMP</a:t>
            </a:r>
            <a:endParaRPr lang="en-IN" dirty="0"/>
          </a:p>
          <a:p>
            <a:pPr fontAlgn="base"/>
            <a:r>
              <a:rPr lang="en-IN" i="1" dirty="0"/>
              <a:t>AJMP</a:t>
            </a:r>
            <a:endParaRPr lang="en-IN" dirty="0"/>
          </a:p>
          <a:p>
            <a:pPr fontAlgn="base"/>
            <a:r>
              <a:rPr lang="en-IN" i="1" dirty="0"/>
              <a:t>SJMP</a:t>
            </a:r>
            <a:endParaRPr lang="en-IN" dirty="0"/>
          </a:p>
          <a:p>
            <a:pPr fontAlgn="base"/>
            <a:r>
              <a:rPr lang="en-IN" i="1" dirty="0"/>
              <a:t>JZ</a:t>
            </a:r>
            <a:endParaRPr lang="en-IN" dirty="0"/>
          </a:p>
          <a:p>
            <a:pPr fontAlgn="base"/>
            <a:r>
              <a:rPr lang="en-IN" i="1" dirty="0"/>
              <a:t>JNZ</a:t>
            </a:r>
            <a:endParaRPr lang="en-IN" dirty="0"/>
          </a:p>
          <a:p>
            <a:pPr fontAlgn="base"/>
            <a:r>
              <a:rPr lang="en-IN" i="1" dirty="0"/>
              <a:t>CJNE</a:t>
            </a:r>
            <a:endParaRPr lang="en-IN" dirty="0"/>
          </a:p>
          <a:p>
            <a:pPr fontAlgn="base"/>
            <a:r>
              <a:rPr lang="en-IN" i="1" dirty="0"/>
              <a:t>DJNZ</a:t>
            </a:r>
            <a:endParaRPr lang="en-IN" dirty="0"/>
          </a:p>
          <a:p>
            <a:pPr fontAlgn="base"/>
            <a:r>
              <a:rPr lang="en-IN" i="1" dirty="0"/>
              <a:t>NOP</a:t>
            </a:r>
            <a:endParaRPr lang="en-IN" dirty="0"/>
          </a:p>
          <a:p>
            <a:pPr fontAlgn="base"/>
            <a:r>
              <a:rPr lang="en-IN" i="1" dirty="0"/>
              <a:t>LCALL</a:t>
            </a:r>
            <a:endParaRPr lang="en-IN" dirty="0"/>
          </a:p>
          <a:p>
            <a:pPr fontAlgn="base"/>
            <a:r>
              <a:rPr lang="en-IN" i="1" dirty="0"/>
              <a:t>ACALL</a:t>
            </a:r>
            <a:endParaRPr lang="en-IN" dirty="0"/>
          </a:p>
          <a:p>
            <a:pPr fontAlgn="base"/>
            <a:r>
              <a:rPr lang="en-IN" i="1" dirty="0"/>
              <a:t>RET</a:t>
            </a:r>
            <a:endParaRPr lang="en-IN" dirty="0"/>
          </a:p>
          <a:p>
            <a:pPr fontAlgn="base"/>
            <a:r>
              <a:rPr lang="en-IN" i="1" dirty="0"/>
              <a:t>RETI</a:t>
            </a:r>
            <a:endParaRPr lang="en-IN" dirty="0"/>
          </a:p>
          <a:p>
            <a:pPr fontAlgn="base"/>
            <a:r>
              <a:rPr lang="en-IN" i="1" dirty="0"/>
              <a:t>JMP</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Branching Instructions</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862752" y="1600200"/>
            <a:ext cx="7418496" cy="452596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Branching Instructions</a:t>
            </a:r>
            <a:endParaRPr lang="en-IN" dirty="0"/>
          </a:p>
        </p:txBody>
      </p:sp>
      <p:pic>
        <p:nvPicPr>
          <p:cNvPr id="11266" name="Picture 2"/>
          <p:cNvPicPr>
            <a:picLocks noGrp="1" noChangeAspect="1" noChangeArrowheads="1"/>
          </p:cNvPicPr>
          <p:nvPr>
            <p:ph idx="1"/>
          </p:nvPr>
        </p:nvPicPr>
        <p:blipFill>
          <a:blip r:embed="rId2"/>
          <a:srcRect/>
          <a:stretch>
            <a:fillRect/>
          </a:stretch>
        </p:blipFill>
        <p:spPr bwMode="auto">
          <a:xfrm>
            <a:off x="457200" y="2394132"/>
            <a:ext cx="8229600" cy="29380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MNEMONIC  DESTINATION OPERAND, SOURCE OPERAND</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 A simple instruction consists of just the </a:t>
            </a:r>
            <a:r>
              <a:rPr lang="en-IN" dirty="0" err="1"/>
              <a:t>opcode</a:t>
            </a:r>
            <a:r>
              <a:rPr lang="en-IN" dirty="0"/>
              <a:t>. Other instructions may include one or more operands. </a:t>
            </a:r>
          </a:p>
          <a:p>
            <a:r>
              <a:rPr lang="en-IN" dirty="0"/>
              <a:t>Instruction can be one-byte instruction, which contains only </a:t>
            </a:r>
            <a:r>
              <a:rPr lang="en-IN" dirty="0" err="1"/>
              <a:t>opcode</a:t>
            </a:r>
            <a:r>
              <a:rPr lang="en-IN" dirty="0"/>
              <a:t>, or</a:t>
            </a:r>
          </a:p>
          <a:p>
            <a:r>
              <a:rPr lang="en-IN" dirty="0"/>
              <a:t>Two-byte instructions, where the second byte is the operand or</a:t>
            </a:r>
          </a:p>
          <a:p>
            <a:r>
              <a:rPr lang="en-IN" dirty="0"/>
              <a:t>Three byte instructions, where the operand makes up the second and third byte.</a:t>
            </a:r>
          </a:p>
          <a:p>
            <a:r>
              <a:rPr lang="en-IN" dirty="0"/>
              <a:t>Based on the operation they perform, all the instructions in the 8051 Microcontroller Instruction Set are divided into five groups.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The following table shows all the mnemonics with respect to the program branching instructions.</a:t>
            </a:r>
          </a:p>
        </p:txBody>
      </p:sp>
      <p:pic>
        <p:nvPicPr>
          <p:cNvPr id="12290" name="Picture 2"/>
          <p:cNvPicPr>
            <a:picLocks noGrp="1" noChangeAspect="1" noChangeArrowheads="1"/>
          </p:cNvPicPr>
          <p:nvPr>
            <p:ph idx="1"/>
          </p:nvPr>
        </p:nvPicPr>
        <p:blipFill>
          <a:blip r:embed="rId2"/>
          <a:srcRect/>
          <a:stretch>
            <a:fillRect/>
          </a:stretch>
        </p:blipFill>
        <p:spPr bwMode="auto">
          <a:xfrm>
            <a:off x="1142976" y="1600200"/>
            <a:ext cx="6858048" cy="520997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8051 Instruction set</a:t>
            </a:r>
          </a:p>
        </p:txBody>
      </p:sp>
      <p:sp>
        <p:nvSpPr>
          <p:cNvPr id="3" name="Content Placeholder 2"/>
          <p:cNvSpPr>
            <a:spLocks noGrp="1"/>
          </p:cNvSpPr>
          <p:nvPr>
            <p:ph idx="1"/>
          </p:nvPr>
        </p:nvSpPr>
        <p:spPr/>
        <p:txBody>
          <a:bodyPr/>
          <a:lstStyle/>
          <a:p>
            <a:pPr fontAlgn="base"/>
            <a:r>
              <a:rPr lang="en-IN" dirty="0"/>
              <a:t>Data Transfer Instructions</a:t>
            </a:r>
          </a:p>
          <a:p>
            <a:pPr fontAlgn="base"/>
            <a:r>
              <a:rPr lang="en-IN" dirty="0"/>
              <a:t>Arithmetic Instructions</a:t>
            </a:r>
          </a:p>
          <a:p>
            <a:pPr fontAlgn="base"/>
            <a:r>
              <a:rPr lang="en-IN" dirty="0"/>
              <a:t>Logical Instructions</a:t>
            </a:r>
          </a:p>
          <a:p>
            <a:pPr fontAlgn="base"/>
            <a:r>
              <a:rPr lang="en-IN" dirty="0"/>
              <a:t>Boolean or Bit Manipulation Instructions</a:t>
            </a:r>
          </a:p>
          <a:p>
            <a:pPr fontAlgn="base"/>
            <a:r>
              <a:rPr lang="en-IN" dirty="0"/>
              <a:t>Program Branching Instructions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Transfer Instructions</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The Data Transfer Instructions are associated with transfer of data between registers or external program memory or external data memory. The Mnemonics associated with Data Transfer are given below.</a:t>
            </a:r>
          </a:p>
          <a:p>
            <a:pPr fontAlgn="base"/>
            <a:r>
              <a:rPr lang="en-IN" i="1" dirty="0"/>
              <a:t>MOV</a:t>
            </a:r>
            <a:endParaRPr lang="en-IN" dirty="0"/>
          </a:p>
          <a:p>
            <a:pPr fontAlgn="base"/>
            <a:r>
              <a:rPr lang="en-IN" i="1" dirty="0"/>
              <a:t>MOVC</a:t>
            </a:r>
            <a:endParaRPr lang="en-IN" dirty="0"/>
          </a:p>
          <a:p>
            <a:pPr fontAlgn="base"/>
            <a:r>
              <a:rPr lang="en-IN" i="1" dirty="0"/>
              <a:t>MOVX</a:t>
            </a:r>
            <a:endParaRPr lang="en-IN" dirty="0"/>
          </a:p>
          <a:p>
            <a:pPr fontAlgn="base"/>
            <a:r>
              <a:rPr lang="en-IN" i="1" dirty="0"/>
              <a:t>PUSH</a:t>
            </a:r>
            <a:endParaRPr lang="en-IN" dirty="0"/>
          </a:p>
          <a:p>
            <a:pPr fontAlgn="base"/>
            <a:r>
              <a:rPr lang="en-IN" i="1" dirty="0"/>
              <a:t>POP</a:t>
            </a:r>
            <a:endParaRPr lang="en-IN" dirty="0"/>
          </a:p>
          <a:p>
            <a:pPr fontAlgn="base"/>
            <a:r>
              <a:rPr lang="en-IN" i="1" dirty="0"/>
              <a:t>XCH</a:t>
            </a:r>
            <a:endParaRPr lang="en-IN" dirty="0"/>
          </a:p>
          <a:p>
            <a:pPr fontAlgn="base"/>
            <a:r>
              <a:rPr lang="en-IN" i="1" dirty="0"/>
              <a:t>XCHD</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Transfer Instructions</a:t>
            </a:r>
            <a:br>
              <a:rPr lang="en-IN" b="1" dirty="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667386" y="1600200"/>
            <a:ext cx="7809228"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dirty="0"/>
              <a:t>The following table lists out all the possible data transfer instructions along with other details like addressing mode, size occupied and number machine cycles it takes.</a:t>
            </a:r>
          </a:p>
        </p:txBody>
      </p:sp>
      <p:pic>
        <p:nvPicPr>
          <p:cNvPr id="2050" name="Picture 2"/>
          <p:cNvPicPr>
            <a:picLocks noGrp="1" noChangeAspect="1" noChangeArrowheads="1"/>
          </p:cNvPicPr>
          <p:nvPr>
            <p:ph idx="1"/>
          </p:nvPr>
        </p:nvPicPr>
        <p:blipFill>
          <a:blip r:embed="rId2"/>
          <a:srcRect/>
          <a:stretch>
            <a:fillRect/>
          </a:stretch>
        </p:blipFill>
        <p:spPr bwMode="auto">
          <a:xfrm>
            <a:off x="1357290" y="1067421"/>
            <a:ext cx="6572296" cy="571577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Arithmetic Instructions</a:t>
            </a:r>
          </a:p>
        </p:txBody>
      </p:sp>
      <p:sp>
        <p:nvSpPr>
          <p:cNvPr id="3" name="Content Placeholder 2"/>
          <p:cNvSpPr>
            <a:spLocks noGrp="1"/>
          </p:cNvSpPr>
          <p:nvPr>
            <p:ph idx="1"/>
          </p:nvPr>
        </p:nvSpPr>
        <p:spPr/>
        <p:txBody>
          <a:bodyPr>
            <a:normAutofit fontScale="70000" lnSpcReduction="20000"/>
          </a:bodyPr>
          <a:lstStyle/>
          <a:p>
            <a:r>
              <a:rPr lang="en-IN" dirty="0"/>
              <a:t>Using Arithmetic Instructions, you can perform addition, subtraction, multiplication and division. The arithmetic instructions also include increment by one, decrement by one and a special instruction called Decimal Adjust Accumulator.</a:t>
            </a:r>
          </a:p>
          <a:p>
            <a:r>
              <a:rPr lang="en-IN" dirty="0"/>
              <a:t>The Mnemonics associated with the Arithmetic Instructions of the 8051 Microcontroller Instruction Set are:</a:t>
            </a:r>
          </a:p>
          <a:p>
            <a:pPr fontAlgn="base"/>
            <a:r>
              <a:rPr lang="en-IN" i="1" dirty="0"/>
              <a:t>ADD</a:t>
            </a:r>
            <a:endParaRPr lang="en-IN" dirty="0"/>
          </a:p>
          <a:p>
            <a:pPr fontAlgn="base"/>
            <a:r>
              <a:rPr lang="en-IN" i="1" dirty="0"/>
              <a:t>ADDC</a:t>
            </a:r>
            <a:endParaRPr lang="en-IN" dirty="0"/>
          </a:p>
          <a:p>
            <a:pPr fontAlgn="base"/>
            <a:r>
              <a:rPr lang="en-IN" i="1" dirty="0"/>
              <a:t>SUBB</a:t>
            </a:r>
            <a:endParaRPr lang="en-IN" dirty="0"/>
          </a:p>
          <a:p>
            <a:pPr fontAlgn="base"/>
            <a:r>
              <a:rPr lang="en-IN" i="1" dirty="0"/>
              <a:t>INC</a:t>
            </a:r>
            <a:endParaRPr lang="en-IN" dirty="0"/>
          </a:p>
          <a:p>
            <a:pPr fontAlgn="base"/>
            <a:r>
              <a:rPr lang="en-IN" i="1" dirty="0"/>
              <a:t>DEC</a:t>
            </a:r>
            <a:endParaRPr lang="en-IN" dirty="0"/>
          </a:p>
          <a:p>
            <a:pPr fontAlgn="base"/>
            <a:r>
              <a:rPr lang="en-IN" i="1" dirty="0"/>
              <a:t>MUL</a:t>
            </a:r>
            <a:endParaRPr lang="en-IN" dirty="0"/>
          </a:p>
          <a:p>
            <a:pPr fontAlgn="base"/>
            <a:r>
              <a:rPr lang="en-IN" i="1" dirty="0"/>
              <a:t>DIV</a:t>
            </a:r>
            <a:endParaRPr lang="en-IN" dirty="0"/>
          </a:p>
          <a:p>
            <a:pPr fontAlgn="base"/>
            <a:r>
              <a:rPr lang="en-IN" i="1" dirty="0"/>
              <a:t>DA A</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Arithmetic Instructions</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627024" y="1600200"/>
            <a:ext cx="7889951"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2000" dirty="0"/>
            </a:br>
            <a:br>
              <a:rPr lang="en-IN" sz="2000" dirty="0"/>
            </a:br>
            <a:br>
              <a:rPr lang="en-IN" sz="2000" dirty="0"/>
            </a:br>
            <a:br>
              <a:rPr lang="en-IN" sz="2000" dirty="0"/>
            </a:br>
            <a:br>
              <a:rPr lang="en-IN" sz="2000" dirty="0"/>
            </a:br>
            <a:br>
              <a:rPr lang="en-IN" sz="2000" dirty="0"/>
            </a:br>
            <a:r>
              <a:rPr lang="en-IN" sz="2000" dirty="0"/>
              <a:t>The arithmetic instructions have no knowledge about the data format i.e., signed, unsigned, ASCII, BCD, etc. Also, the operations performed by the arithmetic instructions affect flags like carry, overflow, zero, etc. in the PSW Register.</a:t>
            </a:r>
            <a:br>
              <a:rPr lang="en-IN" sz="2000" dirty="0"/>
            </a:br>
            <a:r>
              <a:rPr lang="en-IN" sz="2000" dirty="0"/>
              <a:t>All the possible Mnemonics associated with Arithmetic Instructions are mentioned in the following table.</a:t>
            </a:r>
            <a:br>
              <a:rPr lang="en-IN" sz="2000" dirty="0"/>
            </a:br>
            <a:br>
              <a:rPr lang="en-IN" dirty="0"/>
            </a:b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2022856" y="1600200"/>
            <a:ext cx="5906730" cy="524365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4" ma:contentTypeDescription="Create a new document." ma:contentTypeScope="" ma:versionID="880622858641a0428e3e09f4a80a8f9c">
  <xsd:schema xmlns:xsd="http://www.w3.org/2001/XMLSchema" xmlns:xs="http://www.w3.org/2001/XMLSchema" xmlns:p="http://schemas.microsoft.com/office/2006/metadata/properties" xmlns:ns2="823acd3c-299b-48ad-972b-c3e9d18a86a1" xmlns:ns3="1035d710-b878-4ede-8b84-c02e9b9dd21f" targetNamespace="http://schemas.microsoft.com/office/2006/metadata/properties" ma:root="true" ma:fieldsID="7d2a3eba397d9c8ab75ae9a18ee7fdfd" ns2:_="" ns3:_="">
    <xsd:import namespace="823acd3c-299b-48ad-972b-c3e9d18a86a1"/>
    <xsd:import namespace="1035d710-b878-4ede-8b84-c02e9b9dd2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35d710-b878-4ede-8b84-c02e9b9dd2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C9D802-5910-41B3-8C7D-4C72BB4BAB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9457EB-C73F-47E4-A1D4-668C92132EC6}">
  <ds:schemaRefs>
    <ds:schemaRef ds:uri="http://schemas.microsoft.com/sharepoint/v3/contenttype/forms"/>
  </ds:schemaRefs>
</ds:datastoreItem>
</file>

<file path=customXml/itemProps3.xml><?xml version="1.0" encoding="utf-8"?>
<ds:datastoreItem xmlns:ds="http://schemas.openxmlformats.org/officeDocument/2006/customXml" ds:itemID="{1DD3862C-C9B8-409B-9116-1940D27828DF}"/>
</file>

<file path=docProps/app.xml><?xml version="1.0" encoding="utf-8"?>
<Properties xmlns="http://schemas.openxmlformats.org/officeDocument/2006/extended-properties" xmlns:vt="http://schemas.openxmlformats.org/officeDocument/2006/docPropsVTypes">
  <TotalTime>26</TotalTime>
  <Words>429</Words>
  <Application>Microsoft Office PowerPoint</Application>
  <PresentationFormat>On-screen Show (4:3)</PresentationFormat>
  <Paragraphs>87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8051 Instruction set</vt:lpstr>
      <vt:lpstr>MNEMONIC  DESTINATION OPERAND, SOURCE OPERAND </vt:lpstr>
      <vt:lpstr>8051 Instruction set</vt:lpstr>
      <vt:lpstr>Data Transfer Instructions </vt:lpstr>
      <vt:lpstr>Data Transfer Instructions </vt:lpstr>
      <vt:lpstr>The following table lists out all the possible data transfer instructions along with other details like addressing mode, size occupied and number machine cycles it takes.</vt:lpstr>
      <vt:lpstr>Arithmetic Instructions</vt:lpstr>
      <vt:lpstr>Arithmetic Instructions</vt:lpstr>
      <vt:lpstr>      The arithmetic instructions have no knowledge about the data format i.e., signed, unsigned, ASCII, BCD, etc. Also, the operations performed by the arithmetic instructions affect flags like carry, overflow, zero, etc. in the PSW Register. All the possible Mnemonics associated with Arithmetic Instructions are mentioned in the following table.  </vt:lpstr>
      <vt:lpstr>Logical Instructions </vt:lpstr>
      <vt:lpstr>Logical Instructions</vt:lpstr>
      <vt:lpstr>The following table shows all the possible Mnemonics of the Logical Instructions.</vt:lpstr>
      <vt:lpstr>Boolean or Bit Manipulation Instructions </vt:lpstr>
      <vt:lpstr>Boolean or Bit Manipulation Instructions</vt:lpstr>
      <vt:lpstr>Boolean or Bit Manipulation Instructions</vt:lpstr>
      <vt:lpstr>These instructions can perform set, clear, and, or, complement etc. at bit level. All the possible mnemonics of the Boolean Instructions are specified in the following table.</vt:lpstr>
      <vt:lpstr>Program Branching Instructions </vt:lpstr>
      <vt:lpstr>Program Branching Instructions</vt:lpstr>
      <vt:lpstr>Program Branching Instructions</vt:lpstr>
      <vt:lpstr>The following table shows all the mnemonics with respect to the program branching instructions.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Instruction set</dc:title>
  <dc:creator>admin</dc:creator>
  <cp:lastModifiedBy>admin</cp:lastModifiedBy>
  <cp:revision>25</cp:revision>
  <dcterms:created xsi:type="dcterms:W3CDTF">2022-11-28T06:26:08Z</dcterms:created>
  <dcterms:modified xsi:type="dcterms:W3CDTF">2023-01-18T17:00:23Z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