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73" r:id="rId8"/>
    <p:sldId id="274" r:id="rId9"/>
    <p:sldId id="275" r:id="rId10"/>
    <p:sldId id="276" r:id="rId11"/>
    <p:sldId id="277" r:id="rId12"/>
    <p:sldId id="259" r:id="rId13"/>
    <p:sldId id="260" r:id="rId14"/>
    <p:sldId id="261" r:id="rId15"/>
    <p:sldId id="262" r:id="rId16"/>
    <p:sldId id="263" r:id="rId17"/>
    <p:sldId id="264" r:id="rId18"/>
    <p:sldId id="265" r:id="rId19"/>
    <p:sldId id="266" r:id="rId20"/>
    <p:sldId id="267" r:id="rId21"/>
    <p:sldId id="268" r:id="rId22"/>
    <p:sldId id="278" r:id="rId23"/>
    <p:sldId id="269" r:id="rId24"/>
    <p:sldId id="270" r:id="rId25"/>
    <p:sldId id="271" r:id="rId26"/>
    <p:sldId id="279" r:id="rId27"/>
    <p:sldId id="280" r:id="rId28"/>
    <p:sldId id="281" r:id="rId29"/>
    <p:sldId id="28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964902-0DF2-464C-86FA-CEACEAF6710F}" v="3" dt="2022-12-26T16:56:18.4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1-748-017_LOKESH MAKAM" userId="S::1602-21-748-017@vce.ac.in::74389ef0-7a2a-403b-a7d8-f10c398750fa" providerId="AD" clId="Web-{25964902-0DF2-464C-86FA-CEACEAF6710F}"/>
    <pc:docChg chg="modSld">
      <pc:chgData name="21-748-017_LOKESH MAKAM" userId="S::1602-21-748-017@vce.ac.in::74389ef0-7a2a-403b-a7d8-f10c398750fa" providerId="AD" clId="Web-{25964902-0DF2-464C-86FA-CEACEAF6710F}" dt="2022-12-26T16:56:18.448" v="2" actId="1076"/>
      <pc:docMkLst>
        <pc:docMk/>
      </pc:docMkLst>
      <pc:sldChg chg="modSp">
        <pc:chgData name="21-748-017_LOKESH MAKAM" userId="S::1602-21-748-017@vce.ac.in::74389ef0-7a2a-403b-a7d8-f10c398750fa" providerId="AD" clId="Web-{25964902-0DF2-464C-86FA-CEACEAF6710F}" dt="2022-12-26T16:56:18.448" v="2" actId="1076"/>
        <pc:sldMkLst>
          <pc:docMk/>
          <pc:sldMk cId="0" sldId="259"/>
        </pc:sldMkLst>
        <pc:picChg chg="mod">
          <ac:chgData name="21-748-017_LOKESH MAKAM" userId="S::1602-21-748-017@vce.ac.in::74389ef0-7a2a-403b-a7d8-f10c398750fa" providerId="AD" clId="Web-{25964902-0DF2-464C-86FA-CEACEAF6710F}" dt="2022-12-26T16:56:18.448" v="2" actId="1076"/>
          <ac:picMkLst>
            <pc:docMk/>
            <pc:sldMk cId="0" sldId="259"/>
            <ac:picMk id="4098"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64CD9A8-9A02-409B-A633-3948B1524B62}" type="datetimeFigureOut">
              <a:rPr lang="en-US" smtClean="0"/>
              <a:pPr/>
              <a:t>12/26/2022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3EC68D-5760-4EE1-A469-F5F94B96568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64CD9A8-9A02-409B-A633-3948B1524B62}" type="datetimeFigureOut">
              <a:rPr lang="en-US" smtClean="0"/>
              <a:pPr/>
              <a:t>12/26/2022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3EC68D-5760-4EE1-A469-F5F94B96568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64CD9A8-9A02-409B-A633-3948B1524B62}" type="datetimeFigureOut">
              <a:rPr lang="en-US" smtClean="0"/>
              <a:pPr/>
              <a:t>12/26/2022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3EC68D-5760-4EE1-A469-F5F94B96568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64CD9A8-9A02-409B-A633-3948B1524B62}" type="datetimeFigureOut">
              <a:rPr lang="en-US" smtClean="0"/>
              <a:pPr/>
              <a:t>12/26/2022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3EC68D-5760-4EE1-A469-F5F94B96568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4CD9A8-9A02-409B-A633-3948B1524B62}" type="datetimeFigureOut">
              <a:rPr lang="en-US" smtClean="0"/>
              <a:pPr/>
              <a:t>12/26/2022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3EC68D-5760-4EE1-A469-F5F94B96568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64CD9A8-9A02-409B-A633-3948B1524B62}" type="datetimeFigureOut">
              <a:rPr lang="en-US" smtClean="0"/>
              <a:pPr/>
              <a:t>12/26/2022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3EC68D-5760-4EE1-A469-F5F94B96568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64CD9A8-9A02-409B-A633-3948B1524B62}" type="datetimeFigureOut">
              <a:rPr lang="en-US" smtClean="0"/>
              <a:pPr/>
              <a:t>12/26/2022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3EC68D-5760-4EE1-A469-F5F94B96568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64CD9A8-9A02-409B-A633-3948B1524B62}" type="datetimeFigureOut">
              <a:rPr lang="en-US" smtClean="0"/>
              <a:pPr/>
              <a:t>12/26/2022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3EC68D-5760-4EE1-A469-F5F94B96568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4CD9A8-9A02-409B-A633-3948B1524B62}" type="datetimeFigureOut">
              <a:rPr lang="en-US" smtClean="0"/>
              <a:pPr/>
              <a:t>12/26/2022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3EC68D-5760-4EE1-A469-F5F94B96568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4CD9A8-9A02-409B-A633-3948B1524B62}" type="datetimeFigureOut">
              <a:rPr lang="en-US" smtClean="0"/>
              <a:pPr/>
              <a:t>12/26/2022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3EC68D-5760-4EE1-A469-F5F94B96568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4CD9A8-9A02-409B-A633-3948B1524B62}" type="datetimeFigureOut">
              <a:rPr lang="en-US" smtClean="0"/>
              <a:pPr/>
              <a:t>12/26/2022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3EC68D-5760-4EE1-A469-F5F94B96568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4CD9A8-9A02-409B-A633-3948B1524B62}" type="datetimeFigureOut">
              <a:rPr lang="en-US" smtClean="0"/>
              <a:pPr/>
              <a:t>12/26/2022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3EC68D-5760-4EE1-A469-F5F94B96568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285875" y="2081213"/>
            <a:ext cx="6572250" cy="2695575"/>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1014412" y="2048669"/>
            <a:ext cx="7115175" cy="362902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259247" y="1500174"/>
            <a:ext cx="8189428" cy="4487082"/>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a:stretch>
            <a:fillRect/>
          </a:stretch>
        </p:blipFill>
        <p:spPr bwMode="auto">
          <a:xfrm>
            <a:off x="428596" y="1285860"/>
            <a:ext cx="8481436" cy="4634721"/>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131049" y="1357298"/>
            <a:ext cx="8146176" cy="4596621"/>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srcRect/>
          <a:stretch>
            <a:fillRect/>
          </a:stretch>
        </p:blipFill>
        <p:spPr bwMode="auto">
          <a:xfrm>
            <a:off x="294439" y="1500174"/>
            <a:ext cx="7820861" cy="432039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srcRect/>
          <a:stretch>
            <a:fillRect/>
          </a:stretch>
        </p:blipFill>
        <p:spPr bwMode="auto">
          <a:xfrm>
            <a:off x="1304925" y="2177256"/>
            <a:ext cx="6534150" cy="337185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1266" name="Picture 2"/>
          <p:cNvPicPr>
            <a:picLocks noGrp="1" noChangeAspect="1" noChangeArrowheads="1"/>
          </p:cNvPicPr>
          <p:nvPr>
            <p:ph idx="1"/>
          </p:nvPr>
        </p:nvPicPr>
        <p:blipFill>
          <a:blip r:embed="rId2"/>
          <a:srcRect/>
          <a:stretch>
            <a:fillRect/>
          </a:stretch>
        </p:blipFill>
        <p:spPr bwMode="auto">
          <a:xfrm>
            <a:off x="1062037" y="1977231"/>
            <a:ext cx="7019925" cy="37719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a:srcRect/>
          <a:stretch>
            <a:fillRect/>
          </a:stretch>
        </p:blipFill>
        <p:spPr bwMode="auto">
          <a:xfrm>
            <a:off x="757237" y="1758156"/>
            <a:ext cx="7629525" cy="421005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3314" name="Picture 2"/>
          <p:cNvPicPr>
            <a:picLocks noGrp="1" noChangeAspect="1" noChangeArrowheads="1"/>
          </p:cNvPicPr>
          <p:nvPr>
            <p:ph idx="1"/>
          </p:nvPr>
        </p:nvPicPr>
        <p:blipFill>
          <a:blip r:embed="rId2"/>
          <a:srcRect/>
          <a:stretch>
            <a:fillRect/>
          </a:stretch>
        </p:blipFill>
        <p:spPr bwMode="auto">
          <a:xfrm>
            <a:off x="1066800" y="1996281"/>
            <a:ext cx="7010400" cy="37338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642918"/>
            <a:ext cx="8472518" cy="5483245"/>
          </a:xfrm>
        </p:spPr>
        <p:txBody>
          <a:bodyPr>
            <a:normAutofit fontScale="62500" lnSpcReduction="20000"/>
          </a:bodyPr>
          <a:lstStyle/>
          <a:p>
            <a:r>
              <a:rPr lang="en-IN" b="1" dirty="0"/>
              <a:t>NMI (Non mask-able interrupt)-</a:t>
            </a:r>
            <a:endParaRPr lang="en-IN" dirty="0"/>
          </a:p>
          <a:p>
            <a:pPr lvl="1"/>
            <a:r>
              <a:rPr lang="en-IN" dirty="0"/>
              <a:t>This is a non-mask-able, edge triggered, high priority interrupt.</a:t>
            </a:r>
          </a:p>
          <a:p>
            <a:pPr lvl="1"/>
            <a:r>
              <a:rPr lang="en-IN" dirty="0"/>
              <a:t>On receiving an interrupt on NMI line, the microprocessor executes INT</a:t>
            </a:r>
          </a:p>
          <a:p>
            <a:pPr lvl="1"/>
            <a:r>
              <a:rPr lang="en-IN" dirty="0"/>
              <a:t>Microprocessor obtains the ISR address from location 2 x 4 = 00008H from the IVT.</a:t>
            </a:r>
          </a:p>
          <a:p>
            <a:pPr lvl="1"/>
            <a:r>
              <a:rPr lang="en-IN" dirty="0"/>
              <a:t>It reads 4 locations starting from this address to get the values for IP and CS to execute the ISR.</a:t>
            </a:r>
          </a:p>
          <a:p>
            <a:r>
              <a:rPr lang="en-IN" b="1" dirty="0"/>
              <a:t>INTR-</a:t>
            </a:r>
            <a:endParaRPr lang="en-IN" dirty="0"/>
          </a:p>
          <a:p>
            <a:pPr lvl="1"/>
            <a:r>
              <a:rPr lang="en-IN" dirty="0"/>
              <a:t>This is a mask-able, level triggered, low priority interrupt.</a:t>
            </a:r>
          </a:p>
          <a:p>
            <a:pPr lvl="1"/>
            <a:r>
              <a:rPr lang="en-IN" dirty="0"/>
              <a:t>On receiving an interrupt on INTR line, the microprocessor executes 2 INTA¯¯¯¯¯¯¯¯¯¯¯¯¯¯INTA¯ pulses.</a:t>
            </a:r>
          </a:p>
          <a:p>
            <a:pPr lvl="1"/>
            <a:r>
              <a:rPr lang="en-IN" dirty="0"/>
              <a:t>1st INTA¯¯¯¯¯¯¯¯¯¯¯¯¯¯INTA¯ pulse – The interrupting device calculates (prepares to send) the vector number.</a:t>
            </a:r>
          </a:p>
          <a:p>
            <a:pPr lvl="1"/>
            <a:r>
              <a:rPr lang="en-IN" dirty="0"/>
              <a:t>2nd INTA¯¯¯¯¯¯¯¯¯¯¯¯¯¯INTA¯ pulse – The interrupting device sends the vector number ‘N’ to the microprocessor.</a:t>
            </a:r>
          </a:p>
          <a:p>
            <a:pPr lvl="1"/>
            <a:r>
              <a:rPr lang="en-IN" dirty="0"/>
              <a:t>Now microprocessor multiplies N x 4 and goes to the corresponding location in the IVT to obtain the ISR address. INTR is a mask-able interrupt.</a:t>
            </a:r>
          </a:p>
          <a:p>
            <a:pPr lvl="1"/>
            <a:r>
              <a:rPr lang="en-IN" dirty="0"/>
              <a:t>It is masked by making IF = 0 by software through CLI instruction.</a:t>
            </a:r>
          </a:p>
          <a:p>
            <a:pPr lvl="1"/>
            <a:r>
              <a:rPr lang="en-IN" dirty="0"/>
              <a:t>It is unmasked by making IF = 1 by software through STI instruction.</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995362" y="1829594"/>
            <a:ext cx="7153275" cy="4067175"/>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4338" name="Picture 2"/>
          <p:cNvPicPr>
            <a:picLocks noGrp="1" noChangeAspect="1" noChangeArrowheads="1"/>
          </p:cNvPicPr>
          <p:nvPr>
            <p:ph idx="1"/>
          </p:nvPr>
        </p:nvPicPr>
        <p:blipFill>
          <a:blip r:embed="rId2"/>
          <a:srcRect/>
          <a:stretch>
            <a:fillRect/>
          </a:stretch>
        </p:blipFill>
        <p:spPr bwMode="auto">
          <a:xfrm>
            <a:off x="995362" y="2024856"/>
            <a:ext cx="7153275" cy="367665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a:blip r:embed="rId2"/>
          <a:srcRect/>
          <a:stretch>
            <a:fillRect/>
          </a:stretch>
        </p:blipFill>
        <p:spPr bwMode="auto">
          <a:xfrm>
            <a:off x="1281112" y="2305844"/>
            <a:ext cx="6581775" cy="311467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6386" name="Picture 2"/>
          <p:cNvPicPr>
            <a:picLocks noGrp="1" noChangeAspect="1" noChangeArrowheads="1"/>
          </p:cNvPicPr>
          <p:nvPr>
            <p:ph idx="1"/>
          </p:nvPr>
        </p:nvPicPr>
        <p:blipFill>
          <a:blip r:embed="rId2"/>
          <a:srcRect/>
          <a:stretch>
            <a:fillRect/>
          </a:stretch>
        </p:blipFill>
        <p:spPr bwMode="auto">
          <a:xfrm>
            <a:off x="1214437" y="1877219"/>
            <a:ext cx="6715125" cy="397192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r>
              <a:rPr lang="en-IN" dirty="0"/>
              <a:t>The interrupt vector (or interrupt pointer) table is the link between an interrupt type code and the procedure that has been designated to service interrupts associated with that code. 8086 supports total 256 types i.e. 00H to FFH.</a:t>
            </a:r>
          </a:p>
          <a:p>
            <a:r>
              <a:rPr lang="en-IN" dirty="0"/>
              <a:t>For each type it has to reserve four bytes i.e. double word. This double word pointer contains the address of the procedure that is to service interrupts of that type.</a:t>
            </a:r>
          </a:p>
          <a:p>
            <a:r>
              <a:rPr lang="en-IN" dirty="0"/>
              <a:t>The higher addressed word of the pointer contains the base address of the segment containing the procedure. This base address of the segment is normally referred as NEW CS.</a:t>
            </a:r>
          </a:p>
          <a:p>
            <a:r>
              <a:rPr lang="en-IN" dirty="0"/>
              <a:t>The lower addressed word contains the procedure’s offset from the beginning of the segment. This offset is normally referred as NEW IP.</a:t>
            </a:r>
          </a:p>
          <a:p>
            <a:r>
              <a:rPr lang="en-IN" dirty="0"/>
              <a:t>Thus NEW CS: NEW IP provides NEW physical address from where user ISR routine will start.</a:t>
            </a:r>
          </a:p>
          <a:p>
            <a:r>
              <a:rPr lang="en-IN" dirty="0"/>
              <a:t>As for each type, four bytes (2 for NEW CS and 2 for NEW IP) are required; therefore interrupt pointer table occupies up to the first 1k bytes (i.e. 256 x 4 = 1024 bytes) of low memory.</a:t>
            </a:r>
          </a:p>
          <a:p>
            <a:r>
              <a:rPr lang="en-IN" dirty="0"/>
              <a:t>The total interrupt vector table is divided into three groups namely,</a:t>
            </a:r>
          </a:p>
          <a:p>
            <a:r>
              <a:rPr lang="en-IN" dirty="0"/>
              <a:t>A. Dedicated interrupts (INT 0…..INT 4)</a:t>
            </a:r>
          </a:p>
          <a:p>
            <a:r>
              <a:rPr lang="en-IN" dirty="0"/>
              <a:t>B. Reserved interrupts (INT 5…..INT 31)</a:t>
            </a:r>
          </a:p>
          <a:p>
            <a:r>
              <a:rPr lang="en-IN" dirty="0"/>
              <a:t>C. Available interrupts (INT 32…..INT 225)</a:t>
            </a: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r>
              <a:rPr lang="en-IN" dirty="0"/>
              <a:t>A. </a:t>
            </a:r>
            <a:r>
              <a:rPr lang="en-IN" b="1" dirty="0"/>
              <a:t>Dedicated interrupts (INT 0…..INT 4):</a:t>
            </a:r>
            <a:endParaRPr lang="en-IN" dirty="0"/>
          </a:p>
          <a:p>
            <a:r>
              <a:rPr lang="en-IN" b="1" dirty="0"/>
              <a:t>INT 0 (Divide Error)-</a:t>
            </a:r>
            <a:endParaRPr lang="en-IN" dirty="0"/>
          </a:p>
          <a:p>
            <a:pPr lvl="1"/>
            <a:r>
              <a:rPr lang="en-IN" dirty="0"/>
              <a:t>This interrupt occurs whenever there is division error i.e. when the result of a division is too large to be stored. This condition normally occurs when the divisor is very small as compared to the dividend or the divisor is zero.</a:t>
            </a:r>
          </a:p>
          <a:p>
            <a:pPr lvl="1"/>
            <a:r>
              <a:rPr lang="en-IN" dirty="0"/>
              <a:t>Its ISR address is stored at location 0 x 4 = 00000H in the IVT.</a:t>
            </a:r>
          </a:p>
          <a:p>
            <a:r>
              <a:rPr lang="en-IN" b="1" dirty="0"/>
              <a:t>INT 1 (Single Step)-</a:t>
            </a:r>
            <a:endParaRPr lang="en-IN" dirty="0"/>
          </a:p>
          <a:p>
            <a:pPr lvl="1"/>
            <a:r>
              <a:rPr lang="en-IN" dirty="0"/>
              <a:t>The microprocessor executes this interrupt after every instruction if the TF is set.</a:t>
            </a:r>
          </a:p>
          <a:p>
            <a:pPr lvl="1"/>
            <a:r>
              <a:rPr lang="en-IN" dirty="0"/>
              <a:t>It puts microprocessor in single stepping mode i.e. the microprocessor pauses after executing every instruction. This is very useful during debugging.</a:t>
            </a:r>
          </a:p>
          <a:p>
            <a:pPr lvl="1"/>
            <a:r>
              <a:rPr lang="en-IN" dirty="0"/>
              <a:t>Its ISR generally displays contents of all registers. Its ISR address is stored at location 1 x 4 = 00004H in the IVT.</a:t>
            </a:r>
          </a:p>
          <a:p>
            <a:r>
              <a:rPr lang="en-IN" b="1" dirty="0"/>
              <a:t>INT 2 (Non mask-able Interrupt)-</a:t>
            </a:r>
            <a:endParaRPr lang="en-IN" dirty="0"/>
          </a:p>
          <a:p>
            <a:pPr lvl="1"/>
            <a:r>
              <a:rPr lang="en-IN" dirty="0"/>
              <a:t>The microprocessor executes this ISR in response to an interrupt on the NMI (Non mask-able Interrupt) line.</a:t>
            </a:r>
          </a:p>
          <a:p>
            <a:pPr lvl="1"/>
            <a:r>
              <a:rPr lang="en-IN" dirty="0"/>
              <a:t>Its ISR address is stored at location 2 x 4 = 00008H in the IVT.</a:t>
            </a:r>
          </a:p>
          <a:p>
            <a:r>
              <a:rPr lang="en-IN" b="1" dirty="0"/>
              <a:t>INT 3 (Breakpoint Interrupt)-</a:t>
            </a:r>
            <a:endParaRPr lang="en-IN" dirty="0"/>
          </a:p>
          <a:p>
            <a:pPr lvl="1"/>
            <a:r>
              <a:rPr lang="en-IN" dirty="0"/>
              <a:t>This interrupt is used to cause breakpoints in the program. It is caused by writing the instruction INT 03H or simply INT.</a:t>
            </a:r>
          </a:p>
          <a:p>
            <a:pPr lvl="1"/>
            <a:r>
              <a:rPr lang="en-IN" dirty="0"/>
              <a:t>It is useful in debugging large programs where single stepping is efficient.</a:t>
            </a:r>
          </a:p>
          <a:p>
            <a:pPr lvl="1"/>
            <a:r>
              <a:rPr lang="en-IN" dirty="0"/>
              <a:t>Its ISR is used to display the contents of all registers on the screen. Its ISR address is stored at location 3 x 4 = 0000CH in the IVT.</a:t>
            </a: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IN" b="1" dirty="0"/>
              <a:t>INT 4 (Overflow Interrupt)-</a:t>
            </a:r>
            <a:endParaRPr lang="en-IN" dirty="0"/>
          </a:p>
          <a:p>
            <a:pPr lvl="1"/>
            <a:r>
              <a:rPr lang="en-IN" dirty="0"/>
              <a:t>This interrupt occurs if the overflow flag is set and the microprocessor executes the INTO (Interrupt on Overflow) instruction.</a:t>
            </a:r>
          </a:p>
          <a:p>
            <a:pPr lvl="1"/>
            <a:r>
              <a:rPr lang="en-IN" dirty="0"/>
              <a:t>It is used to detect overflow error in signed arithmetic operations.</a:t>
            </a:r>
          </a:p>
          <a:p>
            <a:pPr lvl="1"/>
            <a:r>
              <a:rPr lang="en-IN" dirty="0"/>
              <a:t>Its ISR address is stored at location 4 x 4 = 00010H in the IVT.</a:t>
            </a:r>
          </a:p>
          <a:p>
            <a:r>
              <a:rPr lang="en-IN" dirty="0"/>
              <a:t>B. </a:t>
            </a:r>
            <a:r>
              <a:rPr lang="en-IN" b="1" dirty="0"/>
              <a:t>Reserved interrupts (INT 5…..INT 31):</a:t>
            </a:r>
            <a:endParaRPr lang="en-IN" dirty="0"/>
          </a:p>
          <a:p>
            <a:r>
              <a:rPr lang="en-IN" dirty="0"/>
              <a:t>These levels are reserved by Intel to be used in higher processors like 80386, Pentium etc. They are not available to the user.</a:t>
            </a:r>
          </a:p>
          <a:p>
            <a:r>
              <a:rPr lang="en-IN" dirty="0"/>
              <a:t>C. </a:t>
            </a:r>
            <a:r>
              <a:rPr lang="en-IN" b="1" dirty="0"/>
              <a:t>Available interrupts (INT 32…..INT 225):</a:t>
            </a:r>
            <a:endParaRPr lang="en-IN" dirty="0"/>
          </a:p>
          <a:p>
            <a:r>
              <a:rPr lang="en-IN" dirty="0"/>
              <a:t>These are user defined, software interrupts.</a:t>
            </a:r>
          </a:p>
          <a:p>
            <a:r>
              <a:rPr lang="en-IN" dirty="0"/>
              <a:t>ISRs for these interrupts are written by the users to service various user defined conditions.</a:t>
            </a:r>
          </a:p>
          <a:p>
            <a:r>
              <a:rPr lang="en-IN" dirty="0"/>
              <a:t>These interrupts are invoked by writing the instruction INT n. Its ISR address is obtained by the microprocessor from location n x 4 in the IVT.</a:t>
            </a: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142844" y="1643050"/>
            <a:ext cx="8562262" cy="3634593"/>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Grp="1" noChangeAspect="1" noChangeArrowheads="1"/>
          </p:cNvPicPr>
          <p:nvPr>
            <p:ph idx="1"/>
          </p:nvPr>
        </p:nvPicPr>
        <p:blipFill>
          <a:blip r:embed="rId2"/>
          <a:srcRect/>
          <a:stretch>
            <a:fillRect/>
          </a:stretch>
        </p:blipFill>
        <p:spPr bwMode="auto">
          <a:xfrm>
            <a:off x="167870" y="1142984"/>
            <a:ext cx="8068005" cy="4983179"/>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Grp="1" noChangeAspect="1" noChangeArrowheads="1"/>
          </p:cNvPicPr>
          <p:nvPr>
            <p:ph idx="1"/>
          </p:nvPr>
        </p:nvPicPr>
        <p:blipFill>
          <a:blip r:embed="rId2"/>
          <a:srcRect/>
          <a:stretch>
            <a:fillRect/>
          </a:stretch>
        </p:blipFill>
        <p:spPr bwMode="auto">
          <a:xfrm>
            <a:off x="902820" y="428604"/>
            <a:ext cx="6669575" cy="6243132"/>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Grp="1" noChangeAspect="1" noChangeArrowheads="1"/>
          </p:cNvPicPr>
          <p:nvPr>
            <p:ph idx="1"/>
          </p:nvPr>
        </p:nvPicPr>
        <p:blipFill>
          <a:blip r:embed="rId2"/>
          <a:srcRect/>
          <a:stretch>
            <a:fillRect/>
          </a:stretch>
        </p:blipFill>
        <p:spPr bwMode="auto">
          <a:xfrm>
            <a:off x="275613" y="642918"/>
            <a:ext cx="8868387" cy="368698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Grp="1" noChangeAspect="1" noChangeArrowheads="1"/>
          </p:cNvPicPr>
          <p:nvPr>
            <p:ph idx="1"/>
          </p:nvPr>
        </p:nvPicPr>
        <p:blipFill>
          <a:blip r:embed="rId2"/>
          <a:srcRect/>
          <a:stretch>
            <a:fillRect/>
          </a:stretch>
        </p:blipFill>
        <p:spPr bwMode="auto">
          <a:xfrm>
            <a:off x="676266" y="642918"/>
            <a:ext cx="7324758" cy="605474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357166"/>
            <a:ext cx="8229600" cy="4525963"/>
          </a:xfrm>
        </p:spPr>
        <p:txBody>
          <a:bodyPr>
            <a:normAutofit fontScale="70000" lnSpcReduction="20000"/>
          </a:bodyPr>
          <a:lstStyle/>
          <a:p>
            <a:pPr fontAlgn="base"/>
            <a:r>
              <a:rPr lang="en-IN" dirty="0"/>
              <a:t>Each interrupt type is given a number between 0 to 255 and the address of each interrupt </a:t>
            </a:r>
            <a:r>
              <a:rPr lang="en-IN" dirty="0" err="1"/>
              <a:t>js</a:t>
            </a:r>
            <a:r>
              <a:rPr lang="en-IN" dirty="0"/>
              <a:t> found by multiplying the type by 4 e.g. for type 11, interrupt address is 11 x 4 = 44</a:t>
            </a:r>
            <a:r>
              <a:rPr lang="en-IN" baseline="-25000" dirty="0"/>
              <a:t>10</a:t>
            </a:r>
            <a:r>
              <a:rPr lang="en-IN" dirty="0"/>
              <a:t>= 0002CH</a:t>
            </a:r>
          </a:p>
          <a:p>
            <a:pPr fontAlgn="base"/>
            <a:r>
              <a:rPr lang="en-IN" dirty="0"/>
              <a:t>Only first five types have explicit definitions such as divide by zero and non </a:t>
            </a:r>
            <a:r>
              <a:rPr lang="en-IN" dirty="0" err="1"/>
              <a:t>maskable</a:t>
            </a:r>
            <a:r>
              <a:rPr lang="en-IN" dirty="0"/>
              <a:t> interrupt. The next 27 interrupt types, from 5 to 31, are reserved by Intel for use in future microprocessors. The upper 224 interrupt types, from 32 to 255, are available for user for hardware or software interrupts.</a:t>
            </a:r>
          </a:p>
          <a:p>
            <a:pPr fontAlgn="base"/>
            <a:r>
              <a:rPr lang="en-IN" dirty="0"/>
              <a:t>When the 8086 responds to an interrupt, it automatically goes to the specified location in the Interrupt Vector Table in 8086 to get the starting address of interrupt service routine. So user has to load these starting addresses for different routines at the start of the program.</a:t>
            </a:r>
          </a:p>
          <a:p>
            <a:pPr fontAlgn="base"/>
            <a:endParaRPr lang="en-IN"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477983" y="1217873"/>
            <a:ext cx="8405492" cy="3691742"/>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D19940B2E0E24BAECC5DD1627A8D75" ma:contentTypeVersion="4" ma:contentTypeDescription="Create a new document." ma:contentTypeScope="" ma:versionID="880622858641a0428e3e09f4a80a8f9c">
  <xsd:schema xmlns:xsd="http://www.w3.org/2001/XMLSchema" xmlns:xs="http://www.w3.org/2001/XMLSchema" xmlns:p="http://schemas.microsoft.com/office/2006/metadata/properties" xmlns:ns2="823acd3c-299b-48ad-972b-c3e9d18a86a1" xmlns:ns3="1035d710-b878-4ede-8b84-c02e9b9dd21f" targetNamespace="http://schemas.microsoft.com/office/2006/metadata/properties" ma:root="true" ma:fieldsID="7d2a3eba397d9c8ab75ae9a18ee7fdfd" ns2:_="" ns3:_="">
    <xsd:import namespace="823acd3c-299b-48ad-972b-c3e9d18a86a1"/>
    <xsd:import namespace="1035d710-b878-4ede-8b84-c02e9b9dd21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3acd3c-299b-48ad-972b-c3e9d18a86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035d710-b878-4ede-8b84-c02e9b9dd21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048299A-B0CF-4B36-9B90-EC34462A1FE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2D69D9E-CFC9-4F46-B6A8-B7BC7BF1AD2F}">
  <ds:schemaRefs>
    <ds:schemaRef ds:uri="http://schemas.microsoft.com/sharepoint/v3/contenttype/forms"/>
  </ds:schemaRefs>
</ds:datastoreItem>
</file>

<file path=customXml/itemProps3.xml><?xml version="1.0" encoding="utf-8"?>
<ds:datastoreItem xmlns:ds="http://schemas.openxmlformats.org/officeDocument/2006/customXml" ds:itemID="{6A2C7367-40F2-4EB3-A6C1-C7E5AB03FE75}"/>
</file>

<file path=docProps/app.xml><?xml version="1.0" encoding="utf-8"?>
<Properties xmlns="http://schemas.openxmlformats.org/officeDocument/2006/extended-properties" xmlns:vt="http://schemas.openxmlformats.org/officeDocument/2006/docPropsVTypes">
  <TotalTime>245</TotalTime>
  <Words>528</Words>
  <Application>Microsoft Office PowerPoint</Application>
  <PresentationFormat>On-screen Show (4:3)</PresentationFormat>
  <Paragraphs>51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student</cp:lastModifiedBy>
  <cp:revision>13</cp:revision>
  <dcterms:created xsi:type="dcterms:W3CDTF">2022-10-19T04:40:51Z</dcterms:created>
  <dcterms:modified xsi:type="dcterms:W3CDTF">2022-12-26T16:56:21Z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0x0101007FD19940B2E0E24BAECC5DD1627A8D75</vt:lpwstr>
  </property>
</Properties>
</file>