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9" r:id="rId7"/>
    <p:sldId id="258" r:id="rId8"/>
    <p:sldId id="260" r:id="rId9"/>
    <p:sldId id="261" r:id="rId10"/>
    <p:sldId id="262" r:id="rId11"/>
    <p:sldId id="263" r:id="rId12"/>
    <p:sldId id="264" r:id="rId13"/>
    <p:sldId id="265" r:id="rId14"/>
    <p:sldId id="268" r:id="rId15"/>
    <p:sldId id="266" r:id="rId16"/>
    <p:sldId id="267" r:id="rId17"/>
    <p:sldId id="269" r:id="rId18"/>
    <p:sldId id="270" r:id="rId19"/>
    <p:sldId id="271" r:id="rId20"/>
    <p:sldId id="272" r:id="rId21"/>
    <p:sldId id="273" r:id="rId22"/>
    <p:sldId id="274" r:id="rId23"/>
    <p:sldId id="275" r:id="rId24"/>
    <p:sldId id="276" r:id="rId25"/>
    <p:sldId id="277" r:id="rId26"/>
    <p:sldId id="278" r:id="rId27"/>
    <p:sldId id="280" r:id="rId28"/>
    <p:sldId id="281" r:id="rId29"/>
    <p:sldId id="28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88EB60-8F42-429C-978C-49386DAAE384}" v="1" dt="2023-02-13T05:35:21.966"/>
    <p1510:client id="{95B89646-9E82-402B-990D-1680CDEA0891}" v="4" dt="2023-02-20T14:35:48.7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1-748-042_SAI KUMAR JANPAL NEELESH" userId="S::1602-21-748-042@vce.ac.in::59cd79cf-81fa-4049-bd09-88364cffe3ca" providerId="AD" clId="Web-{95B89646-9E82-402B-990D-1680CDEA0891}"/>
    <pc:docChg chg="addSld delSld">
      <pc:chgData name="21-748-042_SAI KUMAR JANPAL NEELESH" userId="S::1602-21-748-042@vce.ac.in::59cd79cf-81fa-4049-bd09-88364cffe3ca" providerId="AD" clId="Web-{95B89646-9E82-402B-990D-1680CDEA0891}" dt="2023-02-20T14:35:48.797" v="3"/>
      <pc:docMkLst>
        <pc:docMk/>
      </pc:docMkLst>
      <pc:sldChg chg="new del">
        <pc:chgData name="21-748-042_SAI KUMAR JANPAL NEELESH" userId="S::1602-21-748-042@vce.ac.in::59cd79cf-81fa-4049-bd09-88364cffe3ca" providerId="AD" clId="Web-{95B89646-9E82-402B-990D-1680CDEA0891}" dt="2023-02-20T14:35:48.797" v="3"/>
        <pc:sldMkLst>
          <pc:docMk/>
          <pc:sldMk cId="2460496222" sldId="283"/>
        </pc:sldMkLst>
      </pc:sldChg>
      <pc:sldChg chg="new del">
        <pc:chgData name="21-748-042_SAI KUMAR JANPAL NEELESH" userId="S::1602-21-748-042@vce.ac.in::59cd79cf-81fa-4049-bd09-88364cffe3ca" providerId="AD" clId="Web-{95B89646-9E82-402B-990D-1680CDEA0891}" dt="2023-02-20T14:35:40.750" v="1"/>
        <pc:sldMkLst>
          <pc:docMk/>
          <pc:sldMk cId="3301090842" sldId="283"/>
        </pc:sldMkLst>
      </pc:sldChg>
    </pc:docChg>
  </pc:docChgLst>
  <pc:docChgLst>
    <pc:chgData clId="Web-{2588EB60-8F42-429C-978C-49386DAAE384}"/>
    <pc:docChg chg="modSld">
      <pc:chgData name="" userId="" providerId="" clId="Web-{2588EB60-8F42-429C-978C-49386DAAE384}" dt="2023-02-13T05:35:21.966" v="0" actId="1076"/>
      <pc:docMkLst>
        <pc:docMk/>
      </pc:docMkLst>
      <pc:sldChg chg="modSp">
        <pc:chgData name="" userId="" providerId="" clId="Web-{2588EB60-8F42-429C-978C-49386DAAE384}" dt="2023-02-13T05:35:21.966" v="0" actId="1076"/>
        <pc:sldMkLst>
          <pc:docMk/>
          <pc:sldMk cId="0" sldId="256"/>
        </pc:sldMkLst>
        <pc:spChg chg="mod">
          <ac:chgData name="" userId="" providerId="" clId="Web-{2588EB60-8F42-429C-978C-49386DAAE384}" dt="2023-02-13T05:35:21.966" v="0" actId="1076"/>
          <ac:spMkLst>
            <pc:docMk/>
            <pc:sldMk cId="0" sldId="256"/>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DEAFCE6-11FC-4B56-A207-2BBC9316EC24}" type="datetimeFigureOut">
              <a:rPr lang="en-US" smtClean="0"/>
              <a:pPr/>
              <a:t>2/20/2023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E046FF-7ACA-485C-9206-6141FAC8E70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DEAFCE6-11FC-4B56-A207-2BBC9316EC24}" type="datetimeFigureOut">
              <a:rPr lang="en-US" smtClean="0"/>
              <a:pPr/>
              <a:t>2/20/2023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E046FF-7ACA-485C-9206-6141FAC8E70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DEAFCE6-11FC-4B56-A207-2BBC9316EC24}" type="datetimeFigureOut">
              <a:rPr lang="en-US" smtClean="0"/>
              <a:pPr/>
              <a:t>2/20/2023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E046FF-7ACA-485C-9206-6141FAC8E70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DEAFCE6-11FC-4B56-A207-2BBC9316EC24}" type="datetimeFigureOut">
              <a:rPr lang="en-US" smtClean="0"/>
              <a:pPr/>
              <a:t>2/20/2023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E046FF-7ACA-485C-9206-6141FAC8E70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EAFCE6-11FC-4B56-A207-2BBC9316EC24}" type="datetimeFigureOut">
              <a:rPr lang="en-US" smtClean="0"/>
              <a:pPr/>
              <a:t>2/20/2023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E046FF-7ACA-485C-9206-6141FAC8E706}"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DEAFCE6-11FC-4B56-A207-2BBC9316EC24}" type="datetimeFigureOut">
              <a:rPr lang="en-US" smtClean="0"/>
              <a:pPr/>
              <a:t>2/20/2023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E046FF-7ACA-485C-9206-6141FAC8E70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DEAFCE6-11FC-4B56-A207-2BBC9316EC24}" type="datetimeFigureOut">
              <a:rPr lang="en-US" smtClean="0"/>
              <a:pPr/>
              <a:t>2/20/2023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E046FF-7ACA-485C-9206-6141FAC8E70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DEAFCE6-11FC-4B56-A207-2BBC9316EC24}" type="datetimeFigureOut">
              <a:rPr lang="en-US" smtClean="0"/>
              <a:pPr/>
              <a:t>2/20/2023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E046FF-7ACA-485C-9206-6141FAC8E70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EAFCE6-11FC-4B56-A207-2BBC9316EC24}" type="datetimeFigureOut">
              <a:rPr lang="en-US" smtClean="0"/>
              <a:pPr/>
              <a:t>2/20/2023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E046FF-7ACA-485C-9206-6141FAC8E70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EAFCE6-11FC-4B56-A207-2BBC9316EC24}" type="datetimeFigureOut">
              <a:rPr lang="en-US" smtClean="0"/>
              <a:pPr/>
              <a:t>2/20/2023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E046FF-7ACA-485C-9206-6141FAC8E70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EAFCE6-11FC-4B56-A207-2BBC9316EC24}" type="datetimeFigureOut">
              <a:rPr lang="en-US" smtClean="0"/>
              <a:pPr/>
              <a:t>2/20/2023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E046FF-7ACA-485C-9206-6141FAC8E706}"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EAFCE6-11FC-4B56-A207-2BBC9316EC24}" type="datetimeFigureOut">
              <a:rPr lang="en-US" smtClean="0"/>
              <a:pPr/>
              <a:t>2/20/2023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046FF-7ACA-485C-9206-6141FAC8E70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5405" y="2130425"/>
            <a:ext cx="8101042" cy="2584459"/>
          </a:xfrm>
        </p:spPr>
        <p:txBody>
          <a:bodyPr>
            <a:normAutofit/>
          </a:bodyPr>
          <a:lstStyle/>
          <a:p>
            <a:r>
              <a:rPr lang="en-IN" dirty="0"/>
              <a:t>MICROPROCESSOR,</a:t>
            </a:r>
            <a:br>
              <a:rPr lang="en-IN" dirty="0"/>
            </a:br>
            <a:r>
              <a:rPr lang="en-IN" dirty="0"/>
              <a:t>MICROCONTROLLER  AND</a:t>
            </a:r>
            <a:br>
              <a:rPr lang="en-IN" dirty="0"/>
            </a:br>
            <a:r>
              <a:rPr lang="en-IN" dirty="0"/>
              <a:t>INTERFACING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Instruction Set</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r>
              <a:rPr lang="en-IN" dirty="0"/>
              <a:t>A command given to a digital machine to perform an operation on a piece of data is called an </a:t>
            </a:r>
            <a:r>
              <a:rPr lang="en-IN" b="1" dirty="0"/>
              <a:t>instruction</a:t>
            </a:r>
            <a:r>
              <a:rPr lang="en-IN" dirty="0"/>
              <a:t>. Basic set of machine level instructions that a microprocessor is designed to execute is called its </a:t>
            </a:r>
            <a:r>
              <a:rPr lang="en-IN" b="1" dirty="0"/>
              <a:t>instruction set</a:t>
            </a:r>
            <a:r>
              <a:rPr lang="en-IN" dirty="0"/>
              <a:t>. These instructions do carry out these types of operations −</a:t>
            </a:r>
          </a:p>
          <a:p>
            <a:r>
              <a:rPr lang="en-IN" dirty="0"/>
              <a:t>Data transfer</a:t>
            </a:r>
          </a:p>
          <a:p>
            <a:r>
              <a:rPr lang="en-IN" dirty="0"/>
              <a:t>Arithmetic operations</a:t>
            </a:r>
          </a:p>
          <a:p>
            <a:r>
              <a:rPr lang="en-IN" dirty="0"/>
              <a:t>Logical operations</a:t>
            </a:r>
          </a:p>
          <a:p>
            <a:r>
              <a:rPr lang="en-IN" dirty="0"/>
              <a:t>Control flow</a:t>
            </a:r>
          </a:p>
          <a:p>
            <a:r>
              <a:rPr lang="en-IN" dirty="0"/>
              <a:t>Input/output and machine control</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Overview of Micro Computer  Structure</a:t>
            </a:r>
          </a:p>
        </p:txBody>
      </p:sp>
      <p:sp>
        <p:nvSpPr>
          <p:cNvPr id="3" name="Content Placeholder 2"/>
          <p:cNvSpPr>
            <a:spLocks noGrp="1"/>
          </p:cNvSpPr>
          <p:nvPr>
            <p:ph idx="1"/>
          </p:nvPr>
        </p:nvSpPr>
        <p:spPr/>
        <p:txBody>
          <a:bodyPr>
            <a:normAutofit lnSpcReduction="10000"/>
          </a:bodyPr>
          <a:lstStyle/>
          <a:p>
            <a:r>
              <a:rPr lang="en-IN" dirty="0"/>
              <a:t>As the name </a:t>
            </a:r>
            <a:r>
              <a:rPr lang="en-IN" dirty="0" err="1"/>
              <a:t>implies,microcomputers</a:t>
            </a:r>
            <a:r>
              <a:rPr lang="en-IN" dirty="0"/>
              <a:t> are small computers.</a:t>
            </a:r>
          </a:p>
          <a:p>
            <a:r>
              <a:rPr lang="en-IN" dirty="0"/>
              <a:t>They range from small controllers that work directly with 4 bit words.</a:t>
            </a:r>
          </a:p>
          <a:p>
            <a:r>
              <a:rPr lang="en-IN" dirty="0"/>
              <a:t>CPU is usually a single IC called a microprocessor.</a:t>
            </a:r>
          </a:p>
          <a:p>
            <a:r>
              <a:rPr lang="en-IN" dirty="0"/>
              <a:t>Microprocessor is the CPU to which we add ROM,RAM and ports to make a microcomputer.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Overview of Micro Computer  Structure</a:t>
            </a:r>
          </a:p>
        </p:txBody>
      </p:sp>
      <p:pic>
        <p:nvPicPr>
          <p:cNvPr id="2050" name="Picture 2"/>
          <p:cNvPicPr>
            <a:picLocks noGrp="1" noChangeAspect="1" noChangeArrowheads="1"/>
          </p:cNvPicPr>
          <p:nvPr>
            <p:ph idx="1"/>
          </p:nvPr>
        </p:nvPicPr>
        <p:blipFill>
          <a:blip r:embed="rId2"/>
          <a:srcRect/>
          <a:stretch>
            <a:fillRect/>
          </a:stretch>
        </p:blipFill>
        <p:spPr bwMode="auto">
          <a:xfrm>
            <a:off x="214282" y="1785926"/>
            <a:ext cx="8704118" cy="4000528"/>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MicroComputer</a:t>
            </a:r>
            <a:endParaRPr lang="en-IN" dirty="0"/>
          </a:p>
        </p:txBody>
      </p:sp>
      <p:sp>
        <p:nvSpPr>
          <p:cNvPr id="3" name="Content Placeholder 2"/>
          <p:cNvSpPr>
            <a:spLocks noGrp="1"/>
          </p:cNvSpPr>
          <p:nvPr>
            <p:ph idx="1"/>
          </p:nvPr>
        </p:nvSpPr>
        <p:spPr/>
        <p:txBody>
          <a:bodyPr>
            <a:normAutofit/>
          </a:bodyPr>
          <a:lstStyle/>
          <a:p>
            <a:pPr>
              <a:buNone/>
            </a:pPr>
            <a:endParaRPr lang="en-IN" dirty="0"/>
          </a:p>
          <a:p>
            <a:r>
              <a:rPr lang="en-IN" dirty="0"/>
              <a:t>The major parts of microcomputers are central processing unit (CPU), memory, and input and output unit.</a:t>
            </a:r>
          </a:p>
          <a:p>
            <a:r>
              <a:rPr lang="en-IN" dirty="0"/>
              <a:t> To connect these parts together through three sets of parallel lines, called buses.  These three buses are  Address bus, data bus, and Control bus.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Address Bus</a:t>
            </a:r>
            <a:br>
              <a:rPr lang="en-IN" b="1" dirty="0"/>
            </a:br>
            <a:endParaRPr lang="en-IN" dirty="0"/>
          </a:p>
        </p:txBody>
      </p:sp>
      <p:sp>
        <p:nvSpPr>
          <p:cNvPr id="3" name="Content Placeholder 2"/>
          <p:cNvSpPr>
            <a:spLocks noGrp="1"/>
          </p:cNvSpPr>
          <p:nvPr>
            <p:ph idx="1"/>
          </p:nvPr>
        </p:nvSpPr>
        <p:spPr>
          <a:xfrm>
            <a:off x="357158" y="1000108"/>
            <a:ext cx="8329642" cy="5126055"/>
          </a:xfrm>
        </p:spPr>
        <p:txBody>
          <a:bodyPr>
            <a:normAutofit fontScale="85000" lnSpcReduction="10000"/>
          </a:bodyPr>
          <a:lstStyle/>
          <a:p>
            <a:r>
              <a:rPr lang="en-IN" dirty="0"/>
              <a:t>The address bus consists of 16, 20, 24, or more parallel signal lines, through which the CPU sends out the address of the memory location.</a:t>
            </a:r>
          </a:p>
          <a:p>
            <a:r>
              <a:rPr lang="en-IN" dirty="0"/>
              <a:t> This memory location is used for to written to or read from. The number of memory location is depends on 2 to the power N address lines. </a:t>
            </a:r>
          </a:p>
          <a:p>
            <a:r>
              <a:rPr lang="en-IN" dirty="0"/>
              <a:t> Example, a CPU with 16 address lines can address 2</a:t>
            </a:r>
            <a:r>
              <a:rPr lang="en-IN" baseline="30000" dirty="0"/>
              <a:t>16</a:t>
            </a:r>
            <a:r>
              <a:rPr lang="en-IN" dirty="0"/>
              <a:t> or 65,536 memory locations. When the CPU reads data from or writes data to a port.</a:t>
            </a:r>
          </a:p>
          <a:p>
            <a:r>
              <a:rPr lang="en-IN" dirty="0"/>
              <a:t> The port address is also sent out on the address bus. </a:t>
            </a:r>
          </a:p>
          <a:p>
            <a:r>
              <a:rPr lang="en-IN" dirty="0"/>
              <a:t>This is unidirectional. This means that the CPU can send data to a memory location or I/O ports.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Data Bus</a:t>
            </a:r>
            <a:br>
              <a:rPr lang="en-IN" b="1" dirty="0"/>
            </a:br>
            <a:endParaRPr lang="en-IN" dirty="0"/>
          </a:p>
        </p:txBody>
      </p:sp>
      <p:sp>
        <p:nvSpPr>
          <p:cNvPr id="3" name="Content Placeholder 2"/>
          <p:cNvSpPr>
            <a:spLocks noGrp="1"/>
          </p:cNvSpPr>
          <p:nvPr>
            <p:ph idx="1"/>
          </p:nvPr>
        </p:nvSpPr>
        <p:spPr/>
        <p:txBody>
          <a:bodyPr>
            <a:normAutofit lnSpcReduction="10000"/>
          </a:bodyPr>
          <a:lstStyle/>
          <a:p>
            <a:r>
              <a:rPr lang="en-IN" dirty="0"/>
              <a:t>The data bus consists of 8, 16, 32 or more parallel signal lines. The data bus lines are bidirectional. </a:t>
            </a:r>
          </a:p>
          <a:p>
            <a:r>
              <a:rPr lang="en-IN" dirty="0"/>
              <a:t>This means that the CPU can read data from memory or from a I/O port as well as send data to a memory location or to a I/O port.</a:t>
            </a:r>
          </a:p>
          <a:p>
            <a:r>
              <a:rPr lang="en-IN" dirty="0"/>
              <a:t> In a system, many output devices are connected to the data bus, but only one device at a time will be enabled to the output.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Control Bus</a:t>
            </a:r>
            <a:br>
              <a:rPr lang="en-IN" b="1" dirty="0"/>
            </a:br>
            <a:endParaRPr lang="en-IN" dirty="0"/>
          </a:p>
        </p:txBody>
      </p:sp>
      <p:sp>
        <p:nvSpPr>
          <p:cNvPr id="3" name="Content Placeholder 2"/>
          <p:cNvSpPr>
            <a:spLocks noGrp="1"/>
          </p:cNvSpPr>
          <p:nvPr>
            <p:ph idx="1"/>
          </p:nvPr>
        </p:nvSpPr>
        <p:spPr/>
        <p:txBody>
          <a:bodyPr>
            <a:normAutofit fontScale="77500" lnSpcReduction="20000"/>
          </a:bodyPr>
          <a:lstStyle/>
          <a:p>
            <a:r>
              <a:rPr lang="en-IN" dirty="0"/>
              <a:t>The control bus consists of 4-10 parallel signal lines. The CPU sends out signals on the control bus to enable the outputs of addressed memory devices or port devices. </a:t>
            </a:r>
          </a:p>
          <a:p>
            <a:r>
              <a:rPr lang="en-IN" dirty="0"/>
              <a:t>Typically control bus signals are memory read, memory write, I/O read and I/O write. </a:t>
            </a:r>
          </a:p>
          <a:p>
            <a:r>
              <a:rPr lang="en-IN" dirty="0"/>
              <a:t>To read a data from a memory location, the CPU sends out the address of the desired data on the address bus and then sends out a memory read signal on the control bus.</a:t>
            </a:r>
          </a:p>
          <a:p>
            <a:r>
              <a:rPr lang="en-IN" dirty="0"/>
              <a:t> The memory read signal enables the addressed memory device to output the data onto the data bus where it is read by the CPU.</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Microprocessor Evolution and Types</a:t>
            </a:r>
          </a:p>
        </p:txBody>
      </p:sp>
      <p:sp>
        <p:nvSpPr>
          <p:cNvPr id="3" name="Content Placeholder 2"/>
          <p:cNvSpPr>
            <a:spLocks noGrp="1"/>
          </p:cNvSpPr>
          <p:nvPr>
            <p:ph idx="1"/>
          </p:nvPr>
        </p:nvSpPr>
        <p:spPr/>
        <p:txBody>
          <a:bodyPr/>
          <a:lstStyle/>
          <a:p>
            <a:r>
              <a:rPr lang="en-IN" dirty="0"/>
              <a:t>Transistor was invented in 1948 (23 December 1947 in Bell lab).</a:t>
            </a:r>
          </a:p>
          <a:p>
            <a:r>
              <a:rPr lang="en-IN" dirty="0"/>
              <a:t> IC was invented in 1958 (Fair Child Semiconductors) By Texas Instruments J </a:t>
            </a:r>
            <a:r>
              <a:rPr lang="en-IN" dirty="0" err="1"/>
              <a:t>Kilby</a:t>
            </a:r>
            <a:r>
              <a:rPr lang="en-IN" dirty="0"/>
              <a:t>. </a:t>
            </a:r>
          </a:p>
          <a:p>
            <a:r>
              <a:rPr lang="en-IN" dirty="0"/>
              <a:t>The first microprocessor was invented by INTEL(</a:t>
            </a:r>
            <a:r>
              <a:rPr lang="en-IN" dirty="0" err="1"/>
              <a:t>INTegrated</a:t>
            </a:r>
            <a:r>
              <a:rPr lang="en-IN" dirty="0"/>
              <a:t> </a:t>
            </a:r>
            <a:r>
              <a:rPr lang="en-IN" dirty="0" err="1"/>
              <a:t>ELectronics</a:t>
            </a:r>
            <a:r>
              <a:rPr lang="en-IN"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Microprocessor Evolution</a:t>
            </a:r>
          </a:p>
        </p:txBody>
      </p:sp>
      <p:pic>
        <p:nvPicPr>
          <p:cNvPr id="3074" name="Picture 2"/>
          <p:cNvPicPr>
            <a:picLocks noGrp="1" noChangeAspect="1" noChangeArrowheads="1"/>
          </p:cNvPicPr>
          <p:nvPr>
            <p:ph idx="1"/>
          </p:nvPr>
        </p:nvPicPr>
        <p:blipFill>
          <a:blip r:embed="rId2"/>
          <a:srcRect/>
          <a:stretch>
            <a:fillRect/>
          </a:stretch>
        </p:blipFill>
        <p:spPr bwMode="auto">
          <a:xfrm>
            <a:off x="785786" y="1071546"/>
            <a:ext cx="7791442" cy="4469054"/>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857224" y="5572140"/>
            <a:ext cx="7448550" cy="17335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257954" y="482048"/>
            <a:ext cx="8100259" cy="564411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lstStyle/>
          <a:p>
            <a:r>
              <a:rPr lang="en-IN" b="1" dirty="0"/>
              <a:t>Microprocessor</a:t>
            </a:r>
            <a:r>
              <a:rPr lang="en-IN" dirty="0"/>
              <a:t> </a:t>
            </a:r>
          </a:p>
          <a:p>
            <a:pPr algn="just">
              <a:buNone/>
            </a:pPr>
            <a:r>
              <a:rPr lang="en-IN" dirty="0"/>
              <a:t>It is a computer processor that incorporates </a:t>
            </a:r>
          </a:p>
          <a:p>
            <a:pPr algn="just">
              <a:buNone/>
            </a:pPr>
            <a:r>
              <a:rPr lang="en-IN" dirty="0"/>
              <a:t>all the functions of CPU (Central Processing Unit) on a single IC (Integrated Circuit) or at the most a few ICs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757237" y="1705769"/>
            <a:ext cx="7629525" cy="431482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146" name="Picture 2"/>
          <p:cNvPicPr>
            <a:picLocks noGrp="1" noChangeAspect="1" noChangeArrowheads="1"/>
          </p:cNvPicPr>
          <p:nvPr>
            <p:ph idx="1"/>
          </p:nvPr>
        </p:nvPicPr>
        <p:blipFill>
          <a:blip r:embed="rId2"/>
          <a:srcRect/>
          <a:stretch>
            <a:fillRect/>
          </a:stretch>
        </p:blipFill>
        <p:spPr bwMode="auto">
          <a:xfrm>
            <a:off x="671512" y="2062956"/>
            <a:ext cx="7800975" cy="360045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428596" y="785794"/>
            <a:ext cx="8271177" cy="5857916"/>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Microprocessor Applications</a:t>
            </a:r>
            <a:br>
              <a:rPr lang="en-IN" dirty="0"/>
            </a:br>
            <a:endParaRPr lang="en-IN" dirty="0"/>
          </a:p>
        </p:txBody>
      </p:sp>
      <p:sp>
        <p:nvSpPr>
          <p:cNvPr id="3" name="Content Placeholder 2"/>
          <p:cNvSpPr>
            <a:spLocks noGrp="1"/>
          </p:cNvSpPr>
          <p:nvPr>
            <p:ph idx="1"/>
          </p:nvPr>
        </p:nvSpPr>
        <p:spPr/>
        <p:txBody>
          <a:bodyPr>
            <a:normAutofit fontScale="62500" lnSpcReduction="20000"/>
          </a:bodyPr>
          <a:lstStyle/>
          <a:p>
            <a:r>
              <a:rPr lang="en-IN" dirty="0"/>
              <a:t>A microprocessor makes daily life easier because of its low cost, low power, small weight, and vast application in every field. There are several applications of microprocessors. Some of the important applications are:</a:t>
            </a:r>
          </a:p>
          <a:p>
            <a:r>
              <a:rPr lang="en-IN" dirty="0"/>
              <a:t>Household Devices</a:t>
            </a:r>
          </a:p>
          <a:p>
            <a:r>
              <a:rPr lang="en-IN" dirty="0"/>
              <a:t>The </a:t>
            </a:r>
            <a:r>
              <a:rPr lang="en-IN" b="1" dirty="0"/>
              <a:t>programmable thermostat</a:t>
            </a:r>
            <a:r>
              <a:rPr lang="en-IN" dirty="0"/>
              <a:t> allows the control of temperature at homes. In this system, a microprocessor works with the temperature sensor to determine and adjust the temperature accordingly.</a:t>
            </a:r>
          </a:p>
          <a:p>
            <a:r>
              <a:rPr lang="en-IN" dirty="0"/>
              <a:t>High-end coffee makers, Washing machines, and radio clocks contain microprocessor technology.</a:t>
            </a:r>
          </a:p>
          <a:p>
            <a:r>
              <a:rPr lang="en-IN" dirty="0"/>
              <a:t>Some other home items that contain microprocessors are: microwaves, toasters, televisions, VCRs, DVD players, ovens, stoves, clothes washers, stereo systems, home computers, alarm clocks, hand-held game devices, thermostats, video game systems, bread machines, dishwashers, home lighting systems and even some refrigerators with digital temperature control.</a:t>
            </a: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642918"/>
            <a:ext cx="8401080" cy="5483245"/>
          </a:xfrm>
        </p:spPr>
        <p:txBody>
          <a:bodyPr>
            <a:normAutofit fontScale="62500" lnSpcReduction="20000"/>
          </a:bodyPr>
          <a:lstStyle/>
          <a:p>
            <a:pPr>
              <a:buNone/>
            </a:pPr>
            <a:r>
              <a:rPr lang="en-IN" dirty="0"/>
              <a:t>Transportation Industry</a:t>
            </a:r>
          </a:p>
          <a:p>
            <a:r>
              <a:rPr lang="en-IN" dirty="0"/>
              <a:t>Automobiles, trains and planes also use microprocessor technology.</a:t>
            </a:r>
          </a:p>
          <a:p>
            <a:r>
              <a:rPr lang="en-IN" dirty="0"/>
              <a:t>Consumer vehicles-buses, cars, trucks -integrate microprocessors to communicate important information throughout the vehicle. E.g., navigation systems provide information using microprocessors and global positioning system (GPS) technology.</a:t>
            </a:r>
          </a:p>
          <a:p>
            <a:pPr>
              <a:buNone/>
            </a:pPr>
            <a:r>
              <a:rPr lang="en-IN" dirty="0"/>
              <a:t>Computers and Electronics</a:t>
            </a:r>
          </a:p>
          <a:p>
            <a:r>
              <a:rPr lang="en-IN" dirty="0"/>
              <a:t>Microprocessor-drives technology is the brain of the computer. They are used in all type of computers ranging from microcomputers to supercomputers.</a:t>
            </a:r>
          </a:p>
          <a:p>
            <a:r>
              <a:rPr lang="en-IN" dirty="0"/>
              <a:t>A cell phone or mobile device executes game instructions by way of the microprocessor.</a:t>
            </a:r>
          </a:p>
          <a:p>
            <a:r>
              <a:rPr lang="en-IN" dirty="0"/>
              <a:t>VCRs, televisions and gaming platforms also contain microprocessors for executing complex instructions and tasks.</a:t>
            </a:r>
          </a:p>
          <a:p>
            <a:pPr>
              <a:buNone/>
            </a:pPr>
            <a:r>
              <a:rPr lang="en-IN" dirty="0"/>
              <a:t>In Medicals</a:t>
            </a:r>
          </a:p>
          <a:p>
            <a:r>
              <a:rPr lang="en-IN" dirty="0"/>
              <a:t>Many medical devices, like an insulin pump, are typically controlled by a microprocessor. The microprocessors perform various functions, such as processing data from bio-sensors, storing measurements, and analyzing results.</a:t>
            </a: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7500" lnSpcReduction="20000"/>
          </a:bodyPr>
          <a:lstStyle/>
          <a:p>
            <a:pPr>
              <a:buNone/>
            </a:pPr>
            <a:r>
              <a:rPr lang="en-IN" dirty="0"/>
              <a:t>Instrumentation</a:t>
            </a:r>
          </a:p>
          <a:p>
            <a:r>
              <a:rPr lang="en-IN" dirty="0"/>
              <a:t>Microprocessor is also very useful in the field of instrumentation. Function generators, frequency counters, frequency synthesizers, spectrum analyses and many other instruments are available, when microprocessors are used as controller.</a:t>
            </a:r>
          </a:p>
          <a:p>
            <a:pPr>
              <a:buNone/>
            </a:pPr>
            <a:r>
              <a:rPr lang="en-IN" dirty="0"/>
              <a:t>Entertainment</a:t>
            </a:r>
          </a:p>
          <a:p>
            <a:r>
              <a:rPr lang="en-IN" dirty="0"/>
              <a:t>The use of microprocessor in entertainment equipment, toys and home entertaining applications is making them more useful and full of features.</a:t>
            </a:r>
          </a:p>
          <a:p>
            <a:pPr>
              <a:buNone/>
            </a:pPr>
            <a:r>
              <a:rPr lang="en-IN" dirty="0"/>
              <a:t>Embedded Systems at Home</a:t>
            </a:r>
          </a:p>
          <a:p>
            <a:r>
              <a:rPr lang="en-IN" dirty="0"/>
              <a:t>A number of modern devices in the home are microprocessor based i.e. camera; washing machines; calculators; hi-fi systems; telephones; microwave ovens; burglar alarms etc. The input are usually simple numeric keyboards, sensors, buttons or while the output include lights, simple LCD screens displays, motors and relays, LEDs, buzzers etc.</a:t>
            </a:r>
          </a:p>
          <a:p>
            <a:pPr>
              <a:buNone/>
            </a:pPr>
            <a:r>
              <a:rPr lang="en-IN" dirty="0"/>
              <a:t>Office Automation and Publication</a:t>
            </a:r>
          </a:p>
          <a:p>
            <a:r>
              <a:rPr lang="en-IN" dirty="0"/>
              <a:t>Microprocessor based system with software packages has changed the office environment. Microprocessors based systems are being used for spread sheet operations, word processing, storage etc.</a:t>
            </a:r>
          </a:p>
          <a:p>
            <a:r>
              <a:rPr lang="en-IN" dirty="0"/>
              <a:t>The Publication technology has revolutionized by the microprocessor.</a:t>
            </a:r>
          </a:p>
          <a:p>
            <a:br>
              <a:rPr lang="en-IN" dirty="0"/>
            </a:b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a:buNone/>
            </a:pPr>
            <a:r>
              <a:rPr lang="en-IN" dirty="0"/>
              <a:t>Communication</a:t>
            </a:r>
          </a:p>
          <a:p>
            <a:r>
              <a:rPr lang="en-IN" dirty="0"/>
              <a:t>In communication the telephone industry is most important. In this industry, microprocessors are used in digital telephone sets, telephone exchanges and modem etc.</a:t>
            </a:r>
          </a:p>
          <a:p>
            <a:r>
              <a:rPr lang="en-IN" dirty="0"/>
              <a:t>The use of microprocessor in satellite communication, television, has made teleconferencing possible.</a:t>
            </a:r>
          </a:p>
          <a:p>
            <a:r>
              <a:rPr lang="en-IN" dirty="0"/>
              <a:t>Railway reservation and airline reservation system also uses microprocessor technology. WAN (Wide Area Network) and LAN (Local Area Network) for communication of vertical information through computer network.</a:t>
            </a:r>
          </a:p>
          <a:p>
            <a:pPr>
              <a:buNone/>
            </a:pPr>
            <a:br>
              <a:rPr lang="en-IN" dirty="0"/>
            </a:b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(Contd..)</a:t>
            </a:r>
          </a:p>
        </p:txBody>
      </p:sp>
      <p:sp>
        <p:nvSpPr>
          <p:cNvPr id="3" name="Content Placeholder 2"/>
          <p:cNvSpPr>
            <a:spLocks noGrp="1"/>
          </p:cNvSpPr>
          <p:nvPr>
            <p:ph idx="1"/>
          </p:nvPr>
        </p:nvSpPr>
        <p:spPr/>
        <p:txBody>
          <a:bodyPr/>
          <a:lstStyle/>
          <a:p>
            <a:r>
              <a:rPr lang="en-IN" dirty="0"/>
              <a:t>Microprocessors are not designed for multiple tasks but they are used where tasks are tricky and complex such as games running, improvement of software, and other programs that need high capacity for memory and where input and output are mixed. </a:t>
            </a:r>
          </a:p>
          <a:p>
            <a:r>
              <a:rPr lang="en-IN" dirty="0"/>
              <a:t>It may be introduced as the heart of a computer circuit.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214414" y="425518"/>
            <a:ext cx="6143667" cy="6290194"/>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Introduction(Contd..)</a:t>
            </a:r>
          </a:p>
        </p:txBody>
      </p:sp>
      <p:sp>
        <p:nvSpPr>
          <p:cNvPr id="3" name="Content Placeholder 2"/>
          <p:cNvSpPr>
            <a:spLocks noGrp="1"/>
          </p:cNvSpPr>
          <p:nvPr>
            <p:ph idx="1"/>
          </p:nvPr>
        </p:nvSpPr>
        <p:spPr/>
        <p:txBody>
          <a:bodyPr>
            <a:normAutofit fontScale="92500"/>
          </a:bodyPr>
          <a:lstStyle/>
          <a:p>
            <a:r>
              <a:rPr lang="en-IN" dirty="0"/>
              <a:t>The main operation </a:t>
            </a:r>
            <a:r>
              <a:rPr lang="en-IN" dirty="0" err="1"/>
              <a:t>center</a:t>
            </a:r>
            <a:r>
              <a:rPr lang="en-IN" dirty="0"/>
              <a:t> of a microprocessor contains registers, ALU, and a control unit.</a:t>
            </a:r>
          </a:p>
          <a:p>
            <a:r>
              <a:rPr lang="en-IN" dirty="0"/>
              <a:t> </a:t>
            </a:r>
            <a:r>
              <a:rPr lang="en-IN" b="1" dirty="0"/>
              <a:t>Microprocessors are categorized based on the data size in which ALU applies.</a:t>
            </a:r>
          </a:p>
          <a:p>
            <a:r>
              <a:rPr lang="en-IN" dirty="0"/>
              <a:t>If the ALU section of the microprocessor is performing on 8-bit data in one simple cycle, it will be introduced as an 8-bit microprocessor. </a:t>
            </a:r>
          </a:p>
          <a:p>
            <a:r>
              <a:rPr lang="en-IN" dirty="0"/>
              <a:t>Likewise, if the ALU is working on 16-bit data, then it is a 16-bit system.</a:t>
            </a:r>
            <a:endParaRPr lang="en-IN"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(Contd..)</a:t>
            </a:r>
          </a:p>
        </p:txBody>
      </p:sp>
      <p:sp>
        <p:nvSpPr>
          <p:cNvPr id="3" name="Content Placeholder 2"/>
          <p:cNvSpPr>
            <a:spLocks noGrp="1"/>
          </p:cNvSpPr>
          <p:nvPr>
            <p:ph idx="1"/>
          </p:nvPr>
        </p:nvSpPr>
        <p:spPr>
          <a:xfrm>
            <a:off x="457200" y="1214422"/>
            <a:ext cx="8472518" cy="5429288"/>
          </a:xfrm>
        </p:spPr>
        <p:txBody>
          <a:bodyPr>
            <a:normAutofit fontScale="62500" lnSpcReduction="20000"/>
          </a:bodyPr>
          <a:lstStyle/>
          <a:p>
            <a:pPr fontAlgn="base"/>
            <a:r>
              <a:rPr lang="en-IN" dirty="0"/>
              <a:t>Fundamentally, the operation of any instruction within the processor contains three cycles.</a:t>
            </a:r>
          </a:p>
          <a:p>
            <a:pPr fontAlgn="base">
              <a:buNone/>
            </a:pPr>
            <a:r>
              <a:rPr lang="en-IN" dirty="0"/>
              <a:t>	1. At first, the data is received.</a:t>
            </a:r>
          </a:p>
          <a:p>
            <a:pPr fontAlgn="base">
              <a:buNone/>
            </a:pPr>
            <a:r>
              <a:rPr lang="en-IN" dirty="0"/>
              <a:t>	2. It is recovered </a:t>
            </a:r>
          </a:p>
          <a:p>
            <a:pPr fontAlgn="base">
              <a:buNone/>
            </a:pPr>
            <a:r>
              <a:rPr lang="en-IN" dirty="0"/>
              <a:t>	3. It is operated based on the decoded instruction.</a:t>
            </a:r>
          </a:p>
          <a:p>
            <a:pPr fontAlgn="base">
              <a:buNone/>
            </a:pPr>
            <a:endParaRPr lang="en-IN" dirty="0"/>
          </a:p>
          <a:p>
            <a:pPr fontAlgn="base"/>
            <a:r>
              <a:rPr lang="en-IN" dirty="0"/>
              <a:t> The data or code is sent with the bias system when the suitable monitoring signals are produced by the CU. Therefore, the ALU can run a specific operation.</a:t>
            </a:r>
          </a:p>
          <a:p>
            <a:pPr fontAlgn="base"/>
            <a:endParaRPr lang="en-IN" dirty="0"/>
          </a:p>
          <a:p>
            <a:pPr fontAlgn="base"/>
            <a:r>
              <a:rPr lang="en-IN" dirty="0"/>
              <a:t>As a result, we say the processor operates the particular application but the instruction data which is found by it, is stored in an additional chip or external memory. </a:t>
            </a:r>
          </a:p>
          <a:p>
            <a:pPr fontAlgn="base"/>
            <a:endParaRPr lang="en-IN" dirty="0"/>
          </a:p>
          <a:p>
            <a:pPr fontAlgn="base"/>
            <a:r>
              <a:rPr lang="en-IN" dirty="0"/>
              <a:t>Thus, we say that a microprocessor is a single chip </a:t>
            </a:r>
            <a:r>
              <a:rPr lang="en-IN" dirty="0" err="1"/>
              <a:t>moddeled</a:t>
            </a:r>
            <a:r>
              <a:rPr lang="en-IN" dirty="0"/>
              <a:t> for general computational applications.</a:t>
            </a:r>
          </a:p>
          <a:p>
            <a:pPr>
              <a:buNone/>
            </a:pPr>
            <a:br>
              <a:rPr lang="en-IN" dirty="0"/>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Microprocessors Characteristics</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r>
              <a:rPr lang="en-IN" dirty="0"/>
              <a:t>Microprocessors are multipurpose devices that can be designed for generic or specialized functions. The microprocessors of laptops and </a:t>
            </a:r>
            <a:r>
              <a:rPr lang="en-IN" dirty="0" err="1"/>
              <a:t>smartphones</a:t>
            </a:r>
            <a:r>
              <a:rPr lang="en-IN" dirty="0"/>
              <a:t> are general purpose whereas ones designed for graphical processing or machine vision are specialized ones. There are some characteristics that are common to all microprocessors.</a:t>
            </a:r>
          </a:p>
          <a:p>
            <a:r>
              <a:rPr lang="en-IN" dirty="0"/>
              <a:t>These are the most important defining characteristics of a microprocessor −</a:t>
            </a:r>
          </a:p>
          <a:p>
            <a:r>
              <a:rPr lang="en-IN" dirty="0"/>
              <a:t>Clock speed</a:t>
            </a:r>
          </a:p>
          <a:p>
            <a:r>
              <a:rPr lang="en-IN" dirty="0"/>
              <a:t>Instruction set</a:t>
            </a:r>
          </a:p>
          <a:p>
            <a:r>
              <a:rPr lang="en-IN" dirty="0"/>
              <a:t>Word size</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Clock Speed</a:t>
            </a:r>
            <a:br>
              <a:rPr lang="en-IN" dirty="0"/>
            </a:br>
            <a:endParaRPr lang="en-IN" dirty="0"/>
          </a:p>
        </p:txBody>
      </p:sp>
      <p:sp>
        <p:nvSpPr>
          <p:cNvPr id="3" name="Content Placeholder 2"/>
          <p:cNvSpPr>
            <a:spLocks noGrp="1"/>
          </p:cNvSpPr>
          <p:nvPr>
            <p:ph idx="1"/>
          </p:nvPr>
        </p:nvSpPr>
        <p:spPr>
          <a:xfrm>
            <a:off x="428596" y="1000108"/>
            <a:ext cx="8258204" cy="5126055"/>
          </a:xfrm>
        </p:spPr>
        <p:txBody>
          <a:bodyPr>
            <a:normAutofit/>
          </a:bodyPr>
          <a:lstStyle/>
          <a:p>
            <a:pPr>
              <a:buNone/>
            </a:pPr>
            <a:r>
              <a:rPr lang="en-IN" dirty="0"/>
              <a:t>    Every microprocessor has an </a:t>
            </a:r>
            <a:r>
              <a:rPr lang="en-IN" b="1" dirty="0"/>
              <a:t>internal clock</a:t>
            </a:r>
            <a:r>
              <a:rPr lang="en-IN" dirty="0"/>
              <a:t> that regulates the speed at which it executes instructions and also synchronizes it with other components. The speed at which the microprocessor executes instructions is called </a:t>
            </a:r>
            <a:r>
              <a:rPr lang="en-IN" b="1" dirty="0"/>
              <a:t>clock speed</a:t>
            </a:r>
            <a:r>
              <a:rPr lang="en-IN" dirty="0"/>
              <a:t>. Clock speeds are measured in MHz or GHz where 1 MHz means 1 million cycles per second whereas 1 GHz equals to 1 billion cycles per second. Here cycle refers to single electric signal cycle.</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Word Size</a:t>
            </a:r>
            <a:br>
              <a:rPr lang="en-IN" dirty="0"/>
            </a:br>
            <a:endParaRPr lang="en-IN" dirty="0"/>
          </a:p>
        </p:txBody>
      </p:sp>
      <p:sp>
        <p:nvSpPr>
          <p:cNvPr id="3" name="Content Placeholder 2"/>
          <p:cNvSpPr>
            <a:spLocks noGrp="1"/>
          </p:cNvSpPr>
          <p:nvPr>
            <p:ph idx="1"/>
          </p:nvPr>
        </p:nvSpPr>
        <p:spPr/>
        <p:txBody>
          <a:bodyPr/>
          <a:lstStyle/>
          <a:p>
            <a:r>
              <a:rPr lang="en-IN" dirty="0"/>
              <a:t>Number of bits that can be processed by a processor in a single instruction is called its </a:t>
            </a:r>
            <a:r>
              <a:rPr lang="en-IN" b="1" dirty="0"/>
              <a:t>word size</a:t>
            </a:r>
            <a:r>
              <a:rPr lang="en-IN" dirty="0"/>
              <a:t>. Word size determines the amount of RAM that can be accessed at one go and total number of pins on the microprocessor. Total number of input and output pins in turn determines the architecture of the microprocessor.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D19940B2E0E24BAECC5DD1627A8D75" ma:contentTypeVersion="4" ma:contentTypeDescription="Create a new document." ma:contentTypeScope="" ma:versionID="880622858641a0428e3e09f4a80a8f9c">
  <xsd:schema xmlns:xsd="http://www.w3.org/2001/XMLSchema" xmlns:xs="http://www.w3.org/2001/XMLSchema" xmlns:p="http://schemas.microsoft.com/office/2006/metadata/properties" xmlns:ns2="823acd3c-299b-48ad-972b-c3e9d18a86a1" xmlns:ns3="1035d710-b878-4ede-8b84-c02e9b9dd21f" targetNamespace="http://schemas.microsoft.com/office/2006/metadata/properties" ma:root="true" ma:fieldsID="7d2a3eba397d9c8ab75ae9a18ee7fdfd" ns2:_="" ns3:_="">
    <xsd:import namespace="823acd3c-299b-48ad-972b-c3e9d18a86a1"/>
    <xsd:import namespace="1035d710-b878-4ede-8b84-c02e9b9dd21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3acd3c-299b-48ad-972b-c3e9d18a86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035d710-b878-4ede-8b84-c02e9b9dd21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75A2711-12D2-4106-8715-10FA4EB1351C}">
  <ds:schemaRefs>
    <ds:schemaRef ds:uri="http://schemas.microsoft.com/sharepoint/v3/contenttype/forms"/>
  </ds:schemaRefs>
</ds:datastoreItem>
</file>

<file path=customXml/itemProps2.xml><?xml version="1.0" encoding="utf-8"?>
<ds:datastoreItem xmlns:ds="http://schemas.openxmlformats.org/officeDocument/2006/customXml" ds:itemID="{D27889A2-092B-4165-AD64-C00255EB30D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49920EA-90EB-4DF8-A058-3F465702DA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3acd3c-299b-48ad-972b-c3e9d18a86a1"/>
    <ds:schemaRef ds:uri="1035d710-b878-4ede-8b84-c02e9b9dd2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57</TotalTime>
  <Words>1069</Words>
  <Application>Microsoft Office PowerPoint</Application>
  <PresentationFormat>On-screen Show (4:3)</PresentationFormat>
  <Paragraphs>102</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MICROPROCESSOR, MICROCONTROLLER  AND INTERFACING</vt:lpstr>
      <vt:lpstr>INTRODUCTION</vt:lpstr>
      <vt:lpstr>Introduction (Contd..)</vt:lpstr>
      <vt:lpstr>PowerPoint Presentation</vt:lpstr>
      <vt:lpstr>Introduction(Contd..)</vt:lpstr>
      <vt:lpstr>Introduction (Contd..)</vt:lpstr>
      <vt:lpstr>Microprocessors Characteristics </vt:lpstr>
      <vt:lpstr>Clock Speed </vt:lpstr>
      <vt:lpstr>Word Size </vt:lpstr>
      <vt:lpstr>Instruction Set </vt:lpstr>
      <vt:lpstr>Overview of Micro Computer  Structure</vt:lpstr>
      <vt:lpstr>Overview of Micro Computer  Structure</vt:lpstr>
      <vt:lpstr>MicroComputer</vt:lpstr>
      <vt:lpstr>Address Bus </vt:lpstr>
      <vt:lpstr>Data Bus </vt:lpstr>
      <vt:lpstr>Control Bus </vt:lpstr>
      <vt:lpstr>Microprocessor Evolution and Types</vt:lpstr>
      <vt:lpstr>Microprocessor Evolution</vt:lpstr>
      <vt:lpstr>PowerPoint Presentation</vt:lpstr>
      <vt:lpstr>PowerPoint Presentation</vt:lpstr>
      <vt:lpstr>PowerPoint Presentation</vt:lpstr>
      <vt:lpstr>PowerPoint Presentation</vt:lpstr>
      <vt:lpstr>Microprocessor Applications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MICROPROCESSOR, MICROCONTROLLER  AND INTERFACING</dc:title>
  <dc:creator>admin</dc:creator>
  <cp:lastModifiedBy>admin</cp:lastModifiedBy>
  <cp:revision>25</cp:revision>
  <dcterms:created xsi:type="dcterms:W3CDTF">2022-09-07T04:21:49Z</dcterms:created>
  <dcterms:modified xsi:type="dcterms:W3CDTF">2023-02-20T14:35:50Z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0x0101007FD19940B2E0E24BAECC5DD1627A8D75</vt:lpwstr>
  </property>
</Properties>
</file>