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0" r:id="rId8"/>
    <p:sldId id="262"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4A09A-2195-4125-912D-B7D672EDEB03}" v="1" dt="2023-02-03T16:58:00.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748-011_INDUPRIYA MOOD" userId="S::1602-21-748-011@vce.ac.in::ef05a47e-a822-4f2a-8199-59abf0115e8b" providerId="AD" clId="Web-{0A94A09A-2195-4125-912D-B7D672EDEB03}"/>
    <pc:docChg chg="modSld">
      <pc:chgData name="21-748-011_INDUPRIYA MOOD" userId="S::1602-21-748-011@vce.ac.in::ef05a47e-a822-4f2a-8199-59abf0115e8b" providerId="AD" clId="Web-{0A94A09A-2195-4125-912D-B7D672EDEB03}" dt="2023-02-03T16:58:00.018" v="0" actId="20577"/>
      <pc:docMkLst>
        <pc:docMk/>
      </pc:docMkLst>
      <pc:sldChg chg="modSp">
        <pc:chgData name="21-748-011_INDUPRIYA MOOD" userId="S::1602-21-748-011@vce.ac.in::ef05a47e-a822-4f2a-8199-59abf0115e8b" providerId="AD" clId="Web-{0A94A09A-2195-4125-912D-B7D672EDEB03}" dt="2023-02-03T16:58:00.018" v="0" actId="20577"/>
        <pc:sldMkLst>
          <pc:docMk/>
          <pc:sldMk cId="0" sldId="263"/>
        </pc:sldMkLst>
        <pc:spChg chg="mod">
          <ac:chgData name="21-748-011_INDUPRIYA MOOD" userId="S::1602-21-748-011@vce.ac.in::ef05a47e-a822-4f2a-8199-59abf0115e8b" providerId="AD" clId="Web-{0A94A09A-2195-4125-912D-B7D672EDEB03}" dt="2023-02-03T16:58:00.018" v="0" actId="20577"/>
          <ac:spMkLst>
            <pc:docMk/>
            <pc:sldMk cId="0" sldId="263"/>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1E7250B-9D2F-46FC-90B4-614E09CD9D32}" type="datetimeFigureOut">
              <a:rPr lang="en-US" smtClean="0"/>
              <a:pPr/>
              <a:t>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1E7250B-9D2F-46FC-90B4-614E09CD9D32}" type="datetimeFigureOut">
              <a:rPr lang="en-US" smtClean="0"/>
              <a:pPr/>
              <a:t>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1E7250B-9D2F-46FC-90B4-614E09CD9D32}" type="datetimeFigureOut">
              <a:rPr lang="en-US" smtClean="0"/>
              <a:pPr/>
              <a:t>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1E7250B-9D2F-46FC-90B4-614E09CD9D32}" type="datetimeFigureOut">
              <a:rPr lang="en-US" smtClean="0"/>
              <a:pPr/>
              <a:t>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E7250B-9D2F-46FC-90B4-614E09CD9D32}" type="datetimeFigureOut">
              <a:rPr lang="en-US" smtClean="0"/>
              <a:pPr/>
              <a:t>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1E7250B-9D2F-46FC-90B4-614E09CD9D32}" type="datetimeFigureOut">
              <a:rPr lang="en-US" smtClean="0"/>
              <a:pPr/>
              <a:t>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1E7250B-9D2F-46FC-90B4-614E09CD9D32}" type="datetimeFigureOut">
              <a:rPr lang="en-US" smtClean="0"/>
              <a:pPr/>
              <a:t>2/3/2023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1E7250B-9D2F-46FC-90B4-614E09CD9D32}" type="datetimeFigureOut">
              <a:rPr lang="en-US" smtClean="0"/>
              <a:pPr/>
              <a:t>2/3/2023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7250B-9D2F-46FC-90B4-614E09CD9D32}" type="datetimeFigureOut">
              <a:rPr lang="en-US" smtClean="0"/>
              <a:pPr/>
              <a:t>2/3/2023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E7250B-9D2F-46FC-90B4-614E09CD9D32}" type="datetimeFigureOut">
              <a:rPr lang="en-US" smtClean="0"/>
              <a:pPr/>
              <a:t>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E7250B-9D2F-46FC-90B4-614E09CD9D32}" type="datetimeFigureOut">
              <a:rPr lang="en-US" smtClean="0"/>
              <a:pPr/>
              <a:t>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FDEF05-9DCF-40A9-8B7A-ADE1AAD274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7250B-9D2F-46FC-90B4-614E09CD9D32}" type="datetimeFigureOut">
              <a:rPr lang="en-US" smtClean="0"/>
              <a:pPr/>
              <a:t>2/3/2023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DEF05-9DCF-40A9-8B7A-ADE1AAD274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UNIT-V</a:t>
            </a:r>
          </a:p>
        </p:txBody>
      </p:sp>
      <p:sp>
        <p:nvSpPr>
          <p:cNvPr id="3" name="Subtitle 2"/>
          <p:cNvSpPr>
            <a:spLocks noGrp="1"/>
          </p:cNvSpPr>
          <p:nvPr>
            <p:ph type="subTitle" idx="1"/>
          </p:nvPr>
        </p:nvSpPr>
        <p:spPr/>
        <p:txBody>
          <a:bodyPr/>
          <a:lstStyle/>
          <a:p>
            <a:r>
              <a:rPr lang="en-IN"/>
              <a:t>ARM PROCESSOR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401080" cy="1417638"/>
          </a:xfrm>
        </p:spPr>
        <p:txBody>
          <a:bodyPr>
            <a:noAutofit/>
          </a:bodyPr>
          <a:lstStyle/>
          <a:p>
            <a:br>
              <a:rPr lang="en-IN" sz="1600"/>
            </a:br>
            <a:br>
              <a:rPr lang="en-IN" sz="1600"/>
            </a:br>
            <a:br>
              <a:rPr lang="en-IN" sz="1600"/>
            </a:br>
            <a:br>
              <a:rPr lang="en-IN" sz="1600"/>
            </a:br>
            <a:r>
              <a:rPr lang="en-IN" sz="1600"/>
              <a:t>Following Fig shows the registers in the basic ARM programming model. </a:t>
            </a:r>
            <a:br>
              <a:rPr lang="en-IN" sz="4800"/>
            </a:br>
            <a:endParaRPr lang="en-IN" sz="4800"/>
          </a:p>
        </p:txBody>
      </p:sp>
      <p:sp>
        <p:nvSpPr>
          <p:cNvPr id="3" name="Content Placeholder 2"/>
          <p:cNvSpPr>
            <a:spLocks noGrp="1"/>
          </p:cNvSpPr>
          <p:nvPr>
            <p:ph idx="1"/>
          </p:nvPr>
        </p:nvSpPr>
        <p:spPr/>
        <p:txBody>
          <a:bodyPr/>
          <a:lstStyle/>
          <a:p>
            <a:r>
              <a:rPr lang="en-IN"/>
              <a:t>ARM has 16 general-purpose registers, r0 through r15. </a:t>
            </a:r>
          </a:p>
          <a:p>
            <a:r>
              <a:rPr lang="en-IN"/>
              <a:t>Except for r15, they are identical—any operation that can be done on one of them can be done on the other one also. </a:t>
            </a:r>
          </a:p>
          <a:p>
            <a:r>
              <a:rPr lang="en-IN"/>
              <a:t>The r15 register has the same capabilities as the other registers, but it is also used as the program counter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Arm registers</a:t>
            </a:r>
          </a:p>
        </p:txBody>
      </p:sp>
      <p:pic>
        <p:nvPicPr>
          <p:cNvPr id="4" name="Content Placeholder 3" descr="enter image description here"/>
          <p:cNvPicPr>
            <a:picLocks noGrp="1"/>
          </p:cNvPicPr>
          <p:nvPr>
            <p:ph idx="1"/>
          </p:nvPr>
        </p:nvPicPr>
        <p:blipFill>
          <a:blip r:embed="rId2"/>
          <a:srcRect/>
          <a:stretch>
            <a:fillRect/>
          </a:stretch>
        </p:blipFill>
        <p:spPr bwMode="auto">
          <a:xfrm>
            <a:off x="1000101" y="1214422"/>
            <a:ext cx="7358114" cy="514353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04"/>
            <a:ext cx="8643998" cy="6215106"/>
          </a:xfrm>
        </p:spPr>
        <p:txBody>
          <a:bodyPr>
            <a:normAutofit fontScale="77500" lnSpcReduction="20000"/>
          </a:bodyPr>
          <a:lstStyle/>
          <a:p>
            <a:r>
              <a:rPr lang="en-IN"/>
              <a:t>R0–R12: General-Purpose Registers: R0–R12 are 32-bit general-purpose registers for data operations. 16-bit Thumb instructions can only access a subset of these registers (low registers, R0–R7).</a:t>
            </a:r>
          </a:p>
          <a:p>
            <a:r>
              <a:rPr lang="en-IN"/>
              <a:t>R13: Stack Pointers: The Cortex-M3 contains two stack pointers (R13). They are banked so that only one is visible at a time. The two stack pointers are as follows:</a:t>
            </a:r>
          </a:p>
          <a:p>
            <a:pPr lvl="0"/>
            <a:r>
              <a:rPr lang="en-IN"/>
              <a:t>Main Stack Pointer (MSP): The default stack pointer, used by the operating system (OS) kernel and exception handlers</a:t>
            </a:r>
          </a:p>
          <a:p>
            <a:pPr lvl="0"/>
            <a:r>
              <a:rPr lang="en-IN"/>
              <a:t>Process Stack Pointer (PSP): Used by user application code</a:t>
            </a:r>
          </a:p>
          <a:p>
            <a:r>
              <a:rPr lang="en-IN"/>
              <a:t>The lowest 2 bits of the stack pointers are always 0, which means they are always word aligned.</a:t>
            </a:r>
          </a:p>
          <a:p>
            <a:r>
              <a:rPr lang="en-IN"/>
              <a:t>R14: The Link Register: When a subroutine is called, the return address is stored in the link register.</a:t>
            </a:r>
          </a:p>
          <a:p>
            <a:r>
              <a:rPr lang="en-IN"/>
              <a:t>R15: The Program Counter: The program counter is the current program address. This register can be written to control the program flow.</a:t>
            </a:r>
          </a:p>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Arm processor Special function registers</a:t>
            </a:r>
          </a:p>
        </p:txBody>
      </p:sp>
      <p:pic>
        <p:nvPicPr>
          <p:cNvPr id="4" name="Content Placeholder 3"/>
          <p:cNvPicPr>
            <a:picLocks noGrp="1"/>
          </p:cNvPicPr>
          <p:nvPr>
            <p:ph idx="1"/>
          </p:nvPr>
        </p:nvPicPr>
        <p:blipFill>
          <a:blip r:embed="rId2"/>
          <a:srcRect/>
          <a:stretch>
            <a:fillRect/>
          </a:stretch>
        </p:blipFill>
        <p:spPr bwMode="auto">
          <a:xfrm>
            <a:off x="142844" y="1857364"/>
            <a:ext cx="7500989" cy="2357454"/>
          </a:xfrm>
          <a:prstGeom prst="rect">
            <a:avLst/>
          </a:prstGeom>
          <a:noFill/>
          <a:ln w="9525">
            <a:noFill/>
            <a:miter lim="800000"/>
            <a:headEnd/>
            <a:tailEnd/>
          </a:ln>
        </p:spPr>
      </p:pic>
      <p:sp>
        <p:nvSpPr>
          <p:cNvPr id="5" name="Rectangle 4"/>
          <p:cNvSpPr/>
          <p:nvPr/>
        </p:nvSpPr>
        <p:spPr>
          <a:xfrm>
            <a:off x="785786" y="4572008"/>
            <a:ext cx="7500990" cy="1477328"/>
          </a:xfrm>
          <a:prstGeom prst="rect">
            <a:avLst/>
          </a:prstGeom>
        </p:spPr>
        <p:txBody>
          <a:bodyPr wrap="square">
            <a:spAutoFit/>
          </a:bodyPr>
          <a:lstStyle/>
          <a:p>
            <a:r>
              <a:rPr lang="en-IN"/>
              <a:t>The Cortex-M3 processor also has a number of special registers. They are as follows:</a:t>
            </a:r>
          </a:p>
          <a:p>
            <a:pPr lvl="0"/>
            <a:r>
              <a:rPr lang="en-IN"/>
              <a:t>Program Status registers (PSRs)</a:t>
            </a:r>
          </a:p>
          <a:p>
            <a:pPr lvl="0"/>
            <a:r>
              <a:rPr lang="en-IN"/>
              <a:t>Interrupt Mask registers (PRIMASK, FAULTMASK, and BASEPRI)</a:t>
            </a:r>
          </a:p>
          <a:p>
            <a:pPr lvl="0"/>
            <a:r>
              <a:rPr lang="en-IN"/>
              <a:t>Control register (CONTROL)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a:t>The functions of special register are as follows:</a:t>
            </a:r>
          </a:p>
          <a:p>
            <a:pPr lvl="0"/>
            <a:r>
              <a:rPr lang="en-IN" err="1"/>
              <a:t>xPSR</a:t>
            </a:r>
            <a:r>
              <a:rPr lang="en-IN"/>
              <a:t>: Provide arithmetic and logic processing flags (zero flag and carry flag), execution status, and current executing interrupt number. </a:t>
            </a:r>
          </a:p>
          <a:p>
            <a:pPr lvl="0">
              <a:buNone/>
            </a:pPr>
            <a:r>
              <a:rPr lang="en-IN"/>
              <a:t>The PSRs are subdivided into three status registers:</a:t>
            </a:r>
          </a:p>
          <a:p>
            <a:pPr>
              <a:buNone/>
            </a:pPr>
            <a:r>
              <a:rPr lang="en-IN"/>
              <a:t>a. Application Program Status register (APSR)</a:t>
            </a:r>
          </a:p>
          <a:p>
            <a:pPr>
              <a:buNone/>
            </a:pPr>
            <a:r>
              <a:rPr lang="en-IN"/>
              <a:t>b. Interrupt Program Status register (IPSR)</a:t>
            </a:r>
          </a:p>
          <a:p>
            <a:pPr>
              <a:buNone/>
            </a:pPr>
            <a:r>
              <a:rPr lang="en-IN"/>
              <a:t>c. Execution Program Status register (EPSR)</a:t>
            </a:r>
          </a:p>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PSR</a:t>
            </a:r>
          </a:p>
        </p:txBody>
      </p:sp>
      <p:pic>
        <p:nvPicPr>
          <p:cNvPr id="4" name="Content Placeholder 3"/>
          <p:cNvPicPr>
            <a:picLocks noGrp="1"/>
          </p:cNvPicPr>
          <p:nvPr>
            <p:ph idx="1"/>
          </p:nvPr>
        </p:nvPicPr>
        <p:blipFill>
          <a:blip r:embed="rId2"/>
          <a:srcRect/>
          <a:stretch>
            <a:fillRect/>
          </a:stretch>
        </p:blipFill>
        <p:spPr bwMode="auto">
          <a:xfrm>
            <a:off x="785786" y="1714488"/>
            <a:ext cx="8001056" cy="442915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a:t>N: Negative</a:t>
            </a:r>
          </a:p>
          <a:p>
            <a:r>
              <a:rPr lang="en-IN"/>
              <a:t>Z: Zero</a:t>
            </a:r>
          </a:p>
          <a:p>
            <a:r>
              <a:rPr lang="en-IN"/>
              <a:t>C: Carry/borrow</a:t>
            </a:r>
          </a:p>
          <a:p>
            <a:r>
              <a:rPr lang="en-IN"/>
              <a:t>V: Overflow</a:t>
            </a:r>
          </a:p>
          <a:p>
            <a:r>
              <a:rPr lang="en-IN"/>
              <a:t>Q: Sticky saturation flag</a:t>
            </a:r>
          </a:p>
          <a:p>
            <a:r>
              <a:rPr lang="en-IN"/>
              <a:t>ICI/IT: Interrupt-</a:t>
            </a:r>
            <a:r>
              <a:rPr lang="en-IN" err="1"/>
              <a:t>Continuable</a:t>
            </a:r>
            <a:r>
              <a:rPr lang="en-IN"/>
              <a:t> Instruction (ICI) bits, IF-THEN instruction status bit</a:t>
            </a:r>
          </a:p>
          <a:p>
            <a:r>
              <a:rPr lang="en-IN"/>
              <a:t>T: Thumb state, always 1; trying to clear this bit will cause a fault exception</a:t>
            </a:r>
          </a:p>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472518" cy="5626121"/>
          </a:xfrm>
        </p:spPr>
        <p:txBody>
          <a:bodyPr>
            <a:normAutofit fontScale="85000" lnSpcReduction="20000"/>
          </a:bodyPr>
          <a:lstStyle/>
          <a:p>
            <a:pPr>
              <a:buNone/>
            </a:pPr>
            <a:r>
              <a:rPr lang="en-IN"/>
              <a:t>PRIMASK: Disable all interrupts except the non </a:t>
            </a:r>
            <a:r>
              <a:rPr lang="en-IN" err="1"/>
              <a:t>maskable</a:t>
            </a:r>
            <a:r>
              <a:rPr lang="en-IN"/>
              <a:t> interrupt (NMI) and hard fault. Default value of this 1 bit register is 0, which means that no masking is set.</a:t>
            </a:r>
          </a:p>
          <a:p>
            <a:pPr>
              <a:buNone/>
            </a:pPr>
            <a:r>
              <a:rPr lang="en-IN"/>
              <a:t>FAULTMASK: Disable all interrupts except the NMI. Default value of this 1 bit register is 0, which means that no masking is set.</a:t>
            </a:r>
          </a:p>
          <a:p>
            <a:pPr>
              <a:buNone/>
            </a:pPr>
            <a:r>
              <a:rPr lang="en-IN"/>
              <a:t>BASEPRI: Disable all interrupts of specific priority level or lower priority level. Default value of this 1 byte register is 0.</a:t>
            </a:r>
          </a:p>
          <a:p>
            <a:pPr>
              <a:buNone/>
            </a:pPr>
            <a:r>
              <a:rPr lang="en-IN"/>
              <a:t>CONTROL: Define privileged status and stack pointer selection. The register has two bits:</a:t>
            </a:r>
          </a:p>
          <a:p>
            <a:pPr>
              <a:buNone/>
            </a:pPr>
            <a:r>
              <a:rPr lang="en-IN"/>
              <a:t>CONTROL [1] Stack status: 1 = Alternate stack is used0 = Default stack (MSP) is used </a:t>
            </a:r>
          </a:p>
          <a:p>
            <a:pPr>
              <a:buNone/>
            </a:pPr>
            <a:r>
              <a:rPr lang="en-IN"/>
              <a:t>CONTROL [0]: 0 = Privileged in thread mode1 = User state in thread mode</a:t>
            </a:r>
          </a:p>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u="sng"/>
              <a:t>Instruction Sets in ARM</a:t>
            </a:r>
            <a:br>
              <a:rPr lang="en-IN"/>
            </a:br>
            <a:endParaRPr lang="en-IN"/>
          </a:p>
        </p:txBody>
      </p:sp>
      <p:sp>
        <p:nvSpPr>
          <p:cNvPr id="3" name="Content Placeholder 2"/>
          <p:cNvSpPr>
            <a:spLocks noGrp="1"/>
          </p:cNvSpPr>
          <p:nvPr>
            <p:ph idx="1"/>
          </p:nvPr>
        </p:nvSpPr>
        <p:spPr/>
        <p:txBody>
          <a:bodyPr/>
          <a:lstStyle/>
          <a:p>
            <a:r>
              <a:rPr lang="en-IN"/>
              <a:t>Following figure summarizes the ARM move instructions. The instruction MOV r0, r1 sets the value of r0 to the current value of r1. The MVN instruction complements the operand bits (one’s complement) during the move.</a:t>
            </a:r>
          </a:p>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500034" y="285728"/>
            <a:ext cx="8215370" cy="628654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EMBEDDED PROCESSORS</a:t>
            </a:r>
            <a:br>
              <a:rPr lang="en-IN"/>
            </a:br>
            <a:endParaRPr lang="en-IN"/>
          </a:p>
        </p:txBody>
      </p:sp>
      <p:sp>
        <p:nvSpPr>
          <p:cNvPr id="3" name="Content Placeholder 2"/>
          <p:cNvSpPr>
            <a:spLocks noGrp="1"/>
          </p:cNvSpPr>
          <p:nvPr>
            <p:ph idx="1"/>
          </p:nvPr>
        </p:nvSpPr>
        <p:spPr>
          <a:xfrm>
            <a:off x="214282" y="928670"/>
            <a:ext cx="8643998" cy="5715040"/>
          </a:xfrm>
        </p:spPr>
        <p:txBody>
          <a:bodyPr>
            <a:normAutofit fontScale="85000" lnSpcReduction="10000"/>
          </a:bodyPr>
          <a:lstStyle/>
          <a:p>
            <a:r>
              <a:rPr lang="en-IN"/>
              <a:t>Embedded processors can be broken into two broad categories: ordinary microprocessors (</a:t>
            </a:r>
            <a:r>
              <a:rPr lang="en-IN" err="1"/>
              <a:t>μP</a:t>
            </a:r>
            <a:r>
              <a:rPr lang="en-IN"/>
              <a:t>) and microcontrollers (</a:t>
            </a:r>
            <a:r>
              <a:rPr lang="en-IN" err="1"/>
              <a:t>μC</a:t>
            </a:r>
            <a:r>
              <a:rPr lang="en-IN"/>
              <a:t>), which have many more peripherals on chip, reducing cost and size.</a:t>
            </a:r>
          </a:p>
          <a:p>
            <a:r>
              <a:rPr lang="en-IN"/>
              <a:t>Contrasting to the personal computer and server markets, a fairly large number of basic CPU architectures are used.</a:t>
            </a:r>
          </a:p>
          <a:p>
            <a:r>
              <a:rPr lang="en-IN"/>
              <a:t>There are Von Neumann as well as various degrees of Harvard architectures, RISC as well as non-RISC and VLIW.</a:t>
            </a:r>
          </a:p>
          <a:p>
            <a:r>
              <a:rPr lang="en-IN"/>
              <a:t>Word lengths vary from 4-bit to 64-bits and beyond (mainly in DSP processors) although the most typical remain 8/16-bit.</a:t>
            </a:r>
          </a:p>
          <a:p>
            <a:r>
              <a:rPr lang="en-IN"/>
              <a:t> Most architecture comes in a large number of different variants and shapes, many of which are also manufactured by several different companies. </a:t>
            </a:r>
            <a:r>
              <a:rPr lang="en-IN" err="1"/>
              <a:t>e.g</a:t>
            </a:r>
            <a:r>
              <a:rPr lang="en-IN"/>
              <a:t> ARM</a:t>
            </a:r>
          </a:p>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a:t>LDRB and STRB load and store bytes rather than whole </a:t>
            </a:r>
            <a:r>
              <a:rPr lang="en-IN" err="1"/>
              <a:t>words,while</a:t>
            </a:r>
            <a:r>
              <a:rPr lang="en-IN"/>
              <a:t> LDRH and SDRH operate on half-words and LDRSH extends the sign bit on loading. </a:t>
            </a:r>
            <a:r>
              <a:rPr lang="en-IN" baseline="30000"/>
              <a:t> </a:t>
            </a:r>
            <a:endParaRPr lang="en-IN"/>
          </a:p>
          <a:p>
            <a:r>
              <a:rPr lang="en-IN"/>
              <a:t> An ARM address may be 32 bits long.</a:t>
            </a:r>
          </a:p>
          <a:p>
            <a:r>
              <a:rPr lang="en-IN" baseline="30000"/>
              <a:t> </a:t>
            </a:r>
            <a:r>
              <a:rPr lang="en-IN"/>
              <a:t>The ARM load and store instructions do not directly refer to main memory addresses, since a 32-bit address would not fit into an instruction that included an </a:t>
            </a:r>
            <a:r>
              <a:rPr lang="en-IN" err="1"/>
              <a:t>opcode</a:t>
            </a:r>
            <a:r>
              <a:rPr lang="en-IN"/>
              <a:t> and operands. Instead, the ARM uses </a:t>
            </a:r>
            <a:r>
              <a:rPr lang="en-IN" b="1" i="1"/>
              <a:t>register-indirect addressing</a:t>
            </a:r>
            <a:r>
              <a:rPr lang="en-IN"/>
              <a:t>.</a:t>
            </a:r>
          </a:p>
          <a:p>
            <a:endParaRPr lang="en-IN"/>
          </a:p>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a:t>C assignments in ARM instructions</a:t>
            </a:r>
            <a:br>
              <a:rPr lang="en-IN"/>
            </a:br>
            <a:endParaRPr lang="en-IN"/>
          </a:p>
        </p:txBody>
      </p:sp>
      <p:sp>
        <p:nvSpPr>
          <p:cNvPr id="3" name="Content Placeholder 2"/>
          <p:cNvSpPr>
            <a:spLocks noGrp="1"/>
          </p:cNvSpPr>
          <p:nvPr>
            <p:ph idx="1"/>
          </p:nvPr>
        </p:nvSpPr>
        <p:spPr>
          <a:xfrm>
            <a:off x="285720" y="857232"/>
            <a:ext cx="8643998" cy="5857916"/>
          </a:xfrm>
        </p:spPr>
        <p:txBody>
          <a:bodyPr>
            <a:normAutofit fontScale="55000" lnSpcReduction="20000"/>
          </a:bodyPr>
          <a:lstStyle/>
          <a:p>
            <a:pPr>
              <a:buNone/>
            </a:pPr>
            <a:r>
              <a:rPr lang="en-IN"/>
              <a:t>The semicolon (;) begins a comment after an instruction, which continues to the end of that line. The statement</a:t>
            </a:r>
          </a:p>
          <a:p>
            <a:pPr>
              <a:buNone/>
            </a:pPr>
            <a:r>
              <a:rPr lang="en-IN"/>
              <a:t> </a:t>
            </a:r>
            <a:r>
              <a:rPr lang="en-IN" i="1"/>
              <a:t>x </a:t>
            </a:r>
            <a:r>
              <a:rPr lang="en-IN"/>
              <a:t>=</a:t>
            </a:r>
            <a:r>
              <a:rPr lang="en-IN" i="1"/>
              <a:t> (a </a:t>
            </a:r>
            <a:r>
              <a:rPr lang="en-IN"/>
              <a:t>+</a:t>
            </a:r>
            <a:r>
              <a:rPr lang="en-IN" i="1"/>
              <a:t>b) </a:t>
            </a:r>
            <a:r>
              <a:rPr lang="en-IN"/>
              <a:t>_</a:t>
            </a:r>
            <a:r>
              <a:rPr lang="en-IN" i="1"/>
              <a:t> c</a:t>
            </a:r>
            <a:r>
              <a:rPr lang="en-IN"/>
              <a:t>;</a:t>
            </a:r>
          </a:p>
          <a:p>
            <a:pPr>
              <a:buNone/>
            </a:pPr>
            <a:r>
              <a:rPr lang="en-IN"/>
              <a:t> Can be implemented by using r0 for </a:t>
            </a:r>
            <a:r>
              <a:rPr lang="en-IN" i="1"/>
              <a:t>a</a:t>
            </a:r>
            <a:r>
              <a:rPr lang="en-IN"/>
              <a:t>, r1 for </a:t>
            </a:r>
            <a:r>
              <a:rPr lang="en-IN" i="1"/>
              <a:t>b</a:t>
            </a:r>
            <a:r>
              <a:rPr lang="en-IN"/>
              <a:t>, r2 for </a:t>
            </a:r>
            <a:r>
              <a:rPr lang="en-IN" i="1"/>
              <a:t>c</a:t>
            </a:r>
            <a:r>
              <a:rPr lang="en-IN"/>
              <a:t>, and r3 for </a:t>
            </a:r>
            <a:r>
              <a:rPr lang="en-IN" i="1"/>
              <a:t>x</a:t>
            </a:r>
            <a:r>
              <a:rPr lang="en-IN"/>
              <a:t> . We also need registers for indirect addressing. </a:t>
            </a:r>
          </a:p>
          <a:p>
            <a:pPr>
              <a:buNone/>
            </a:pPr>
            <a:r>
              <a:rPr lang="en-IN"/>
              <a:t>In this case, we will reuse the same indirect addressing register, r4, for each variable load. The code must load the values of </a:t>
            </a:r>
            <a:r>
              <a:rPr lang="en-IN" i="1"/>
              <a:t>a</a:t>
            </a:r>
            <a:r>
              <a:rPr lang="en-IN"/>
              <a:t>, </a:t>
            </a:r>
            <a:r>
              <a:rPr lang="en-IN" i="1"/>
              <a:t>b</a:t>
            </a:r>
            <a:r>
              <a:rPr lang="en-IN"/>
              <a:t>, and </a:t>
            </a:r>
            <a:r>
              <a:rPr lang="en-IN" i="1"/>
              <a:t>c</a:t>
            </a:r>
            <a:r>
              <a:rPr lang="en-IN"/>
              <a:t> into these registers before performing the arithmetic, and it must store the value of </a:t>
            </a:r>
            <a:r>
              <a:rPr lang="en-IN" i="1"/>
              <a:t>x</a:t>
            </a:r>
            <a:r>
              <a:rPr lang="en-IN"/>
              <a:t> back to memory when it is done. </a:t>
            </a:r>
          </a:p>
          <a:p>
            <a:pPr>
              <a:buNone/>
            </a:pPr>
            <a:r>
              <a:rPr lang="en-IN"/>
              <a:t>This code performs the following necessary steps:</a:t>
            </a:r>
          </a:p>
          <a:p>
            <a:pPr>
              <a:buNone/>
            </a:pPr>
            <a:r>
              <a:rPr lang="en-IN"/>
              <a:t> </a:t>
            </a:r>
          </a:p>
          <a:p>
            <a:r>
              <a:rPr lang="en-IN"/>
              <a:t>ADR r4,a ; get address for a</a:t>
            </a:r>
          </a:p>
          <a:p>
            <a:r>
              <a:rPr lang="en-IN"/>
              <a:t> LDR r0,[r4] ; get value of a</a:t>
            </a:r>
          </a:p>
          <a:p>
            <a:r>
              <a:rPr lang="en-IN"/>
              <a:t>ADR r4,b ; get address for b, reusing r4</a:t>
            </a:r>
          </a:p>
          <a:p>
            <a:r>
              <a:rPr lang="en-IN"/>
              <a:t> LDR r1,[r4] ; load value of b</a:t>
            </a:r>
          </a:p>
          <a:p>
            <a:r>
              <a:rPr lang="en-IN"/>
              <a:t>ADD r3,r0,r1 ; set intermediate result for x to a + b</a:t>
            </a:r>
          </a:p>
          <a:p>
            <a:r>
              <a:rPr lang="en-IN"/>
              <a:t> ADR r4,c ; get address for c</a:t>
            </a:r>
          </a:p>
          <a:p>
            <a:r>
              <a:rPr lang="en-IN"/>
              <a:t>LDR r2,[r4] ; get value of c</a:t>
            </a:r>
          </a:p>
          <a:p>
            <a:r>
              <a:rPr lang="en-IN"/>
              <a:t>SUB r3,r3,r2 ; complete computation of x</a:t>
            </a:r>
          </a:p>
          <a:p>
            <a:r>
              <a:rPr lang="en-IN"/>
              <a:t> ADR r4,x ; get address for x</a:t>
            </a:r>
          </a:p>
          <a:p>
            <a:r>
              <a:rPr lang="en-IN"/>
              <a:t>STR r3,[r4] ; store x at proper location</a:t>
            </a:r>
          </a:p>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Flow of Control</a:t>
            </a:r>
            <a:endParaRPr lang="en-IN"/>
          </a:p>
        </p:txBody>
      </p:sp>
      <p:sp>
        <p:nvSpPr>
          <p:cNvPr id="3" name="Content Placeholder 2"/>
          <p:cNvSpPr>
            <a:spLocks noGrp="1"/>
          </p:cNvSpPr>
          <p:nvPr>
            <p:ph idx="1"/>
          </p:nvPr>
        </p:nvSpPr>
        <p:spPr/>
        <p:txBody>
          <a:bodyPr>
            <a:normAutofit fontScale="77500" lnSpcReduction="20000"/>
          </a:bodyPr>
          <a:lstStyle/>
          <a:p>
            <a:r>
              <a:rPr lang="en-IN"/>
              <a:t>The B (branch) instruction is the basic mechanism in ARM for changing the flow of control. The address that is the destination of the branch is often called the </a:t>
            </a:r>
            <a:r>
              <a:rPr lang="en-IN" b="1" i="1"/>
              <a:t>branch target</a:t>
            </a:r>
            <a:r>
              <a:rPr lang="en-IN"/>
              <a:t>.</a:t>
            </a:r>
          </a:p>
          <a:p>
            <a:r>
              <a:rPr lang="en-IN"/>
              <a:t> </a:t>
            </a:r>
          </a:p>
          <a:p>
            <a:r>
              <a:rPr lang="en-IN"/>
              <a:t>Branches are </a:t>
            </a:r>
            <a:r>
              <a:rPr lang="en-IN" b="1" i="1"/>
              <a:t>PC-relative</a:t>
            </a:r>
            <a:r>
              <a:rPr lang="en-IN"/>
              <a:t>—the branch specifies the offset from the current PC value to the branch target.</a:t>
            </a:r>
          </a:p>
          <a:p>
            <a:r>
              <a:rPr lang="en-IN"/>
              <a:t> </a:t>
            </a:r>
          </a:p>
          <a:p>
            <a:r>
              <a:rPr lang="en-IN"/>
              <a:t>The offset is in words, but because the ARM is byte addressable, the offset is multiplied by four (shifted left two bits, actually) to form a byte address.</a:t>
            </a:r>
          </a:p>
          <a:p>
            <a:pPr>
              <a:buNone/>
            </a:pPr>
            <a:endParaRPr lang="en-IN"/>
          </a:p>
          <a:p>
            <a:r>
              <a:rPr lang="en-IN"/>
              <a:t>Thus, the instruction B #100 ,will add 400 to the current PC value.</a:t>
            </a:r>
          </a:p>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https://img.brainkart.com/imagebk8/mADWD1V.jpg"/>
          <p:cNvPicPr>
            <a:picLocks noGrp="1"/>
          </p:cNvPicPr>
          <p:nvPr>
            <p:ph idx="1"/>
          </p:nvPr>
        </p:nvPicPr>
        <p:blipFill>
          <a:blip r:embed="rId2"/>
          <a:srcRect/>
          <a:stretch>
            <a:fillRect/>
          </a:stretch>
        </p:blipFill>
        <p:spPr bwMode="auto">
          <a:xfrm>
            <a:off x="1643042" y="1571612"/>
            <a:ext cx="6929486" cy="471490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Implementing an </a:t>
            </a:r>
            <a:r>
              <a:rPr lang="en-IN"/>
              <a:t>if</a:t>
            </a:r>
            <a:r>
              <a:rPr lang="en-IN" b="1"/>
              <a:t> statement in ARM</a:t>
            </a:r>
            <a:br>
              <a:rPr lang="en-IN"/>
            </a:br>
            <a:endParaRPr lang="en-IN"/>
          </a:p>
        </p:txBody>
      </p:sp>
      <p:sp>
        <p:nvSpPr>
          <p:cNvPr id="3" name="Content Placeholder 2"/>
          <p:cNvSpPr>
            <a:spLocks noGrp="1"/>
          </p:cNvSpPr>
          <p:nvPr>
            <p:ph idx="1"/>
          </p:nvPr>
        </p:nvSpPr>
        <p:spPr/>
        <p:txBody>
          <a:bodyPr>
            <a:normAutofit lnSpcReduction="10000"/>
          </a:bodyPr>
          <a:lstStyle/>
          <a:p>
            <a:pPr>
              <a:buNone/>
            </a:pPr>
            <a:r>
              <a:rPr lang="en-IN"/>
              <a:t>We will use the following if statement as an example: </a:t>
            </a:r>
          </a:p>
          <a:p>
            <a:pPr>
              <a:buNone/>
            </a:pPr>
            <a:r>
              <a:rPr lang="en-IN"/>
              <a:t>if (a &lt; b)</a:t>
            </a:r>
          </a:p>
          <a:p>
            <a:pPr>
              <a:buNone/>
            </a:pPr>
            <a:r>
              <a:rPr lang="en-IN"/>
              <a:t> {</a:t>
            </a:r>
          </a:p>
          <a:p>
            <a:pPr>
              <a:buNone/>
            </a:pPr>
            <a:r>
              <a:rPr lang="en-IN"/>
              <a:t> x = 5;</a:t>
            </a:r>
          </a:p>
          <a:p>
            <a:pPr>
              <a:buNone/>
            </a:pPr>
            <a:r>
              <a:rPr lang="en-IN"/>
              <a:t>y = c + d;</a:t>
            </a:r>
          </a:p>
          <a:p>
            <a:pPr>
              <a:buNone/>
            </a:pPr>
            <a:r>
              <a:rPr lang="en-IN"/>
              <a:t> }</a:t>
            </a:r>
          </a:p>
          <a:p>
            <a:pPr>
              <a:buNone/>
            </a:pPr>
            <a:r>
              <a:rPr lang="en-IN"/>
              <a:t>else x = c – d;</a:t>
            </a:r>
          </a:p>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401080" cy="5626121"/>
          </a:xfrm>
        </p:spPr>
        <p:txBody>
          <a:bodyPr>
            <a:normAutofit fontScale="70000" lnSpcReduction="20000"/>
          </a:bodyPr>
          <a:lstStyle/>
          <a:p>
            <a:pPr>
              <a:buNone/>
            </a:pPr>
            <a:r>
              <a:rPr lang="en-IN"/>
              <a:t>The implementation uses two blocks of code, one for the true case and another for the false case.</a:t>
            </a:r>
          </a:p>
          <a:p>
            <a:pPr>
              <a:buNone/>
            </a:pPr>
            <a:r>
              <a:rPr lang="en-IN"/>
              <a:t> A branch may either fall through to the true case or branch to the false case:</a:t>
            </a:r>
          </a:p>
          <a:p>
            <a:r>
              <a:rPr lang="en-IN"/>
              <a:t>Compute and test the condition ADR r4,a ; get address for a </a:t>
            </a:r>
          </a:p>
          <a:p>
            <a:r>
              <a:rPr lang="en-IN"/>
              <a:t>LDR r0,[r4] ; get value of a ADR r4,b ; get address for b </a:t>
            </a:r>
          </a:p>
          <a:p>
            <a:r>
              <a:rPr lang="en-IN"/>
              <a:t>LDR r1,[r4] ; get value of b CMP r0, r1 ; compare a &lt; b</a:t>
            </a:r>
          </a:p>
          <a:p>
            <a:r>
              <a:rPr lang="en-IN"/>
              <a:t>BGE </a:t>
            </a:r>
            <a:r>
              <a:rPr lang="en-IN" err="1"/>
              <a:t>fblock</a:t>
            </a:r>
            <a:r>
              <a:rPr lang="en-IN"/>
              <a:t> ; if a &gt;= b, take branch the true block follows</a:t>
            </a:r>
          </a:p>
          <a:p>
            <a:r>
              <a:rPr lang="en-IN"/>
              <a:t> MOV r0,#5 ; generate value for x</a:t>
            </a:r>
          </a:p>
          <a:p>
            <a:r>
              <a:rPr lang="en-IN"/>
              <a:t> ADR r4,x ; get address for x</a:t>
            </a:r>
          </a:p>
          <a:p>
            <a:r>
              <a:rPr lang="en-IN"/>
              <a:t> STR r0,[r4] ; store value of x</a:t>
            </a:r>
          </a:p>
          <a:p>
            <a:r>
              <a:rPr lang="en-IN"/>
              <a:t> ADR r4,c ; get address for c</a:t>
            </a:r>
          </a:p>
          <a:p>
            <a:r>
              <a:rPr lang="en-IN"/>
              <a:t> LDR r0,[r4] ; get value of c </a:t>
            </a:r>
          </a:p>
          <a:p>
            <a:r>
              <a:rPr lang="en-IN"/>
              <a:t>ADR r4,d ; get address for d </a:t>
            </a:r>
          </a:p>
          <a:p>
            <a:r>
              <a:rPr lang="en-IN"/>
              <a:t>LDR r1,[r4] ; get value of d </a:t>
            </a:r>
          </a:p>
          <a:p>
            <a:r>
              <a:rPr lang="en-IN"/>
              <a:t>ADD r0,r0,r1 ; compute c + d </a:t>
            </a:r>
          </a:p>
          <a:p>
            <a:r>
              <a:rPr lang="en-IN"/>
              <a:t>ADR r4,y ; get address for y STR r0,[r4] ; store value of y</a:t>
            </a:r>
          </a:p>
          <a:p>
            <a:endParaRPr lang="en-IN"/>
          </a:p>
          <a:p>
            <a:endParaRPr lang="en-IN"/>
          </a:p>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a:t>B after ; branch around the false block ; the false block follows</a:t>
            </a:r>
          </a:p>
          <a:p>
            <a:r>
              <a:rPr lang="en-IN"/>
              <a:t>fblock ADR r4,c ; get address for c</a:t>
            </a:r>
          </a:p>
          <a:p>
            <a:r>
              <a:rPr lang="en-IN"/>
              <a:t> LDR r0,[r4] ; get value of c</a:t>
            </a:r>
          </a:p>
          <a:p>
            <a:r>
              <a:rPr lang="en-IN"/>
              <a:t> ADR r4,d ; get address for d </a:t>
            </a:r>
          </a:p>
          <a:p>
            <a:r>
              <a:rPr lang="en-IN"/>
              <a:t>LDR r1,[r4] ; get value of d </a:t>
            </a:r>
          </a:p>
          <a:p>
            <a:r>
              <a:rPr lang="en-IN"/>
              <a:t>SUB r0,r0,r1 ; compute c – d </a:t>
            </a:r>
          </a:p>
          <a:p>
            <a:r>
              <a:rPr lang="en-IN"/>
              <a:t>ADR r4,x ; get address for x</a:t>
            </a:r>
          </a:p>
          <a:p>
            <a:r>
              <a:rPr lang="en-IN"/>
              <a:t> STR r0,[r4] ; store value of x after ... ; code after the if statement</a:t>
            </a:r>
          </a:p>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a:t>INTRODUCTION:</a:t>
            </a:r>
            <a:br>
              <a:rPr lang="en-IN"/>
            </a:br>
            <a:endParaRPr lang="en-IN"/>
          </a:p>
        </p:txBody>
      </p:sp>
      <p:sp>
        <p:nvSpPr>
          <p:cNvPr id="3" name="Content Placeholder 2"/>
          <p:cNvSpPr>
            <a:spLocks noGrp="1"/>
          </p:cNvSpPr>
          <p:nvPr>
            <p:ph idx="1"/>
          </p:nvPr>
        </p:nvSpPr>
        <p:spPr>
          <a:xfrm>
            <a:off x="357158" y="928670"/>
            <a:ext cx="8501122" cy="5715040"/>
          </a:xfrm>
        </p:spPr>
        <p:txBody>
          <a:bodyPr>
            <a:normAutofit fontScale="77500" lnSpcReduction="20000"/>
          </a:bodyPr>
          <a:lstStyle/>
          <a:p>
            <a:r>
              <a:rPr lang="en-IN"/>
              <a:t>A Reduced Instruction Set Computer is a type of microprocessor architecture that utilizes a small, highly-optimized set of instructions rather than the highly-specialized set of instructions typically found in other architectures.</a:t>
            </a:r>
          </a:p>
          <a:p>
            <a:r>
              <a:rPr lang="en-IN"/>
              <a:t> RISC is an alternative to the Complex Instruction Set Computing (CISC) architecture and is often considered the most efficient CPU architecture technology available today.</a:t>
            </a:r>
          </a:p>
          <a:p>
            <a:r>
              <a:rPr lang="en-IN"/>
              <a:t>With RISC, a central processing unit (CPU) implements the processor design principle of simplified instructions that can do less but can execute more rapidly. </a:t>
            </a:r>
          </a:p>
          <a:p>
            <a:r>
              <a:rPr lang="en-IN"/>
              <a:t>The result is improved performance. A key RISC feature is that it allows developers to increase the register set and increase internal parallelism by increasing the number of parallel threads executed by the CPU and increasing the speed of the CPU's executing instructions.</a:t>
            </a:r>
          </a:p>
          <a:p>
            <a:pPr>
              <a:buNone/>
            </a:pPr>
            <a:endParaRPr lang="en-IN"/>
          </a:p>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a:t>ARM, or “Advanced RISC Machine” is a specific family of instruction set architecture that’s based on reduced instruction set architecture developed by Arm Ltd.</a:t>
            </a:r>
          </a:p>
          <a:p>
            <a:r>
              <a:rPr lang="en-IN"/>
              <a:t> Processors based on this architecture are common in </a:t>
            </a:r>
            <a:r>
              <a:rPr lang="en-IN" err="1"/>
              <a:t>smartphones</a:t>
            </a:r>
            <a:r>
              <a:rPr lang="en-IN"/>
              <a:t>, tablets, laptops, gaming consoles and desktops, as well as a growing number of other intelligent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ARM PROCESSOR</a:t>
            </a:r>
            <a:br>
              <a:rPr lang="en-IN"/>
            </a:br>
            <a:r>
              <a:rPr lang="en-IN"/>
              <a:t> </a:t>
            </a:r>
            <a:br>
              <a:rPr lang="en-IN"/>
            </a:br>
            <a:endParaRPr lang="en-IN"/>
          </a:p>
        </p:txBody>
      </p:sp>
      <p:sp>
        <p:nvSpPr>
          <p:cNvPr id="3" name="Content Placeholder 2"/>
          <p:cNvSpPr>
            <a:spLocks noGrp="1"/>
          </p:cNvSpPr>
          <p:nvPr>
            <p:ph idx="1"/>
          </p:nvPr>
        </p:nvSpPr>
        <p:spPr/>
        <p:txBody>
          <a:bodyPr/>
          <a:lstStyle/>
          <a:p>
            <a:r>
              <a:rPr lang="en-IN"/>
              <a:t>The ARM processor is widely used in cell phones and many other systems.</a:t>
            </a:r>
          </a:p>
          <a:p>
            <a:endParaRPr lang="en-IN"/>
          </a:p>
        </p:txBody>
      </p:sp>
      <p:pic>
        <p:nvPicPr>
          <p:cNvPr id="1027" name="Picture 3"/>
          <p:cNvPicPr>
            <a:picLocks noChangeAspect="1" noChangeArrowheads="1"/>
          </p:cNvPicPr>
          <p:nvPr/>
        </p:nvPicPr>
        <p:blipFill>
          <a:blip r:embed="rId2"/>
          <a:srcRect/>
          <a:stretch>
            <a:fillRect/>
          </a:stretch>
        </p:blipFill>
        <p:spPr bwMode="auto">
          <a:xfrm>
            <a:off x="2500298" y="3143248"/>
            <a:ext cx="4572032" cy="294313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ARM PROCESSOR:</a:t>
            </a:r>
            <a:br>
              <a:rPr lang="en-IN"/>
            </a:br>
            <a:endParaRPr lang="en-IN"/>
          </a:p>
        </p:txBody>
      </p:sp>
      <p:sp>
        <p:nvSpPr>
          <p:cNvPr id="3" name="Content Placeholder 2"/>
          <p:cNvSpPr>
            <a:spLocks noGrp="1"/>
          </p:cNvSpPr>
          <p:nvPr>
            <p:ph idx="1"/>
          </p:nvPr>
        </p:nvSpPr>
        <p:spPr>
          <a:xfrm>
            <a:off x="285720" y="1000108"/>
            <a:ext cx="8572560" cy="5572164"/>
          </a:xfrm>
        </p:spPr>
        <p:txBody>
          <a:bodyPr>
            <a:normAutofit fontScale="85000" lnSpcReduction="20000"/>
          </a:bodyPr>
          <a:lstStyle/>
          <a:p>
            <a:r>
              <a:rPr lang="en-IN"/>
              <a:t>ARM is actually a family of RISC architectures that have been developed over many years.</a:t>
            </a:r>
          </a:p>
          <a:p>
            <a:r>
              <a:rPr lang="en-IN"/>
              <a:t> ARM does not manufacture its own VLSI devices; rather, it licenses its architecture to companies who either manufacture the CPU itself or integrate the ARM processor into a larger system.</a:t>
            </a:r>
          </a:p>
          <a:p>
            <a:r>
              <a:rPr lang="en-IN"/>
              <a:t>The textual description of instructions, as opposed to their binary representation, is called an assembly language. </a:t>
            </a:r>
          </a:p>
          <a:p>
            <a:r>
              <a:rPr lang="en-IN"/>
              <a:t>ARM instructions are written one per line, starting after the first column. Comments begin with a semicolon and continue to the end of the line. </a:t>
            </a:r>
          </a:p>
          <a:p>
            <a:r>
              <a:rPr lang="en-IN"/>
              <a:t>A label, which gives a name to a memory location, comes at the beginning of the line, starting in the first column</a:t>
            </a:r>
          </a:p>
          <a:p>
            <a:pPr>
              <a:buNone/>
            </a:pP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971800" indent="-2971800"/>
            <a:r>
              <a:rPr lang="en-IN" b="1"/>
              <a:t>Processor and Memory Organization</a:t>
            </a:r>
            <a:br>
              <a:rPr lang="en-IN"/>
            </a:br>
            <a:endParaRPr lang="en-IN">
              <a:cs typeface="Calibri"/>
            </a:endParaRPr>
          </a:p>
        </p:txBody>
      </p:sp>
      <p:sp>
        <p:nvSpPr>
          <p:cNvPr id="3" name="Content Placeholder 2"/>
          <p:cNvSpPr>
            <a:spLocks noGrp="1"/>
          </p:cNvSpPr>
          <p:nvPr>
            <p:ph idx="1"/>
          </p:nvPr>
        </p:nvSpPr>
        <p:spPr/>
        <p:txBody>
          <a:bodyPr>
            <a:normAutofit fontScale="92500"/>
          </a:bodyPr>
          <a:lstStyle/>
          <a:p>
            <a:pPr>
              <a:buNone/>
            </a:pPr>
            <a:r>
              <a:rPr lang="en-IN"/>
              <a:t>The ARM architecture supports two basic types of data:                                          </a:t>
            </a:r>
          </a:p>
          <a:p>
            <a:r>
              <a:rPr lang="en-IN"/>
              <a:t> The standard ARM word is 32 bits long.</a:t>
            </a:r>
          </a:p>
          <a:p>
            <a:r>
              <a:rPr lang="en-IN" baseline="30000"/>
              <a:t> </a:t>
            </a:r>
            <a:r>
              <a:rPr lang="en-IN"/>
              <a:t>The word may be divided into four 8-bit bytes </a:t>
            </a:r>
            <a:r>
              <a:rPr lang="en-IN" baseline="30000"/>
              <a:t> </a:t>
            </a:r>
            <a:endParaRPr lang="en-IN"/>
          </a:p>
          <a:p>
            <a:r>
              <a:rPr lang="en-IN"/>
              <a:t>ARM7 allows addresses up to 32 bits </a:t>
            </a:r>
            <a:r>
              <a:rPr lang="en-IN" err="1"/>
              <a:t>long.An</a:t>
            </a:r>
            <a:r>
              <a:rPr lang="en-IN"/>
              <a:t> address refers to a </a:t>
            </a:r>
            <a:r>
              <a:rPr lang="en-IN" err="1"/>
              <a:t>byte,not</a:t>
            </a:r>
            <a:r>
              <a:rPr lang="en-IN"/>
              <a:t> a </a:t>
            </a:r>
            <a:r>
              <a:rPr lang="en-IN" err="1"/>
              <a:t>word.Therefore</a:t>
            </a:r>
            <a:r>
              <a:rPr lang="en-IN"/>
              <a:t>, the word 0 in the ARM address space is at location 0, the word 1 is at 4, the word 2 is at 8,and so on.</a:t>
            </a:r>
          </a:p>
          <a:p>
            <a:pPr>
              <a:buNone/>
            </a:pP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229600" cy="4525963"/>
          </a:xfrm>
        </p:spPr>
        <p:txBody>
          <a:bodyPr>
            <a:normAutofit lnSpcReduction="10000"/>
          </a:bodyPr>
          <a:lstStyle/>
          <a:p>
            <a:r>
              <a:rPr lang="en-IN"/>
              <a:t>The ARM processor can be configured at power-up to address the bytes in a word in either                                                                                                  </a:t>
            </a:r>
          </a:p>
          <a:p>
            <a:r>
              <a:rPr lang="en-IN"/>
              <a:t>  </a:t>
            </a:r>
            <a:r>
              <a:rPr lang="en-IN" b="1" i="1"/>
              <a:t>little-endian</a:t>
            </a:r>
            <a:r>
              <a:rPr lang="en-IN"/>
              <a:t> mode (with the lowest-order byte residing in the low-order bits of the word)</a:t>
            </a:r>
          </a:p>
          <a:p>
            <a:r>
              <a:rPr lang="en-IN" baseline="30000"/>
              <a:t> </a:t>
            </a:r>
            <a:r>
              <a:rPr lang="en-IN" b="1" i="1"/>
              <a:t>big-endian </a:t>
            </a:r>
            <a:r>
              <a:rPr lang="en-IN"/>
              <a:t>mode (the lowest-order byte stored in the highest bits of the word),</a:t>
            </a:r>
            <a:r>
              <a:rPr lang="en-IN" b="1" i="1"/>
              <a:t> </a:t>
            </a:r>
            <a:r>
              <a:rPr lang="en-IN" baseline="30000"/>
              <a:t> </a:t>
            </a:r>
            <a:endParaRPr lang="en-IN"/>
          </a:p>
          <a:p>
            <a:endParaRPr lang="en-IN"/>
          </a:p>
        </p:txBody>
      </p:sp>
      <p:pic>
        <p:nvPicPr>
          <p:cNvPr id="4" name="Picture 3"/>
          <p:cNvPicPr/>
          <p:nvPr/>
        </p:nvPicPr>
        <p:blipFill>
          <a:blip r:embed="rId2"/>
          <a:srcRect/>
          <a:stretch>
            <a:fillRect/>
          </a:stretch>
        </p:blipFill>
        <p:spPr bwMode="auto">
          <a:xfrm>
            <a:off x="1500166" y="4357694"/>
            <a:ext cx="5429288" cy="228599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Data Operations:</a:t>
            </a:r>
            <a:br>
              <a:rPr lang="en-IN"/>
            </a:br>
            <a:r>
              <a:rPr lang="en-IN"/>
              <a:t> </a:t>
            </a:r>
            <a:br>
              <a:rPr lang="en-IN"/>
            </a:br>
            <a:endParaRPr lang="en-IN"/>
          </a:p>
        </p:txBody>
      </p:sp>
      <p:sp>
        <p:nvSpPr>
          <p:cNvPr id="3" name="Content Placeholder 2"/>
          <p:cNvSpPr>
            <a:spLocks noGrp="1"/>
          </p:cNvSpPr>
          <p:nvPr>
            <p:ph idx="1"/>
          </p:nvPr>
        </p:nvSpPr>
        <p:spPr>
          <a:xfrm>
            <a:off x="357158" y="714356"/>
            <a:ext cx="8501122" cy="5857916"/>
          </a:xfrm>
        </p:spPr>
        <p:txBody>
          <a:bodyPr>
            <a:normAutofit fontScale="85000" lnSpcReduction="20000"/>
          </a:bodyPr>
          <a:lstStyle/>
          <a:p>
            <a:pPr>
              <a:buNone/>
            </a:pPr>
            <a:endParaRPr lang="en-IN"/>
          </a:p>
          <a:p>
            <a:r>
              <a:rPr lang="en-IN"/>
              <a:t>Arithmetic and logical operations in C are performed in variables. Variables are implemented as memory locations.</a:t>
            </a:r>
          </a:p>
          <a:p>
            <a:r>
              <a:rPr lang="en-IN"/>
              <a:t>Sample fragment of C code with data declarations and several assignment statements. The variables </a:t>
            </a:r>
            <a:r>
              <a:rPr lang="en-IN" i="1"/>
              <a:t>a</a:t>
            </a:r>
            <a:r>
              <a:rPr lang="en-IN"/>
              <a:t>, </a:t>
            </a:r>
            <a:r>
              <a:rPr lang="en-IN" i="1"/>
              <a:t>b</a:t>
            </a:r>
            <a:r>
              <a:rPr lang="en-IN"/>
              <a:t>, </a:t>
            </a:r>
            <a:r>
              <a:rPr lang="en-IN" i="1"/>
              <a:t>c</a:t>
            </a:r>
            <a:r>
              <a:rPr lang="en-IN"/>
              <a:t>, </a:t>
            </a:r>
            <a:r>
              <a:rPr lang="en-IN" i="1"/>
              <a:t>x</a:t>
            </a:r>
            <a:r>
              <a:rPr lang="en-IN"/>
              <a:t>, </a:t>
            </a:r>
            <a:r>
              <a:rPr lang="en-IN" i="1"/>
              <a:t>y</a:t>
            </a:r>
            <a:r>
              <a:rPr lang="en-IN"/>
              <a:t>, and </a:t>
            </a:r>
            <a:r>
              <a:rPr lang="en-IN" i="1"/>
              <a:t>z</a:t>
            </a:r>
            <a:r>
              <a:rPr lang="en-IN"/>
              <a:t> all become data locations in memory. </a:t>
            </a:r>
          </a:p>
          <a:p>
            <a:r>
              <a:rPr lang="en-IN"/>
              <a:t>In most cases data are kept relatively separate from instructions in the program’s memory image.</a:t>
            </a:r>
          </a:p>
          <a:p>
            <a:r>
              <a:rPr lang="en-IN"/>
              <a:t> In the ARM processor, arithmetic and logical operations cannot be performed directly on memory locations. While some processors allow such operations to directly reference main memory,</a:t>
            </a:r>
          </a:p>
          <a:p>
            <a:r>
              <a:rPr lang="en-IN"/>
              <a:t>ARM is a </a:t>
            </a:r>
            <a:r>
              <a:rPr lang="en-IN" b="1" i="1"/>
              <a:t>load-store architecture</a:t>
            </a:r>
            <a:r>
              <a:rPr lang="en-IN"/>
              <a:t>—data operands must first be loaded into the CPU and then stored back to main memory to save the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035d710-b878-4ede-8b84-c02e9b9dd21f">
      <UserInfo>
        <DisplayName>21-748-010_GOWTHIKA SREE SANDADI</DisplayName>
        <AccountId>43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4" ma:contentTypeDescription="Create a new document." ma:contentTypeScope="" ma:versionID="880622858641a0428e3e09f4a80a8f9c">
  <xsd:schema xmlns:xsd="http://www.w3.org/2001/XMLSchema" xmlns:xs="http://www.w3.org/2001/XMLSchema" xmlns:p="http://schemas.microsoft.com/office/2006/metadata/properties" xmlns:ns2="823acd3c-299b-48ad-972b-c3e9d18a86a1" xmlns:ns3="1035d710-b878-4ede-8b84-c02e9b9dd21f" targetNamespace="http://schemas.microsoft.com/office/2006/metadata/properties" ma:root="true" ma:fieldsID="7d2a3eba397d9c8ab75ae9a18ee7fdfd" ns2:_="" ns3:_="">
    <xsd:import namespace="823acd3c-299b-48ad-972b-c3e9d18a86a1"/>
    <xsd:import namespace="1035d710-b878-4ede-8b84-c02e9b9dd2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35d710-b878-4ede-8b84-c02e9b9dd2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0C20BC-551B-4703-BC19-D10B00F9D544}">
  <ds:schemaRefs>
    <ds:schemaRef ds:uri="1035d710-b878-4ede-8b84-c02e9b9dd21f"/>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609D8F3-9E62-4C53-A7DB-59CC223B103C}">
  <ds:schemaRefs>
    <ds:schemaRef ds:uri="http://schemas.microsoft.com/sharepoint/v3/contenttype/forms"/>
  </ds:schemaRefs>
</ds:datastoreItem>
</file>

<file path=customXml/itemProps3.xml><?xml version="1.0" encoding="utf-8"?>
<ds:datastoreItem xmlns:ds="http://schemas.openxmlformats.org/officeDocument/2006/customXml" ds:itemID="{8EE85361-D260-49E4-8BEE-398C08A1E3B4}">
  <ds:schemaRefs>
    <ds:schemaRef ds:uri="1035d710-b878-4ede-8b84-c02e9b9dd21f"/>
    <ds:schemaRef ds:uri="823acd3c-299b-48ad-972b-c3e9d18a86a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UNIT-V</vt:lpstr>
      <vt:lpstr>EMBEDDED PROCESSORS </vt:lpstr>
      <vt:lpstr>INTRODUCTION: </vt:lpstr>
      <vt:lpstr>PowerPoint Presentation</vt:lpstr>
      <vt:lpstr>ARM PROCESSOR   </vt:lpstr>
      <vt:lpstr>ARM PROCESSOR: </vt:lpstr>
      <vt:lpstr>Processor and Memory Organization </vt:lpstr>
      <vt:lpstr>PowerPoint Presentation</vt:lpstr>
      <vt:lpstr>Data Operations:   </vt:lpstr>
      <vt:lpstr>    Following Fig shows the registers in the basic ARM programming model.  </vt:lpstr>
      <vt:lpstr>Arm registers</vt:lpstr>
      <vt:lpstr>PowerPoint Presentation</vt:lpstr>
      <vt:lpstr>Arm processor Special function registers</vt:lpstr>
      <vt:lpstr>PowerPoint Presentation</vt:lpstr>
      <vt:lpstr>PSR</vt:lpstr>
      <vt:lpstr>PowerPoint Presentation</vt:lpstr>
      <vt:lpstr>PowerPoint Presentation</vt:lpstr>
      <vt:lpstr>Instruction Sets in ARM </vt:lpstr>
      <vt:lpstr>PowerPoint Presentation</vt:lpstr>
      <vt:lpstr>PowerPoint Presentation</vt:lpstr>
      <vt:lpstr>C assignments in ARM instructions </vt:lpstr>
      <vt:lpstr>Flow of Control</vt:lpstr>
      <vt:lpstr>PowerPoint Presentation</vt:lpstr>
      <vt:lpstr>Implementing an if statement in ARM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dc:title>
  <dc:creator>admin</dc:creator>
  <cp:revision>1</cp:revision>
  <dcterms:created xsi:type="dcterms:W3CDTF">2022-12-08T09:25:23Z</dcterms:created>
  <dcterms:modified xsi:type="dcterms:W3CDTF">2023-02-03T16:58:00Z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