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260" r:id="rId4"/>
    <p:sldId id="267" r:id="rId5"/>
    <p:sldId id="264" r:id="rId6"/>
    <p:sldId id="265" r:id="rId7"/>
    <p:sldId id="266" r:id="rId8"/>
    <p:sldId id="261" r:id="rId9"/>
    <p:sldId id="314" r:id="rId10"/>
    <p:sldId id="258" r:id="rId11"/>
    <p:sldId id="269" r:id="rId12"/>
    <p:sldId id="271" r:id="rId13"/>
    <p:sldId id="272" r:id="rId14"/>
    <p:sldId id="273" r:id="rId15"/>
    <p:sldId id="274" r:id="rId16"/>
    <p:sldId id="28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300" r:id="rId37"/>
    <p:sldId id="301" r:id="rId38"/>
    <p:sldId id="302" r:id="rId39"/>
    <p:sldId id="303" r:id="rId40"/>
    <p:sldId id="316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12746-E9FE-4D4E-9018-5120E736CC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CDDDE-2323-489B-A0BC-E5C6D668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D4A9E-94E8-4331-A5EE-2477DCA79A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DDDE-2323-489B-A0BC-E5C6D66820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DDDE-2323-489B-A0BC-E5C6D66820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DDDE-2323-489B-A0BC-E5C6D66820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06347-786D-414B-9C54-2A057194B8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DDDE-2323-489B-A0BC-E5C6D66820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DDDE-2323-489B-A0BC-E5C6D66820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0AC4-4AFE-48AA-83F4-1663B994092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46C1-0981-4A00-82CD-33045BBE98DB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4F79-55A9-49F3-9665-A4CD51E5C0E1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74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D9D6-3596-4C5E-AC3B-CD23A39AB04A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3B90-039B-41B9-B514-CD11436ED08D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4B7A-748A-456B-B6E8-E8CB5480C62F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7F3-8A46-4C43-AA34-D92928D159F6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CBAF-8EBC-4F3A-8177-2F3B1629310B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E055-2439-4FDB-832A-201F09588541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8376-BC98-4BCC-8D90-64709BCBCBE9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2C85-53DF-4A17-8465-449F69E32294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B71A-85E9-49B5-919E-16AE0F6C7875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AB49-DBC8-4442-8EAE-696143CCBE67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90F2-E132-485A-8D9A-99E8848E628E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2DF-8FD1-4D6B-900B-B40D68F94D6C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D5C3-2FBE-46CF-9C9E-54D584F211BB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29D3-C628-4D02-9BEF-1F69118A9CB0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2CSE-B                                                                             Narsaiah Putta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111321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IV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– 8051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653" y="4343401"/>
            <a:ext cx="9279699" cy="2148840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89" y="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Diagram and configuration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8051 Microcontroller Pin Diagram and Its Work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89" y="725424"/>
            <a:ext cx="8389019" cy="58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101805" y="615573"/>
            <a:ext cx="6862328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0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MEMORY   ORGANISATION</a:t>
            </a:r>
            <a:endParaRPr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1" y="2055749"/>
            <a:ext cx="281198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Memory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72640" y="2714117"/>
            <a:ext cx="300242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36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sz="32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2072641" y="3372209"/>
            <a:ext cx="338490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On-Chip Memory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2640" y="4031107"/>
            <a:ext cx="274434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RAM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72641" y="4689199"/>
            <a:ext cx="473270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6" y="1509076"/>
            <a:ext cx="4032504" cy="488257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474993" y="656419"/>
            <a:ext cx="3130985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400" b="1" spc="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1. </a:t>
            </a:r>
            <a:r>
              <a:rPr sz="3400" b="1" spc="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Code </a:t>
            </a:r>
            <a:r>
              <a:rPr sz="3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endParaRPr sz="3400" b="1" dirty="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1" y="1572493"/>
            <a:ext cx="5063181" cy="4170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710" spc="10" dirty="0" smtClean="0">
                <a:latin typeface="Wingdings"/>
                <a:cs typeface="Wingdings"/>
              </a:rPr>
              <a:t></a:t>
            </a:r>
            <a:r>
              <a:rPr lang="en-US" sz="2710" spc="10" dirty="0" smtClean="0">
                <a:latin typeface="Wingdings"/>
                <a:cs typeface="Wingdings"/>
              </a:rPr>
              <a:t> </a:t>
            </a:r>
            <a:r>
              <a:rPr sz="2710" i="1" spc="10" dirty="0" smtClean="0">
                <a:latin typeface="Times New Roman"/>
                <a:cs typeface="Times New Roman"/>
              </a:rPr>
              <a:t>holds </a:t>
            </a:r>
            <a:r>
              <a:rPr sz="2710" i="1" spc="10" dirty="0">
                <a:latin typeface="Times New Roman"/>
                <a:cs typeface="Times New Roman"/>
              </a:rPr>
              <a:t>the actual 8051 program.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72641" y="2084938"/>
            <a:ext cx="2843086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 smtClean="0">
                <a:latin typeface="Wingdings"/>
                <a:cs typeface="Wingdings"/>
              </a:rPr>
              <a:t></a:t>
            </a:r>
            <a:r>
              <a:rPr lang="en-US" sz="2800" spc="10" dirty="0" smtClean="0">
                <a:latin typeface="Wingdings"/>
                <a:cs typeface="Wingdings"/>
              </a:rPr>
              <a:t> </a:t>
            </a:r>
            <a:r>
              <a:rPr sz="2800" i="1" spc="10" dirty="0" smtClean="0">
                <a:latin typeface="Times New Roman"/>
                <a:cs typeface="Times New Roman"/>
              </a:rPr>
              <a:t>limited </a:t>
            </a:r>
            <a:r>
              <a:rPr sz="2800" i="1" spc="10" dirty="0">
                <a:latin typeface="Times New Roman"/>
                <a:cs typeface="Times New Roman"/>
              </a:rPr>
              <a:t>to 64K.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2640" y="2597002"/>
            <a:ext cx="546463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 smtClean="0">
                <a:latin typeface="Wingdings"/>
                <a:cs typeface="Wingdings"/>
              </a:rPr>
              <a:t></a:t>
            </a:r>
            <a:r>
              <a:rPr lang="en-US" sz="2800" spc="10" dirty="0" smtClean="0">
                <a:latin typeface="Wingdings"/>
                <a:cs typeface="Wingdings"/>
              </a:rPr>
              <a:t> </a:t>
            </a:r>
            <a:r>
              <a:rPr sz="2800" i="1" spc="10" dirty="0" smtClean="0">
                <a:latin typeface="Times New Roman"/>
                <a:cs typeface="Times New Roman"/>
              </a:rPr>
              <a:t>may </a:t>
            </a:r>
            <a:r>
              <a:rPr sz="2800" i="1" spc="10" dirty="0">
                <a:latin typeface="Times New Roman"/>
                <a:cs typeface="Times New Roman"/>
              </a:rPr>
              <a:t>be both internal or external.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669598" y="3472435"/>
            <a:ext cx="3338735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400" b="1" spc="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2. </a:t>
            </a:r>
            <a:r>
              <a:rPr sz="3400" b="1" spc="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External  </a:t>
            </a:r>
            <a:r>
              <a:rPr sz="3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RAM</a:t>
            </a:r>
            <a:endParaRPr sz="3400" b="1" dirty="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72640" y="4499208"/>
            <a:ext cx="393569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 smtClean="0">
                <a:latin typeface="Wingdings"/>
                <a:cs typeface="Wingdings"/>
              </a:rPr>
              <a:t></a:t>
            </a:r>
            <a:r>
              <a:rPr lang="en-US" sz="2800" spc="10" dirty="0" smtClean="0">
                <a:latin typeface="Wingdings"/>
                <a:cs typeface="Wingdings"/>
              </a:rPr>
              <a:t> </a:t>
            </a:r>
            <a:r>
              <a:rPr sz="2800" i="1" spc="10" dirty="0" smtClean="0">
                <a:latin typeface="Times New Roman"/>
                <a:cs typeface="Times New Roman"/>
              </a:rPr>
              <a:t>slow </a:t>
            </a:r>
            <a:r>
              <a:rPr sz="2800" i="1" spc="10" dirty="0">
                <a:latin typeface="Times New Roman"/>
                <a:cs typeface="Times New Roman"/>
              </a:rPr>
              <a:t>accessing  speed.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640" y="5010998"/>
            <a:ext cx="347858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 smtClean="0">
                <a:latin typeface="Wingdings"/>
                <a:cs typeface="Wingdings"/>
              </a:rPr>
              <a:t></a:t>
            </a:r>
            <a:r>
              <a:rPr lang="en-US" sz="2800" spc="10" dirty="0" smtClean="0">
                <a:latin typeface="Wingdings"/>
                <a:cs typeface="Wingdings"/>
              </a:rPr>
              <a:t> </a:t>
            </a:r>
            <a:r>
              <a:rPr sz="2800" i="1" spc="10" dirty="0" smtClean="0">
                <a:latin typeface="Times New Roman"/>
                <a:cs typeface="Times New Roman"/>
              </a:rPr>
              <a:t>it </a:t>
            </a:r>
            <a:r>
              <a:rPr sz="2800" i="1" spc="10" dirty="0">
                <a:latin typeface="Times New Roman"/>
                <a:cs typeface="Times New Roman"/>
              </a:rPr>
              <a:t>gains in quantity.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641" y="5523665"/>
            <a:ext cx="2786981" cy="4216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740" spc="10" dirty="0" smtClean="0">
                <a:latin typeface="Wingdings"/>
                <a:cs typeface="Wingdings"/>
              </a:rPr>
              <a:t></a:t>
            </a:r>
            <a:r>
              <a:rPr lang="en-US" sz="2740" spc="10" dirty="0" smtClean="0">
                <a:latin typeface="Wingdings"/>
                <a:cs typeface="Wingdings"/>
              </a:rPr>
              <a:t> </a:t>
            </a:r>
            <a:r>
              <a:rPr sz="2740" i="1" spc="10" dirty="0" smtClean="0">
                <a:latin typeface="Times New Roman"/>
                <a:cs typeface="Times New Roman"/>
              </a:rPr>
              <a:t>limited </a:t>
            </a:r>
            <a:r>
              <a:rPr sz="2740" i="1" spc="10" dirty="0">
                <a:latin typeface="Times New Roman"/>
                <a:cs typeface="Times New Roman"/>
              </a:rPr>
              <a:t>to 64K</a:t>
            </a:r>
            <a:r>
              <a:rPr sz="2740" spc="10" dirty="0">
                <a:latin typeface="Times New Roman"/>
                <a:cs typeface="Times New Roman"/>
              </a:rPr>
              <a:t>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009056" y="605320"/>
            <a:ext cx="3924792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400" b="1" spc="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3. </a:t>
            </a:r>
            <a:r>
              <a:rPr sz="3400" b="1" spc="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On-Chip  </a:t>
            </a:r>
            <a:r>
              <a:rPr sz="3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endParaRPr sz="3400" b="1" dirty="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0" y="1445164"/>
            <a:ext cx="816537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 smtClean="0">
                <a:latin typeface="Wingdings"/>
                <a:cs typeface="Wingdings"/>
              </a:rPr>
              <a:t></a:t>
            </a:r>
            <a:r>
              <a:rPr lang="en-US" sz="3170" spc="10" dirty="0" smtClean="0">
                <a:latin typeface="Wingdings"/>
                <a:cs typeface="Wingdings"/>
              </a:rPr>
              <a:t> </a:t>
            </a:r>
            <a:r>
              <a:rPr sz="3170" i="1" spc="10" dirty="0" smtClean="0">
                <a:latin typeface="Times New Roman"/>
                <a:cs typeface="Times New Roman"/>
              </a:rPr>
              <a:t>It </a:t>
            </a:r>
            <a:r>
              <a:rPr sz="3170" i="1" spc="10" dirty="0">
                <a:latin typeface="Times New Roman"/>
                <a:cs typeface="Times New Roman"/>
              </a:rPr>
              <a:t>refers to that memory that physically exists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897382" y="2039664"/>
            <a:ext cx="473039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i="1" spc="10" dirty="0">
                <a:latin typeface="Times New Roman"/>
                <a:cs typeface="Times New Roman"/>
              </a:rPr>
              <a:t>on the microcontroller itself.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2640" y="2615978"/>
            <a:ext cx="2505429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 smtClean="0">
                <a:solidFill>
                  <a:srgbClr val="00B0F0"/>
                </a:solidFill>
                <a:latin typeface="Wingdings"/>
                <a:cs typeface="Wingdings"/>
              </a:rPr>
              <a:t></a:t>
            </a:r>
            <a:r>
              <a:rPr lang="en-US" sz="3140" spc="10" dirty="0" smtClean="0">
                <a:solidFill>
                  <a:srgbClr val="00B0F0"/>
                </a:solidFill>
                <a:latin typeface="Wingdings"/>
                <a:cs typeface="Wingdings"/>
              </a:rPr>
              <a:t> </a:t>
            </a:r>
            <a:r>
              <a:rPr sz="3140" i="1" spc="10" dirty="0" smtClean="0">
                <a:solidFill>
                  <a:srgbClr val="00B0F0"/>
                </a:solidFill>
                <a:latin typeface="Times New Roman"/>
                <a:cs typeface="Times New Roman"/>
              </a:rPr>
              <a:t>Two </a:t>
            </a:r>
            <a:r>
              <a:rPr sz="3140" i="1" spc="10" dirty="0">
                <a:solidFill>
                  <a:srgbClr val="00B0F0"/>
                </a:solidFill>
                <a:latin typeface="Times New Roman"/>
                <a:cs typeface="Times New Roman"/>
              </a:rPr>
              <a:t>types-</a:t>
            </a:r>
            <a:endParaRPr sz="31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996184" y="3125329"/>
            <a:ext cx="293766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i="1" spc="10" dirty="0">
                <a:latin typeface="Times New Roman"/>
                <a:cs typeface="Times New Roman"/>
              </a:rPr>
              <a:t>a)  Internal </a:t>
            </a:r>
            <a:r>
              <a:rPr sz="3200" i="1" spc="10" dirty="0" smtClean="0">
                <a:latin typeface="Times New Roman"/>
                <a:cs typeface="Times New Roman"/>
              </a:rPr>
              <a:t>RAM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908689" y="3688575"/>
            <a:ext cx="539570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i="1" spc="10" dirty="0">
                <a:latin typeface="Times New Roman"/>
                <a:cs typeface="Times New Roman"/>
              </a:rPr>
              <a:t>b)  </a:t>
            </a:r>
            <a:r>
              <a:rPr sz="3200" i="1" spc="10" dirty="0" smtClean="0">
                <a:latin typeface="Times New Roman"/>
                <a:cs typeface="Times New Roman"/>
              </a:rPr>
              <a:t>SFR</a:t>
            </a:r>
            <a:r>
              <a:rPr lang="en-US" sz="3200" i="1" spc="10" dirty="0" smtClean="0">
                <a:latin typeface="Times New Roman"/>
                <a:cs typeface="Times New Roman"/>
              </a:rPr>
              <a:t> </a:t>
            </a:r>
            <a:r>
              <a:rPr sz="3200" i="1" spc="10" dirty="0" smtClean="0">
                <a:latin typeface="Times New Roman"/>
                <a:cs typeface="Times New Roman"/>
              </a:rPr>
              <a:t>(</a:t>
            </a:r>
            <a:r>
              <a:rPr sz="2800" i="1" spc="10" dirty="0">
                <a:latin typeface="Times New Roman"/>
                <a:cs typeface="Times New Roman"/>
              </a:rPr>
              <a:t>Special Function </a:t>
            </a:r>
            <a:r>
              <a:rPr sz="2800" i="1" spc="10" dirty="0" smtClean="0">
                <a:latin typeface="Times New Roman"/>
                <a:cs typeface="Times New Roman"/>
              </a:rPr>
              <a:t>Register</a:t>
            </a:r>
            <a:r>
              <a:rPr sz="3200" i="1" spc="10" dirty="0" smtClean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641" y="4371880"/>
            <a:ext cx="3336426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 smtClean="0">
                <a:latin typeface="Wingdings"/>
                <a:cs typeface="Wingdings"/>
              </a:rPr>
              <a:t></a:t>
            </a:r>
            <a:r>
              <a:rPr lang="en-US" sz="3140" spc="10" dirty="0" smtClean="0">
                <a:latin typeface="Wingdings"/>
                <a:cs typeface="Wingdings"/>
              </a:rPr>
              <a:t> </a:t>
            </a:r>
            <a:r>
              <a:rPr sz="3140" i="1" spc="10" dirty="0" smtClean="0">
                <a:latin typeface="Times New Roman"/>
                <a:cs typeface="Times New Roman"/>
              </a:rPr>
              <a:t>Total </a:t>
            </a:r>
            <a:r>
              <a:rPr sz="3140" i="1" spc="10" dirty="0">
                <a:latin typeface="Times New Roman"/>
                <a:cs typeface="Times New Roman"/>
              </a:rPr>
              <a:t>256 bytes.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640" y="4956821"/>
            <a:ext cx="8481489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 smtClean="0">
                <a:latin typeface="Wingdings"/>
                <a:cs typeface="Wingdings"/>
              </a:rPr>
              <a:t></a:t>
            </a:r>
            <a:r>
              <a:rPr lang="en-US" sz="3170" spc="10" dirty="0" smtClean="0">
                <a:latin typeface="Wingdings"/>
                <a:cs typeface="Wingdings"/>
              </a:rPr>
              <a:t> </a:t>
            </a:r>
            <a:r>
              <a:rPr sz="3170" i="1" spc="10" dirty="0" smtClean="0">
                <a:latin typeface="Times New Roman"/>
                <a:cs typeface="Times New Roman"/>
              </a:rPr>
              <a:t>Equal </a:t>
            </a:r>
            <a:r>
              <a:rPr sz="3170" i="1" spc="10" dirty="0">
                <a:latin typeface="Times New Roman"/>
                <a:cs typeface="Times New Roman"/>
              </a:rPr>
              <a:t>memory for RAM and SFR </a:t>
            </a:r>
            <a:r>
              <a:rPr sz="3170" i="1" spc="10" dirty="0" err="1" smtClean="0">
                <a:latin typeface="Times New Roman"/>
                <a:cs typeface="Times New Roman"/>
              </a:rPr>
              <a:t>i</a:t>
            </a:r>
            <a:r>
              <a:rPr lang="en-US" sz="3170" i="1" spc="10" dirty="0" err="1" smtClean="0">
                <a:latin typeface="Times New Roman"/>
                <a:cs typeface="Times New Roman"/>
              </a:rPr>
              <a:t>.</a:t>
            </a:r>
            <a:r>
              <a:rPr sz="3170" i="1" spc="10" dirty="0" err="1" smtClean="0">
                <a:latin typeface="Times New Roman"/>
                <a:cs typeface="Times New Roman"/>
              </a:rPr>
              <a:t>e</a:t>
            </a:r>
            <a:r>
              <a:rPr sz="3170" i="1" spc="10" dirty="0" smtClean="0">
                <a:latin typeface="Times New Roman"/>
                <a:cs typeface="Times New Roman"/>
              </a:rPr>
              <a:t> </a:t>
            </a:r>
            <a:r>
              <a:rPr sz="3170" i="1" spc="10" dirty="0">
                <a:latin typeface="Times New Roman"/>
                <a:cs typeface="Times New Roman"/>
              </a:rPr>
              <a:t>128bytes.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33400"/>
            <a:ext cx="7239000" cy="563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0230" y="1426"/>
            <a:ext cx="56222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INTERNAL RAM:</a:t>
            </a:r>
            <a:endParaRPr lang="en-US" sz="2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218029" y="580208"/>
            <a:ext cx="816114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b="1" i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5. </a:t>
            </a:r>
            <a:r>
              <a:rPr sz="3200" b="1" i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SPECIAL </a:t>
            </a:r>
            <a:r>
              <a:rPr sz="3200" b="1" i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FUNCTION </a:t>
            </a:r>
            <a:r>
              <a:rPr sz="3200" b="1" i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REGISTER</a:t>
            </a:r>
            <a:r>
              <a:rPr lang="en-US" sz="3200" b="1" i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 (SFR’s)</a:t>
            </a:r>
            <a:endParaRPr sz="3200" b="1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996440" y="1368964"/>
            <a:ext cx="2496324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Accumulator.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96441" y="1954562"/>
            <a:ext cx="2080313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>
                <a:latin typeface="Wingdings"/>
                <a:cs typeface="Wingdings"/>
              </a:rPr>
              <a:t></a:t>
            </a:r>
            <a:r>
              <a:rPr sz="3140" i="1" spc="10" dirty="0">
                <a:latin typeface="Times New Roman"/>
                <a:cs typeface="Times New Roman"/>
              </a:rPr>
              <a:t>B Register.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96441" y="2539777"/>
            <a:ext cx="395255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Program Status Word.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96441" y="3124720"/>
            <a:ext cx="2577885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>
                <a:latin typeface="Wingdings"/>
                <a:cs typeface="Wingdings"/>
              </a:rPr>
              <a:t></a:t>
            </a:r>
            <a:r>
              <a:rPr sz="3140" i="1" spc="10" dirty="0">
                <a:latin typeface="Times New Roman"/>
                <a:cs typeface="Times New Roman"/>
              </a:rPr>
              <a:t>Stack Pointer.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96441" y="3710463"/>
            <a:ext cx="252966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Data Pointer.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96441" y="4295680"/>
            <a:ext cx="2334293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>
                <a:latin typeface="Wingdings"/>
                <a:cs typeface="Wingdings"/>
              </a:rPr>
              <a:t></a:t>
            </a:r>
            <a:r>
              <a:rPr sz="3140" i="1" spc="10" dirty="0">
                <a:latin typeface="Times New Roman"/>
                <a:cs typeface="Times New Roman"/>
              </a:rPr>
              <a:t>Ports 0 to 3.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996440" y="4880621"/>
            <a:ext cx="3009798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Timer Registers.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96440" y="5466441"/>
            <a:ext cx="3108030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Control Register.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399691" y="212167"/>
            <a:ext cx="444782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APPLICATION OF 8051</a:t>
            </a:r>
            <a:endParaRPr sz="32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1" y="1140365"/>
            <a:ext cx="2363789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>
                <a:latin typeface="Wingdings"/>
                <a:cs typeface="Wingdings"/>
              </a:rPr>
              <a:t></a:t>
            </a:r>
            <a:r>
              <a:rPr sz="3140" i="1" spc="10" dirty="0">
                <a:latin typeface="Times New Roman"/>
                <a:cs typeface="Times New Roman"/>
              </a:rPr>
              <a:t>Automobile.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72641" y="1725306"/>
            <a:ext cx="3004349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Rail  Transport.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2640" y="2311177"/>
            <a:ext cx="4057842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Industrial Processing.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2640" y="2896393"/>
            <a:ext cx="3075842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Remote sensing.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72641" y="3481863"/>
            <a:ext cx="1881925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Robotics.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640" y="4067079"/>
            <a:ext cx="4101444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Consumer electronics.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640" y="4652021"/>
            <a:ext cx="6944850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Security(e-commerce and smart cards).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2641" y="5237842"/>
            <a:ext cx="1774845" cy="4832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40" spc="10" dirty="0">
                <a:latin typeface="Wingdings"/>
                <a:cs typeface="Wingdings"/>
              </a:rPr>
              <a:t></a:t>
            </a:r>
            <a:r>
              <a:rPr sz="3140" i="1" spc="10" dirty="0">
                <a:latin typeface="Times New Roman"/>
                <a:cs typeface="Times New Roman"/>
              </a:rPr>
              <a:t>Medical</a:t>
            </a:r>
            <a:r>
              <a:rPr sz="3140" b="1" i="1" spc="10" dirty="0">
                <a:latin typeface="Times New Roman"/>
                <a:cs typeface="Times New Roman"/>
              </a:rPr>
              <a:t>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2641" y="5823057"/>
            <a:ext cx="3781163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Wingdings"/>
                <a:cs typeface="Wingdings"/>
              </a:rPr>
              <a:t></a:t>
            </a:r>
            <a:r>
              <a:rPr sz="3170" i="1" spc="10" dirty="0">
                <a:latin typeface="Times New Roman"/>
                <a:cs typeface="Times New Roman"/>
              </a:rPr>
              <a:t>Defense application.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100681" y="486868"/>
            <a:ext cx="5099153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SWITCH  INTERFACING</a:t>
            </a:r>
            <a:endParaRPr sz="34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7239000" cy="45247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077822" y="365481"/>
            <a:ext cx="4087337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>
                <a:solidFill>
                  <a:srgbClr val="984807"/>
                </a:solidFill>
                <a:latin typeface="Times New Roman"/>
                <a:cs typeface="Times New Roman"/>
              </a:rPr>
              <a:t>LED INTERFACING</a:t>
            </a:r>
            <a:endParaRPr sz="3400" b="1" dirty="0">
              <a:latin typeface="Times New Roman"/>
              <a:cs typeface="Times New Roman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72" y="1905000"/>
            <a:ext cx="3953256" cy="365760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3429000" cy="3581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405787" y="559976"/>
            <a:ext cx="6065891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7</a:t>
            </a:r>
            <a:r>
              <a:rPr lang="en-US" sz="3400" b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- </a:t>
            </a:r>
            <a:r>
              <a:rPr sz="3400" b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SEGMENT  </a:t>
            </a:r>
            <a:r>
              <a:rPr sz="34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INTERFACING</a:t>
            </a:r>
            <a:endParaRPr sz="34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7848600" cy="4526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10177" y="486868"/>
            <a:ext cx="3115276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CONTENTS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1" y="1622071"/>
            <a:ext cx="252280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sz="3200" spc="10" dirty="0">
                <a:latin typeface="Times New Roman"/>
                <a:cs typeface="Times New Roman"/>
              </a:rPr>
              <a:t>Introduction.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72641" y="2159176"/>
            <a:ext cx="14555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17953" y="2164873"/>
            <a:ext cx="587032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Times New Roman"/>
                <a:cs typeface="Times New Roman"/>
              </a:rPr>
              <a:t>Microcontroller vs Microprocessor.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38540" y="2695625"/>
            <a:ext cx="254685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sz="3200" spc="10" dirty="0">
                <a:latin typeface="Times New Roman"/>
                <a:cs typeface="Times New Roman"/>
              </a:rPr>
              <a:t>Architecture.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641" y="3231796"/>
            <a:ext cx="248786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sz="3200" spc="10" dirty="0">
                <a:latin typeface="Times New Roman"/>
                <a:cs typeface="Times New Roman"/>
              </a:rPr>
              <a:t>Pin diagram.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641" y="3768774"/>
            <a:ext cx="336117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sz="3200" spc="10" dirty="0">
                <a:latin typeface="Times New Roman"/>
                <a:cs typeface="Times New Roman"/>
              </a:rPr>
              <a:t>Pin configuration.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2641" y="4305222"/>
            <a:ext cx="14555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517952" y="4310919"/>
            <a:ext cx="375801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Times New Roman"/>
                <a:cs typeface="Times New Roman"/>
              </a:rPr>
              <a:t>Memory Organisation.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72641" y="4841394"/>
            <a:ext cx="2593339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lang="en-US" sz="3200" spc="10" dirty="0" smtClean="0">
                <a:latin typeface="Times New Roman"/>
                <a:cs typeface="Times New Roman"/>
              </a:rPr>
              <a:t>Applications</a:t>
            </a:r>
            <a:r>
              <a:rPr sz="3200" spc="10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209800" y="708734"/>
            <a:ext cx="4111382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LCD INTERFACING</a:t>
            </a:r>
            <a:endParaRPr sz="34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7772400" cy="4526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852574" y="629687"/>
            <a:ext cx="4772397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RELAY  INTERFACING</a:t>
            </a:r>
            <a:endParaRPr sz="3400" b="1" dirty="0">
              <a:latin typeface="Times New Roman"/>
              <a:cs typeface="Times New Roman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7391400" cy="4800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968399" y="708734"/>
            <a:ext cx="4356001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ADC   INTERFACING</a:t>
            </a:r>
            <a:endParaRPr sz="34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64" y="1600200"/>
            <a:ext cx="3395472" cy="4526280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00200"/>
            <a:ext cx="3810000" cy="4495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1879702" y="708734"/>
            <a:ext cx="6903172" cy="523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400" b="1" spc="10" dirty="0">
                <a:solidFill>
                  <a:srgbClr val="984807"/>
                </a:solidFill>
                <a:latin typeface="Times New Roman"/>
                <a:cs typeface="Times New Roman"/>
              </a:rPr>
              <a:t>MATRIX KEYPAD INTERFACING</a:t>
            </a:r>
            <a:endParaRPr sz="3400" b="1" dirty="0">
              <a:latin typeface="Times New Roman"/>
              <a:cs typeface="Times New Roman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1" y="1484376"/>
            <a:ext cx="7924800" cy="472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919095"/>
            <a:ext cx="4823833" cy="1547114"/>
          </a:xfrm>
          <a:prstGeom prst="rect">
            <a:avLst/>
          </a:prstGeom>
        </p:spPr>
      </p:pic>
      <p:pic>
        <p:nvPicPr>
          <p:cNvPr id="8" name="Picture 7" descr="Red Question Mark Symbol - Question Mark (1791x1791), Png Downloa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68" y="749808"/>
            <a:ext cx="4361688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546" y="2728340"/>
            <a:ext cx="682472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000" b="1" spc="-5" dirty="0">
                <a:solidFill>
                  <a:srgbClr val="5622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 Addressing</a:t>
            </a:r>
            <a:r>
              <a:rPr sz="5000" b="1" spc="-295" dirty="0">
                <a:solidFill>
                  <a:srgbClr val="5622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b="1" spc="-5" dirty="0">
                <a:solidFill>
                  <a:srgbClr val="5622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endParaRPr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5247" y="174772"/>
            <a:ext cx="7340506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b="1" spc="-5" dirty="0">
                <a:solidFill>
                  <a:schemeClr val="accent1"/>
                </a:solidFill>
                <a:latin typeface="Arial"/>
                <a:cs typeface="Arial"/>
              </a:rPr>
              <a:t>What </a:t>
            </a:r>
            <a:r>
              <a:rPr b="1" dirty="0">
                <a:solidFill>
                  <a:schemeClr val="accent1"/>
                </a:solidFill>
                <a:latin typeface="Arial"/>
                <a:cs typeface="Arial"/>
              </a:rPr>
              <a:t>is </a:t>
            </a:r>
            <a:r>
              <a:rPr b="1" spc="-5" dirty="0">
                <a:solidFill>
                  <a:schemeClr val="accent1"/>
                </a:solidFill>
                <a:latin typeface="Arial"/>
                <a:cs typeface="Arial"/>
              </a:rPr>
              <a:t>an addressing</a:t>
            </a:r>
            <a:r>
              <a:rPr b="1" spc="-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Arial"/>
                <a:cs typeface="Arial"/>
              </a:rPr>
              <a:t>mode</a:t>
            </a:r>
            <a:r>
              <a:rPr lang="en-US" b="1" spc="-5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Arial"/>
                <a:cs typeface="Arial"/>
              </a:rPr>
              <a:t>?</a:t>
            </a:r>
            <a:endParaRPr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1362" y="1213660"/>
            <a:ext cx="9360662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5910" marR="5080" indent="-283845">
              <a:lnSpc>
                <a:spcPts val="3460"/>
              </a:lnSpc>
              <a:spcBef>
                <a:spcPts val="535"/>
              </a:spcBef>
            </a:pPr>
            <a:r>
              <a:rPr sz="3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is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sz="3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2493" y="2374519"/>
            <a:ext cx="3389629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24130">
              <a:lnSpc>
                <a:spcPts val="3460"/>
              </a:lnSpc>
              <a:spcBef>
                <a:spcPts val="535"/>
              </a:spcBef>
              <a:tabLst>
                <a:tab pos="1390650" algn="l"/>
                <a:tab pos="1728470" algn="l"/>
                <a:tab pos="30397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	w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	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897" y="2374520"/>
            <a:ext cx="3583304" cy="141513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5910" marR="5080" indent="-283845" algn="just">
              <a:lnSpc>
                <a:spcPts val="3460"/>
              </a:lnSpc>
              <a:spcBef>
                <a:spcPts val="535"/>
              </a:spcBef>
            </a:pPr>
            <a:r>
              <a:rPr sz="3000" spc="-665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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data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897" y="3984219"/>
            <a:ext cx="8117078" cy="188064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5910" marR="5080" indent="-283845" algn="just">
              <a:lnSpc>
                <a:spcPct val="90000"/>
              </a:lnSpc>
              <a:spcBef>
                <a:spcPts val="484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cases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data).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715" indent="-283845" algn="just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sz="3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names, it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any  </a:t>
            </a:r>
            <a:r>
              <a:rPr sz="3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  <a:r>
              <a:rPr sz="3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778" y="525171"/>
            <a:ext cx="6580886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sz="4000" b="1" spc="-6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endParaRPr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032" y="1523441"/>
            <a:ext cx="8604504" cy="3642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spcBef>
                <a:spcPts val="105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provides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</a:t>
            </a:r>
            <a:r>
              <a:rPr sz="30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modes.</a:t>
            </a:r>
            <a:endParaRPr lang="en-US" sz="3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605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60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60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60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spcBef>
                <a:spcPts val="605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9181" y="250054"/>
            <a:ext cx="8911687" cy="629915"/>
          </a:xfrm>
          <a:prstGeom prst="rect">
            <a:avLst/>
          </a:prstGeom>
        </p:spPr>
        <p:txBody>
          <a:bodyPr vert="horz" wrap="square" lIns="0" tIns="75183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</a:t>
            </a:r>
            <a:r>
              <a:rPr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b="1" spc="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5960" y="1378662"/>
            <a:ext cx="10104120" cy="502958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6415" marR="407670" indent="-514350" algn="just">
              <a:lnSpc>
                <a:spcPct val="80000"/>
              </a:lnSpc>
              <a:spcBef>
                <a:spcPts val="819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v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operand is a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then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stored in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 the opcode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407670" algn="just">
              <a:lnSpc>
                <a:spcPct val="80000"/>
              </a:lnSpc>
              <a:spcBef>
                <a:spcPts val="819"/>
              </a:spcBef>
              <a:buClr>
                <a:srgbClr val="3891A7"/>
              </a:buClr>
              <a:buSzPct val="80000"/>
              <a:tabLst>
                <a:tab pos="29654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415" marR="424815" indent="-514350" algn="just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v"/>
              <a:tabLst>
                <a:tab pos="296545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 is only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US" sz="3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415" marR="424815" indent="-514350" algn="just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v"/>
              <a:tabLst>
                <a:tab pos="29654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6415" marR="5080" indent="-514350">
              <a:lnSpc>
                <a:spcPct val="800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v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program needed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some  calculations based on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 in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use  immediate addressing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52 (34H) into a register and then  perform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upon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3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740">
              <a:lnSpc>
                <a:spcPts val="3479"/>
              </a:lnSpc>
              <a:tabLst>
                <a:tab pos="3515360" algn="l"/>
              </a:tabLst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740">
              <a:lnSpc>
                <a:spcPts val="3479"/>
              </a:lnSpc>
              <a:tabLst>
                <a:tab pos="3515360" algn="l"/>
              </a:tabLst>
            </a:pPr>
            <a:r>
              <a:rPr lang="en-US" sz="3000" spc="-625" dirty="0" smtClean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Ex:::     :   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#34	(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sz="3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291884"/>
            <a:ext cx="8860536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b="1" spc="-26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6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( Conti..)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672" y="1419808"/>
            <a:ext cx="9518904" cy="41844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49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instruction is an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3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addressing.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34H into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ct val="90000"/>
              </a:lnSpc>
              <a:spcBef>
                <a:spcPts val="49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70485" indent="-283845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assembler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</a:t>
            </a:r>
            <a:r>
              <a:rPr sz="3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and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3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70485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343535" indent="-283845">
              <a:lnSpc>
                <a:spcPct val="90000"/>
              </a:lnSpc>
              <a:spcBef>
                <a:spcPts val="54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is used for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purpose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(whenever the assembler  sees #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knows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742591" y="405943"/>
            <a:ext cx="4529445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44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INTRODUCTION</a:t>
            </a:r>
            <a:endParaRPr sz="44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587141" y="1165574"/>
            <a:ext cx="8467126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Def: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chip computer or A CPU with all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9"/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like RAM, ROM, I/O, Timers,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67720" y="2263760"/>
            <a:ext cx="5451236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 smtClean="0">
                <a:latin typeface="Times New Roman"/>
                <a:cs typeface="Times New Roman"/>
              </a:rPr>
              <a:t>      </a:t>
            </a:r>
            <a:r>
              <a:rPr sz="3200" spc="10" dirty="0" smtClean="0">
                <a:latin typeface="Times New Roman"/>
                <a:cs typeface="Times New Roman"/>
              </a:rPr>
              <a:t>ADCs</a:t>
            </a:r>
            <a:r>
              <a:rPr sz="3200" spc="10" dirty="0">
                <a:latin typeface="Times New Roman"/>
                <a:cs typeface="Times New Roman"/>
              </a:rPr>
              <a:t>, etc on the same chip.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075911" y="2686170"/>
            <a:ext cx="590867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300" b="1" i="1" spc="10" dirty="0">
                <a:latin typeface="Times New Roman"/>
                <a:cs typeface="Times New Roman"/>
              </a:rPr>
              <a:t>OR</a:t>
            </a:r>
            <a:endParaRPr sz="3300" b="1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11870" y="3180144"/>
            <a:ext cx="8338565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: 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is meant to be more self-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15148" y="3738281"/>
            <a:ext cx="7382790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Times New Roman"/>
                <a:cs typeface="Times New Roman"/>
              </a:rPr>
              <a:t>- contained and independent, and functions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42195" y="4246112"/>
            <a:ext cx="5065746" cy="507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300" i="1" spc="10" dirty="0">
                <a:latin typeface="Times New Roman"/>
                <a:cs typeface="Times New Roman"/>
              </a:rPr>
              <a:t>as a </a:t>
            </a:r>
            <a:r>
              <a:rPr sz="3200" spc="10" dirty="0">
                <a:latin typeface="Times New Roman"/>
                <a:cs typeface="Times New Roman"/>
              </a:rPr>
              <a:t>tiny</a:t>
            </a:r>
            <a:r>
              <a:rPr sz="3300" i="1" spc="10" dirty="0">
                <a:latin typeface="Times New Roman"/>
                <a:cs typeface="Times New Roman"/>
              </a:rPr>
              <a:t>, dedicated computer.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42907" y="6460421"/>
            <a:ext cx="78227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200" spc="10" dirty="0">
                <a:solidFill>
                  <a:srgbClr val="9B9B9B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38" y="3637670"/>
            <a:ext cx="2894062" cy="315632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5642" y="317118"/>
            <a:ext cx="6900926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b="1" spc="-27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5376" y="1424382"/>
            <a:ext cx="9619488" cy="544405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459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data from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into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we  can perform arithmetic operations upon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lnSpc>
                <a:spcPct val="90000"/>
              </a:lnSpc>
              <a:spcBef>
                <a:spcPts val="459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320040" indent="-283845">
              <a:lnSpc>
                <a:spcPts val="3240"/>
              </a:lnSpc>
              <a:spcBef>
                <a:spcPts val="65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we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wish 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R5 into the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320040">
              <a:lnSpc>
                <a:spcPts val="3240"/>
              </a:lnSpc>
              <a:spcBef>
                <a:spcPts val="650"/>
              </a:spcBef>
              <a:buClr>
                <a:srgbClr val="3891A7"/>
              </a:buClr>
              <a:buSzPct val="80000"/>
              <a:tabLst>
                <a:tab pos="29654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Example-1:     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sz="28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r>
              <a:rPr lang="en-US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5" marR="320040">
              <a:lnSpc>
                <a:spcPts val="3240"/>
              </a:lnSpc>
              <a:spcBef>
                <a:spcPts val="650"/>
              </a:spcBef>
              <a:buClr>
                <a:srgbClr val="3891A7"/>
              </a:buClr>
              <a:buSzPct val="80000"/>
              <a:tabLst>
                <a:tab pos="296545" algn="l"/>
              </a:tabLst>
            </a:pPr>
            <a:endParaRPr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51130" indent="-283845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51130" indent="-283845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moves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 (in 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selected register bank) into  the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accumulator.</a:t>
            </a:r>
            <a:endParaRPr lang="en-US" sz="28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51130" indent="-283845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endParaRPr lang="en-US" sz="28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151130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000"/>
              <a:tabLst>
                <a:tab pos="296545" algn="l"/>
              </a:tabLst>
            </a:pP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Example-1: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</a:t>
            </a:r>
            <a:r>
              <a:rPr sz="2800"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5019" y="296442"/>
            <a:ext cx="5465317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b="1" spc="-27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95019" y="1045465"/>
            <a:ext cx="9756648" cy="579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addressing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accessing data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on-chip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MOV R0, 40H 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content of RAM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40h in R0 register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MOV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56H,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content of A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location 56H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MOV  A, 4 ;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MOV  A, R4 ;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only for RB0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 Since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location are 0 to 7 for R0  to R7 respectively of Register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9210" marR="661035" indent="0">
              <a:spcBef>
                <a:spcPts val="105"/>
              </a:spcBef>
              <a:buClr>
                <a:srgbClr val="3891A7"/>
              </a:buClr>
              <a:buSzPct val="79687"/>
              <a:buNone/>
              <a:tabLst>
                <a:tab pos="1584325" algn="l"/>
              </a:tabLst>
            </a:pPr>
            <a:endParaRPr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4561" y="221601"/>
            <a:ext cx="7854696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b="1" spc="-5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Addressing Mode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504" y="1152907"/>
            <a:ext cx="9710928" cy="504163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5910" marR="95250" indent="-283845">
              <a:lnSpc>
                <a:spcPct val="90000"/>
              </a:lnSpc>
              <a:spcBef>
                <a:spcPts val="49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and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the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fixed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95250" indent="-283845">
              <a:lnSpc>
                <a:spcPct val="90000"/>
              </a:lnSpc>
              <a:spcBef>
                <a:spcPts val="49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endParaRPr lang="en-US" sz="3200" spc="-12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lang="en-US"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(MOV A,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30H)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(MOV</a:t>
            </a:r>
            <a:r>
              <a:rPr sz="32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30H,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endParaRPr lang="en-US" sz="3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altered while</a:t>
            </a:r>
            <a:r>
              <a:rPr sz="3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running.</a:t>
            </a:r>
            <a:endParaRPr lang="en-US" sz="3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endParaRPr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339090" indent="-283845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when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5416" y="382508"/>
            <a:ext cx="7982712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b="1" spc="-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en-US" b="1"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(Conti..)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792" y="1468578"/>
            <a:ext cx="9784080" cy="4689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8-  bit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30H,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contents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(perhaps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09220" indent="-283845"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so, you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need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 location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30H, then 31H, then 32H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37H</a:t>
            </a:r>
          </a:p>
          <a:p>
            <a:pPr marL="295910" marR="109220" indent="-283845"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09220" indent="-283845"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achieved by using Register Indirect 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8603" y="490854"/>
            <a:ext cx="5995669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b="1" spc="-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(Conti..)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5144" y="1468578"/>
            <a:ext cx="8595360" cy="435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lang="en-US" sz="3200" dirty="0" smtClean="0">
                <a:latin typeface="Arial"/>
                <a:cs typeface="Arial"/>
              </a:rPr>
              <a:t>To access the more than one element form the memory , we use </a:t>
            </a:r>
            <a:r>
              <a:rPr sz="3200" spc="-70" dirty="0" smtClean="0">
                <a:latin typeface="Arial"/>
                <a:cs typeface="Arial"/>
              </a:rPr>
              <a:t>indirect  </a:t>
            </a:r>
            <a:r>
              <a:rPr sz="3200" dirty="0" smtClean="0">
                <a:latin typeface="Arial"/>
                <a:cs typeface="Arial"/>
              </a:rPr>
              <a:t>addressing</a:t>
            </a:r>
            <a:endParaRPr lang="en-US" sz="3200" dirty="0" smtClean="0">
              <a:latin typeface="Arial"/>
              <a:cs typeface="Arial"/>
            </a:endParaRPr>
          </a:p>
          <a:p>
            <a:pPr marL="295910" marR="5080" indent="-283845">
              <a:spcBef>
                <a:spcPts val="1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sz="3200" dirty="0">
              <a:latin typeface="Arial"/>
              <a:cs typeface="Arial"/>
            </a:endParaRPr>
          </a:p>
          <a:p>
            <a:pPr marL="295910" marR="73025" indent="-283845"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R0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R1 </a:t>
            </a:r>
            <a:r>
              <a:rPr sz="3200" spc="-5" dirty="0">
                <a:latin typeface="Arial"/>
                <a:cs typeface="Arial"/>
              </a:rPr>
              <a:t>may </a:t>
            </a:r>
            <a:r>
              <a:rPr sz="3200" dirty="0">
                <a:latin typeface="Arial"/>
                <a:cs typeface="Arial"/>
              </a:rPr>
              <a:t>be used as </a:t>
            </a:r>
            <a:r>
              <a:rPr sz="3200" spc="-75" dirty="0">
                <a:latin typeface="Arial"/>
                <a:cs typeface="Arial"/>
              </a:rPr>
              <a:t>pointer  </a:t>
            </a:r>
            <a:r>
              <a:rPr sz="3200" dirty="0">
                <a:latin typeface="Arial"/>
                <a:cs typeface="Arial"/>
              </a:rPr>
              <a:t>registers</a:t>
            </a:r>
          </a:p>
          <a:p>
            <a:pPr marL="12065">
              <a:spcBef>
                <a:spcPts val="60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lang="en-US" sz="3200" dirty="0" smtClean="0">
                <a:latin typeface="Arial"/>
                <a:cs typeface="Arial"/>
              </a:rPr>
              <a:t>    </a:t>
            </a:r>
          </a:p>
          <a:p>
            <a:pPr marL="12065">
              <a:spcBef>
                <a:spcPts val="600"/>
              </a:spcBef>
              <a:buClr>
                <a:srgbClr val="3891A7"/>
              </a:buClr>
              <a:buSzPct val="79687"/>
              <a:tabLst>
                <a:tab pos="296545" algn="l"/>
              </a:tabLst>
            </a:pP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   Example: </a:t>
            </a:r>
            <a:r>
              <a:rPr sz="3200" dirty="0" smtClean="0">
                <a:solidFill>
                  <a:srgbClr val="FF0000"/>
                </a:solidFill>
                <a:latin typeface="Arial"/>
                <a:cs typeface="Arial"/>
              </a:rPr>
              <a:t>MOV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3200" dirty="0" err="1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endParaRPr lang="en-US" sz="3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95910" indent="-283845"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lang="en-US" sz="3200" dirty="0" smtClean="0">
                <a:latin typeface="Arial"/>
                <a:cs typeface="Arial"/>
              </a:rPr>
              <a:t>    </a:t>
            </a:r>
            <a:r>
              <a:rPr sz="3200" dirty="0" smtClean="0">
                <a:latin typeface="Arial"/>
                <a:cs typeface="Arial"/>
              </a:rPr>
              <a:t>where </a:t>
            </a:r>
            <a:r>
              <a:rPr sz="3200" dirty="0">
                <a:latin typeface="Arial"/>
                <a:cs typeface="Arial"/>
              </a:rPr>
              <a:t>Ri is </a:t>
            </a:r>
            <a:r>
              <a:rPr sz="3200" spc="-5" dirty="0">
                <a:latin typeface="Arial"/>
                <a:cs typeface="Arial"/>
              </a:rPr>
              <a:t>either </a:t>
            </a:r>
            <a:r>
              <a:rPr sz="3200" dirty="0">
                <a:latin typeface="Arial"/>
                <a:cs typeface="Arial"/>
              </a:rPr>
              <a:t>R0 </a:t>
            </a:r>
            <a:r>
              <a:rPr sz="3200" spc="-5" dirty="0">
                <a:latin typeface="Arial"/>
                <a:cs typeface="Arial"/>
              </a:rPr>
              <a:t>or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8481" y="221601"/>
            <a:ext cx="7284973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b="1" spc="-5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(Conti..)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08760" y="1152907"/>
            <a:ext cx="10405872" cy="708783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5910" marR="524510" indent="-283845">
              <a:lnSpc>
                <a:spcPct val="90000"/>
              </a:lnSpc>
              <a:spcBef>
                <a:spcPts val="490"/>
              </a:spcBef>
            </a:pPr>
            <a:r>
              <a:rPr sz="2600" spc="-660" dirty="0" smtClean="0">
                <a:solidFill>
                  <a:srgbClr val="3891A7"/>
                </a:solidFill>
                <a:latin typeface="Arial"/>
                <a:cs typeface="Arial"/>
              </a:rPr>
              <a:t></a:t>
            </a:r>
            <a:r>
              <a:rPr lang="en-US" sz="2600" spc="-660" dirty="0" smtClean="0">
                <a:solidFill>
                  <a:srgbClr val="3891A7"/>
                </a:solidFill>
                <a:latin typeface="Arial"/>
                <a:cs typeface="Arial"/>
              </a:rPr>
              <a:t>                             </a:t>
            </a:r>
            <a:r>
              <a:rPr sz="2600" spc="-660" dirty="0" smtClean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Now, </a:t>
            </a:r>
            <a:r>
              <a:rPr sz="2600" dirty="0">
                <a:latin typeface="Arial"/>
                <a:cs typeface="Arial"/>
              </a:rPr>
              <a:t>we can </a:t>
            </a:r>
            <a:r>
              <a:rPr sz="2600" spc="-5" dirty="0">
                <a:latin typeface="Arial"/>
                <a:cs typeface="Arial"/>
              </a:rPr>
              <a:t>read the contents </a:t>
            </a:r>
            <a:r>
              <a:rPr sz="2600" spc="-245" dirty="0">
                <a:latin typeface="Arial"/>
                <a:cs typeface="Arial"/>
              </a:rPr>
              <a:t>of  </a:t>
            </a:r>
            <a:r>
              <a:rPr sz="2600" dirty="0">
                <a:latin typeface="Arial"/>
                <a:cs typeface="Arial"/>
              </a:rPr>
              <a:t>location </a:t>
            </a:r>
            <a:r>
              <a:rPr lang="en-US" sz="2600" dirty="0" smtClean="0">
                <a:latin typeface="Arial"/>
                <a:cs typeface="Arial"/>
              </a:rPr>
              <a:t>  </a:t>
            </a:r>
          </a:p>
          <a:p>
            <a:pPr marL="295910" marR="524510" indent="-283845">
              <a:lnSpc>
                <a:spcPct val="90000"/>
              </a:lnSpc>
              <a:spcBef>
                <a:spcPts val="490"/>
              </a:spcBef>
            </a:pP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  </a:t>
            </a:r>
            <a:r>
              <a:rPr sz="2600" spc="-5" dirty="0" smtClean="0">
                <a:latin typeface="Arial"/>
                <a:cs typeface="Arial"/>
              </a:rPr>
              <a:t>30H </a:t>
            </a:r>
            <a:r>
              <a:rPr sz="2600" spc="-5" dirty="0">
                <a:latin typeface="Arial"/>
                <a:cs typeface="Arial"/>
              </a:rPr>
              <a:t>through indirect  </a:t>
            </a:r>
            <a:r>
              <a:rPr sz="2600" dirty="0">
                <a:latin typeface="Arial"/>
                <a:cs typeface="Arial"/>
              </a:rPr>
              <a:t>addressing</a:t>
            </a:r>
          </a:p>
          <a:p>
            <a:pPr marL="295910" marR="3713479" indent="54610">
              <a:lnSpc>
                <a:spcPts val="3460"/>
              </a:lnSpc>
              <a:spcBef>
                <a:spcPts val="645"/>
              </a:spcBef>
            </a:pP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MOV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R0,</a:t>
            </a:r>
            <a:r>
              <a:rPr sz="26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#30H  </a:t>
            </a:r>
            <a:endParaRPr lang="en-US" sz="26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95910" marR="3713479" indent="54610">
              <a:lnSpc>
                <a:spcPts val="3460"/>
              </a:lnSpc>
              <a:spcBef>
                <a:spcPts val="645"/>
              </a:spcBef>
            </a:pPr>
            <a:r>
              <a:rPr sz="2600" dirty="0" smtClean="0">
                <a:solidFill>
                  <a:srgbClr val="FF0000"/>
                </a:solidFill>
                <a:latin typeface="Arial"/>
                <a:cs typeface="Arial"/>
              </a:rPr>
              <a:t>MOV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26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@R0</a:t>
            </a:r>
          </a:p>
          <a:p>
            <a:pPr marL="295910" marR="26034" indent="-283845" algn="just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2600" dirty="0">
                <a:latin typeface="Arial"/>
                <a:cs typeface="Arial"/>
              </a:rPr>
              <a:t>The </a:t>
            </a:r>
            <a:r>
              <a:rPr sz="2600" b="1" dirty="0">
                <a:latin typeface="Arial"/>
                <a:cs typeface="Arial"/>
              </a:rPr>
              <a:t>first instruction </a:t>
            </a:r>
            <a:r>
              <a:rPr sz="2600" dirty="0">
                <a:latin typeface="Arial"/>
                <a:cs typeface="Arial"/>
              </a:rPr>
              <a:t>is an example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immediate addressing whereby </a:t>
            </a:r>
            <a:r>
              <a:rPr sz="2600" dirty="0">
                <a:latin typeface="Arial"/>
                <a:cs typeface="Arial"/>
              </a:rPr>
              <a:t>the  </a:t>
            </a:r>
            <a:r>
              <a:rPr sz="2600" spc="-5" dirty="0">
                <a:latin typeface="Arial"/>
                <a:cs typeface="Arial"/>
              </a:rPr>
              <a:t>data 30H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placed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 smtClean="0">
                <a:latin typeface="Arial"/>
                <a:cs typeface="Arial"/>
              </a:rPr>
              <a:t>R0</a:t>
            </a:r>
            <a:endParaRPr lang="en-US" sz="2600" dirty="0" smtClean="0">
              <a:latin typeface="Arial"/>
              <a:cs typeface="Arial"/>
            </a:endParaRPr>
          </a:p>
          <a:p>
            <a:pPr marL="295910" marR="26034" indent="-283845" algn="just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endParaRPr sz="2600" dirty="0">
              <a:latin typeface="Arial"/>
              <a:cs typeface="Arial"/>
            </a:endParaRPr>
          </a:p>
          <a:p>
            <a:pPr marL="295910" marR="5080" indent="-283845" algn="just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2600" dirty="0">
                <a:latin typeface="Arial"/>
                <a:cs typeface="Arial"/>
              </a:rPr>
              <a:t>The </a:t>
            </a:r>
            <a:r>
              <a:rPr sz="2600" b="1" dirty="0">
                <a:latin typeface="Arial"/>
                <a:cs typeface="Arial"/>
              </a:rPr>
              <a:t>second instruction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indirect  addressing. </a:t>
            </a:r>
            <a:r>
              <a:rPr sz="2600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moves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contents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location 30H into 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20" dirty="0" smtClean="0">
                <a:latin typeface="Arial"/>
                <a:cs typeface="Arial"/>
              </a:rPr>
              <a:t>accumulator.</a:t>
            </a:r>
            <a:endParaRPr lang="en-US" sz="2600" spc="-20" dirty="0">
              <a:latin typeface="Arial"/>
              <a:cs typeface="Arial"/>
            </a:endParaRPr>
          </a:p>
          <a:p>
            <a:pPr marL="295910" marR="5080" indent="-283845" algn="just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lang="en-US" sz="2600" dirty="0" smtClean="0">
                <a:latin typeface="Arial"/>
                <a:cs typeface="Arial"/>
              </a:rPr>
              <a:t>Now, If </a:t>
            </a:r>
            <a:r>
              <a:rPr lang="en-US" sz="2600" dirty="0">
                <a:latin typeface="Arial"/>
                <a:cs typeface="Arial"/>
              </a:rPr>
              <a:t>we </a:t>
            </a:r>
            <a:r>
              <a:rPr lang="en-US" sz="2600" dirty="0" smtClean="0">
                <a:latin typeface="Arial"/>
                <a:cs typeface="Arial"/>
              </a:rPr>
              <a:t>wish </a:t>
            </a:r>
            <a:r>
              <a:rPr lang="en-US" sz="2600" dirty="0">
                <a:latin typeface="Arial"/>
                <a:cs typeface="Arial"/>
              </a:rPr>
              <a:t>to </a:t>
            </a:r>
            <a:r>
              <a:rPr lang="en-US" sz="2600" spc="-5" dirty="0">
                <a:latin typeface="Arial"/>
                <a:cs typeface="Arial"/>
              </a:rPr>
              <a:t>get the data </a:t>
            </a:r>
            <a:r>
              <a:rPr lang="en-US" sz="2600" dirty="0">
                <a:latin typeface="Arial"/>
                <a:cs typeface="Arial"/>
              </a:rPr>
              <a:t>in  location </a:t>
            </a:r>
            <a:r>
              <a:rPr lang="en-US" sz="2600" spc="-5" dirty="0">
                <a:latin typeface="Arial"/>
                <a:cs typeface="Arial"/>
              </a:rPr>
              <a:t>31H </a:t>
            </a:r>
            <a:r>
              <a:rPr lang="en-US" sz="2600" dirty="0">
                <a:latin typeface="Arial"/>
                <a:cs typeface="Arial"/>
              </a:rPr>
              <a:t>we </a:t>
            </a:r>
            <a:r>
              <a:rPr lang="en-US" sz="2600" spc="-5" dirty="0">
                <a:latin typeface="Arial"/>
                <a:cs typeface="Arial"/>
              </a:rPr>
              <a:t>use </a:t>
            </a:r>
            <a:r>
              <a:rPr lang="en-US" sz="2600" dirty="0">
                <a:latin typeface="Arial"/>
                <a:cs typeface="Arial"/>
              </a:rPr>
              <a:t>the</a:t>
            </a:r>
            <a:r>
              <a:rPr lang="en-US" sz="2600" spc="-100" dirty="0">
                <a:latin typeface="Arial"/>
                <a:cs typeface="Arial"/>
              </a:rPr>
              <a:t> </a:t>
            </a:r>
            <a:r>
              <a:rPr lang="en-US" sz="2600" spc="-5" dirty="0">
                <a:latin typeface="Arial"/>
                <a:cs typeface="Arial"/>
              </a:rPr>
              <a:t>following:</a:t>
            </a:r>
            <a:endParaRPr lang="en-US" sz="2600" dirty="0">
              <a:latin typeface="Arial"/>
              <a:cs typeface="Arial"/>
            </a:endParaRPr>
          </a:p>
          <a:p>
            <a:pPr marL="350520">
              <a:spcBef>
                <a:spcPts val="605"/>
              </a:spcBef>
            </a:pPr>
            <a:r>
              <a:rPr lang="en-US" sz="2600" dirty="0">
                <a:solidFill>
                  <a:srgbClr val="FF0000"/>
                </a:solidFill>
                <a:latin typeface="Arial"/>
                <a:cs typeface="Arial"/>
              </a:rPr>
              <a:t>INC</a:t>
            </a:r>
            <a:r>
              <a:rPr lang="en-US"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"/>
                <a:cs typeface="Arial"/>
              </a:rPr>
              <a:t>R0</a:t>
            </a:r>
          </a:p>
          <a:p>
            <a:pPr marL="295910"/>
            <a:r>
              <a:rPr lang="en-US" sz="2600" spc="5" dirty="0">
                <a:solidFill>
                  <a:srgbClr val="FF0000"/>
                </a:solidFill>
                <a:latin typeface="Arial"/>
                <a:cs typeface="Arial"/>
              </a:rPr>
              <a:t>MOV </a:t>
            </a:r>
            <a:r>
              <a:rPr lang="en-US" sz="2600" dirty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lang="en-US" sz="2600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lang="en-US" sz="2600" spc="-5" dirty="0" smtClean="0">
                <a:solidFill>
                  <a:srgbClr val="FF0000"/>
                </a:solidFill>
                <a:latin typeface="Arial"/>
                <a:cs typeface="Arial"/>
              </a:rPr>
              <a:t>R0</a:t>
            </a:r>
            <a:r>
              <a:rPr lang="en-US" sz="2600" spc="-5" dirty="0" smtClean="0">
                <a:latin typeface="Arial"/>
                <a:cs typeface="Arial"/>
              </a:rPr>
              <a:t>   ;This </a:t>
            </a:r>
            <a:r>
              <a:rPr lang="en-US" sz="2600" spc="-10" dirty="0">
                <a:latin typeface="Arial"/>
                <a:cs typeface="Arial"/>
              </a:rPr>
              <a:t>is </a:t>
            </a:r>
            <a:r>
              <a:rPr lang="en-US" sz="2600" dirty="0">
                <a:latin typeface="Arial"/>
                <a:cs typeface="Arial"/>
              </a:rPr>
              <a:t>just like </a:t>
            </a:r>
            <a:r>
              <a:rPr lang="en-US" sz="2600" spc="-5" dirty="0">
                <a:latin typeface="Arial"/>
                <a:cs typeface="Arial"/>
              </a:rPr>
              <a:t>the Pointers in</a:t>
            </a:r>
            <a:r>
              <a:rPr lang="en-US" sz="2600" spc="-2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C.</a:t>
            </a:r>
          </a:p>
          <a:p>
            <a:pPr marL="295910" marR="5080" indent="-283845" algn="just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endParaRPr lang="en-US" sz="2600" spc="-20" dirty="0">
              <a:latin typeface="Arial"/>
              <a:cs typeface="Arial"/>
            </a:endParaRPr>
          </a:p>
          <a:p>
            <a:pPr marL="295910" marR="5080" indent="-283845" algn="just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endParaRPr lang="en-US" sz="2600" spc="-20" dirty="0" smtClean="0">
              <a:latin typeface="Arial"/>
              <a:cs typeface="Arial"/>
            </a:endParaRPr>
          </a:p>
          <a:p>
            <a:pPr marL="295910" marR="5080" indent="-283845" algn="just">
              <a:lnSpc>
                <a:spcPts val="3460"/>
              </a:lnSpc>
              <a:spcBef>
                <a:spcPts val="645"/>
              </a:spcBef>
              <a:buClr>
                <a:srgbClr val="3891A7"/>
              </a:buClr>
              <a:buSzPct val="79687"/>
              <a:buFont typeface="Wingdings"/>
              <a:buChar char=""/>
              <a:tabLst>
                <a:tab pos="295910" algn="l"/>
                <a:tab pos="296545" algn="l"/>
              </a:tabLst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274" y="324264"/>
            <a:ext cx="7769606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Indexed Addressing Mode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67712" y="1063753"/>
            <a:ext cx="9564624" cy="5214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stored 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program(code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memory.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MOVC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JMP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w</a:t>
            </a:r>
            <a:r>
              <a:rPr lang="en-US" sz="24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idely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accessing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lang="en-US" sz="24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located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program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of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memory is indexed i.e. added to form the actual address of memory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MOVC  B, @A+DPTR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'C' means 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A register is added with content of DPTR and the resultant is the address of memory location from where the data is copied to A register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547" y="869816"/>
            <a:ext cx="3636517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0272" y="2081226"/>
            <a:ext cx="8363968" cy="2624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spcBef>
                <a:spcPts val="105"/>
              </a:spcBef>
            </a:pP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40H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 the same into memory location from 50H to 59H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spcBef>
                <a:spcPts val="105"/>
              </a:spcBef>
            </a:pPr>
            <a:endParaRPr lang="en-US" sz="28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5080" indent="-283845">
              <a:spcBef>
                <a:spcPts val="105"/>
              </a:spcBef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shocked with question mark - question mark emoji animatio P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7" y="81242"/>
            <a:ext cx="7144513" cy="69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63833" y="263804"/>
            <a:ext cx="3852351" cy="70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Questions</a:t>
            </a:r>
            <a:endParaRPr lang="en-US" sz="4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80632" y="2165342"/>
            <a:ext cx="603562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</a:t>
            </a:r>
            <a:r>
              <a:rPr lang="en-US" sz="4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sz="4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8051</a:t>
            </a:r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408" y="295716"/>
            <a:ext cx="101559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Def: A microcontroller is a small, low-cost and self contained computer-on-a-chip that can be used as an embedded system. </a:t>
            </a:r>
          </a:p>
          <a:p>
            <a:pPr algn="just" fontAlgn="base"/>
            <a:endParaRPr lang="en-US" sz="32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few microcontrollers may utilize four-bit expressions and work at clock rate frequencies, which usually include:</a:t>
            </a:r>
          </a:p>
          <a:p>
            <a:pPr fontAlgn="base"/>
            <a:endParaRPr lang="en-US" sz="32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8 or 16 bit microprocessor.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little measure of RAM.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ROM and flash memory.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serial I/O.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Timers and signal generators.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and Digital to Analog conversion</a:t>
            </a:r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9704" y="1152907"/>
            <a:ext cx="54681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Agenda: </a:t>
            </a:r>
          </a:p>
          <a:p>
            <a:pPr algn="ctr"/>
            <a:endParaRPr lang="en-US" sz="4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32290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47416" y="787782"/>
            <a:ext cx="83820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50"/>
              </a:spcAft>
            </a:pPr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Instruction:</a:t>
            </a:r>
          </a:p>
          <a:p>
            <a:pPr>
              <a:spcAft>
                <a:spcPts val="195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consists of an Opcode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(Operation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Code) followed by Operand(s) of size Zero Byte, One Byte or Two Bytes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950"/>
              </a:spcAft>
            </a:pPr>
            <a:r>
              <a:rPr lang="en-US" sz="28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smtClean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  <a:p>
            <a:pPr>
              <a:spcAft>
                <a:spcPts val="195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sz="2800" dirty="0" smtClean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Operands)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Op-Code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 of the instruction contains the Mnemonic, which specifies the type of operation to be performed. All Mnemonics or the Opcode part of the instruction are of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Byte size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04288" y="787782"/>
            <a:ext cx="9061704" cy="555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50"/>
              </a:spcAft>
            </a:pPr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Operands: </a:t>
            </a:r>
          </a:p>
          <a:p>
            <a:pPr>
              <a:spcAft>
                <a:spcPts val="1950"/>
              </a:spcAft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defines the data being processed by the instructions. The operand can be any of the following:</a:t>
            </a: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Operand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value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I/O Port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Location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4248" y="400094"/>
            <a:ext cx="9793224" cy="570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50"/>
              </a:spcAft>
            </a:pPr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</a:p>
          <a:p>
            <a:pPr>
              <a:spcAft>
                <a:spcPts val="195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MNEMONIC    (DESTINATION OPERAND),  (SOURCE OPERAND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 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A, B</a:t>
            </a:r>
          </a:p>
          <a:p>
            <a:pPr>
              <a:spcAft>
                <a:spcPts val="195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</a:p>
          <a:p>
            <a:pPr marL="285750" indent="-285750">
              <a:spcAft>
                <a:spcPts val="195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One-byte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instruction, which contains only opcode,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95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Two-byte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instructions, where the second byte is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</a:t>
            </a:r>
          </a:p>
          <a:p>
            <a:pPr marL="285750" indent="-285750">
              <a:spcAft>
                <a:spcPts val="195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instructions, where the operand makes up the second and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</a:p>
          <a:p>
            <a:pPr>
              <a:spcAft>
                <a:spcPts val="195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5725" y="147337"/>
            <a:ext cx="5170331" cy="80363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Instruction Sets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35725" y="989395"/>
            <a:ext cx="9508300" cy="5284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operation they perform, all the instructions in the 8051 Microcontroller Instruction Set are divided into five groups.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Instructions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Instructions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or Bit Manipulation Instructions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Branching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053" y="277718"/>
            <a:ext cx="8911687" cy="6926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Instructions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0344"/>
            <a:ext cx="8915400" cy="5576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Instructions are associated with transfer with data between registers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program memory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data memory.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Mnemonics associated with Data Transfer are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MOVC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MOVX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XCHD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61" y="95156"/>
            <a:ext cx="8911687" cy="6926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Arithmetic Instructions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256" y="869760"/>
            <a:ext cx="10241280" cy="5777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used to perform addition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subtraction, multiplication and division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instructions like increment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one, decrement by one and a special instruction called Decimal Adjust Accumulator.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Mnemonics associated with the Arithmetic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SUBB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MUL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affect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carry ,overflow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and sign flags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PSW Register.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61" y="95156"/>
            <a:ext cx="8911687" cy="6926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Logical Instructions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48" y="696024"/>
            <a:ext cx="10446752" cy="6024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Theses perform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operations like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OR, XOR, NOT, Rotate, Clear and Swap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are performed on Bytes of data on a bit-by-bit basis.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Mnemonics associated with Logical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</a:p>
          <a:p>
            <a:pPr marL="0" lv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645" y="95156"/>
            <a:ext cx="8911687" cy="6926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Boolean or Bit Manipulation Instructions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48" y="696024"/>
            <a:ext cx="10151096" cy="6161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Bit Manipulation Instructions will deal with bit variables.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bit-addressable area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RAM and some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Registers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(SFRs) are also bit addressable.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Mnemonics associated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Bit Manipulation instructions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JNB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CPL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645" y="95156"/>
            <a:ext cx="8911687" cy="6926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Branch Instructions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109" y="1948856"/>
            <a:ext cx="6359051" cy="3007192"/>
          </a:xfrm>
        </p:spPr>
        <p:txBody>
          <a:bodyPr numCol="2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LJMP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AJMP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SJMP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JZ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CJNE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DJNZ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LCALL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ACALL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5960" y="5051167"/>
            <a:ext cx="94366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instructions, except the NOP (No Operation) affect the Program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Counter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(PC) in one way or other.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2. 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instructions has decision making capability before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to other part of the program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868" y="746634"/>
            <a:ext cx="8160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control the flow of program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mnemonics of the Program Branching Instructions are as follows.</a:t>
            </a:r>
          </a:p>
        </p:txBody>
      </p:sp>
    </p:spTree>
    <p:extLst>
      <p:ext uri="{BB962C8B-B14F-4D97-AF65-F5344CB8AC3E}">
        <p14:creationId xmlns:p14="http://schemas.microsoft.com/office/powerpoint/2010/main" val="30570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218194" y="508691"/>
            <a:ext cx="617516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44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FEATURES  OF  8051</a:t>
            </a:r>
            <a:endParaRPr sz="44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1" y="1290115"/>
            <a:ext cx="583621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sz="3200" i="1" spc="10" dirty="0">
                <a:latin typeface="Times New Roman"/>
                <a:cs typeface="Times New Roman"/>
              </a:rPr>
              <a:t>useful for small computing tasks.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72641" y="1875055"/>
            <a:ext cx="14555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517952" y="1880755"/>
            <a:ext cx="6982040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i="1" spc="10" dirty="0">
                <a:latin typeface="Times New Roman"/>
                <a:cs typeface="Times New Roman"/>
              </a:rPr>
              <a:t>adequate for many control and monitoring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415539" y="2369089"/>
            <a:ext cx="198708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i="1" spc="10" dirty="0">
                <a:latin typeface="Times New Roman"/>
                <a:cs typeface="Times New Roman"/>
              </a:rPr>
              <a:t>application.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72640" y="2948608"/>
            <a:ext cx="691452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spc="10" dirty="0">
                <a:latin typeface="Arial"/>
                <a:cs typeface="Arial"/>
              </a:rPr>
              <a:t>•  </a:t>
            </a:r>
            <a:r>
              <a:rPr sz="3200" i="1" spc="10" dirty="0">
                <a:latin typeface="Times New Roman"/>
                <a:cs typeface="Times New Roman"/>
              </a:rPr>
              <a:t>packaging(RAM,ROM,Timers on-chip).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641" y="3534077"/>
            <a:ext cx="452495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Arial"/>
                <a:cs typeface="Arial"/>
              </a:rPr>
              <a:t>•  </a:t>
            </a:r>
            <a:r>
              <a:rPr sz="3170" i="1" spc="10" dirty="0">
                <a:latin typeface="Times New Roman"/>
                <a:cs typeface="Times New Roman"/>
              </a:rPr>
              <a:t>Less power consumption.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2641" y="4119293"/>
            <a:ext cx="3489417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Arial"/>
                <a:cs typeface="Arial"/>
              </a:rPr>
              <a:t>•  </a:t>
            </a:r>
            <a:r>
              <a:rPr sz="3170" i="1" spc="10" dirty="0">
                <a:latin typeface="Times New Roman"/>
                <a:cs typeface="Times New Roman"/>
              </a:rPr>
              <a:t>Easily upgradable.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2641" y="4704233"/>
            <a:ext cx="3706143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Arial"/>
                <a:cs typeface="Arial"/>
              </a:rPr>
              <a:t>•  </a:t>
            </a:r>
            <a:r>
              <a:rPr sz="3170" i="1" spc="10" dirty="0">
                <a:latin typeface="Times New Roman"/>
                <a:cs typeface="Times New Roman"/>
              </a:rPr>
              <a:t>Cost per unit is less.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72640" y="5290055"/>
            <a:ext cx="6666248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spc="10" dirty="0">
                <a:latin typeface="Arial"/>
                <a:cs typeface="Arial"/>
              </a:rPr>
              <a:t>•  </a:t>
            </a:r>
            <a:r>
              <a:rPr sz="3170" i="1" spc="10" dirty="0">
                <a:latin typeface="Times New Roman"/>
                <a:cs typeface="Times New Roman"/>
              </a:rPr>
              <a:t>Availability of tools of microcontroller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79549" y="5880968"/>
            <a:ext cx="7619715" cy="4878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i="1" spc="10" dirty="0">
                <a:latin typeface="Times New Roman"/>
                <a:cs typeface="Times New Roman"/>
              </a:rPr>
              <a:t>such as proteus(simulator) and keil(compiler).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d Question Mark Symbol - Question Mark (1791x1791), Png Downloa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68" y="749808"/>
            <a:ext cx="4361688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14016" y="2646332"/>
            <a:ext cx="4398264" cy="6926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5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1748028" y="679089"/>
            <a:ext cx="454419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MICROPROCESSOR     </a:t>
            </a:r>
            <a:r>
              <a:rPr sz="2800" b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vs</a:t>
            </a:r>
            <a:endParaRPr sz="28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1"/>
          <p:cNvSpPr/>
          <p:nvPr/>
        </p:nvSpPr>
        <p:spPr>
          <a:xfrm>
            <a:off x="1307592" y="1900427"/>
            <a:ext cx="4791330" cy="4559993"/>
          </a:xfrm>
          <a:custGeom>
            <a:avLst/>
            <a:gdLst/>
            <a:ahLst/>
            <a:cxnLst/>
            <a:rect l="l" t="t" r="r" b="b"/>
            <a:pathLst>
              <a:path w="4352544" h="4200144">
                <a:moveTo>
                  <a:pt x="4572" y="4195572"/>
                </a:moveTo>
                <a:lnTo>
                  <a:pt x="4572" y="4572"/>
                </a:lnTo>
                <a:lnTo>
                  <a:pt x="4347972" y="4572"/>
                </a:lnTo>
                <a:lnTo>
                  <a:pt x="4347972" y="4195572"/>
                </a:lnTo>
                <a:lnTo>
                  <a:pt x="4572" y="4195572"/>
                </a:lnTo>
                <a:close/>
              </a:path>
            </a:pathLst>
          </a:custGeom>
          <a:ln w="9144">
            <a:solidFill>
              <a:srgbClr val="FF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844041" y="2005703"/>
            <a:ext cx="383245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  </a:t>
            </a:r>
            <a:r>
              <a:rPr sz="2800" spc="10" dirty="0">
                <a:latin typeface="Times New Roman"/>
                <a:cs typeface="Times New Roman"/>
              </a:rPr>
              <a:t>General purpose device.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44041" y="2484961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75333" y="2489933"/>
            <a:ext cx="326627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do not contain on-chip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89049" y="3001997"/>
            <a:ext cx="341010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I/O ports, Timers, ADC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89049" y="3513789"/>
            <a:ext cx="184633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Memory 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844041" y="4021407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75332" y="4026379"/>
            <a:ext cx="374756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used as CPU in computer.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844041" y="4533472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275332" y="4538443"/>
            <a:ext cx="3223318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design is complex 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289049" y="5050235"/>
            <a:ext cx="153567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expensive.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844041" y="5557930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275333" y="5562901"/>
            <a:ext cx="3639138" cy="8617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it has zero status flag</a:t>
            </a:r>
            <a:r>
              <a:rPr sz="2800" spc="10" dirty="0" smtClean="0">
                <a:latin typeface="Times New Roman"/>
                <a:cs typeface="Times New Roman"/>
              </a:rPr>
              <a:t>.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r>
              <a:rPr lang="en-US" sz="2800" spc="10" dirty="0" err="1" smtClean="0">
                <a:latin typeface="Times New Roman"/>
                <a:cs typeface="Times New Roman"/>
              </a:rPr>
              <a:t>Eg</a:t>
            </a:r>
            <a:r>
              <a:rPr lang="en-US" sz="2800" spc="10" dirty="0" smtClean="0">
                <a:latin typeface="Times New Roman"/>
                <a:cs typeface="Times New Roman"/>
              </a:rPr>
              <a:t>: 8086, 8087, 8088 </a:t>
            </a:r>
            <a:r>
              <a:rPr lang="en-US" sz="2800" spc="10" dirty="0" err="1" smtClean="0">
                <a:latin typeface="Times New Roman"/>
                <a:cs typeface="Times New Roman"/>
              </a:rPr>
              <a:t>etc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582059" y="633801"/>
            <a:ext cx="4121321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000" b="1" spc="10" dirty="0">
                <a:solidFill>
                  <a:schemeClr val="accent1"/>
                </a:solidFill>
                <a:latin typeface="Times New Roman"/>
                <a:cs typeface="Times New Roman"/>
              </a:rPr>
              <a:t>MICROCONTROLLER</a:t>
            </a:r>
            <a:endParaRPr sz="3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243828" y="1900428"/>
            <a:ext cx="4728972" cy="4559992"/>
          </a:xfrm>
          <a:custGeom>
            <a:avLst/>
            <a:gdLst/>
            <a:ahLst/>
            <a:cxnLst/>
            <a:rect l="l" t="t" r="r" b="b"/>
            <a:pathLst>
              <a:path w="4352544" h="4200144">
                <a:moveTo>
                  <a:pt x="4572" y="4195572"/>
                </a:moveTo>
                <a:lnTo>
                  <a:pt x="4572" y="4572"/>
                </a:lnTo>
                <a:lnTo>
                  <a:pt x="4347972" y="4572"/>
                </a:lnTo>
                <a:lnTo>
                  <a:pt x="4347972" y="4195572"/>
                </a:lnTo>
                <a:lnTo>
                  <a:pt x="4572" y="4195572"/>
                </a:lnTo>
                <a:close/>
              </a:path>
            </a:pathLst>
          </a:custGeom>
          <a:ln w="9144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6340476" y="1972897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6772022" y="1977869"/>
            <a:ext cx="310411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single chip computer.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340476" y="2484961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6772021" y="2489933"/>
            <a:ext cx="341279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it includes RAM ,ROM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785737" y="3001997"/>
            <a:ext cx="3061992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,Timers, ADC, DAC,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785737" y="3513789"/>
            <a:ext cx="1990930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interrupts 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340476" y="4021407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72021" y="4026379"/>
            <a:ext cx="3881832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performs control  oriented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683630" y="4453099"/>
            <a:ext cx="183768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6340476" y="4959916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6772022" y="4964891"/>
            <a:ext cx="3744615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simple and less expensive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340476" y="5472586"/>
            <a:ext cx="126317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772021" y="5477557"/>
            <a:ext cx="3959225" cy="8617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 smtClean="0">
                <a:latin typeface="Times New Roman"/>
                <a:cs typeface="Times New Roman"/>
              </a:rPr>
              <a:t>it has no zero flag.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r>
              <a:rPr lang="en-US" sz="2800" spc="10" dirty="0" err="1" smtClean="0">
                <a:latin typeface="Times New Roman"/>
                <a:cs typeface="Times New Roman"/>
              </a:rPr>
              <a:t>Eg</a:t>
            </a:r>
            <a:r>
              <a:rPr lang="en-US" sz="2800" spc="10" dirty="0" smtClean="0">
                <a:latin typeface="Times New Roman"/>
                <a:cs typeface="Times New Roman"/>
              </a:rPr>
              <a:t>: Altera, Atmel, 8051 </a:t>
            </a:r>
            <a:r>
              <a:rPr lang="en-US" sz="2800" spc="10" dirty="0" err="1" smtClean="0">
                <a:latin typeface="Times New Roman"/>
                <a:cs typeface="Times New Roman"/>
              </a:rPr>
              <a:t>etc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275894" y="312738"/>
            <a:ext cx="6731907" cy="11695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800" b="1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TYPES OF ARCHITECTURES</a:t>
            </a:r>
            <a:endParaRPr lang="en-US" sz="3800" b="1" spc="10" dirty="0" smtClean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endParaRPr sz="38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2144" y="1359904"/>
            <a:ext cx="10250424" cy="738663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1. </a:t>
            </a:r>
            <a:r>
              <a:rPr lang="en-US" sz="2400" b="1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Harvard Architecture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endParaRPr lang="en-US" sz="2400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RISC Microcontrollers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and instruction </a:t>
            </a:r>
          </a:p>
          <a:p>
            <a:pPr lvl="1"/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buses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Transfers to be performed       </a:t>
            </a:r>
          </a:p>
          <a:p>
            <a:pPr lvl="1"/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simultaneously on both buses.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 V</a:t>
            </a:r>
            <a:r>
              <a:rPr lang="en-US" sz="2400" b="1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on-Neumann architecture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 Microcontrollers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pc="10" dirty="0" smtClean="0">
                <a:latin typeface="Times New Roman"/>
                <a:cs typeface="Times New Roman"/>
              </a:rPr>
              <a:t>    used for both data </a:t>
            </a:r>
            <a:r>
              <a:rPr lang="en-US" sz="2400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transfer</a:t>
            </a:r>
            <a:r>
              <a:rPr lang="en-US" sz="2400" spc="10" dirty="0" smtClean="0">
                <a:latin typeface="Times New Roman"/>
                <a:cs typeface="Times New Roman"/>
              </a:rPr>
              <a:t> and</a:t>
            </a:r>
          </a:p>
          <a:p>
            <a:pPr lvl="1"/>
            <a:r>
              <a:rPr lang="en-US" sz="2400" spc="10" dirty="0" smtClean="0">
                <a:latin typeface="Times New Roman"/>
                <a:cs typeface="Times New Roman"/>
              </a:rPr>
              <a:t>         instruction </a:t>
            </a:r>
            <a:r>
              <a:rPr lang="en-US" sz="2400" spc="1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fetches</a:t>
            </a:r>
            <a:endParaRPr lang="en-US" sz="2400" b="0" i="0" dirty="0" smtClean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97930" y="983214"/>
            <a:ext cx="5040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can use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design models:</a:t>
            </a:r>
          </a:p>
          <a:p>
            <a:endParaRPr lang="en-US" b="0" i="0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2" descr="von Neumann architectur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von Neumann architecture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https://upload.wikimedia.org/wikipedia/commons/thumb/e/e5/Von_Neumann_Architecture.svg/1920px-Von_Neumann_Architecture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12" y="3967256"/>
            <a:ext cx="4243578" cy="264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https://upload.wikimedia.org/wikipedia/commons/thumb/3/3f/Harvard_architecture.svg/1280px-Harvard_architecture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2" y="4041648"/>
            <a:ext cx="4425346" cy="25694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5" y="73152"/>
            <a:ext cx="7090571" cy="53949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von Neumann architectur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rchitecture of 805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65" y="612648"/>
            <a:ext cx="9710928" cy="6080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34355" y="6027737"/>
            <a:ext cx="389850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4355" y="4221391"/>
            <a:ext cx="412292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7736" y="4221391"/>
            <a:ext cx="434080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2F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7736" y="6027737"/>
            <a:ext cx="434080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techknow: Program Status Word-(PSW) of 805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332549"/>
            <a:ext cx="8193024" cy="45594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584641" y="4968058"/>
            <a:ext cx="6096000" cy="14171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remember the PSW of 8051: 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CAFR</a:t>
            </a:r>
            <a:r>
              <a:rPr lang="en-US" sz="2000" b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O- P   “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8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F4B667929E045BA1B240B93D24A80" ma:contentTypeVersion="2" ma:contentTypeDescription="Create a new document." ma:contentTypeScope="" ma:versionID="95cbeeb87a80f6a7a602f5b2c3cd57c7">
  <xsd:schema xmlns:xsd="http://www.w3.org/2001/XMLSchema" xmlns:xs="http://www.w3.org/2001/XMLSchema" xmlns:p="http://schemas.microsoft.com/office/2006/metadata/properties" xmlns:ns2="7f78123d-6b85-4840-bbfc-0a4a6316102b" targetNamespace="http://schemas.microsoft.com/office/2006/metadata/properties" ma:root="true" ma:fieldsID="b44a0fe82048032bd738e278dd0cdeae" ns2:_="">
    <xsd:import namespace="7f78123d-6b85-4840-bbfc-0a4a631610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8123d-6b85-4840-bbfc-0a4a63161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987162-EBAE-4CA5-8BF3-319123526B17}"/>
</file>

<file path=customXml/itemProps2.xml><?xml version="1.0" encoding="utf-8"?>
<ds:datastoreItem xmlns:ds="http://schemas.openxmlformats.org/officeDocument/2006/customXml" ds:itemID="{FF43A0CE-8498-4F1D-846A-F19C7CCE5B54}"/>
</file>

<file path=customXml/itemProps3.xml><?xml version="1.0" encoding="utf-8"?>
<ds:datastoreItem xmlns:ds="http://schemas.openxmlformats.org/officeDocument/2006/customXml" ds:itemID="{C085581E-D162-4164-94CE-E1754895150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</TotalTime>
  <Words>1850</Words>
  <Application>Microsoft Office PowerPoint</Application>
  <PresentationFormat>Widescreen</PresentationFormat>
  <Paragraphs>422</Paragraphs>
  <Slides>50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Wingdings 3</vt:lpstr>
      <vt:lpstr>Wisp</vt:lpstr>
      <vt:lpstr>UNIT – IV  MICROCONTROLLERS – 8051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PowerPoint Presentation</vt:lpstr>
      <vt:lpstr>Pin Diagram and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an addressing mode ?</vt:lpstr>
      <vt:lpstr>Addressing Modes</vt:lpstr>
      <vt:lpstr>1. Immediate Addressing Modes</vt:lpstr>
      <vt:lpstr>Immediate  Addressing Mode ( Conti..)</vt:lpstr>
      <vt:lpstr>2. Register Addressing Mode</vt:lpstr>
      <vt:lpstr>3. Direct Addressing Mode</vt:lpstr>
      <vt:lpstr>4. Register Indirect Addressing Mode</vt:lpstr>
      <vt:lpstr>Register Indirect (Conti..)</vt:lpstr>
      <vt:lpstr>Register Indirect (Conti..)</vt:lpstr>
      <vt:lpstr>Register Indirect (Conti..)</vt:lpstr>
      <vt:lpstr>5. Indexed Addressing Mode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Instruction Sets</vt:lpstr>
      <vt:lpstr>1. Data Transfer Instructions </vt:lpstr>
      <vt:lpstr>2. Arithmetic Instructions </vt:lpstr>
      <vt:lpstr>3. Logical Instructions </vt:lpstr>
      <vt:lpstr>4. Boolean or Bit Manipulation Instructions </vt:lpstr>
      <vt:lpstr>5. Branch Instructions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IV  MICROCONTROLLERS - 8051</dc:title>
  <dc:creator>Narsaiah Putta</dc:creator>
  <cp:lastModifiedBy>user</cp:lastModifiedBy>
  <cp:revision>176</cp:revision>
  <dcterms:created xsi:type="dcterms:W3CDTF">2020-04-13T13:06:16Z</dcterms:created>
  <dcterms:modified xsi:type="dcterms:W3CDTF">2020-05-25T06:12:36Z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0x010100E14F4B667929E045BA1B240B93D24A80</vt:lpwstr>
  </property>
</Properties>
</file>