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1"/>
  </p:notesMasterIdLst>
  <p:handoutMasterIdLst>
    <p:handoutMasterId r:id="rId132"/>
  </p:handoutMasterIdLst>
  <p:sldIdLst>
    <p:sldId id="256" r:id="rId2"/>
    <p:sldId id="402" r:id="rId3"/>
    <p:sldId id="426" r:id="rId4"/>
    <p:sldId id="260" r:id="rId5"/>
    <p:sldId id="261" r:id="rId6"/>
    <p:sldId id="262" r:id="rId7"/>
    <p:sldId id="277" r:id="rId8"/>
    <p:sldId id="257" r:id="rId9"/>
    <p:sldId id="302" r:id="rId10"/>
    <p:sldId id="304" r:id="rId11"/>
    <p:sldId id="305" r:id="rId12"/>
    <p:sldId id="309" r:id="rId13"/>
    <p:sldId id="264" r:id="rId14"/>
    <p:sldId id="265" r:id="rId15"/>
    <p:sldId id="266" r:id="rId16"/>
    <p:sldId id="267" r:id="rId17"/>
    <p:sldId id="268" r:id="rId18"/>
    <p:sldId id="278" r:id="rId19"/>
    <p:sldId id="269" r:id="rId20"/>
    <p:sldId id="271" r:id="rId21"/>
    <p:sldId id="314" r:id="rId22"/>
    <p:sldId id="315" r:id="rId23"/>
    <p:sldId id="317" r:id="rId24"/>
    <p:sldId id="316" r:id="rId25"/>
    <p:sldId id="318" r:id="rId26"/>
    <p:sldId id="320" r:id="rId27"/>
    <p:sldId id="319" r:id="rId28"/>
    <p:sldId id="272" r:id="rId29"/>
    <p:sldId id="321" r:id="rId30"/>
    <p:sldId id="322" r:id="rId31"/>
    <p:sldId id="323" r:id="rId32"/>
    <p:sldId id="324" r:id="rId33"/>
    <p:sldId id="325" r:id="rId34"/>
    <p:sldId id="326" r:id="rId35"/>
    <p:sldId id="327" r:id="rId36"/>
    <p:sldId id="276" r:id="rId37"/>
    <p:sldId id="280" r:id="rId38"/>
    <p:sldId id="384" r:id="rId39"/>
    <p:sldId id="348" r:id="rId40"/>
    <p:sldId id="347" r:id="rId41"/>
    <p:sldId id="356" r:id="rId42"/>
    <p:sldId id="328" r:id="rId43"/>
    <p:sldId id="297" r:id="rId44"/>
    <p:sldId id="298" r:id="rId45"/>
    <p:sldId id="359" r:id="rId46"/>
    <p:sldId id="386" r:id="rId47"/>
    <p:sldId id="387" r:id="rId48"/>
    <p:sldId id="385" r:id="rId49"/>
    <p:sldId id="358" r:id="rId50"/>
    <p:sldId id="360" r:id="rId51"/>
    <p:sldId id="361" r:id="rId52"/>
    <p:sldId id="363" r:id="rId53"/>
    <p:sldId id="362" r:id="rId54"/>
    <p:sldId id="365" r:id="rId55"/>
    <p:sldId id="367" r:id="rId56"/>
    <p:sldId id="369" r:id="rId57"/>
    <p:sldId id="368" r:id="rId58"/>
    <p:sldId id="329" r:id="rId59"/>
    <p:sldId id="332" r:id="rId60"/>
    <p:sldId id="370" r:id="rId61"/>
    <p:sldId id="333" r:id="rId62"/>
    <p:sldId id="371" r:id="rId63"/>
    <p:sldId id="372" r:id="rId64"/>
    <p:sldId id="334" r:id="rId65"/>
    <p:sldId id="335" r:id="rId66"/>
    <p:sldId id="336" r:id="rId67"/>
    <p:sldId id="337" r:id="rId68"/>
    <p:sldId id="338" r:id="rId69"/>
    <p:sldId id="339" r:id="rId70"/>
    <p:sldId id="340" r:id="rId71"/>
    <p:sldId id="341" r:id="rId72"/>
    <p:sldId id="342" r:id="rId73"/>
    <p:sldId id="343" r:id="rId74"/>
    <p:sldId id="345" r:id="rId75"/>
    <p:sldId id="346" r:id="rId76"/>
    <p:sldId id="349" r:id="rId77"/>
    <p:sldId id="350" r:id="rId78"/>
    <p:sldId id="351" r:id="rId79"/>
    <p:sldId id="352" r:id="rId80"/>
    <p:sldId id="353" r:id="rId81"/>
    <p:sldId id="354" r:id="rId82"/>
    <p:sldId id="355" r:id="rId83"/>
    <p:sldId id="373" r:id="rId84"/>
    <p:sldId id="374" r:id="rId85"/>
    <p:sldId id="377" r:id="rId86"/>
    <p:sldId id="378" r:id="rId87"/>
    <p:sldId id="379" r:id="rId88"/>
    <p:sldId id="380" r:id="rId89"/>
    <p:sldId id="381" r:id="rId90"/>
    <p:sldId id="376" r:id="rId91"/>
    <p:sldId id="375" r:id="rId92"/>
    <p:sldId id="401" r:id="rId93"/>
    <p:sldId id="382" r:id="rId94"/>
    <p:sldId id="383" r:id="rId95"/>
    <p:sldId id="388" r:id="rId96"/>
    <p:sldId id="389" r:id="rId97"/>
    <p:sldId id="391" r:id="rId98"/>
    <p:sldId id="390" r:id="rId99"/>
    <p:sldId id="392" r:id="rId100"/>
    <p:sldId id="393" r:id="rId101"/>
    <p:sldId id="394" r:id="rId102"/>
    <p:sldId id="395" r:id="rId103"/>
    <p:sldId id="396" r:id="rId104"/>
    <p:sldId id="397" r:id="rId105"/>
    <p:sldId id="398" r:id="rId106"/>
    <p:sldId id="414" r:id="rId107"/>
    <p:sldId id="420" r:id="rId108"/>
    <p:sldId id="421" r:id="rId109"/>
    <p:sldId id="417" r:id="rId110"/>
    <p:sldId id="416" r:id="rId111"/>
    <p:sldId id="418" r:id="rId112"/>
    <p:sldId id="415" r:id="rId113"/>
    <p:sldId id="419" r:id="rId114"/>
    <p:sldId id="422" r:id="rId115"/>
    <p:sldId id="423" r:id="rId116"/>
    <p:sldId id="424" r:id="rId117"/>
    <p:sldId id="399" r:id="rId118"/>
    <p:sldId id="403" r:id="rId119"/>
    <p:sldId id="413" r:id="rId120"/>
    <p:sldId id="404" r:id="rId121"/>
    <p:sldId id="406" r:id="rId122"/>
    <p:sldId id="405" r:id="rId123"/>
    <p:sldId id="407" r:id="rId124"/>
    <p:sldId id="408" r:id="rId125"/>
    <p:sldId id="409" r:id="rId126"/>
    <p:sldId id="410" r:id="rId127"/>
    <p:sldId id="412" r:id="rId128"/>
    <p:sldId id="411" r:id="rId129"/>
    <p:sldId id="344" r:id="rId130"/>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8F9E8C-0A85-4C74-BFCD-97BDB3FC2975}">
          <p14:sldIdLst>
            <p14:sldId id="256"/>
            <p14:sldId id="402"/>
            <p14:sldId id="426"/>
            <p14:sldId id="260"/>
            <p14:sldId id="261"/>
            <p14:sldId id="262"/>
            <p14:sldId id="277"/>
            <p14:sldId id="257"/>
            <p14:sldId id="302"/>
            <p14:sldId id="304"/>
            <p14:sldId id="305"/>
            <p14:sldId id="309"/>
            <p14:sldId id="264"/>
            <p14:sldId id="265"/>
            <p14:sldId id="266"/>
            <p14:sldId id="267"/>
            <p14:sldId id="268"/>
            <p14:sldId id="278"/>
            <p14:sldId id="269"/>
            <p14:sldId id="271"/>
            <p14:sldId id="314"/>
            <p14:sldId id="315"/>
            <p14:sldId id="317"/>
            <p14:sldId id="316"/>
            <p14:sldId id="318"/>
            <p14:sldId id="320"/>
            <p14:sldId id="319"/>
            <p14:sldId id="272"/>
            <p14:sldId id="321"/>
            <p14:sldId id="322"/>
            <p14:sldId id="323"/>
            <p14:sldId id="324"/>
            <p14:sldId id="325"/>
            <p14:sldId id="326"/>
            <p14:sldId id="327"/>
            <p14:sldId id="276"/>
            <p14:sldId id="280"/>
            <p14:sldId id="384"/>
            <p14:sldId id="348"/>
            <p14:sldId id="347"/>
            <p14:sldId id="356"/>
            <p14:sldId id="328"/>
            <p14:sldId id="297"/>
            <p14:sldId id="298"/>
            <p14:sldId id="359"/>
            <p14:sldId id="386"/>
            <p14:sldId id="387"/>
            <p14:sldId id="385"/>
            <p14:sldId id="358"/>
            <p14:sldId id="360"/>
            <p14:sldId id="361"/>
            <p14:sldId id="363"/>
            <p14:sldId id="362"/>
            <p14:sldId id="365"/>
            <p14:sldId id="367"/>
            <p14:sldId id="369"/>
            <p14:sldId id="368"/>
            <p14:sldId id="329"/>
            <p14:sldId id="332"/>
            <p14:sldId id="370"/>
            <p14:sldId id="333"/>
            <p14:sldId id="371"/>
            <p14:sldId id="372"/>
            <p14:sldId id="334"/>
            <p14:sldId id="335"/>
            <p14:sldId id="336"/>
            <p14:sldId id="337"/>
            <p14:sldId id="338"/>
            <p14:sldId id="339"/>
            <p14:sldId id="340"/>
            <p14:sldId id="341"/>
            <p14:sldId id="342"/>
            <p14:sldId id="343"/>
            <p14:sldId id="345"/>
            <p14:sldId id="346"/>
            <p14:sldId id="349"/>
            <p14:sldId id="350"/>
            <p14:sldId id="351"/>
            <p14:sldId id="352"/>
            <p14:sldId id="353"/>
            <p14:sldId id="354"/>
            <p14:sldId id="355"/>
            <p14:sldId id="373"/>
            <p14:sldId id="374"/>
            <p14:sldId id="377"/>
          </p14:sldIdLst>
        </p14:section>
        <p14:section name="Untitled Section" id="{A1C4EBB7-3ABC-4BED-BA7D-7C3B348ECFEB}">
          <p14:sldIdLst>
            <p14:sldId id="378"/>
            <p14:sldId id="379"/>
            <p14:sldId id="380"/>
            <p14:sldId id="381"/>
            <p14:sldId id="376"/>
            <p14:sldId id="375"/>
            <p14:sldId id="401"/>
            <p14:sldId id="382"/>
            <p14:sldId id="383"/>
            <p14:sldId id="388"/>
            <p14:sldId id="389"/>
            <p14:sldId id="391"/>
            <p14:sldId id="390"/>
            <p14:sldId id="392"/>
            <p14:sldId id="393"/>
            <p14:sldId id="394"/>
            <p14:sldId id="395"/>
            <p14:sldId id="396"/>
            <p14:sldId id="397"/>
            <p14:sldId id="398"/>
            <p14:sldId id="414"/>
            <p14:sldId id="420"/>
            <p14:sldId id="421"/>
            <p14:sldId id="417"/>
            <p14:sldId id="416"/>
            <p14:sldId id="418"/>
            <p14:sldId id="415"/>
            <p14:sldId id="419"/>
            <p14:sldId id="422"/>
            <p14:sldId id="423"/>
            <p14:sldId id="424"/>
            <p14:sldId id="399"/>
            <p14:sldId id="403"/>
            <p14:sldId id="413"/>
            <p14:sldId id="404"/>
            <p14:sldId id="406"/>
            <p14:sldId id="405"/>
            <p14:sldId id="407"/>
            <p14:sldId id="408"/>
            <p14:sldId id="409"/>
            <p14:sldId id="410"/>
            <p14:sldId id="412"/>
            <p14:sldId id="411"/>
            <p14:sldId id="3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a:srgbClr val="990033"/>
    <a:srgbClr val="CCFF99"/>
    <a:srgbClr val="FF99CC"/>
    <a:srgbClr val="99FF66"/>
    <a:srgbClr val="FFCCFF"/>
    <a:srgbClr val="FF99FF"/>
    <a:srgbClr val="99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presProps" Target="presProps.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slide" Target="slides/slide125.xml" /><Relationship Id="rId134"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notesMaster" Target="notesMasters/notesMaster1.xml" /><Relationship Id="rId136" Type="http://schemas.openxmlformats.org/officeDocument/2006/relationships/tableStyles" Target="tableStyles.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1440" tIns="45720" rIns="91440" bIns="45720" rtlCol="0"/>
          <a:lstStyle>
            <a:lvl1pPr algn="r">
              <a:defRPr sz="1200"/>
            </a:lvl1pPr>
          </a:lstStyle>
          <a:p>
            <a:fld id="{EB02F3A7-3287-473E-9878-88F1FA1C4F21}" type="datetimeFigureOut">
              <a:rPr lang="en-US" smtClean="0"/>
              <a:pPr/>
              <a:t>9/8/2022</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1440" tIns="45720" rIns="91440" bIns="45720" rtlCol="0" anchor="b"/>
          <a:lstStyle>
            <a:lvl1pPr algn="r">
              <a:defRPr sz="1200"/>
            </a:lvl1pPr>
          </a:lstStyle>
          <a:p>
            <a:fld id="{58418193-B5E2-4693-84D6-D19E11D1025A}" type="slidenum">
              <a:rPr lang="en-US" smtClean="0"/>
              <a:pPr/>
              <a:t>‹#›</a:t>
            </a:fld>
            <a:endParaRPr lang="en-US"/>
          </a:p>
        </p:txBody>
      </p:sp>
    </p:spTree>
    <p:extLst>
      <p:ext uri="{BB962C8B-B14F-4D97-AF65-F5344CB8AC3E}">
        <p14:creationId xmlns:p14="http://schemas.microsoft.com/office/powerpoint/2010/main" val="977881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438458" y="0"/>
            <a:ext cx="4160520" cy="365760"/>
          </a:xfrm>
          <a:prstGeom prst="rect">
            <a:avLst/>
          </a:prstGeom>
        </p:spPr>
        <p:txBody>
          <a:bodyPr vert="horz" lIns="91440" tIns="45720" rIns="91440" bIns="45720" rtlCol="0"/>
          <a:lstStyle>
            <a:lvl1pPr algn="r">
              <a:defRPr sz="1200"/>
            </a:lvl1pPr>
          </a:lstStyle>
          <a:p>
            <a:fld id="{3ACFE8BD-D62C-4981-974D-EABB634BAEC5}" type="datetimeFigureOut">
              <a:rPr lang="en-US" smtClean="0"/>
              <a:pPr/>
              <a:t>9/8/2022</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1440" tIns="45720" rIns="91440" bIns="45720" rtlCol="0" anchor="b"/>
          <a:lstStyle>
            <a:lvl1pPr algn="r">
              <a:defRPr sz="1200"/>
            </a:lvl1pPr>
          </a:lstStyle>
          <a:p>
            <a:fld id="{D51EF0D4-BE3D-4F70-BEA1-EA1AD3D8A7C6}" type="slidenum">
              <a:rPr lang="en-US" smtClean="0"/>
              <a:pPr/>
              <a:t>‹#›</a:t>
            </a:fld>
            <a:endParaRPr lang="en-US" dirty="0"/>
          </a:p>
        </p:txBody>
      </p:sp>
    </p:spTree>
    <p:extLst>
      <p:ext uri="{BB962C8B-B14F-4D97-AF65-F5344CB8AC3E}">
        <p14:creationId xmlns:p14="http://schemas.microsoft.com/office/powerpoint/2010/main" val="317467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a:t>
            </a:fld>
            <a:endParaRPr lang="en-US" dirty="0"/>
          </a:p>
        </p:txBody>
      </p:sp>
    </p:spTree>
    <p:extLst>
      <p:ext uri="{BB962C8B-B14F-4D97-AF65-F5344CB8AC3E}">
        <p14:creationId xmlns:p14="http://schemas.microsoft.com/office/powerpoint/2010/main" val="41239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extLst>
      <p:ext uri="{BB962C8B-B14F-4D97-AF65-F5344CB8AC3E}">
        <p14:creationId xmlns:p14="http://schemas.microsoft.com/office/powerpoint/2010/main" val="8648653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102</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103</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104</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106</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107</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108</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109</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110</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111</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extLst>
      <p:ext uri="{BB962C8B-B14F-4D97-AF65-F5344CB8AC3E}">
        <p14:creationId xmlns:p14="http://schemas.microsoft.com/office/powerpoint/2010/main" val="429046315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112</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113</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114</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116</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117</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118</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119</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120</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121</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extLst>
      <p:ext uri="{BB962C8B-B14F-4D97-AF65-F5344CB8AC3E}">
        <p14:creationId xmlns:p14="http://schemas.microsoft.com/office/powerpoint/2010/main" val="215171627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122</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123</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124</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126</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127</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128</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129</a:t>
            </a:fld>
            <a:endParaRPr lang="en-US" dirty="0"/>
          </a:p>
        </p:txBody>
      </p:sp>
    </p:spTree>
    <p:extLst>
      <p:ext uri="{BB962C8B-B14F-4D97-AF65-F5344CB8AC3E}">
        <p14:creationId xmlns:p14="http://schemas.microsoft.com/office/powerpoint/2010/main" val="145807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p14="http://schemas.microsoft.com/office/powerpoint/2010/main" val="204156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p14="http://schemas.microsoft.com/office/powerpoint/2010/main" val="1712421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extLst>
      <p:ext uri="{BB962C8B-B14F-4D97-AF65-F5344CB8AC3E}">
        <p14:creationId xmlns:p14="http://schemas.microsoft.com/office/powerpoint/2010/main" val="609920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extLst>
      <p:ext uri="{BB962C8B-B14F-4D97-AF65-F5344CB8AC3E}">
        <p14:creationId xmlns:p14="http://schemas.microsoft.com/office/powerpoint/2010/main" val="3424120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19</a:t>
            </a:fld>
            <a:endParaRPr lang="en-US" dirty="0"/>
          </a:p>
        </p:txBody>
      </p:sp>
    </p:spTree>
    <p:extLst>
      <p:ext uri="{BB962C8B-B14F-4D97-AF65-F5344CB8AC3E}">
        <p14:creationId xmlns:p14="http://schemas.microsoft.com/office/powerpoint/2010/main" val="2031277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20</a:t>
            </a:fld>
            <a:endParaRPr lang="en-US" dirty="0"/>
          </a:p>
        </p:txBody>
      </p:sp>
    </p:spTree>
    <p:extLst>
      <p:ext uri="{BB962C8B-B14F-4D97-AF65-F5344CB8AC3E}">
        <p14:creationId xmlns:p14="http://schemas.microsoft.com/office/powerpoint/2010/main" val="2929660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21</a:t>
            </a:fld>
            <a:endParaRPr lang="en-US" dirty="0"/>
          </a:p>
        </p:txBody>
      </p:sp>
    </p:spTree>
    <p:extLst>
      <p:ext uri="{BB962C8B-B14F-4D97-AF65-F5344CB8AC3E}">
        <p14:creationId xmlns:p14="http://schemas.microsoft.com/office/powerpoint/2010/main" val="371922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a:t>
            </a:fld>
            <a:endParaRPr lang="en-US" dirty="0"/>
          </a:p>
        </p:txBody>
      </p:sp>
    </p:spTree>
    <p:extLst>
      <p:ext uri="{BB962C8B-B14F-4D97-AF65-F5344CB8AC3E}">
        <p14:creationId xmlns:p14="http://schemas.microsoft.com/office/powerpoint/2010/main" val="2549822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22</a:t>
            </a:fld>
            <a:endParaRPr lang="en-US" dirty="0"/>
          </a:p>
        </p:txBody>
      </p:sp>
    </p:spTree>
    <p:extLst>
      <p:ext uri="{BB962C8B-B14F-4D97-AF65-F5344CB8AC3E}">
        <p14:creationId xmlns:p14="http://schemas.microsoft.com/office/powerpoint/2010/main" val="492291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23</a:t>
            </a:fld>
            <a:endParaRPr lang="en-US" dirty="0"/>
          </a:p>
        </p:txBody>
      </p:sp>
    </p:spTree>
    <p:extLst>
      <p:ext uri="{BB962C8B-B14F-4D97-AF65-F5344CB8AC3E}">
        <p14:creationId xmlns:p14="http://schemas.microsoft.com/office/powerpoint/2010/main" val="2591769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24</a:t>
            </a:fld>
            <a:endParaRPr lang="en-US" dirty="0"/>
          </a:p>
        </p:txBody>
      </p:sp>
    </p:spTree>
    <p:extLst>
      <p:ext uri="{BB962C8B-B14F-4D97-AF65-F5344CB8AC3E}">
        <p14:creationId xmlns:p14="http://schemas.microsoft.com/office/powerpoint/2010/main" val="3046708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25</a:t>
            </a:fld>
            <a:endParaRPr lang="en-US" dirty="0"/>
          </a:p>
        </p:txBody>
      </p:sp>
    </p:spTree>
    <p:extLst>
      <p:ext uri="{BB962C8B-B14F-4D97-AF65-F5344CB8AC3E}">
        <p14:creationId xmlns:p14="http://schemas.microsoft.com/office/powerpoint/2010/main" val="1216646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26</a:t>
            </a:fld>
            <a:endParaRPr lang="en-US" dirty="0"/>
          </a:p>
        </p:txBody>
      </p:sp>
    </p:spTree>
    <p:extLst>
      <p:ext uri="{BB962C8B-B14F-4D97-AF65-F5344CB8AC3E}">
        <p14:creationId xmlns:p14="http://schemas.microsoft.com/office/powerpoint/2010/main" val="3049362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27</a:t>
            </a:fld>
            <a:endParaRPr lang="en-US" dirty="0"/>
          </a:p>
        </p:txBody>
      </p:sp>
    </p:spTree>
    <p:extLst>
      <p:ext uri="{BB962C8B-B14F-4D97-AF65-F5344CB8AC3E}">
        <p14:creationId xmlns:p14="http://schemas.microsoft.com/office/powerpoint/2010/main" val="2675135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28</a:t>
            </a:fld>
            <a:endParaRPr lang="en-US" dirty="0"/>
          </a:p>
        </p:txBody>
      </p:sp>
    </p:spTree>
    <p:extLst>
      <p:ext uri="{BB962C8B-B14F-4D97-AF65-F5344CB8AC3E}">
        <p14:creationId xmlns:p14="http://schemas.microsoft.com/office/powerpoint/2010/main" val="1993026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29</a:t>
            </a:fld>
            <a:endParaRPr lang="en-US" dirty="0"/>
          </a:p>
        </p:txBody>
      </p:sp>
    </p:spTree>
    <p:extLst>
      <p:ext uri="{BB962C8B-B14F-4D97-AF65-F5344CB8AC3E}">
        <p14:creationId xmlns:p14="http://schemas.microsoft.com/office/powerpoint/2010/main" val="2058231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30</a:t>
            </a:fld>
            <a:endParaRPr lang="en-US" dirty="0"/>
          </a:p>
        </p:txBody>
      </p:sp>
    </p:spTree>
    <p:extLst>
      <p:ext uri="{BB962C8B-B14F-4D97-AF65-F5344CB8AC3E}">
        <p14:creationId xmlns:p14="http://schemas.microsoft.com/office/powerpoint/2010/main" val="3417099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31</a:t>
            </a:fld>
            <a:endParaRPr lang="en-US" dirty="0"/>
          </a:p>
        </p:txBody>
      </p:sp>
    </p:spTree>
    <p:extLst>
      <p:ext uri="{BB962C8B-B14F-4D97-AF65-F5344CB8AC3E}">
        <p14:creationId xmlns:p14="http://schemas.microsoft.com/office/powerpoint/2010/main" val="294926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a:t>
            </a:fld>
            <a:endParaRPr lang="en-US" dirty="0"/>
          </a:p>
        </p:txBody>
      </p:sp>
    </p:spTree>
    <p:extLst>
      <p:ext uri="{BB962C8B-B14F-4D97-AF65-F5344CB8AC3E}">
        <p14:creationId xmlns:p14="http://schemas.microsoft.com/office/powerpoint/2010/main" val="4194874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32</a:t>
            </a:fld>
            <a:endParaRPr lang="en-US" dirty="0"/>
          </a:p>
        </p:txBody>
      </p:sp>
    </p:spTree>
    <p:extLst>
      <p:ext uri="{BB962C8B-B14F-4D97-AF65-F5344CB8AC3E}">
        <p14:creationId xmlns:p14="http://schemas.microsoft.com/office/powerpoint/2010/main" val="2946595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33</a:t>
            </a:fld>
            <a:endParaRPr lang="en-US" dirty="0"/>
          </a:p>
        </p:txBody>
      </p:sp>
    </p:spTree>
    <p:extLst>
      <p:ext uri="{BB962C8B-B14F-4D97-AF65-F5344CB8AC3E}">
        <p14:creationId xmlns:p14="http://schemas.microsoft.com/office/powerpoint/2010/main" val="1484766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34</a:t>
            </a:fld>
            <a:endParaRPr lang="en-US" dirty="0"/>
          </a:p>
        </p:txBody>
      </p:sp>
    </p:spTree>
    <p:extLst>
      <p:ext uri="{BB962C8B-B14F-4D97-AF65-F5344CB8AC3E}">
        <p14:creationId xmlns:p14="http://schemas.microsoft.com/office/powerpoint/2010/main" val="1756977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35</a:t>
            </a:fld>
            <a:endParaRPr lang="en-US" dirty="0"/>
          </a:p>
        </p:txBody>
      </p:sp>
    </p:spTree>
    <p:extLst>
      <p:ext uri="{BB962C8B-B14F-4D97-AF65-F5344CB8AC3E}">
        <p14:creationId xmlns:p14="http://schemas.microsoft.com/office/powerpoint/2010/main" val="2953082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36</a:t>
            </a:fld>
            <a:endParaRPr lang="en-US" dirty="0"/>
          </a:p>
        </p:txBody>
      </p:sp>
    </p:spTree>
    <p:extLst>
      <p:ext uri="{BB962C8B-B14F-4D97-AF65-F5344CB8AC3E}">
        <p14:creationId xmlns:p14="http://schemas.microsoft.com/office/powerpoint/2010/main" val="35164052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37</a:t>
            </a:fld>
            <a:endParaRPr lang="en-US" dirty="0"/>
          </a:p>
        </p:txBody>
      </p:sp>
    </p:spTree>
    <p:extLst>
      <p:ext uri="{BB962C8B-B14F-4D97-AF65-F5344CB8AC3E}">
        <p14:creationId xmlns:p14="http://schemas.microsoft.com/office/powerpoint/2010/main" val="4111574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38</a:t>
            </a:fld>
            <a:endParaRPr lang="en-US" dirty="0"/>
          </a:p>
        </p:txBody>
      </p:sp>
    </p:spTree>
    <p:extLst>
      <p:ext uri="{BB962C8B-B14F-4D97-AF65-F5344CB8AC3E}">
        <p14:creationId xmlns:p14="http://schemas.microsoft.com/office/powerpoint/2010/main" val="222351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39</a:t>
            </a:fld>
            <a:endParaRPr lang="en-US" dirty="0"/>
          </a:p>
        </p:txBody>
      </p:sp>
    </p:spTree>
    <p:extLst>
      <p:ext uri="{BB962C8B-B14F-4D97-AF65-F5344CB8AC3E}">
        <p14:creationId xmlns:p14="http://schemas.microsoft.com/office/powerpoint/2010/main" val="3957902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40</a:t>
            </a:fld>
            <a:endParaRPr lang="en-US" dirty="0"/>
          </a:p>
        </p:txBody>
      </p:sp>
    </p:spTree>
    <p:extLst>
      <p:ext uri="{BB962C8B-B14F-4D97-AF65-F5344CB8AC3E}">
        <p14:creationId xmlns:p14="http://schemas.microsoft.com/office/powerpoint/2010/main" val="1082719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41</a:t>
            </a:fld>
            <a:endParaRPr lang="en-US" dirty="0"/>
          </a:p>
        </p:txBody>
      </p:sp>
    </p:spTree>
    <p:extLst>
      <p:ext uri="{BB962C8B-B14F-4D97-AF65-F5344CB8AC3E}">
        <p14:creationId xmlns:p14="http://schemas.microsoft.com/office/powerpoint/2010/main" val="2125045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DIP- Dual </a:t>
            </a:r>
            <a:r>
              <a:rPr lang="en-US"/>
              <a:t>Inline Package</a:t>
            </a:r>
          </a:p>
        </p:txBody>
      </p:sp>
      <p:sp>
        <p:nvSpPr>
          <p:cNvPr id="4" name="Slide Number Placeholder 3"/>
          <p:cNvSpPr>
            <a:spLocks noGrp="1"/>
          </p:cNvSpPr>
          <p:nvPr>
            <p:ph type="sldNum" sz="quarter" idx="10"/>
          </p:nvPr>
        </p:nvSpPr>
        <p:spPr/>
        <p:txBody>
          <a:bodyPr/>
          <a:lstStyle/>
          <a:p>
            <a:fld id="{D51EF0D4-BE3D-4F70-BEA1-EA1AD3D8A7C6}" type="slidenum">
              <a:rPr lang="en-US" smtClean="0"/>
              <a:pPr/>
              <a:t>6</a:t>
            </a:fld>
            <a:endParaRPr lang="en-US" dirty="0"/>
          </a:p>
        </p:txBody>
      </p:sp>
    </p:spTree>
    <p:extLst>
      <p:ext uri="{BB962C8B-B14F-4D97-AF65-F5344CB8AC3E}">
        <p14:creationId xmlns:p14="http://schemas.microsoft.com/office/powerpoint/2010/main" val="4094889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42</a:t>
            </a:fld>
            <a:endParaRPr lang="en-US" dirty="0"/>
          </a:p>
        </p:txBody>
      </p:sp>
    </p:spTree>
    <p:extLst>
      <p:ext uri="{BB962C8B-B14F-4D97-AF65-F5344CB8AC3E}">
        <p14:creationId xmlns:p14="http://schemas.microsoft.com/office/powerpoint/2010/main" val="40394607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43</a:t>
            </a:fld>
            <a:endParaRPr lang="en-US" dirty="0"/>
          </a:p>
        </p:txBody>
      </p:sp>
    </p:spTree>
    <p:extLst>
      <p:ext uri="{BB962C8B-B14F-4D97-AF65-F5344CB8AC3E}">
        <p14:creationId xmlns:p14="http://schemas.microsoft.com/office/powerpoint/2010/main" val="15487801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44</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46</a:t>
            </a:fld>
            <a:endParaRPr lang="en-US" dirty="0"/>
          </a:p>
        </p:txBody>
      </p:sp>
    </p:spTree>
    <p:extLst>
      <p:ext uri="{BB962C8B-B14F-4D97-AF65-F5344CB8AC3E}">
        <p14:creationId xmlns:p14="http://schemas.microsoft.com/office/powerpoint/2010/main" val="41447464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47</a:t>
            </a:fld>
            <a:endParaRPr lang="en-US" dirty="0"/>
          </a:p>
        </p:txBody>
      </p:sp>
    </p:spTree>
    <p:extLst>
      <p:ext uri="{BB962C8B-B14F-4D97-AF65-F5344CB8AC3E}">
        <p14:creationId xmlns:p14="http://schemas.microsoft.com/office/powerpoint/2010/main" val="3223293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48</a:t>
            </a:fld>
            <a:endParaRPr lang="en-US" dirty="0"/>
          </a:p>
        </p:txBody>
      </p:sp>
    </p:spTree>
    <p:extLst>
      <p:ext uri="{BB962C8B-B14F-4D97-AF65-F5344CB8AC3E}">
        <p14:creationId xmlns:p14="http://schemas.microsoft.com/office/powerpoint/2010/main" val="42447553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49</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50</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51</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a:t>
            </a:fld>
            <a:endParaRPr lang="en-US" dirty="0"/>
          </a:p>
        </p:txBody>
      </p:sp>
    </p:spTree>
    <p:extLst>
      <p:ext uri="{BB962C8B-B14F-4D97-AF65-F5344CB8AC3E}">
        <p14:creationId xmlns:p14="http://schemas.microsoft.com/office/powerpoint/2010/main" val="28644601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52</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53</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54</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56</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57</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58</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59</a:t>
            </a:fld>
            <a:endParaRPr lang="en-US" dirty="0"/>
          </a:p>
        </p:txBody>
      </p:sp>
    </p:spTree>
    <p:extLst>
      <p:ext uri="{BB962C8B-B14F-4D97-AF65-F5344CB8AC3E}">
        <p14:creationId xmlns:p14="http://schemas.microsoft.com/office/powerpoint/2010/main" val="22110618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60</a:t>
            </a:fld>
            <a:endParaRPr lang="en-US" dirty="0"/>
          </a:p>
        </p:txBody>
      </p:sp>
    </p:spTree>
    <p:extLst>
      <p:ext uri="{BB962C8B-B14F-4D97-AF65-F5344CB8AC3E}">
        <p14:creationId xmlns:p14="http://schemas.microsoft.com/office/powerpoint/2010/main" val="40378867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61</a:t>
            </a:fld>
            <a:endParaRPr lang="en-US" dirty="0"/>
          </a:p>
        </p:txBody>
      </p:sp>
    </p:spTree>
    <p:extLst>
      <p:ext uri="{BB962C8B-B14F-4D97-AF65-F5344CB8AC3E}">
        <p14:creationId xmlns:p14="http://schemas.microsoft.com/office/powerpoint/2010/main" val="148746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a:t>
            </a:fld>
            <a:endParaRPr lang="en-US" dirty="0"/>
          </a:p>
        </p:txBody>
      </p:sp>
    </p:spTree>
    <p:extLst>
      <p:ext uri="{BB962C8B-B14F-4D97-AF65-F5344CB8AC3E}">
        <p14:creationId xmlns:p14="http://schemas.microsoft.com/office/powerpoint/2010/main" val="9737960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62</a:t>
            </a:fld>
            <a:endParaRPr lang="en-US" dirty="0"/>
          </a:p>
        </p:txBody>
      </p:sp>
    </p:spTree>
    <p:extLst>
      <p:ext uri="{BB962C8B-B14F-4D97-AF65-F5344CB8AC3E}">
        <p14:creationId xmlns:p14="http://schemas.microsoft.com/office/powerpoint/2010/main" val="544477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63</a:t>
            </a:fld>
            <a:endParaRPr lang="en-US" dirty="0"/>
          </a:p>
        </p:txBody>
      </p:sp>
    </p:spTree>
    <p:extLst>
      <p:ext uri="{BB962C8B-B14F-4D97-AF65-F5344CB8AC3E}">
        <p14:creationId xmlns:p14="http://schemas.microsoft.com/office/powerpoint/2010/main" val="37549052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64</a:t>
            </a:fld>
            <a:endParaRPr lang="en-US" dirty="0"/>
          </a:p>
        </p:txBody>
      </p:sp>
    </p:spTree>
    <p:extLst>
      <p:ext uri="{BB962C8B-B14F-4D97-AF65-F5344CB8AC3E}">
        <p14:creationId xmlns:p14="http://schemas.microsoft.com/office/powerpoint/2010/main" val="1875746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65</a:t>
            </a:fld>
            <a:endParaRPr lang="en-US" dirty="0"/>
          </a:p>
        </p:txBody>
      </p:sp>
    </p:spTree>
    <p:extLst>
      <p:ext uri="{BB962C8B-B14F-4D97-AF65-F5344CB8AC3E}">
        <p14:creationId xmlns:p14="http://schemas.microsoft.com/office/powerpoint/2010/main" val="15941794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66</a:t>
            </a:fld>
            <a:endParaRPr lang="en-US" dirty="0"/>
          </a:p>
        </p:txBody>
      </p:sp>
    </p:spTree>
    <p:extLst>
      <p:ext uri="{BB962C8B-B14F-4D97-AF65-F5344CB8AC3E}">
        <p14:creationId xmlns:p14="http://schemas.microsoft.com/office/powerpoint/2010/main" val="24428677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67</a:t>
            </a:fld>
            <a:endParaRPr lang="en-US" dirty="0"/>
          </a:p>
        </p:txBody>
      </p:sp>
    </p:spTree>
    <p:extLst>
      <p:ext uri="{BB962C8B-B14F-4D97-AF65-F5344CB8AC3E}">
        <p14:creationId xmlns:p14="http://schemas.microsoft.com/office/powerpoint/2010/main" val="16981801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68</a:t>
            </a:fld>
            <a:endParaRPr lang="en-US" dirty="0"/>
          </a:p>
        </p:txBody>
      </p:sp>
    </p:spTree>
    <p:extLst>
      <p:ext uri="{BB962C8B-B14F-4D97-AF65-F5344CB8AC3E}">
        <p14:creationId xmlns:p14="http://schemas.microsoft.com/office/powerpoint/2010/main" val="18770589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69</a:t>
            </a:fld>
            <a:endParaRPr lang="en-US" dirty="0"/>
          </a:p>
        </p:txBody>
      </p:sp>
    </p:spTree>
    <p:extLst>
      <p:ext uri="{BB962C8B-B14F-4D97-AF65-F5344CB8AC3E}">
        <p14:creationId xmlns:p14="http://schemas.microsoft.com/office/powerpoint/2010/main" val="3239204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70</a:t>
            </a:fld>
            <a:endParaRPr lang="en-US" dirty="0"/>
          </a:p>
        </p:txBody>
      </p:sp>
    </p:spTree>
    <p:extLst>
      <p:ext uri="{BB962C8B-B14F-4D97-AF65-F5344CB8AC3E}">
        <p14:creationId xmlns:p14="http://schemas.microsoft.com/office/powerpoint/2010/main" val="28412273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71</a:t>
            </a:fld>
            <a:endParaRPr lang="en-US" dirty="0"/>
          </a:p>
        </p:txBody>
      </p:sp>
    </p:spTree>
    <p:extLst>
      <p:ext uri="{BB962C8B-B14F-4D97-AF65-F5344CB8AC3E}">
        <p14:creationId xmlns:p14="http://schemas.microsoft.com/office/powerpoint/2010/main" val="335919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extLst>
      <p:ext uri="{BB962C8B-B14F-4D97-AF65-F5344CB8AC3E}">
        <p14:creationId xmlns:p14="http://schemas.microsoft.com/office/powerpoint/2010/main" val="29612722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72</a:t>
            </a:fld>
            <a:endParaRPr lang="en-US" dirty="0"/>
          </a:p>
        </p:txBody>
      </p:sp>
    </p:spTree>
    <p:extLst>
      <p:ext uri="{BB962C8B-B14F-4D97-AF65-F5344CB8AC3E}">
        <p14:creationId xmlns:p14="http://schemas.microsoft.com/office/powerpoint/2010/main" val="24407620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73</a:t>
            </a:fld>
            <a:endParaRPr lang="en-US" dirty="0"/>
          </a:p>
        </p:txBody>
      </p:sp>
    </p:spTree>
    <p:extLst>
      <p:ext uri="{BB962C8B-B14F-4D97-AF65-F5344CB8AC3E}">
        <p14:creationId xmlns:p14="http://schemas.microsoft.com/office/powerpoint/2010/main" val="20191494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74</a:t>
            </a:fld>
            <a:endParaRPr lang="en-US" dirty="0"/>
          </a:p>
        </p:txBody>
      </p:sp>
    </p:spTree>
    <p:extLst>
      <p:ext uri="{BB962C8B-B14F-4D97-AF65-F5344CB8AC3E}">
        <p14:creationId xmlns:p14="http://schemas.microsoft.com/office/powerpoint/2010/main" val="19327132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75</a:t>
            </a:fld>
            <a:endParaRPr lang="en-US" dirty="0"/>
          </a:p>
        </p:txBody>
      </p:sp>
    </p:spTree>
    <p:extLst>
      <p:ext uri="{BB962C8B-B14F-4D97-AF65-F5344CB8AC3E}">
        <p14:creationId xmlns:p14="http://schemas.microsoft.com/office/powerpoint/2010/main" val="41538062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76</a:t>
            </a:fld>
            <a:endParaRPr lang="en-US" dirty="0"/>
          </a:p>
        </p:txBody>
      </p:sp>
    </p:spTree>
    <p:extLst>
      <p:ext uri="{BB962C8B-B14F-4D97-AF65-F5344CB8AC3E}">
        <p14:creationId xmlns:p14="http://schemas.microsoft.com/office/powerpoint/2010/main" val="25560832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77</a:t>
            </a:fld>
            <a:endParaRPr lang="en-US" dirty="0"/>
          </a:p>
        </p:txBody>
      </p:sp>
    </p:spTree>
    <p:extLst>
      <p:ext uri="{BB962C8B-B14F-4D97-AF65-F5344CB8AC3E}">
        <p14:creationId xmlns:p14="http://schemas.microsoft.com/office/powerpoint/2010/main" val="34818905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78</a:t>
            </a:fld>
            <a:endParaRPr lang="en-US" dirty="0"/>
          </a:p>
        </p:txBody>
      </p:sp>
    </p:spTree>
    <p:extLst>
      <p:ext uri="{BB962C8B-B14F-4D97-AF65-F5344CB8AC3E}">
        <p14:creationId xmlns:p14="http://schemas.microsoft.com/office/powerpoint/2010/main" val="3484833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79</a:t>
            </a:fld>
            <a:endParaRPr lang="en-US" dirty="0"/>
          </a:p>
        </p:txBody>
      </p:sp>
    </p:spTree>
    <p:extLst>
      <p:ext uri="{BB962C8B-B14F-4D97-AF65-F5344CB8AC3E}">
        <p14:creationId xmlns:p14="http://schemas.microsoft.com/office/powerpoint/2010/main" val="37946521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80</a:t>
            </a:fld>
            <a:endParaRPr lang="en-US" dirty="0"/>
          </a:p>
        </p:txBody>
      </p:sp>
    </p:spTree>
    <p:extLst>
      <p:ext uri="{BB962C8B-B14F-4D97-AF65-F5344CB8AC3E}">
        <p14:creationId xmlns:p14="http://schemas.microsoft.com/office/powerpoint/2010/main" val="21803915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81</a:t>
            </a:fld>
            <a:endParaRPr lang="en-US" dirty="0"/>
          </a:p>
        </p:txBody>
      </p:sp>
    </p:spTree>
    <p:extLst>
      <p:ext uri="{BB962C8B-B14F-4D97-AF65-F5344CB8AC3E}">
        <p14:creationId xmlns:p14="http://schemas.microsoft.com/office/powerpoint/2010/main" val="122427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p14="http://schemas.microsoft.com/office/powerpoint/2010/main" val="17363969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82</a:t>
            </a:fld>
            <a:endParaRPr lang="en-US" dirty="0"/>
          </a:p>
        </p:txBody>
      </p:sp>
    </p:spTree>
    <p:extLst>
      <p:ext uri="{BB962C8B-B14F-4D97-AF65-F5344CB8AC3E}">
        <p14:creationId xmlns:p14="http://schemas.microsoft.com/office/powerpoint/2010/main" val="24114220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83</a:t>
            </a:fld>
            <a:endParaRPr lang="en-US" dirty="0"/>
          </a:p>
        </p:txBody>
      </p:sp>
    </p:spTree>
    <p:extLst>
      <p:ext uri="{BB962C8B-B14F-4D97-AF65-F5344CB8AC3E}">
        <p14:creationId xmlns:p14="http://schemas.microsoft.com/office/powerpoint/2010/main" val="27684770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84</a:t>
            </a:fld>
            <a:endParaRPr lang="en-US" dirty="0"/>
          </a:p>
        </p:txBody>
      </p:sp>
    </p:spTree>
    <p:extLst>
      <p:ext uri="{BB962C8B-B14F-4D97-AF65-F5344CB8AC3E}">
        <p14:creationId xmlns:p14="http://schemas.microsoft.com/office/powerpoint/2010/main" val="18570497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85</a:t>
            </a:fld>
            <a:endParaRPr lang="en-US" dirty="0"/>
          </a:p>
        </p:txBody>
      </p:sp>
    </p:spTree>
    <p:extLst>
      <p:ext uri="{BB962C8B-B14F-4D97-AF65-F5344CB8AC3E}">
        <p14:creationId xmlns:p14="http://schemas.microsoft.com/office/powerpoint/2010/main" val="9512954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86</a:t>
            </a:fld>
            <a:endParaRPr lang="en-US" dirty="0"/>
          </a:p>
        </p:txBody>
      </p:sp>
    </p:spTree>
    <p:extLst>
      <p:ext uri="{BB962C8B-B14F-4D97-AF65-F5344CB8AC3E}">
        <p14:creationId xmlns:p14="http://schemas.microsoft.com/office/powerpoint/2010/main" val="24275736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87</a:t>
            </a:fld>
            <a:endParaRPr lang="en-US" dirty="0"/>
          </a:p>
        </p:txBody>
      </p:sp>
    </p:spTree>
    <p:extLst>
      <p:ext uri="{BB962C8B-B14F-4D97-AF65-F5344CB8AC3E}">
        <p14:creationId xmlns:p14="http://schemas.microsoft.com/office/powerpoint/2010/main" val="19224780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88</a:t>
            </a:fld>
            <a:endParaRPr lang="en-US" dirty="0"/>
          </a:p>
        </p:txBody>
      </p:sp>
    </p:spTree>
    <p:extLst>
      <p:ext uri="{BB962C8B-B14F-4D97-AF65-F5344CB8AC3E}">
        <p14:creationId xmlns:p14="http://schemas.microsoft.com/office/powerpoint/2010/main" val="21287688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89</a:t>
            </a:fld>
            <a:endParaRPr lang="en-US" dirty="0"/>
          </a:p>
        </p:txBody>
      </p:sp>
    </p:spTree>
    <p:extLst>
      <p:ext uri="{BB962C8B-B14F-4D97-AF65-F5344CB8AC3E}">
        <p14:creationId xmlns:p14="http://schemas.microsoft.com/office/powerpoint/2010/main" val="14331453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90</a:t>
            </a:fld>
            <a:endParaRPr lang="en-US" dirty="0"/>
          </a:p>
        </p:txBody>
      </p:sp>
    </p:spTree>
    <p:extLst>
      <p:ext uri="{BB962C8B-B14F-4D97-AF65-F5344CB8AC3E}">
        <p14:creationId xmlns:p14="http://schemas.microsoft.com/office/powerpoint/2010/main" val="30224810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91</a:t>
            </a:fld>
            <a:endParaRPr lang="en-US" dirty="0"/>
          </a:p>
        </p:txBody>
      </p:sp>
    </p:spTree>
    <p:extLst>
      <p:ext uri="{BB962C8B-B14F-4D97-AF65-F5344CB8AC3E}">
        <p14:creationId xmlns:p14="http://schemas.microsoft.com/office/powerpoint/2010/main" val="2821897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val="4515389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92</a:t>
            </a:fld>
            <a:endParaRPr lang="en-US" dirty="0"/>
          </a:p>
        </p:txBody>
      </p:sp>
    </p:spTree>
    <p:extLst>
      <p:ext uri="{BB962C8B-B14F-4D97-AF65-F5344CB8AC3E}">
        <p14:creationId xmlns:p14="http://schemas.microsoft.com/office/powerpoint/2010/main" val="145858582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93</a:t>
            </a:fld>
            <a:endParaRPr lang="en-US" dirty="0"/>
          </a:p>
        </p:txBody>
      </p:sp>
    </p:spTree>
    <p:extLst>
      <p:ext uri="{BB962C8B-B14F-4D97-AF65-F5344CB8AC3E}">
        <p14:creationId xmlns:p14="http://schemas.microsoft.com/office/powerpoint/2010/main" val="14585858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94</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95</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96</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97</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98</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99</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100</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101</a:t>
            </a:fld>
            <a:endParaRPr lang="en-US" dirty="0"/>
          </a:p>
        </p:txBody>
      </p:sp>
    </p:spTree>
    <p:extLst>
      <p:ext uri="{BB962C8B-B14F-4D97-AF65-F5344CB8AC3E}">
        <p14:creationId xmlns:p14="http://schemas.microsoft.com/office/powerpoint/2010/main" val="71050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E850C-AF93-4956-BF48-54E389529FC9}" type="datetime1">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55991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77206-DE01-4673-95B1-850E8293398C}" type="datetime1">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76730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1FC94-5558-4295-BD29-57EEAEDAF123}" type="datetime1">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44040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7CC5F7-AF58-4935-854F-1294D8480485}" type="datetime1">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79330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4573B3-9B98-4AD7-A970-0B8A65E9F455}" type="datetime1">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16994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84CF42-69A5-4F2A-9DCF-72FD5EDAD5B3}" type="datetime1">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92714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48530-A9A2-42A9-972D-2A40F4592579}" type="datetime1">
              <a:rPr lang="en-US" smtClean="0"/>
              <a:pPr/>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27030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95600" y="110756"/>
            <a:ext cx="60198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D169FFB-2912-4B6A-A049-8F3BD1CC1E5A}" type="datetime1">
              <a:rPr lang="en-US" smtClean="0"/>
              <a:pPr/>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E6815B-E59C-4D87-B1F6-ECBDD22AF1DC}" type="slidenum">
              <a:rPr lang="en-US" smtClean="0"/>
              <a:pPr/>
              <a:t>‹#›</a:t>
            </a:fld>
            <a:endParaRPr lang="en-US" dirty="0"/>
          </a:p>
        </p:txBody>
      </p:sp>
      <p:pic>
        <p:nvPicPr>
          <p:cNvPr id="2051" name="Picture 3" descr="C:\Users\AMMU\Desktop\Borde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78905" y="-25052"/>
            <a:ext cx="7265095"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5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DC750-60AD-4FDC-BC50-E950272131C1}" type="datetime1">
              <a:rPr lang="en-US" smtClean="0"/>
              <a:pPr/>
              <a:t>9/8/2022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411303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C14E-AC3E-4FE0-8224-6CB0D030CA8B}" type="datetime1">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51686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2CF68-A398-40A5-AE77-71E77434B9D5}" type="datetime1">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78128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0" y="198438"/>
            <a:ext cx="6019800" cy="487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43000"/>
            <a:ext cx="8229600" cy="5105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AFFD7ED8-47ED-49B8-A8ED-5D345B6B7BCC}" type="datetime1">
              <a:rPr lang="en-US" smtClean="0"/>
              <a:pPr/>
              <a:t>9/8/2022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75441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6.xml"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98.xml" /><Relationship Id="rId1" Type="http://schemas.openxmlformats.org/officeDocument/2006/relationships/slideLayout" Target="../slideLayouts/slideLayout6.xml" /></Relationships>
</file>

<file path=ppt/slides/_rels/slide101.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99.xml" /><Relationship Id="rId1" Type="http://schemas.openxmlformats.org/officeDocument/2006/relationships/slideLayout" Target="../slideLayouts/slideLayout6.xml" /></Relationships>
</file>

<file path=ppt/slides/_rels/slide102.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100.xml" /><Relationship Id="rId1" Type="http://schemas.openxmlformats.org/officeDocument/2006/relationships/slideLayout" Target="../slideLayouts/slideLayout6.xml" /></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 /><Relationship Id="rId1" Type="http://schemas.openxmlformats.org/officeDocument/2006/relationships/slideLayout" Target="../slideLayouts/slideLayout6.xml" /></Relationships>
</file>

<file path=ppt/slides/_rels/slide104.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102.xml" /><Relationship Id="rId1" Type="http://schemas.openxmlformats.org/officeDocument/2006/relationships/slideLayout" Target="../slideLayouts/slideLayout6.xml" /></Relationships>
</file>

<file path=ppt/slides/_rels/slide105.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103.xml" /><Relationship Id="rId1" Type="http://schemas.openxmlformats.org/officeDocument/2006/relationships/slideLayout" Target="../slideLayouts/slideLayout6.xml" /></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 /><Relationship Id="rId1" Type="http://schemas.openxmlformats.org/officeDocument/2006/relationships/slideLayout" Target="../slideLayouts/slideLayout1.xml" /></Relationships>
</file>

<file path=ppt/slides/_rels/slide107.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notesSlide" Target="../notesSlides/notesSlide105.xml" /><Relationship Id="rId1" Type="http://schemas.openxmlformats.org/officeDocument/2006/relationships/slideLayout" Target="../slideLayouts/slideLayout6.xml" /><Relationship Id="rId4" Type="http://schemas.openxmlformats.org/officeDocument/2006/relationships/image" Target="../media/image21.gif" /></Relationships>
</file>

<file path=ppt/slides/_rels/slide108.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notesSlide" Target="../notesSlides/notesSlide106.xml" /><Relationship Id="rId1" Type="http://schemas.openxmlformats.org/officeDocument/2006/relationships/slideLayout" Target="../slideLayouts/slideLayout6.xml" /><Relationship Id="rId4" Type="http://schemas.openxmlformats.org/officeDocument/2006/relationships/image" Target="../media/image21.gif" /></Relationships>
</file>

<file path=ppt/slides/_rels/slide109.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107.xml" /><Relationship Id="rId1" Type="http://schemas.openxmlformats.org/officeDocument/2006/relationships/slideLayout" Target="../slideLayouts/slideLayout6.xml" /><Relationship Id="rId5" Type="http://schemas.openxmlformats.org/officeDocument/2006/relationships/image" Target="../media/image44.png" /><Relationship Id="rId4" Type="http://schemas.openxmlformats.org/officeDocument/2006/relationships/image" Target="../media/image46.png"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_rels/slide110.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notesSlide" Target="../notesSlides/notesSlide108.xml" /><Relationship Id="rId1" Type="http://schemas.openxmlformats.org/officeDocument/2006/relationships/slideLayout" Target="../slideLayouts/slideLayout6.xml" /><Relationship Id="rId4" Type="http://schemas.openxmlformats.org/officeDocument/2006/relationships/image" Target="../media/image47.png" /></Relationships>
</file>

<file path=ppt/slides/_rels/slide111.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109.xml" /><Relationship Id="rId1" Type="http://schemas.openxmlformats.org/officeDocument/2006/relationships/slideLayout" Target="../slideLayouts/slideLayout6.xml" /></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 /><Relationship Id="rId1" Type="http://schemas.openxmlformats.org/officeDocument/2006/relationships/slideLayout" Target="../slideLayouts/slideLayout6.xml" /></Relationships>
</file>

<file path=ppt/slides/_rels/slide113.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111.xml" /><Relationship Id="rId1" Type="http://schemas.openxmlformats.org/officeDocument/2006/relationships/slideLayout" Target="../slideLayouts/slideLayout6.xml" /></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 /><Relationship Id="rId1" Type="http://schemas.openxmlformats.org/officeDocument/2006/relationships/slideLayout" Target="../slideLayouts/slideLayout6.xml" /></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 /><Relationship Id="rId1" Type="http://schemas.openxmlformats.org/officeDocument/2006/relationships/slideLayout" Target="../slideLayouts/slideLayout6.xml" /></Relationships>
</file>

<file path=ppt/slides/_rels/slide116.xml.rels><?xml version="1.0" encoding="UTF-8" standalone="yes"?>
<Relationships xmlns="http://schemas.openxmlformats.org/package/2006/relationships"><Relationship Id="rId3" Type="http://schemas.openxmlformats.org/officeDocument/2006/relationships/image" Target="../media/image50.png" /><Relationship Id="rId2" Type="http://schemas.openxmlformats.org/officeDocument/2006/relationships/notesSlide" Target="../notesSlides/notesSlide114.xml" /><Relationship Id="rId1" Type="http://schemas.openxmlformats.org/officeDocument/2006/relationships/slideLayout" Target="../slideLayouts/slideLayout6.xml" /></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 /><Relationship Id="rId1" Type="http://schemas.openxmlformats.org/officeDocument/2006/relationships/slideLayout" Target="../slideLayouts/slideLayout1.xml" /></Relationships>
</file>

<file path=ppt/slides/_rels/slide118.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notesSlide" Target="../notesSlides/notesSlide116.xml" /><Relationship Id="rId1" Type="http://schemas.openxmlformats.org/officeDocument/2006/relationships/slideLayout" Target="../slideLayouts/slideLayout6.xml" /><Relationship Id="rId4" Type="http://schemas.openxmlformats.org/officeDocument/2006/relationships/image" Target="../media/image52.png" /></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20.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118.xml" /><Relationship Id="rId1" Type="http://schemas.openxmlformats.org/officeDocument/2006/relationships/slideLayout" Target="../slideLayouts/slideLayout6.xml" /></Relationships>
</file>

<file path=ppt/slides/_rels/slide121.xml.rels><?xml version="1.0" encoding="UTF-8" standalone="yes"?>
<Relationships xmlns="http://schemas.openxmlformats.org/package/2006/relationships"><Relationship Id="rId3" Type="http://schemas.openxmlformats.org/officeDocument/2006/relationships/image" Target="../media/image48.gif" /><Relationship Id="rId2" Type="http://schemas.openxmlformats.org/officeDocument/2006/relationships/notesSlide" Target="../notesSlides/notesSlide119.xml" /><Relationship Id="rId1" Type="http://schemas.openxmlformats.org/officeDocument/2006/relationships/slideLayout" Target="../slideLayouts/slideLayout6.xml" /></Relationships>
</file>

<file path=ppt/slides/_rels/slide122.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notesSlide" Target="../notesSlides/notesSlide120.xml" /><Relationship Id="rId1" Type="http://schemas.openxmlformats.org/officeDocument/2006/relationships/slideLayout" Target="../slideLayouts/slideLayout6.xml" /><Relationship Id="rId4" Type="http://schemas.openxmlformats.org/officeDocument/2006/relationships/image" Target="../media/image48.gif" /></Relationships>
</file>

<file path=ppt/slides/_rels/slide123.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notesSlide" Target="../notesSlides/notesSlide121.xml" /><Relationship Id="rId1" Type="http://schemas.openxmlformats.org/officeDocument/2006/relationships/slideLayout" Target="../slideLayouts/slideLayout6.xml" /><Relationship Id="rId5" Type="http://schemas.openxmlformats.org/officeDocument/2006/relationships/image" Target="../media/image55.png" /><Relationship Id="rId4" Type="http://schemas.openxmlformats.org/officeDocument/2006/relationships/image" Target="../media/image48.gif" /></Relationships>
</file>

<file path=ppt/slides/_rels/slide124.xml.rels><?xml version="1.0" encoding="UTF-8" standalone="yes"?>
<Relationships xmlns="http://schemas.openxmlformats.org/package/2006/relationships"><Relationship Id="rId8" Type="http://schemas.openxmlformats.org/officeDocument/2006/relationships/image" Target="../media/image58.png" /><Relationship Id="rId3" Type="http://schemas.openxmlformats.org/officeDocument/2006/relationships/image" Target="../media/image49.png" /><Relationship Id="rId2" Type="http://schemas.openxmlformats.org/officeDocument/2006/relationships/notesSlide" Target="../notesSlides/notesSlide122.xml" /><Relationship Id="rId1" Type="http://schemas.openxmlformats.org/officeDocument/2006/relationships/slideLayout" Target="../slideLayouts/slideLayout6.xml" /><Relationship Id="rId6" Type="http://schemas.openxmlformats.org/officeDocument/2006/relationships/image" Target="../media/image57.png" /><Relationship Id="rId5" Type="http://schemas.openxmlformats.org/officeDocument/2006/relationships/image" Target="../media/image56.png" /><Relationship Id="rId4" Type="http://schemas.openxmlformats.org/officeDocument/2006/relationships/image" Target="../media/image48.gif" /></Relationships>
</file>

<file path=ppt/slides/_rels/slide125.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notesSlide" Target="../notesSlides/notesSlide123.xml" /><Relationship Id="rId1" Type="http://schemas.openxmlformats.org/officeDocument/2006/relationships/slideLayout" Target="../slideLayouts/slideLayout6.xml" /><Relationship Id="rId4" Type="http://schemas.openxmlformats.org/officeDocument/2006/relationships/image" Target="../media/image48.gif" /></Relationships>
</file>

<file path=ppt/slides/_rels/slide126.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notesSlide" Target="../notesSlides/notesSlide124.xml" /><Relationship Id="rId1" Type="http://schemas.openxmlformats.org/officeDocument/2006/relationships/slideLayout" Target="../slideLayouts/slideLayout6.xml" /><Relationship Id="rId5" Type="http://schemas.openxmlformats.org/officeDocument/2006/relationships/image" Target="../media/image60.png" /><Relationship Id="rId4" Type="http://schemas.openxmlformats.org/officeDocument/2006/relationships/image" Target="../media/image59.png" /></Relationships>
</file>

<file path=ppt/slides/_rels/slide127.xml.rels><?xml version="1.0" encoding="UTF-8" standalone="yes"?>
<Relationships xmlns="http://schemas.openxmlformats.org/package/2006/relationships"><Relationship Id="rId3" Type="http://schemas.openxmlformats.org/officeDocument/2006/relationships/image" Target="../media/image21.gif" /><Relationship Id="rId7" Type="http://schemas.openxmlformats.org/officeDocument/2006/relationships/image" Target="../media/image53.png" /><Relationship Id="rId2" Type="http://schemas.openxmlformats.org/officeDocument/2006/relationships/notesSlide" Target="../notesSlides/notesSlide125.xml" /><Relationship Id="rId1" Type="http://schemas.openxmlformats.org/officeDocument/2006/relationships/slideLayout" Target="../slideLayouts/slideLayout6.xml" /><Relationship Id="rId6" Type="http://schemas.openxmlformats.org/officeDocument/2006/relationships/image" Target="../media/image62.png" /><Relationship Id="rId5" Type="http://schemas.openxmlformats.org/officeDocument/2006/relationships/image" Target="../media/image61.png" /></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 /><Relationship Id="rId1" Type="http://schemas.openxmlformats.org/officeDocument/2006/relationships/slideLayout" Target="../slideLayouts/slideLayout6.xml" /></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7.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image" Target="../media/image4.png" /><Relationship Id="rId7"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6.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 Id="rId9" Type="http://schemas.openxmlformats.org/officeDocument/2006/relationships/image" Target="../media/image11.png"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6.xml" /><Relationship Id="rId4" Type="http://schemas.openxmlformats.org/officeDocument/2006/relationships/image" Target="../media/image6.png" /></Relationships>
</file>

<file path=ppt/slides/_rels/slide1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3.xml" /><Relationship Id="rId1" Type="http://schemas.openxmlformats.org/officeDocument/2006/relationships/slideLayout" Target="../slideLayouts/slideLayout6.xml" /><Relationship Id="rId6" Type="http://schemas.openxmlformats.org/officeDocument/2006/relationships/image" Target="../media/image15.tiff" /><Relationship Id="rId5" Type="http://schemas.openxmlformats.org/officeDocument/2006/relationships/image" Target="../media/image14.png" /><Relationship Id="rId4" Type="http://schemas.openxmlformats.org/officeDocument/2006/relationships/image" Target="../media/image13.png" /></Relationships>
</file>

<file path=ppt/slides/_rels/slide1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4.xml" /><Relationship Id="rId1" Type="http://schemas.openxmlformats.org/officeDocument/2006/relationships/slideLayout" Target="../slideLayouts/slideLayout6.xml" /><Relationship Id="rId6" Type="http://schemas.openxmlformats.org/officeDocument/2006/relationships/image" Target="../media/image16.tiff" /><Relationship Id="rId5" Type="http://schemas.openxmlformats.org/officeDocument/2006/relationships/image" Target="../media/image14.png" /><Relationship Id="rId4" Type="http://schemas.openxmlformats.org/officeDocument/2006/relationships/image" Target="../media/image16.png" /></Relationships>
</file>

<file path=ppt/slides/_rels/slide1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5.xml" /><Relationship Id="rId1" Type="http://schemas.openxmlformats.org/officeDocument/2006/relationships/slideLayout" Target="../slideLayouts/slideLayout6.xml" /><Relationship Id="rId6" Type="http://schemas.openxmlformats.org/officeDocument/2006/relationships/image" Target="../media/image19.png" /><Relationship Id="rId5" Type="http://schemas.openxmlformats.org/officeDocument/2006/relationships/image" Target="../media/image14.png" /><Relationship Id="rId4" Type="http://schemas.openxmlformats.org/officeDocument/2006/relationships/image" Target="../media/image18.png"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notesSlide" Target="../notesSlides/notesSlide17.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18.xml"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19.xml" /><Relationship Id="rId1" Type="http://schemas.openxmlformats.org/officeDocument/2006/relationships/slideLayout" Target="../slideLayouts/slideLayout6.xml" /><Relationship Id="rId4" Type="http://schemas.openxmlformats.org/officeDocument/2006/relationships/image" Target="../media/image20.png" /></Relationships>
</file>

<file path=ppt/slides/_rels/slide22.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20.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23.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21.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24.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22.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25.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23.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26.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24.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27.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25.xml" /><Relationship Id="rId1" Type="http://schemas.openxmlformats.org/officeDocument/2006/relationships/slideLayout" Target="../slideLayouts/slideLayout6.xml" /><Relationship Id="rId4" Type="http://schemas.openxmlformats.org/officeDocument/2006/relationships/image" Target="../media/image21.gif" /></Relationships>
</file>

<file path=ppt/slides/_rels/slide28.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26.xml" /><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27.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28.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31.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29.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32.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30.xml" /><Relationship Id="rId1" Type="http://schemas.openxmlformats.org/officeDocument/2006/relationships/slideLayout" Target="../slideLayouts/slideLayout6.xml" /><Relationship Id="rId5" Type="http://schemas.openxmlformats.org/officeDocument/2006/relationships/image" Target="../media/image22.png" /><Relationship Id="rId4" Type="http://schemas.openxmlformats.org/officeDocument/2006/relationships/image" Target="../media/image24.png" /></Relationships>
</file>

<file path=ppt/slides/_rels/slide33.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31.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34.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32.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35.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33.xml" /><Relationship Id="rId1" Type="http://schemas.openxmlformats.org/officeDocument/2006/relationships/slideLayout" Target="../slideLayouts/slideLayout6.xml" /><Relationship Id="rId4" Type="http://schemas.openxmlformats.org/officeDocument/2006/relationships/image" Target="../media/image22.png"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6.xml" /></Relationships>
</file>

<file path=ppt/slides/_rels/slide37.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35.xml" /><Relationship Id="rId1" Type="http://schemas.openxmlformats.org/officeDocument/2006/relationships/slideLayout" Target="../slideLayouts/slideLayout6.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6.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3" Type="http://schemas.openxmlformats.org/officeDocument/2006/relationships/image" Target="../media/image24.tiff" /><Relationship Id="rId2" Type="http://schemas.openxmlformats.org/officeDocument/2006/relationships/notesSlide" Target="../notesSlides/notesSlide38.xml" /><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41.xml" /><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42.xml" /><Relationship Id="rId1" Type="http://schemas.openxmlformats.org/officeDocument/2006/relationships/slideLayout" Target="../slideLayouts/slideLayout6.xml" /></Relationships>
</file>

<file path=ppt/slides/_rels/slide45.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43.xml" /><Relationship Id="rId1" Type="http://schemas.openxmlformats.org/officeDocument/2006/relationships/slideLayout" Target="../slideLayouts/slideLayout6.xml" /></Relationships>
</file>

<file path=ppt/slides/_rels/slide46.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44.xml" /><Relationship Id="rId1" Type="http://schemas.openxmlformats.org/officeDocument/2006/relationships/slideLayout" Target="../slideLayouts/slideLayout6.xml" /></Relationships>
</file>

<file path=ppt/slides/_rels/slide47.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45.xml" /><Relationship Id="rId1" Type="http://schemas.openxmlformats.org/officeDocument/2006/relationships/slideLayout" Target="../slideLayouts/slideLayout6.xml" /><Relationship Id="rId4" Type="http://schemas.openxmlformats.org/officeDocument/2006/relationships/image" Target="../media/image25.png" /></Relationships>
</file>

<file path=ppt/slides/_rels/slide48.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46.xml" /><Relationship Id="rId1" Type="http://schemas.openxmlformats.org/officeDocument/2006/relationships/slideLayout" Target="../slideLayouts/slideLayout6.xml" /><Relationship Id="rId4" Type="http://schemas.openxmlformats.org/officeDocument/2006/relationships/image" Target="../media/image25.png" /></Relationships>
</file>

<file path=ppt/slides/_rels/slide49.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47.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50.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48.xml" /><Relationship Id="rId1" Type="http://schemas.openxmlformats.org/officeDocument/2006/relationships/slideLayout" Target="../slideLayouts/slideLayout6.xml" /></Relationships>
</file>

<file path=ppt/slides/_rels/slide51.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49.xml" /><Relationship Id="rId1" Type="http://schemas.openxmlformats.org/officeDocument/2006/relationships/slideLayout" Target="../slideLayouts/slideLayout6.xml" /></Relationships>
</file>

<file path=ppt/slides/_rels/slide52.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50.xml" /><Relationship Id="rId1" Type="http://schemas.openxmlformats.org/officeDocument/2006/relationships/slideLayout" Target="../slideLayouts/slideLayout6.xml" /></Relationships>
</file>

<file path=ppt/slides/_rels/slide53.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51.xml" /><Relationship Id="rId1" Type="http://schemas.openxmlformats.org/officeDocument/2006/relationships/slideLayout" Target="../slideLayouts/slideLayout6.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6.xml" /></Relationships>
</file>

<file path=ppt/slides/_rels/slide55.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53.xml" /><Relationship Id="rId1" Type="http://schemas.openxmlformats.org/officeDocument/2006/relationships/slideLayout" Target="../slideLayouts/slideLayout6.xml" /></Relationships>
</file>

<file path=ppt/slides/_rels/slide56.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54.xml" /><Relationship Id="rId1" Type="http://schemas.openxmlformats.org/officeDocument/2006/relationships/slideLayout" Target="../slideLayouts/slideLayout6.xml" /></Relationships>
</file>

<file path=ppt/slides/_rels/slide57.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55.xml" /><Relationship Id="rId1" Type="http://schemas.openxmlformats.org/officeDocument/2006/relationships/slideLayout" Target="../slideLayouts/slideLayout6.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1.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6.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6.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6.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6.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6.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6.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6.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6.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6.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6.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6.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6.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6.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6.xml" /></Relationships>
</file>

<file path=ppt/slides/_rels/slide75.xml.rels><?xml version="1.0" encoding="UTF-8" standalone="yes"?>
<Relationships xmlns="http://schemas.openxmlformats.org/package/2006/relationships"><Relationship Id="rId3" Type="http://schemas.openxmlformats.org/officeDocument/2006/relationships/image" Target="../media/image26.tiff" /><Relationship Id="rId2" Type="http://schemas.openxmlformats.org/officeDocument/2006/relationships/notesSlide" Target="../notesSlides/notesSlide73.xml" /><Relationship Id="rId1" Type="http://schemas.openxmlformats.org/officeDocument/2006/relationships/slideLayout" Target="../slideLayouts/slideLayout6.xml" /><Relationship Id="rId5" Type="http://schemas.openxmlformats.org/officeDocument/2006/relationships/image" Target="../media/image28.tiff" /><Relationship Id="rId4" Type="http://schemas.openxmlformats.org/officeDocument/2006/relationships/image" Target="../media/image27.tiff" /></Relationships>
</file>

<file path=ppt/slides/_rels/slide76.xml.rels><?xml version="1.0" encoding="UTF-8" standalone="yes"?>
<Relationships xmlns="http://schemas.openxmlformats.org/package/2006/relationships"><Relationship Id="rId3" Type="http://schemas.openxmlformats.org/officeDocument/2006/relationships/image" Target="../media/image29.tiff" /><Relationship Id="rId2" Type="http://schemas.openxmlformats.org/officeDocument/2006/relationships/notesSlide" Target="../notesSlides/notesSlide74.xml" /><Relationship Id="rId1" Type="http://schemas.openxmlformats.org/officeDocument/2006/relationships/slideLayout" Target="../slideLayouts/slideLayout6.xml" /><Relationship Id="rId5" Type="http://schemas.openxmlformats.org/officeDocument/2006/relationships/image" Target="../media/image31.tiff" /><Relationship Id="rId4" Type="http://schemas.openxmlformats.org/officeDocument/2006/relationships/image" Target="../media/image30.tiff" /></Relationships>
</file>

<file path=ppt/slides/_rels/slide77.xml.rels><?xml version="1.0" encoding="UTF-8" standalone="yes"?>
<Relationships xmlns="http://schemas.openxmlformats.org/package/2006/relationships"><Relationship Id="rId3" Type="http://schemas.openxmlformats.org/officeDocument/2006/relationships/image" Target="../media/image32.tiff" /><Relationship Id="rId2" Type="http://schemas.openxmlformats.org/officeDocument/2006/relationships/notesSlide" Target="../notesSlides/notesSlide75.xml" /><Relationship Id="rId1" Type="http://schemas.openxmlformats.org/officeDocument/2006/relationships/slideLayout" Target="../slideLayouts/slideLayout6.xml" /><Relationship Id="rId5" Type="http://schemas.openxmlformats.org/officeDocument/2006/relationships/image" Target="../media/image34.tiff" /><Relationship Id="rId4" Type="http://schemas.openxmlformats.org/officeDocument/2006/relationships/image" Target="../media/image33.tiff" /></Relationships>
</file>

<file path=ppt/slides/_rels/slide78.xml.rels><?xml version="1.0" encoding="UTF-8" standalone="yes"?>
<Relationships xmlns="http://schemas.openxmlformats.org/package/2006/relationships"><Relationship Id="rId3" Type="http://schemas.openxmlformats.org/officeDocument/2006/relationships/image" Target="../media/image35.tiff" /><Relationship Id="rId2" Type="http://schemas.openxmlformats.org/officeDocument/2006/relationships/notesSlide" Target="../notesSlides/notesSlide76.xml" /><Relationship Id="rId1" Type="http://schemas.openxmlformats.org/officeDocument/2006/relationships/slideLayout" Target="../slideLayouts/slideLayout6.xml" /><Relationship Id="rId5" Type="http://schemas.openxmlformats.org/officeDocument/2006/relationships/image" Target="../media/image37.jpeg" /><Relationship Id="rId4" Type="http://schemas.openxmlformats.org/officeDocument/2006/relationships/image" Target="../media/image36.jpeg" /></Relationships>
</file>

<file path=ppt/slides/_rels/slide79.xml.rels><?xml version="1.0" encoding="UTF-8" standalone="yes"?>
<Relationships xmlns="http://schemas.openxmlformats.org/package/2006/relationships"><Relationship Id="rId3" Type="http://schemas.openxmlformats.org/officeDocument/2006/relationships/image" Target="../media/image38.tiff" /><Relationship Id="rId2" Type="http://schemas.openxmlformats.org/officeDocument/2006/relationships/notesSlide" Target="../notesSlides/notesSlide77.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80.xml.rels><?xml version="1.0" encoding="UTF-8" standalone="yes"?>
<Relationships xmlns="http://schemas.openxmlformats.org/package/2006/relationships"><Relationship Id="rId3" Type="http://schemas.openxmlformats.org/officeDocument/2006/relationships/image" Target="../media/image39.tiff" /><Relationship Id="rId2" Type="http://schemas.openxmlformats.org/officeDocument/2006/relationships/notesSlide" Target="../notesSlides/notesSlide78.xml" /><Relationship Id="rId1" Type="http://schemas.openxmlformats.org/officeDocument/2006/relationships/slideLayout" Target="../slideLayouts/slideLayout6.xml" /></Relationships>
</file>

<file path=ppt/slides/_rels/slide81.xml.rels><?xml version="1.0" encoding="UTF-8" standalone="yes"?>
<Relationships xmlns="http://schemas.openxmlformats.org/package/2006/relationships"><Relationship Id="rId3" Type="http://schemas.openxmlformats.org/officeDocument/2006/relationships/image" Target="../media/image40.tiff" /><Relationship Id="rId2" Type="http://schemas.openxmlformats.org/officeDocument/2006/relationships/notesSlide" Target="../notesSlides/notesSlide79.xml" /><Relationship Id="rId1" Type="http://schemas.openxmlformats.org/officeDocument/2006/relationships/slideLayout" Target="../slideLayouts/slideLayout6.xml" /></Relationships>
</file>

<file path=ppt/slides/_rels/slide82.xml.rels><?xml version="1.0" encoding="UTF-8" standalone="yes"?>
<Relationships xmlns="http://schemas.openxmlformats.org/package/2006/relationships"><Relationship Id="rId3" Type="http://schemas.openxmlformats.org/officeDocument/2006/relationships/image" Target="../media/image41.tiff" /><Relationship Id="rId2" Type="http://schemas.openxmlformats.org/officeDocument/2006/relationships/notesSlide" Target="../notesSlides/notesSlide80.xml" /><Relationship Id="rId1" Type="http://schemas.openxmlformats.org/officeDocument/2006/relationships/slideLayout" Target="../slideLayouts/slideLayout6.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6.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6.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 /><Relationship Id="rId1" Type="http://schemas.openxmlformats.org/officeDocument/2006/relationships/slideLayout" Target="../slideLayouts/slideLayout6.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 /><Relationship Id="rId1" Type="http://schemas.openxmlformats.org/officeDocument/2006/relationships/slideLayout" Target="../slideLayouts/slideLayout6.xml" /></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 /><Relationship Id="rId1" Type="http://schemas.openxmlformats.org/officeDocument/2006/relationships/slideLayout" Target="../slideLayouts/slideLayout6.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 /><Relationship Id="rId1" Type="http://schemas.openxmlformats.org/officeDocument/2006/relationships/slideLayout" Target="../slideLayouts/slideLayout6.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 /><Relationship Id="rId1" Type="http://schemas.openxmlformats.org/officeDocument/2006/relationships/slideLayout" Target="../slideLayouts/slideLayout6.xml" /></Relationships>
</file>

<file path=ppt/slides/_rels/slide91.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89.xml" /><Relationship Id="rId1" Type="http://schemas.openxmlformats.org/officeDocument/2006/relationships/slideLayout" Target="../slideLayouts/slideLayout6.xml" /></Relationships>
</file>

<file path=ppt/slides/_rels/slide92.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90.xml" /><Relationship Id="rId1" Type="http://schemas.openxmlformats.org/officeDocument/2006/relationships/slideLayout" Target="../slideLayouts/slideLayout6.xml" /></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 /><Relationship Id="rId1" Type="http://schemas.openxmlformats.org/officeDocument/2006/relationships/slideLayout" Target="../slideLayouts/slideLayout6.xml" /></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 /><Relationship Id="rId1" Type="http://schemas.openxmlformats.org/officeDocument/2006/relationships/slideLayout" Target="../slideLayouts/slideLayout6.xml" /></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 /><Relationship Id="rId1" Type="http://schemas.openxmlformats.org/officeDocument/2006/relationships/slideLayout" Target="../slideLayouts/slideLayout1.xml" /></Relationships>
</file>

<file path=ppt/slides/_rels/slide96.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94.xml" /><Relationship Id="rId1" Type="http://schemas.openxmlformats.org/officeDocument/2006/relationships/slideLayout" Target="../slideLayouts/slideLayout6.xml" /></Relationships>
</file>

<file path=ppt/slides/_rels/slide97.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95.xml" /><Relationship Id="rId1" Type="http://schemas.openxmlformats.org/officeDocument/2006/relationships/slideLayout" Target="../slideLayouts/slideLayout6.xml" /></Relationships>
</file>

<file path=ppt/slides/_rels/slide98.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96.xml" /><Relationship Id="rId1" Type="http://schemas.openxmlformats.org/officeDocument/2006/relationships/slideLayout" Target="../slideLayouts/slideLayout6.xml" /></Relationships>
</file>

<file path=ppt/slides/_rels/slide99.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97.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8086 Microprocessor</a:t>
            </a:r>
          </a:p>
        </p:txBody>
      </p:sp>
      <p:sp>
        <p:nvSpPr>
          <p:cNvPr id="3" name="Subtitle 2"/>
          <p:cNvSpPr>
            <a:spLocks noGrp="1"/>
          </p:cNvSpPr>
          <p:nvPr>
            <p:ph type="subTitle" idx="1"/>
          </p:nvPr>
        </p:nvSpPr>
        <p:spPr/>
        <p:txBody>
          <a:bodyPr>
            <a:normAutofit/>
          </a:bodyPr>
          <a:lstStyle/>
          <a:p>
            <a:pPr algn="l"/>
            <a:r>
              <a:rPr lang="en-IN" sz="1400" b="1" dirty="0">
                <a:solidFill>
                  <a:schemeClr val="tx1"/>
                </a:solidFill>
              </a:rPr>
              <a:t>-</a:t>
            </a:r>
            <a:endParaRPr lang="en-US" sz="1400" b="1" dirty="0">
              <a:solidFill>
                <a:schemeClr val="tx1"/>
              </a:solidFill>
            </a:endParaRPr>
          </a:p>
        </p:txBody>
      </p:sp>
    </p:spTree>
    <p:extLst>
      <p:ext uri="{BB962C8B-B14F-4D97-AF65-F5344CB8AC3E}">
        <p14:creationId xmlns:p14="http://schemas.microsoft.com/office/powerpoint/2010/main" val="424565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334013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10</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Common signals</a:t>
            </a:r>
          </a:p>
        </p:txBody>
      </p:sp>
      <mc:AlternateContent xmlns:mc="http://schemas.openxmlformats.org/markup-compatibility/2006" xmlns:a14="http://schemas.microsoft.com/office/drawing/2010/main">
        <mc:Choice Requires="a14">
          <p:sp>
            <p:nvSpPr>
              <p:cNvPr id="47" name="Rectangle 46"/>
              <p:cNvSpPr/>
              <p:nvPr/>
            </p:nvSpPr>
            <p:spPr>
              <a:xfrm>
                <a:off x="4648200" y="800993"/>
                <a:ext cx="4343400" cy="3016660"/>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TEST</a:t>
                </a:r>
              </a:p>
              <a:p>
                <a:pPr algn="just"/>
                <a:endParaRPr lang="en-US" b="1" dirty="0">
                  <a:latin typeface="Verdana" pitchFamily="34" charset="0"/>
                  <a:ea typeface="Verdana" pitchFamily="34" charset="0"/>
                  <a:cs typeface="Verdana" pitchFamily="34" charset="0"/>
                </a:endParaRPr>
              </a:p>
              <a:p>
                <a:pPr algn="just"/>
                <a14:m>
                  <m:oMath xmlns:m="http://schemas.openxmlformats.org/officeDocument/2006/math">
                    <m:acc>
                      <m:accPr>
                        <m:chr m:val="̅"/>
                        <m:ctrlPr>
                          <a:rPr lang="en-US" sz="1400" b="1" i="1">
                            <a:latin typeface="Cambria Math" panose="02040503050406030204" pitchFamily="18" charset="0"/>
                            <a:ea typeface="Verdana" pitchFamily="34" charset="0"/>
                            <a:cs typeface="Verdana" pitchFamily="34" charset="0"/>
                          </a:rPr>
                        </m:ctrlPr>
                      </m:accPr>
                      <m:e>
                        <m:r>
                          <a:rPr lang="en-US" sz="1400" b="1">
                            <a:latin typeface="Cambria Math"/>
                            <a:ea typeface="Verdana" pitchFamily="34" charset="0"/>
                            <a:cs typeface="Verdana" pitchFamily="34" charset="0"/>
                          </a:rPr>
                          <m:t>𝐓𝐄𝐒𝐓</m:t>
                        </m:r>
                      </m:e>
                    </m:acc>
                  </m:oMath>
                </a14:m>
                <a:r>
                  <a:rPr lang="en-US" sz="1400" b="1" dirty="0">
                    <a:latin typeface="Verdana" pitchFamily="34" charset="0"/>
                    <a:ea typeface="Verdana" pitchFamily="34" charset="0"/>
                    <a:cs typeface="Verdana" pitchFamily="34" charset="0"/>
                  </a:rPr>
                  <a:t>input is tested by the ‘WAIT’ instruction.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8086 will enter a wait state after execution of the WAIT instruction and will resume execution only when the </a:t>
                </a:r>
                <a14:m>
                  <m:oMath xmlns:m="http://schemas.openxmlformats.org/officeDocument/2006/math">
                    <m:acc>
                      <m:accPr>
                        <m:chr m:val="̅"/>
                        <m:ctrlPr>
                          <a:rPr lang="en-US" sz="1400" b="1" i="1" smtClean="0">
                            <a:latin typeface="Cambria Math" panose="02040503050406030204" pitchFamily="18" charset="0"/>
                            <a:ea typeface="Verdana" pitchFamily="34" charset="0"/>
                            <a:cs typeface="Verdana" pitchFamily="34" charset="0"/>
                          </a:rPr>
                        </m:ctrlPr>
                      </m:accPr>
                      <m:e>
                        <m:r>
                          <a:rPr lang="en-US" sz="1400" b="1" i="0" smtClean="0">
                            <a:latin typeface="Cambria Math"/>
                            <a:ea typeface="Verdana" pitchFamily="34" charset="0"/>
                            <a:cs typeface="Verdana" pitchFamily="34" charset="0"/>
                          </a:rPr>
                          <m:t>𝐓𝐄𝐒𝐓</m:t>
                        </m:r>
                      </m:e>
                    </m:acc>
                  </m:oMath>
                </a14:m>
                <a:r>
                  <a:rPr lang="en-US" sz="1400" b="1" dirty="0">
                    <a:latin typeface="Verdana" pitchFamily="34" charset="0"/>
                    <a:ea typeface="Verdana" pitchFamily="34" charset="0"/>
                    <a:cs typeface="Verdana" pitchFamily="34" charset="0"/>
                  </a:rPr>
                  <a:t> is made low by an active hardware.</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This is used to synchronize an external activity to the processor internal operation.</a:t>
                </a:r>
              </a:p>
            </p:txBody>
          </p:sp>
        </mc:Choice>
        <mc:Fallback xmlns="">
          <p:sp>
            <p:nvSpPr>
              <p:cNvPr id="47" name="Rectangle 46"/>
              <p:cNvSpPr>
                <a:spLocks noRot="1" noChangeAspect="1" noMove="1" noResize="1" noEditPoints="1" noAdjustHandles="1" noChangeArrowheads="1" noChangeShapeType="1" noTextEdit="1"/>
              </p:cNvSpPr>
              <p:nvPr/>
            </p:nvSpPr>
            <p:spPr>
              <a:xfrm>
                <a:off x="4648200" y="800993"/>
                <a:ext cx="4343400" cy="3016660"/>
              </a:xfrm>
              <a:prstGeom prst="rect">
                <a:avLst/>
              </a:prstGeom>
              <a:blipFill rotWithShape="1">
                <a:blip r:embed="rId4"/>
                <a:stretch>
                  <a:fillRect l="-139" t="-600" b="-400"/>
                </a:stretch>
              </a:blipFill>
              <a:ln w="28575">
                <a:solidFill>
                  <a:schemeClr val="accent6">
                    <a:lumMod val="75000"/>
                  </a:schemeClr>
                </a:solidFill>
              </a:ln>
            </p:spPr>
            <p:txBody>
              <a:bodyPr/>
              <a:lstStyle/>
              <a:p>
                <a:r>
                  <a:rPr lang="en-US">
                    <a:noFill/>
                  </a:rPr>
                  <a:t> </a:t>
                </a:r>
              </a:p>
            </p:txBody>
          </p:sp>
        </mc:Fallback>
      </mc:AlternateContent>
      <p:sp>
        <p:nvSpPr>
          <p:cNvPr id="10" name="Rectangle 9"/>
          <p:cNvSpPr/>
          <p:nvPr/>
        </p:nvSpPr>
        <p:spPr>
          <a:xfrm>
            <a:off x="4648200" y="3981033"/>
            <a:ext cx="4343400" cy="2800767"/>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READY </a:t>
            </a:r>
          </a:p>
          <a:p>
            <a:endParaRPr lang="en-US"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This is the acknowledgement from the slow device or memory that they have completed the data transfer.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signal made available by the devices is synchronized by the 8284A clock generator to provide ready input to the 8086.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signal is active high.</a:t>
            </a:r>
          </a:p>
        </p:txBody>
      </p:sp>
    </p:spTree>
    <p:extLst>
      <p:ext uri="{BB962C8B-B14F-4D97-AF65-F5344CB8AC3E}">
        <p14:creationId xmlns:p14="http://schemas.microsoft.com/office/powerpoint/2010/main" val="6550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2.11841E-6 L 1.38889E-6 0.29417 " pathEditMode="relative" rAng="0" ptsTypes="AA">
                                      <p:cBhvr>
                                        <p:cTn id="6" dur="500" fill="hold"/>
                                        <p:tgtEl>
                                          <p:spTgt spid="48"/>
                                        </p:tgtEl>
                                        <p:attrNameLst>
                                          <p:attrName>ppt_x</p:attrName>
                                          <p:attrName>ppt_y</p:attrName>
                                        </p:attrNameLst>
                                      </p:cBhvr>
                                      <p:rCtr x="0" y="14709"/>
                                    </p:animMotion>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1.38889E-6 0.29417 L 0.00087 0.32747 " pathEditMode="relative" rAng="0" ptsTypes="AA">
                                      <p:cBhvr>
                                        <p:cTn id="13" dur="500" fill="hold"/>
                                        <p:tgtEl>
                                          <p:spTgt spid="48"/>
                                        </p:tgtEl>
                                        <p:attrNameLst>
                                          <p:attrName>ppt_x</p:attrName>
                                          <p:attrName>ppt_y</p:attrName>
                                        </p:attrNameLst>
                                      </p:cBhvr>
                                      <p:rCtr x="35" y="1665"/>
                                    </p:animMotion>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7" grpId="0" animBg="1"/>
      <p:bldP spid="1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936293" y="1971817"/>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Assemble Directives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a:solidFill>
                  <a:srgbClr val="CC0066"/>
                </a:solidFill>
              </a:rPr>
              <a:t>DB</a:t>
            </a:r>
          </a:p>
          <a:p>
            <a:endParaRPr lang="en-US" sz="1600" b="1" dirty="0">
              <a:solidFill>
                <a:srgbClr val="CC0066"/>
              </a:solidFill>
            </a:endParaRPr>
          </a:p>
          <a:p>
            <a:r>
              <a:rPr lang="en-US" sz="1600" b="1" dirty="0">
                <a:solidFill>
                  <a:srgbClr val="CC0066"/>
                </a:solidFill>
              </a:rPr>
              <a:t>DW</a:t>
            </a:r>
          </a:p>
          <a:p>
            <a:endParaRPr lang="en-US" sz="1600" b="1" dirty="0">
              <a:solidFill>
                <a:srgbClr val="CC0066"/>
              </a:solidFill>
            </a:endParaRPr>
          </a:p>
          <a:p>
            <a:r>
              <a:rPr lang="en-US" sz="1600" b="1" dirty="0">
                <a:solidFill>
                  <a:srgbClr val="CC0066"/>
                </a:solidFill>
              </a:rPr>
              <a:t>SEGMENT</a:t>
            </a:r>
          </a:p>
          <a:p>
            <a:r>
              <a:rPr lang="en-US" sz="1600" b="1" dirty="0">
                <a:solidFill>
                  <a:srgbClr val="CC0066"/>
                </a:solidFill>
              </a:rPr>
              <a:t>ENDS</a:t>
            </a:r>
          </a:p>
          <a:p>
            <a:endParaRPr lang="en-US" sz="1600" b="1" dirty="0">
              <a:solidFill>
                <a:srgbClr val="CC0066"/>
              </a:solidFill>
            </a:endParaRPr>
          </a:p>
          <a:p>
            <a:r>
              <a:rPr lang="en-US" sz="1600" b="1" dirty="0">
                <a:solidFill>
                  <a:srgbClr val="CC0066"/>
                </a:solidFill>
              </a:rPr>
              <a:t>ASSUME</a:t>
            </a:r>
          </a:p>
          <a:p>
            <a:endParaRPr lang="en-US" sz="1600" b="1" dirty="0">
              <a:solidFill>
                <a:srgbClr val="CC0066"/>
              </a:solidFill>
            </a:endParaRPr>
          </a:p>
          <a:p>
            <a:r>
              <a:rPr lang="en-US" sz="1600" b="1" dirty="0">
                <a:solidFill>
                  <a:srgbClr val="CC0066"/>
                </a:solidFill>
              </a:rPr>
              <a:t>ORG</a:t>
            </a:r>
          </a:p>
          <a:p>
            <a:r>
              <a:rPr lang="en-US" sz="1600" b="1" dirty="0">
                <a:solidFill>
                  <a:srgbClr val="CC0066"/>
                </a:solidFill>
              </a:rPr>
              <a:t>END</a:t>
            </a:r>
          </a:p>
          <a:p>
            <a:r>
              <a:rPr lang="en-US" sz="1600" b="1" dirty="0">
                <a:solidFill>
                  <a:srgbClr val="CC0066"/>
                </a:solidFill>
              </a:rPr>
              <a:t>EVEN</a:t>
            </a:r>
          </a:p>
          <a:p>
            <a:r>
              <a:rPr lang="en-US" sz="1600" b="1" dirty="0">
                <a:solidFill>
                  <a:srgbClr val="CC0066"/>
                </a:solidFill>
              </a:rPr>
              <a:t>EQU</a:t>
            </a:r>
          </a:p>
          <a:p>
            <a:endParaRPr lang="en-US" sz="1600" b="1" dirty="0">
              <a:solidFill>
                <a:srgbClr val="CC0066"/>
              </a:solidFill>
            </a:endParaRPr>
          </a:p>
          <a:p>
            <a:r>
              <a:rPr lang="en-US" sz="1600" b="1" dirty="0">
                <a:solidFill>
                  <a:srgbClr val="CC0066"/>
                </a:solidFill>
              </a:rPr>
              <a:t>PROC</a:t>
            </a:r>
          </a:p>
          <a:p>
            <a:r>
              <a:rPr lang="en-US" sz="1600" b="1" dirty="0">
                <a:solidFill>
                  <a:srgbClr val="CC0066"/>
                </a:solidFill>
              </a:rPr>
              <a:t>FAR</a:t>
            </a:r>
          </a:p>
          <a:p>
            <a:r>
              <a:rPr lang="en-US" sz="1600" b="1" dirty="0">
                <a:solidFill>
                  <a:srgbClr val="CC0066"/>
                </a:solidFill>
              </a:rPr>
              <a:t>NEAR</a:t>
            </a:r>
          </a:p>
          <a:p>
            <a:r>
              <a:rPr lang="en-US" sz="1600" b="1" dirty="0">
                <a:solidFill>
                  <a:srgbClr val="CC0066"/>
                </a:solidFill>
              </a:rPr>
              <a:t>ENDP</a:t>
            </a:r>
          </a:p>
          <a:p>
            <a:endParaRPr lang="en-US" sz="1600" b="1" dirty="0">
              <a:solidFill>
                <a:srgbClr val="CC0066"/>
              </a:solidFill>
            </a:endParaRPr>
          </a:p>
          <a:p>
            <a:r>
              <a:rPr lang="en-US" sz="1600" b="1" dirty="0">
                <a:solidFill>
                  <a:srgbClr val="CC0066"/>
                </a:solidFill>
              </a:rPr>
              <a:t>SHORT</a:t>
            </a:r>
          </a:p>
          <a:p>
            <a:endParaRPr lang="en-US" sz="1600" b="1" dirty="0">
              <a:solidFill>
                <a:srgbClr val="CC0066"/>
              </a:solidFill>
            </a:endParaRPr>
          </a:p>
          <a:p>
            <a:r>
              <a:rPr lang="en-US" sz="1600" b="1" dirty="0">
                <a:solidFill>
                  <a:srgbClr val="CC0066"/>
                </a:solidFill>
              </a:rPr>
              <a:t>MACRO</a:t>
            </a:r>
          </a:p>
          <a:p>
            <a:r>
              <a:rPr lang="en-US" sz="1600" b="1" dirty="0">
                <a:solidFill>
                  <a:srgbClr val="CC0066"/>
                </a:solidFill>
              </a:rPr>
              <a:t>ENDM</a:t>
            </a:r>
          </a:p>
        </p:txBody>
      </p:sp>
      <p:sp>
        <p:nvSpPr>
          <p:cNvPr id="9" name="TextBox 8"/>
          <p:cNvSpPr txBox="1"/>
          <p:nvPr/>
        </p:nvSpPr>
        <p:spPr>
          <a:xfrm>
            <a:off x="2971800" y="1066800"/>
            <a:ext cx="5638800" cy="1323439"/>
          </a:xfrm>
          <a:prstGeom prst="rect">
            <a:avLst/>
          </a:prstGeom>
          <a:noFill/>
        </p:spPr>
        <p:txBody>
          <a:bodyPr wrap="square" rtlCol="0">
            <a:spAutoFit/>
          </a:bodyPr>
          <a:lstStyle/>
          <a:p>
            <a:pPr marL="285750" indent="-285750">
              <a:buBlip>
                <a:blip r:embed="rId3"/>
              </a:buBlip>
            </a:pPr>
            <a:r>
              <a:rPr lang="en-US" sz="1600" b="1" dirty="0"/>
              <a:t>Informs the assembler the name of the program/ data segment that should be used for a specific segment.</a:t>
            </a:r>
          </a:p>
          <a:p>
            <a:pPr marL="285750" indent="-285750">
              <a:buBlip>
                <a:blip r:embed="rId3"/>
              </a:buBlip>
            </a:pPr>
            <a:endParaRPr lang="en-US" sz="1600" b="1" dirty="0"/>
          </a:p>
          <a:p>
            <a:pPr marL="285750" indent="-285750">
              <a:buBlip>
                <a:blip r:embed="rId3"/>
              </a:buBlip>
            </a:pPr>
            <a:r>
              <a:rPr lang="en-US" sz="1600" b="1" dirty="0"/>
              <a:t>General form:</a:t>
            </a:r>
          </a:p>
        </p:txBody>
      </p:sp>
      <p:sp>
        <p:nvSpPr>
          <p:cNvPr id="10" name="Line Callout 1 9"/>
          <p:cNvSpPr/>
          <p:nvPr/>
        </p:nvSpPr>
        <p:spPr>
          <a:xfrm>
            <a:off x="2819400" y="3382287"/>
            <a:ext cx="2286000" cy="427346"/>
          </a:xfrm>
          <a:prstGeom prst="borderCallout1">
            <a:avLst>
              <a:gd name="adj1" fmla="val 1890"/>
              <a:gd name="adj2" fmla="val 98976"/>
              <a:gd name="adj3" fmla="val -99055"/>
              <a:gd name="adj4" fmla="val 85832"/>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Segment Register</a:t>
            </a:r>
          </a:p>
        </p:txBody>
      </p:sp>
      <p:sp>
        <p:nvSpPr>
          <p:cNvPr id="7" name="Rectangle 6"/>
          <p:cNvSpPr/>
          <p:nvPr/>
        </p:nvSpPr>
        <p:spPr>
          <a:xfrm>
            <a:off x="3225907" y="2557046"/>
            <a:ext cx="5537093" cy="338554"/>
          </a:xfrm>
          <a:prstGeom prst="rect">
            <a:avLst/>
          </a:prstGeom>
        </p:spPr>
        <p:txBody>
          <a:bodyPr wrap="none">
            <a:spAutoFit/>
          </a:bodyPr>
          <a:lstStyle/>
          <a:p>
            <a:r>
              <a:rPr lang="en-US" sz="1600" b="1" dirty="0">
                <a:solidFill>
                  <a:srgbClr val="FF0066"/>
                </a:solidFill>
              </a:rPr>
              <a:t>ASSUME </a:t>
            </a:r>
            <a:r>
              <a:rPr lang="en-US" sz="1600" b="1" dirty="0" err="1">
                <a:solidFill>
                  <a:srgbClr val="FF0066"/>
                </a:solidFill>
              </a:rPr>
              <a:t>segreg</a:t>
            </a:r>
            <a:r>
              <a:rPr lang="en-US" sz="1600" b="1" dirty="0">
                <a:solidFill>
                  <a:srgbClr val="FF0066"/>
                </a:solidFill>
              </a:rPr>
              <a:t> : </a:t>
            </a:r>
            <a:r>
              <a:rPr lang="en-US" sz="1600" b="1" dirty="0" err="1">
                <a:solidFill>
                  <a:srgbClr val="FF0066"/>
                </a:solidFill>
              </a:rPr>
              <a:t>segnam</a:t>
            </a:r>
            <a:r>
              <a:rPr lang="en-US" sz="1600" b="1" dirty="0">
                <a:solidFill>
                  <a:srgbClr val="FF0066"/>
                </a:solidFill>
              </a:rPr>
              <a:t>, .. , </a:t>
            </a:r>
            <a:r>
              <a:rPr lang="en-US" sz="1600" b="1" dirty="0" err="1">
                <a:solidFill>
                  <a:srgbClr val="FF0066"/>
                </a:solidFill>
              </a:rPr>
              <a:t>segreg</a:t>
            </a:r>
            <a:r>
              <a:rPr lang="en-US" sz="1600" b="1" dirty="0">
                <a:solidFill>
                  <a:srgbClr val="FF0066"/>
                </a:solidFill>
              </a:rPr>
              <a:t> : </a:t>
            </a:r>
            <a:r>
              <a:rPr lang="en-US" sz="1600" b="1" dirty="0" err="1">
                <a:solidFill>
                  <a:srgbClr val="FF0066"/>
                </a:solidFill>
              </a:rPr>
              <a:t>segnam</a:t>
            </a:r>
            <a:endParaRPr lang="en-US" sz="1600" b="1" dirty="0">
              <a:solidFill>
                <a:srgbClr val="FF0066"/>
              </a:solidFill>
            </a:endParaRPr>
          </a:p>
        </p:txBody>
      </p:sp>
      <p:sp>
        <p:nvSpPr>
          <p:cNvPr id="13" name="Line Callout 1 12"/>
          <p:cNvSpPr/>
          <p:nvPr/>
        </p:nvSpPr>
        <p:spPr>
          <a:xfrm>
            <a:off x="5334000" y="3382654"/>
            <a:ext cx="2286000" cy="427346"/>
          </a:xfrm>
          <a:prstGeom prst="borderCallout1">
            <a:avLst>
              <a:gd name="adj1" fmla="val -1304"/>
              <a:gd name="adj2" fmla="val 33901"/>
              <a:gd name="adj3" fmla="val -95861"/>
              <a:gd name="adj4" fmla="val 21354"/>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User defined name of the segment</a:t>
            </a:r>
          </a:p>
        </p:txBody>
      </p:sp>
      <p:graphicFrame>
        <p:nvGraphicFramePr>
          <p:cNvPr id="14" name="Table 13"/>
          <p:cNvGraphicFramePr>
            <a:graphicFrameLocks noGrp="1"/>
          </p:cNvGraphicFramePr>
          <p:nvPr>
            <p:extLst>
              <p:ext uri="{D42A27DB-BD31-4B8C-83A1-F6EECF244321}">
                <p14:modId xmlns:p14="http://schemas.microsoft.com/office/powerpoint/2010/main" val="1471642878"/>
              </p:ext>
            </p:extLst>
          </p:nvPr>
        </p:nvGraphicFramePr>
        <p:xfrm>
          <a:off x="2858068" y="4785360"/>
          <a:ext cx="6133531" cy="1371600"/>
        </p:xfrm>
        <a:graphic>
          <a:graphicData uri="http://schemas.openxmlformats.org/drawingml/2006/table">
            <a:tbl>
              <a:tblPr firstRow="1" bandRow="1">
                <a:tableStyleId>{5C22544A-7EE6-4342-B048-85BDC9FD1C3A}</a:tableStyleId>
              </a:tblPr>
              <a:tblGrid>
                <a:gridCol w="2933132">
                  <a:extLst>
                    <a:ext uri="{9D8B030D-6E8A-4147-A177-3AD203B41FA5}">
                      <a16:colId xmlns:a16="http://schemas.microsoft.com/office/drawing/2014/main" val="20000"/>
                    </a:ext>
                  </a:extLst>
                </a:gridCol>
                <a:gridCol w="3200399">
                  <a:extLst>
                    <a:ext uri="{9D8B030D-6E8A-4147-A177-3AD203B41FA5}">
                      <a16:colId xmlns:a16="http://schemas.microsoft.com/office/drawing/2014/main" val="20001"/>
                    </a:ext>
                  </a:extLst>
                </a:gridCol>
              </a:tblGrid>
              <a:tr h="1158240">
                <a:tc>
                  <a:txBody>
                    <a:bodyPr/>
                    <a:lstStyle/>
                    <a:p>
                      <a:endParaRPr lang="en-US" sz="1200" dirty="0">
                        <a:solidFill>
                          <a:srgbClr val="990033"/>
                        </a:solidFill>
                      </a:endParaRPr>
                    </a:p>
                    <a:p>
                      <a:r>
                        <a:rPr lang="en-US" sz="1200" dirty="0">
                          <a:solidFill>
                            <a:srgbClr val="990033"/>
                          </a:solidFill>
                        </a:rPr>
                        <a:t>ASSUME CS: ACODE, DS:ADATA</a:t>
                      </a:r>
                    </a:p>
                  </a:txBody>
                  <a:tcPr>
                    <a:solidFill>
                      <a:srgbClr val="FF99FF"/>
                    </a:solidFill>
                  </a:tcPr>
                </a:tc>
                <a:tc>
                  <a:txBody>
                    <a:bodyPr/>
                    <a:lstStyle/>
                    <a:p>
                      <a:pPr algn="just"/>
                      <a:endParaRPr lang="en-US" sz="1200" dirty="0">
                        <a:solidFill>
                          <a:srgbClr val="990033"/>
                        </a:solidFill>
                      </a:endParaRPr>
                    </a:p>
                    <a:p>
                      <a:pPr algn="just"/>
                      <a:r>
                        <a:rPr lang="en-US" sz="1200" dirty="0">
                          <a:solidFill>
                            <a:srgbClr val="990033"/>
                          </a:solidFill>
                        </a:rPr>
                        <a:t>Tells the compiler that the</a:t>
                      </a:r>
                      <a:r>
                        <a:rPr lang="en-US" sz="1200" baseline="0" dirty="0">
                          <a:solidFill>
                            <a:srgbClr val="990033"/>
                          </a:solidFill>
                        </a:rPr>
                        <a:t> instructions of the program are stored in the segment ACODE and data are stored in the segment ADATA</a:t>
                      </a:r>
                    </a:p>
                    <a:p>
                      <a:pPr algn="just"/>
                      <a:endParaRPr lang="en-US" sz="1200" dirty="0">
                        <a:solidFill>
                          <a:srgbClr val="990033"/>
                        </a:solidFill>
                      </a:endParaRPr>
                    </a:p>
                  </a:txBody>
                  <a:tcPr>
                    <a:solidFill>
                      <a:srgbClr val="FF99FF"/>
                    </a:solidFill>
                  </a:tcPr>
                </a:tc>
                <a:extLst>
                  <a:ext uri="{0D108BD9-81ED-4DB2-BD59-A6C34878D82A}">
                    <a16:rowId xmlns:a16="http://schemas.microsoft.com/office/drawing/2014/main" val="10000"/>
                  </a:ext>
                </a:extLst>
              </a:tr>
            </a:tbl>
          </a:graphicData>
        </a:graphic>
      </p:graphicFrame>
      <p:sp>
        <p:nvSpPr>
          <p:cNvPr id="15" name="TextBox 14"/>
          <p:cNvSpPr txBox="1"/>
          <p:nvPr/>
        </p:nvSpPr>
        <p:spPr>
          <a:xfrm>
            <a:off x="2850468" y="4310416"/>
            <a:ext cx="1321196" cy="338554"/>
          </a:xfrm>
          <a:prstGeom prst="rect">
            <a:avLst/>
          </a:prstGeom>
          <a:noFill/>
        </p:spPr>
        <p:txBody>
          <a:bodyPr wrap="none" rtlCol="0">
            <a:spAutoFit/>
          </a:bodyPr>
          <a:lstStyle/>
          <a:p>
            <a:r>
              <a:rPr lang="en-US" sz="1600" b="1" dirty="0">
                <a:solidFill>
                  <a:srgbClr val="990033"/>
                </a:solidFill>
              </a:rPr>
              <a:t>Example: </a:t>
            </a:r>
          </a:p>
        </p:txBody>
      </p:sp>
    </p:spTree>
    <p:extLst>
      <p:ext uri="{BB962C8B-B14F-4D97-AF65-F5344CB8AC3E}">
        <p14:creationId xmlns:p14="http://schemas.microsoft.com/office/powerpoint/2010/main" val="60305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562364" y="2868734"/>
            <a:ext cx="1097582"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Assemble Directives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a:solidFill>
                  <a:srgbClr val="CC0066"/>
                </a:solidFill>
              </a:rPr>
              <a:t>DB</a:t>
            </a:r>
          </a:p>
          <a:p>
            <a:endParaRPr lang="en-US" sz="1600" b="1" dirty="0">
              <a:solidFill>
                <a:srgbClr val="CC0066"/>
              </a:solidFill>
            </a:endParaRPr>
          </a:p>
          <a:p>
            <a:r>
              <a:rPr lang="en-US" sz="1600" b="1" dirty="0">
                <a:solidFill>
                  <a:srgbClr val="CC0066"/>
                </a:solidFill>
              </a:rPr>
              <a:t>DW</a:t>
            </a:r>
          </a:p>
          <a:p>
            <a:endParaRPr lang="en-US" sz="1600" b="1" dirty="0">
              <a:solidFill>
                <a:srgbClr val="CC0066"/>
              </a:solidFill>
            </a:endParaRPr>
          </a:p>
          <a:p>
            <a:r>
              <a:rPr lang="en-US" sz="1600" b="1" dirty="0">
                <a:solidFill>
                  <a:srgbClr val="CC0066"/>
                </a:solidFill>
              </a:rPr>
              <a:t>SEGMENT</a:t>
            </a:r>
          </a:p>
          <a:p>
            <a:r>
              <a:rPr lang="en-US" sz="1600" b="1" dirty="0">
                <a:solidFill>
                  <a:srgbClr val="CC0066"/>
                </a:solidFill>
              </a:rPr>
              <a:t>ENDS</a:t>
            </a:r>
          </a:p>
          <a:p>
            <a:endParaRPr lang="en-US" sz="1600" b="1" dirty="0">
              <a:solidFill>
                <a:srgbClr val="CC0066"/>
              </a:solidFill>
            </a:endParaRPr>
          </a:p>
          <a:p>
            <a:r>
              <a:rPr lang="en-US" sz="1600" b="1" dirty="0">
                <a:solidFill>
                  <a:srgbClr val="CC0066"/>
                </a:solidFill>
              </a:rPr>
              <a:t>ASSUME</a:t>
            </a:r>
          </a:p>
          <a:p>
            <a:endParaRPr lang="en-US" sz="1600" b="1" dirty="0">
              <a:solidFill>
                <a:srgbClr val="CC0066"/>
              </a:solidFill>
            </a:endParaRPr>
          </a:p>
          <a:p>
            <a:r>
              <a:rPr lang="en-US" sz="1600" b="1" dirty="0">
                <a:solidFill>
                  <a:srgbClr val="CC0066"/>
                </a:solidFill>
              </a:rPr>
              <a:t>ORG</a:t>
            </a:r>
          </a:p>
          <a:p>
            <a:r>
              <a:rPr lang="en-US" sz="1600" b="1" dirty="0">
                <a:solidFill>
                  <a:srgbClr val="CC0066"/>
                </a:solidFill>
              </a:rPr>
              <a:t>END</a:t>
            </a:r>
          </a:p>
          <a:p>
            <a:r>
              <a:rPr lang="en-US" sz="1600" b="1" dirty="0">
                <a:solidFill>
                  <a:srgbClr val="CC0066"/>
                </a:solidFill>
              </a:rPr>
              <a:t>EVEN</a:t>
            </a:r>
          </a:p>
          <a:p>
            <a:r>
              <a:rPr lang="en-US" sz="1600" b="1" dirty="0">
                <a:solidFill>
                  <a:srgbClr val="CC0066"/>
                </a:solidFill>
              </a:rPr>
              <a:t>EQU</a:t>
            </a:r>
          </a:p>
          <a:p>
            <a:endParaRPr lang="en-US" sz="1600" b="1" dirty="0">
              <a:solidFill>
                <a:srgbClr val="CC0066"/>
              </a:solidFill>
            </a:endParaRPr>
          </a:p>
          <a:p>
            <a:r>
              <a:rPr lang="en-US" sz="1600" b="1" dirty="0">
                <a:solidFill>
                  <a:srgbClr val="CC0066"/>
                </a:solidFill>
              </a:rPr>
              <a:t>PROC</a:t>
            </a:r>
          </a:p>
          <a:p>
            <a:r>
              <a:rPr lang="en-US" sz="1600" b="1" dirty="0">
                <a:solidFill>
                  <a:srgbClr val="CC0066"/>
                </a:solidFill>
              </a:rPr>
              <a:t>FAR</a:t>
            </a:r>
          </a:p>
          <a:p>
            <a:r>
              <a:rPr lang="en-US" sz="1600" b="1" dirty="0">
                <a:solidFill>
                  <a:srgbClr val="CC0066"/>
                </a:solidFill>
              </a:rPr>
              <a:t>NEAR</a:t>
            </a:r>
          </a:p>
          <a:p>
            <a:r>
              <a:rPr lang="en-US" sz="1600" b="1" dirty="0">
                <a:solidFill>
                  <a:srgbClr val="CC0066"/>
                </a:solidFill>
              </a:rPr>
              <a:t>ENDP</a:t>
            </a:r>
          </a:p>
          <a:p>
            <a:endParaRPr lang="en-US" sz="1600" b="1" dirty="0">
              <a:solidFill>
                <a:srgbClr val="CC0066"/>
              </a:solidFill>
            </a:endParaRPr>
          </a:p>
          <a:p>
            <a:r>
              <a:rPr lang="en-US" sz="1600" b="1" dirty="0">
                <a:solidFill>
                  <a:srgbClr val="CC0066"/>
                </a:solidFill>
              </a:rPr>
              <a:t>SHORT</a:t>
            </a:r>
          </a:p>
          <a:p>
            <a:endParaRPr lang="en-US" sz="1600" b="1" dirty="0">
              <a:solidFill>
                <a:srgbClr val="CC0066"/>
              </a:solidFill>
            </a:endParaRPr>
          </a:p>
          <a:p>
            <a:r>
              <a:rPr lang="en-US" sz="1600" b="1" dirty="0">
                <a:solidFill>
                  <a:srgbClr val="CC0066"/>
                </a:solidFill>
              </a:rPr>
              <a:t>MACRO</a:t>
            </a:r>
          </a:p>
          <a:p>
            <a:r>
              <a:rPr lang="en-US" sz="1600" b="1" dirty="0">
                <a:solidFill>
                  <a:srgbClr val="CC0066"/>
                </a:solidFill>
              </a:rPr>
              <a:t>ENDM</a:t>
            </a:r>
          </a:p>
        </p:txBody>
      </p:sp>
      <p:sp>
        <p:nvSpPr>
          <p:cNvPr id="9" name="TextBox 8"/>
          <p:cNvSpPr txBox="1"/>
          <p:nvPr/>
        </p:nvSpPr>
        <p:spPr>
          <a:xfrm>
            <a:off x="3048000" y="914400"/>
            <a:ext cx="5638800" cy="2246769"/>
          </a:xfrm>
          <a:prstGeom prst="rect">
            <a:avLst/>
          </a:prstGeom>
          <a:noFill/>
        </p:spPr>
        <p:txBody>
          <a:bodyPr wrap="square" rtlCol="0">
            <a:spAutoFit/>
          </a:bodyPr>
          <a:lstStyle/>
          <a:p>
            <a:pPr marL="285750" indent="-285750">
              <a:buBlip>
                <a:blip r:embed="rId3"/>
              </a:buBlip>
            </a:pPr>
            <a:r>
              <a:rPr lang="en-US" sz="1400" b="1" dirty="0">
                <a:solidFill>
                  <a:srgbClr val="0070C0"/>
                </a:solidFill>
              </a:rPr>
              <a:t>ORG</a:t>
            </a:r>
            <a:r>
              <a:rPr lang="en-US" sz="1400" b="1" dirty="0"/>
              <a:t> (Origin) is used to assign the starting address (Effective address) for a program/ data segment</a:t>
            </a:r>
          </a:p>
          <a:p>
            <a:pPr marL="285750" indent="-285750">
              <a:buBlip>
                <a:blip r:embed="rId3"/>
              </a:buBlip>
            </a:pPr>
            <a:endParaRPr lang="en-US" sz="1400" b="1" dirty="0"/>
          </a:p>
          <a:p>
            <a:pPr marL="285750" indent="-285750">
              <a:buBlip>
                <a:blip r:embed="rId3"/>
              </a:buBlip>
            </a:pPr>
            <a:r>
              <a:rPr lang="en-US" sz="1400" b="1" dirty="0">
                <a:solidFill>
                  <a:srgbClr val="0070C0"/>
                </a:solidFill>
              </a:rPr>
              <a:t>END</a:t>
            </a:r>
            <a:r>
              <a:rPr lang="en-US" sz="1400" b="1" dirty="0"/>
              <a:t> is used to terminate a program; statements after END will be ignored</a:t>
            </a:r>
          </a:p>
          <a:p>
            <a:pPr marL="285750" indent="-285750">
              <a:buBlip>
                <a:blip r:embed="rId3"/>
              </a:buBlip>
            </a:pPr>
            <a:endParaRPr lang="en-US" sz="1400" b="1" dirty="0"/>
          </a:p>
          <a:p>
            <a:pPr marL="285750" indent="-285750">
              <a:buBlip>
                <a:blip r:embed="rId3"/>
              </a:buBlip>
            </a:pPr>
            <a:r>
              <a:rPr lang="en-US" sz="1400" b="1" dirty="0">
                <a:solidFill>
                  <a:srgbClr val="0070C0"/>
                </a:solidFill>
              </a:rPr>
              <a:t>EVEN</a:t>
            </a:r>
            <a:r>
              <a:rPr lang="en-US" sz="1400" b="1" dirty="0"/>
              <a:t> : Informs the assembler to store program/ data segment starting from an even address </a:t>
            </a:r>
          </a:p>
          <a:p>
            <a:pPr marL="285750" indent="-285750">
              <a:buBlip>
                <a:blip r:embed="rId3"/>
              </a:buBlip>
            </a:pPr>
            <a:endParaRPr lang="en-US" sz="1400" b="1" dirty="0"/>
          </a:p>
          <a:p>
            <a:pPr marL="285750" indent="-285750">
              <a:buBlip>
                <a:blip r:embed="rId3"/>
              </a:buBlip>
            </a:pPr>
            <a:r>
              <a:rPr lang="en-US" sz="1400" b="1" dirty="0">
                <a:solidFill>
                  <a:srgbClr val="0070C0"/>
                </a:solidFill>
              </a:rPr>
              <a:t>EQU</a:t>
            </a:r>
            <a:r>
              <a:rPr lang="en-US" sz="1400" b="1" dirty="0"/>
              <a:t> (Equate) is used to attach a value to a variable</a:t>
            </a:r>
          </a:p>
        </p:txBody>
      </p:sp>
      <p:graphicFrame>
        <p:nvGraphicFramePr>
          <p:cNvPr id="14" name="Table 13"/>
          <p:cNvGraphicFramePr>
            <a:graphicFrameLocks noGrp="1"/>
          </p:cNvGraphicFramePr>
          <p:nvPr>
            <p:extLst>
              <p:ext uri="{D42A27DB-BD31-4B8C-83A1-F6EECF244321}">
                <p14:modId xmlns:p14="http://schemas.microsoft.com/office/powerpoint/2010/main" val="1785704718"/>
              </p:ext>
            </p:extLst>
          </p:nvPr>
        </p:nvGraphicFramePr>
        <p:xfrm>
          <a:off x="2629469" y="3733800"/>
          <a:ext cx="6285931" cy="2951430"/>
        </p:xfrm>
        <a:graphic>
          <a:graphicData uri="http://schemas.openxmlformats.org/drawingml/2006/table">
            <a:tbl>
              <a:tblPr firstRow="1" bandRow="1">
                <a:tableStyleId>{93296810-A885-4BE3-A3E7-6D5BEEA58F35}</a:tableStyleId>
              </a:tblPr>
              <a:tblGrid>
                <a:gridCol w="2225077">
                  <a:extLst>
                    <a:ext uri="{9D8B030D-6E8A-4147-A177-3AD203B41FA5}">
                      <a16:colId xmlns:a16="http://schemas.microsoft.com/office/drawing/2014/main" val="20000"/>
                    </a:ext>
                  </a:extLst>
                </a:gridCol>
                <a:gridCol w="4060854">
                  <a:extLst>
                    <a:ext uri="{9D8B030D-6E8A-4147-A177-3AD203B41FA5}">
                      <a16:colId xmlns:a16="http://schemas.microsoft.com/office/drawing/2014/main" val="20001"/>
                    </a:ext>
                  </a:extLst>
                </a:gridCol>
              </a:tblGrid>
              <a:tr h="939750">
                <a:tc>
                  <a:txBody>
                    <a:bodyPr/>
                    <a:lstStyle/>
                    <a:p>
                      <a:r>
                        <a:rPr lang="en-US" sz="1200" b="1" dirty="0">
                          <a:solidFill>
                            <a:srgbClr val="990033"/>
                          </a:solidFill>
                        </a:rPr>
                        <a:t>ORG 1000H</a:t>
                      </a:r>
                    </a:p>
                  </a:txBody>
                  <a:tcPr>
                    <a:solidFill>
                      <a:srgbClr val="CCECFF"/>
                    </a:solidFill>
                  </a:tcPr>
                </a:tc>
                <a:tc>
                  <a:txBody>
                    <a:bodyPr/>
                    <a:lstStyle/>
                    <a:p>
                      <a:pPr algn="just"/>
                      <a:r>
                        <a:rPr lang="en-US" sz="1200" b="1" dirty="0">
                          <a:solidFill>
                            <a:srgbClr val="990033"/>
                          </a:solidFill>
                        </a:rPr>
                        <a:t>Informs the assembler that the statements following ORG 1000H should be stored</a:t>
                      </a:r>
                      <a:r>
                        <a:rPr lang="en-US" sz="1200" b="1" baseline="0" dirty="0">
                          <a:solidFill>
                            <a:srgbClr val="990033"/>
                          </a:solidFill>
                        </a:rPr>
                        <a:t> in memory starting with effective address 1000</a:t>
                      </a:r>
                      <a:r>
                        <a:rPr lang="en-US" sz="1200" b="1" baseline="-25000" dirty="0">
                          <a:solidFill>
                            <a:srgbClr val="990033"/>
                          </a:solidFill>
                        </a:rPr>
                        <a:t>H</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0"/>
                  </a:ext>
                </a:extLst>
              </a:tr>
              <a:tr h="457200">
                <a:tc>
                  <a:txBody>
                    <a:bodyPr/>
                    <a:lstStyle/>
                    <a:p>
                      <a:endParaRPr lang="en-US" sz="1200" b="1" dirty="0">
                        <a:solidFill>
                          <a:srgbClr val="990033"/>
                        </a:solidFill>
                      </a:endParaRPr>
                    </a:p>
                    <a:p>
                      <a:r>
                        <a:rPr lang="en-US" sz="1200" b="1" dirty="0">
                          <a:solidFill>
                            <a:srgbClr val="990033"/>
                          </a:solidFill>
                        </a:rPr>
                        <a:t>LOOP EQU 10FEH</a:t>
                      </a:r>
                    </a:p>
                    <a:p>
                      <a:endParaRPr lang="en-US" sz="1200" b="1" dirty="0">
                        <a:solidFill>
                          <a:srgbClr val="990033"/>
                        </a:solidFill>
                      </a:endParaRPr>
                    </a:p>
                  </a:txBody>
                  <a:tcPr>
                    <a:solidFill>
                      <a:srgbClr val="CCECFF"/>
                    </a:solidFill>
                  </a:tcPr>
                </a:tc>
                <a:tc>
                  <a:txBody>
                    <a:bodyPr/>
                    <a:lstStyle/>
                    <a:p>
                      <a:pPr algn="just"/>
                      <a:endParaRPr lang="en-US" sz="1200" b="1" dirty="0">
                        <a:solidFill>
                          <a:srgbClr val="990033"/>
                        </a:solidFill>
                      </a:endParaRPr>
                    </a:p>
                    <a:p>
                      <a:pPr algn="just"/>
                      <a:r>
                        <a:rPr lang="en-US" sz="1200" b="1" dirty="0">
                          <a:solidFill>
                            <a:srgbClr val="990033"/>
                          </a:solidFill>
                        </a:rPr>
                        <a:t>Value</a:t>
                      </a:r>
                      <a:r>
                        <a:rPr lang="en-US" sz="1200" b="1" baseline="0" dirty="0">
                          <a:solidFill>
                            <a:srgbClr val="990033"/>
                          </a:solidFill>
                        </a:rPr>
                        <a:t> of variable LOOP is 10FE</a:t>
                      </a:r>
                      <a:r>
                        <a:rPr lang="en-US" sz="1200" b="1" baseline="-25000" dirty="0">
                          <a:solidFill>
                            <a:srgbClr val="990033"/>
                          </a:solidFill>
                        </a:rPr>
                        <a:t>H</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1"/>
                  </a:ext>
                </a:extLst>
              </a:tr>
              <a:tr h="228600">
                <a:tc>
                  <a:txBody>
                    <a:bodyPr/>
                    <a:lstStyle/>
                    <a:p>
                      <a:endParaRPr lang="en-US" sz="1200" b="1" dirty="0">
                        <a:solidFill>
                          <a:srgbClr val="990033"/>
                        </a:solidFill>
                      </a:endParaRPr>
                    </a:p>
                    <a:p>
                      <a:r>
                        <a:rPr lang="en-US" sz="1200" b="1" dirty="0">
                          <a:solidFill>
                            <a:srgbClr val="990033"/>
                          </a:solidFill>
                        </a:rPr>
                        <a:t>_SDATA SEGMENT</a:t>
                      </a:r>
                    </a:p>
                    <a:p>
                      <a:r>
                        <a:rPr lang="en-US" sz="1200" b="1" dirty="0">
                          <a:solidFill>
                            <a:srgbClr val="990033"/>
                          </a:solidFill>
                        </a:rPr>
                        <a:t>            ORG 1200H</a:t>
                      </a:r>
                    </a:p>
                    <a:p>
                      <a:r>
                        <a:rPr lang="en-US" sz="1200" b="1" dirty="0">
                          <a:solidFill>
                            <a:srgbClr val="990033"/>
                          </a:solidFill>
                        </a:rPr>
                        <a:t>            A DB 4CH</a:t>
                      </a:r>
                    </a:p>
                    <a:p>
                      <a:r>
                        <a:rPr lang="en-US" sz="1200" b="1" dirty="0">
                          <a:solidFill>
                            <a:srgbClr val="990033"/>
                          </a:solidFill>
                        </a:rPr>
                        <a:t>            EVEN</a:t>
                      </a:r>
                    </a:p>
                    <a:p>
                      <a:r>
                        <a:rPr lang="en-US" sz="1200" b="1" dirty="0">
                          <a:solidFill>
                            <a:srgbClr val="990033"/>
                          </a:solidFill>
                        </a:rPr>
                        <a:t>            B DW 1052H</a:t>
                      </a:r>
                    </a:p>
                    <a:p>
                      <a:r>
                        <a:rPr lang="en-US" sz="1200" b="1" dirty="0">
                          <a:solidFill>
                            <a:srgbClr val="990033"/>
                          </a:solidFill>
                        </a:rPr>
                        <a:t>_SDATA ENDS</a:t>
                      </a:r>
                    </a:p>
                  </a:txBody>
                  <a:tcPr>
                    <a:solidFill>
                      <a:srgbClr val="CCECFF"/>
                    </a:solidFill>
                  </a:tcPr>
                </a:tc>
                <a:tc>
                  <a:txBody>
                    <a:bodyPr/>
                    <a:lstStyle/>
                    <a:p>
                      <a:pPr algn="just"/>
                      <a:endParaRPr lang="en-US" sz="1200" b="1" dirty="0">
                        <a:solidFill>
                          <a:srgbClr val="990033"/>
                        </a:solidFill>
                      </a:endParaRPr>
                    </a:p>
                    <a:p>
                      <a:pPr algn="just"/>
                      <a:r>
                        <a:rPr lang="en-US" sz="1200" b="1" dirty="0">
                          <a:solidFill>
                            <a:srgbClr val="990033"/>
                          </a:solidFill>
                        </a:rPr>
                        <a:t>In this data segment, effective</a:t>
                      </a:r>
                      <a:r>
                        <a:rPr lang="en-US" sz="1200" b="1" baseline="0" dirty="0">
                          <a:solidFill>
                            <a:srgbClr val="990033"/>
                          </a:solidFill>
                        </a:rPr>
                        <a:t> address of memory location assigned to A will be 1200</a:t>
                      </a:r>
                      <a:r>
                        <a:rPr lang="en-US" sz="1200" b="1" baseline="-25000" dirty="0">
                          <a:solidFill>
                            <a:srgbClr val="990033"/>
                          </a:solidFill>
                        </a:rPr>
                        <a:t>H</a:t>
                      </a:r>
                      <a:r>
                        <a:rPr lang="en-US" sz="1200" b="1" baseline="0" dirty="0">
                          <a:solidFill>
                            <a:srgbClr val="990033"/>
                          </a:solidFill>
                        </a:rPr>
                        <a:t> and that of B will be 1202</a:t>
                      </a:r>
                      <a:r>
                        <a:rPr lang="en-US" sz="1200" b="1" baseline="-25000" dirty="0">
                          <a:solidFill>
                            <a:srgbClr val="990033"/>
                          </a:solidFill>
                        </a:rPr>
                        <a:t>H</a:t>
                      </a:r>
                      <a:r>
                        <a:rPr lang="en-US" sz="1200" b="1" baseline="0" dirty="0">
                          <a:solidFill>
                            <a:srgbClr val="990033"/>
                          </a:solidFill>
                        </a:rPr>
                        <a:t> and 1203</a:t>
                      </a:r>
                      <a:r>
                        <a:rPr lang="en-US" sz="1200" b="1" baseline="-25000" dirty="0">
                          <a:solidFill>
                            <a:srgbClr val="990033"/>
                          </a:solidFill>
                        </a:rPr>
                        <a:t>H</a:t>
                      </a:r>
                      <a:r>
                        <a:rPr lang="en-US" sz="1200" b="1" baseline="0" dirty="0">
                          <a:solidFill>
                            <a:srgbClr val="990033"/>
                          </a:solidFill>
                        </a:rPr>
                        <a:t>.</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2530522" y="3319046"/>
            <a:ext cx="1443024" cy="338554"/>
          </a:xfrm>
          <a:prstGeom prst="rect">
            <a:avLst/>
          </a:prstGeom>
          <a:noFill/>
        </p:spPr>
        <p:txBody>
          <a:bodyPr wrap="none" rtlCol="0">
            <a:spAutoFit/>
          </a:bodyPr>
          <a:lstStyle/>
          <a:p>
            <a:r>
              <a:rPr lang="en-US" sz="1600" b="1" dirty="0">
                <a:solidFill>
                  <a:srgbClr val="990033"/>
                </a:solidFill>
              </a:rPr>
              <a:t>Examples: </a:t>
            </a:r>
          </a:p>
        </p:txBody>
      </p:sp>
    </p:spTree>
    <p:extLst>
      <p:ext uri="{BB962C8B-B14F-4D97-AF65-F5344CB8AC3E}">
        <p14:creationId xmlns:p14="http://schemas.microsoft.com/office/powerpoint/2010/main" val="14508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562364" y="4067564"/>
            <a:ext cx="1097582"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Assemble Directives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a:solidFill>
                  <a:srgbClr val="CC0066"/>
                </a:solidFill>
              </a:rPr>
              <a:t>DB</a:t>
            </a:r>
          </a:p>
          <a:p>
            <a:endParaRPr lang="en-US" sz="1600" b="1" dirty="0">
              <a:solidFill>
                <a:srgbClr val="CC0066"/>
              </a:solidFill>
            </a:endParaRPr>
          </a:p>
          <a:p>
            <a:r>
              <a:rPr lang="en-US" sz="1600" b="1" dirty="0">
                <a:solidFill>
                  <a:srgbClr val="CC0066"/>
                </a:solidFill>
              </a:rPr>
              <a:t>DW</a:t>
            </a:r>
          </a:p>
          <a:p>
            <a:endParaRPr lang="en-US" sz="1600" b="1" dirty="0">
              <a:solidFill>
                <a:srgbClr val="CC0066"/>
              </a:solidFill>
            </a:endParaRPr>
          </a:p>
          <a:p>
            <a:r>
              <a:rPr lang="en-US" sz="1600" b="1" dirty="0">
                <a:solidFill>
                  <a:srgbClr val="CC0066"/>
                </a:solidFill>
              </a:rPr>
              <a:t>SEGMENT</a:t>
            </a:r>
          </a:p>
          <a:p>
            <a:r>
              <a:rPr lang="en-US" sz="1600" b="1" dirty="0">
                <a:solidFill>
                  <a:srgbClr val="CC0066"/>
                </a:solidFill>
              </a:rPr>
              <a:t>ENDS</a:t>
            </a:r>
          </a:p>
          <a:p>
            <a:endParaRPr lang="en-US" sz="1600" b="1" dirty="0">
              <a:solidFill>
                <a:srgbClr val="CC0066"/>
              </a:solidFill>
            </a:endParaRPr>
          </a:p>
          <a:p>
            <a:r>
              <a:rPr lang="en-US" sz="1600" b="1" dirty="0">
                <a:solidFill>
                  <a:srgbClr val="CC0066"/>
                </a:solidFill>
              </a:rPr>
              <a:t>ASSUME</a:t>
            </a:r>
          </a:p>
          <a:p>
            <a:endParaRPr lang="en-US" sz="1600" b="1" dirty="0">
              <a:solidFill>
                <a:srgbClr val="CC0066"/>
              </a:solidFill>
            </a:endParaRPr>
          </a:p>
          <a:p>
            <a:r>
              <a:rPr lang="en-US" sz="1600" b="1" dirty="0">
                <a:solidFill>
                  <a:srgbClr val="CC0066"/>
                </a:solidFill>
              </a:rPr>
              <a:t>ORG</a:t>
            </a:r>
          </a:p>
          <a:p>
            <a:r>
              <a:rPr lang="en-US" sz="1600" b="1" dirty="0">
                <a:solidFill>
                  <a:srgbClr val="CC0066"/>
                </a:solidFill>
              </a:rPr>
              <a:t>END</a:t>
            </a:r>
          </a:p>
          <a:p>
            <a:r>
              <a:rPr lang="en-US" sz="1600" b="1" dirty="0">
                <a:solidFill>
                  <a:srgbClr val="CC0066"/>
                </a:solidFill>
              </a:rPr>
              <a:t>EVEN</a:t>
            </a:r>
          </a:p>
          <a:p>
            <a:r>
              <a:rPr lang="en-US" sz="1600" b="1" dirty="0">
                <a:solidFill>
                  <a:srgbClr val="CC0066"/>
                </a:solidFill>
              </a:rPr>
              <a:t>EQU</a:t>
            </a:r>
          </a:p>
          <a:p>
            <a:endParaRPr lang="en-US" sz="1600" b="1" dirty="0">
              <a:solidFill>
                <a:srgbClr val="CC0066"/>
              </a:solidFill>
            </a:endParaRPr>
          </a:p>
          <a:p>
            <a:r>
              <a:rPr lang="en-US" sz="1600" b="1" dirty="0">
                <a:solidFill>
                  <a:srgbClr val="CC0066"/>
                </a:solidFill>
              </a:rPr>
              <a:t>PROC</a:t>
            </a:r>
          </a:p>
          <a:p>
            <a:r>
              <a:rPr lang="en-US" sz="1600" b="1" dirty="0">
                <a:solidFill>
                  <a:srgbClr val="CC0066"/>
                </a:solidFill>
              </a:rPr>
              <a:t>ENDP</a:t>
            </a:r>
          </a:p>
          <a:p>
            <a:r>
              <a:rPr lang="en-US" sz="1600" b="1" dirty="0">
                <a:solidFill>
                  <a:srgbClr val="CC0066"/>
                </a:solidFill>
              </a:rPr>
              <a:t>FAR</a:t>
            </a:r>
          </a:p>
          <a:p>
            <a:r>
              <a:rPr lang="en-US" sz="1600" b="1" dirty="0">
                <a:solidFill>
                  <a:srgbClr val="CC0066"/>
                </a:solidFill>
              </a:rPr>
              <a:t>NEAR</a:t>
            </a:r>
          </a:p>
          <a:p>
            <a:endParaRPr lang="en-US" sz="1600" b="1" dirty="0">
              <a:solidFill>
                <a:srgbClr val="CC0066"/>
              </a:solidFill>
            </a:endParaRPr>
          </a:p>
          <a:p>
            <a:r>
              <a:rPr lang="en-US" sz="1600" b="1" dirty="0">
                <a:solidFill>
                  <a:srgbClr val="CC0066"/>
                </a:solidFill>
              </a:rPr>
              <a:t>SHORT</a:t>
            </a:r>
          </a:p>
          <a:p>
            <a:endParaRPr lang="en-US" sz="1600" b="1" dirty="0">
              <a:solidFill>
                <a:srgbClr val="CC0066"/>
              </a:solidFill>
            </a:endParaRPr>
          </a:p>
          <a:p>
            <a:r>
              <a:rPr lang="en-US" sz="1600" b="1" dirty="0">
                <a:solidFill>
                  <a:srgbClr val="CC0066"/>
                </a:solidFill>
              </a:rPr>
              <a:t>MACRO</a:t>
            </a:r>
          </a:p>
          <a:p>
            <a:r>
              <a:rPr lang="en-US" sz="1600" b="1" dirty="0">
                <a:solidFill>
                  <a:srgbClr val="CC0066"/>
                </a:solidFill>
              </a:rPr>
              <a:t>ENDM</a:t>
            </a:r>
          </a:p>
        </p:txBody>
      </p:sp>
      <p:sp>
        <p:nvSpPr>
          <p:cNvPr id="9" name="TextBox 8"/>
          <p:cNvSpPr txBox="1"/>
          <p:nvPr/>
        </p:nvSpPr>
        <p:spPr>
          <a:xfrm>
            <a:off x="3048000" y="914400"/>
            <a:ext cx="5638800" cy="2031325"/>
          </a:xfrm>
          <a:prstGeom prst="rect">
            <a:avLst/>
          </a:prstGeom>
          <a:noFill/>
        </p:spPr>
        <p:txBody>
          <a:bodyPr wrap="square" rtlCol="0">
            <a:spAutoFit/>
          </a:bodyPr>
          <a:lstStyle/>
          <a:p>
            <a:pPr marL="285750" indent="-285750">
              <a:buBlip>
                <a:blip r:embed="rId3"/>
              </a:buBlip>
            </a:pPr>
            <a:r>
              <a:rPr lang="en-US" sz="1400" b="1" dirty="0">
                <a:solidFill>
                  <a:srgbClr val="0070C0"/>
                </a:solidFill>
              </a:rPr>
              <a:t>PROC</a:t>
            </a:r>
            <a:r>
              <a:rPr lang="en-US" sz="1400" b="1" dirty="0"/>
              <a:t> Indicates the beginning of a procedure</a:t>
            </a:r>
          </a:p>
          <a:p>
            <a:pPr marL="285750" indent="-285750">
              <a:buBlip>
                <a:blip r:embed="rId3"/>
              </a:buBlip>
            </a:pPr>
            <a:endParaRPr lang="en-US" sz="1400" b="1" dirty="0"/>
          </a:p>
          <a:p>
            <a:pPr marL="285750" indent="-285750">
              <a:buBlip>
                <a:blip r:embed="rId3"/>
              </a:buBlip>
            </a:pPr>
            <a:r>
              <a:rPr lang="en-US" sz="1400" b="1" dirty="0">
                <a:solidFill>
                  <a:srgbClr val="0070C0"/>
                </a:solidFill>
              </a:rPr>
              <a:t>ENDP</a:t>
            </a:r>
            <a:r>
              <a:rPr lang="en-US" sz="1400" b="1" dirty="0"/>
              <a:t> End of procedure</a:t>
            </a:r>
          </a:p>
          <a:p>
            <a:endParaRPr lang="en-US" sz="1400" b="1" dirty="0"/>
          </a:p>
          <a:p>
            <a:pPr marL="285750" indent="-285750">
              <a:buBlip>
                <a:blip r:embed="rId3"/>
              </a:buBlip>
            </a:pPr>
            <a:r>
              <a:rPr lang="en-US" sz="1400" b="1" dirty="0">
                <a:solidFill>
                  <a:srgbClr val="0070C0"/>
                </a:solidFill>
              </a:rPr>
              <a:t>FAR</a:t>
            </a:r>
            <a:r>
              <a:rPr lang="en-US" sz="1400" b="1" dirty="0"/>
              <a:t> Intersegment call</a:t>
            </a:r>
          </a:p>
          <a:p>
            <a:pPr marL="285750" indent="-285750">
              <a:buBlip>
                <a:blip r:embed="rId3"/>
              </a:buBlip>
            </a:pPr>
            <a:endParaRPr lang="en-US" sz="1400" b="1" dirty="0"/>
          </a:p>
          <a:p>
            <a:pPr marL="285750" indent="-285750">
              <a:buBlip>
                <a:blip r:embed="rId3"/>
              </a:buBlip>
            </a:pPr>
            <a:r>
              <a:rPr lang="en-US" sz="1400" b="1" dirty="0">
                <a:solidFill>
                  <a:srgbClr val="0070C0"/>
                </a:solidFill>
              </a:rPr>
              <a:t>NEAR</a:t>
            </a:r>
            <a:r>
              <a:rPr lang="en-US" sz="1400" b="1" dirty="0"/>
              <a:t> </a:t>
            </a:r>
            <a:r>
              <a:rPr lang="en-US" sz="1400" b="1" dirty="0" err="1"/>
              <a:t>Intrasegment</a:t>
            </a:r>
            <a:r>
              <a:rPr lang="en-US" sz="1400" b="1" dirty="0"/>
              <a:t> call</a:t>
            </a:r>
          </a:p>
          <a:p>
            <a:pPr marL="285750" indent="-285750">
              <a:buBlip>
                <a:blip r:embed="rId3"/>
              </a:buBlip>
            </a:pPr>
            <a:endParaRPr lang="en-US" sz="1400" b="1" dirty="0"/>
          </a:p>
          <a:p>
            <a:pPr marL="285750" indent="-285750">
              <a:buBlip>
                <a:blip r:embed="rId3"/>
              </a:buBlip>
            </a:pPr>
            <a:r>
              <a:rPr lang="en-US" sz="1400" b="1" dirty="0"/>
              <a:t>General form</a:t>
            </a:r>
          </a:p>
        </p:txBody>
      </p:sp>
      <p:graphicFrame>
        <p:nvGraphicFramePr>
          <p:cNvPr id="10" name="Table 9"/>
          <p:cNvGraphicFramePr>
            <a:graphicFrameLocks noGrp="1"/>
          </p:cNvGraphicFramePr>
          <p:nvPr>
            <p:extLst>
              <p:ext uri="{D42A27DB-BD31-4B8C-83A1-F6EECF244321}">
                <p14:modId xmlns:p14="http://schemas.microsoft.com/office/powerpoint/2010/main" val="3261935350"/>
              </p:ext>
            </p:extLst>
          </p:nvPr>
        </p:nvGraphicFramePr>
        <p:xfrm>
          <a:off x="3124200" y="3352800"/>
          <a:ext cx="5715000" cy="1920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370840">
                <a:tc>
                  <a:txBody>
                    <a:bodyPr/>
                    <a:lstStyle/>
                    <a:p>
                      <a:r>
                        <a:rPr lang="en-US" sz="1200" dirty="0" err="1">
                          <a:solidFill>
                            <a:srgbClr val="990033"/>
                          </a:solidFill>
                        </a:rPr>
                        <a:t>procname</a:t>
                      </a:r>
                      <a:r>
                        <a:rPr lang="en-US" sz="1200" dirty="0">
                          <a:solidFill>
                            <a:srgbClr val="990033"/>
                          </a:solidFill>
                        </a:rPr>
                        <a:t> PROC[NEAR/ FAR]</a:t>
                      </a:r>
                    </a:p>
                    <a:p>
                      <a:endParaRPr lang="en-US" sz="1200" dirty="0">
                        <a:solidFill>
                          <a:srgbClr val="990033"/>
                        </a:solidFill>
                      </a:endParaRPr>
                    </a:p>
                    <a:p>
                      <a:r>
                        <a:rPr lang="en-US" sz="1200" dirty="0">
                          <a:solidFill>
                            <a:srgbClr val="990033"/>
                          </a:solidFill>
                        </a:rPr>
                        <a:t>                  …</a:t>
                      </a:r>
                    </a:p>
                    <a:p>
                      <a:r>
                        <a:rPr lang="en-US" sz="1200" dirty="0">
                          <a:solidFill>
                            <a:srgbClr val="990033"/>
                          </a:solidFill>
                        </a:rPr>
                        <a:t>                  …</a:t>
                      </a:r>
                    </a:p>
                    <a:p>
                      <a:r>
                        <a:rPr lang="en-US" sz="1200" dirty="0">
                          <a:solidFill>
                            <a:srgbClr val="990033"/>
                          </a:solidFill>
                        </a:rPr>
                        <a:t>                  …</a:t>
                      </a:r>
                    </a:p>
                    <a:p>
                      <a:endParaRPr lang="en-US" sz="1200" dirty="0">
                        <a:solidFill>
                          <a:srgbClr val="990033"/>
                        </a:solidFill>
                      </a:endParaRPr>
                    </a:p>
                    <a:p>
                      <a:r>
                        <a:rPr lang="en-US" sz="1200" dirty="0">
                          <a:solidFill>
                            <a:srgbClr val="990033"/>
                          </a:solidFill>
                        </a:rPr>
                        <a:t>                  RET</a:t>
                      </a:r>
                    </a:p>
                    <a:p>
                      <a:endParaRPr lang="en-US" sz="1200" dirty="0">
                        <a:solidFill>
                          <a:srgbClr val="990033"/>
                        </a:solidFill>
                      </a:endParaRPr>
                    </a:p>
                    <a:p>
                      <a:endParaRPr lang="en-US" sz="1200" dirty="0">
                        <a:solidFill>
                          <a:srgbClr val="990033"/>
                        </a:solidFill>
                      </a:endParaRPr>
                    </a:p>
                    <a:p>
                      <a:r>
                        <a:rPr lang="en-US" sz="1200" dirty="0" err="1">
                          <a:solidFill>
                            <a:srgbClr val="990033"/>
                          </a:solidFill>
                        </a:rPr>
                        <a:t>procname</a:t>
                      </a:r>
                      <a:r>
                        <a:rPr lang="en-US" sz="1200" dirty="0">
                          <a:solidFill>
                            <a:srgbClr val="990033"/>
                          </a:solidFill>
                        </a:rPr>
                        <a:t> ENDP</a:t>
                      </a:r>
                    </a:p>
                  </a:txBody>
                  <a:tcPr>
                    <a:solidFill>
                      <a:schemeClr val="bg1"/>
                    </a:solidFill>
                  </a:tcPr>
                </a:tc>
                <a:tc>
                  <a:txBody>
                    <a:bodyPr/>
                    <a:lstStyle/>
                    <a:p>
                      <a:endParaRPr lang="en-US" dirty="0">
                        <a:solidFill>
                          <a:srgbClr val="990033"/>
                        </a:solidFill>
                      </a:endParaRPr>
                    </a:p>
                    <a:p>
                      <a:endParaRPr lang="en-US" sz="1400" dirty="0">
                        <a:solidFill>
                          <a:srgbClr val="990033"/>
                        </a:solidFill>
                      </a:endParaRPr>
                    </a:p>
                    <a:p>
                      <a:r>
                        <a:rPr lang="en-US" sz="1200" dirty="0">
                          <a:solidFill>
                            <a:srgbClr val="990033"/>
                          </a:solidFill>
                        </a:rPr>
                        <a:t>Program statements of the procedure</a:t>
                      </a:r>
                    </a:p>
                    <a:p>
                      <a:endParaRPr lang="en-US" sz="1200" dirty="0">
                        <a:solidFill>
                          <a:srgbClr val="990033"/>
                        </a:solidFill>
                      </a:endParaRPr>
                    </a:p>
                    <a:p>
                      <a:r>
                        <a:rPr lang="en-US" sz="1200" dirty="0">
                          <a:solidFill>
                            <a:srgbClr val="990033"/>
                          </a:solidFill>
                        </a:rPr>
                        <a:t>Last statement of the procedure </a:t>
                      </a:r>
                    </a:p>
                  </a:txBody>
                  <a:tcPr>
                    <a:solidFill>
                      <a:schemeClr val="bg1"/>
                    </a:solidFill>
                  </a:tcPr>
                </a:tc>
                <a:extLst>
                  <a:ext uri="{0D108BD9-81ED-4DB2-BD59-A6C34878D82A}">
                    <a16:rowId xmlns:a16="http://schemas.microsoft.com/office/drawing/2014/main" val="10000"/>
                  </a:ext>
                </a:extLst>
              </a:tr>
            </a:tbl>
          </a:graphicData>
        </a:graphic>
      </p:graphicFrame>
      <p:sp>
        <p:nvSpPr>
          <p:cNvPr id="13" name="Right Brace 12"/>
          <p:cNvSpPr/>
          <p:nvPr/>
        </p:nvSpPr>
        <p:spPr>
          <a:xfrm>
            <a:off x="5867400" y="3749040"/>
            <a:ext cx="304800" cy="598200"/>
          </a:xfrm>
          <a:prstGeom prst="rightBrace">
            <a:avLst/>
          </a:prstGeom>
          <a:ln>
            <a:solidFill>
              <a:srgbClr val="99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ine Callout 1 15"/>
          <p:cNvSpPr/>
          <p:nvPr/>
        </p:nvSpPr>
        <p:spPr>
          <a:xfrm>
            <a:off x="3124200" y="5715000"/>
            <a:ext cx="2286000" cy="427346"/>
          </a:xfrm>
          <a:prstGeom prst="borderCallout1">
            <a:avLst>
              <a:gd name="adj1" fmla="val -1304"/>
              <a:gd name="adj2" fmla="val 33901"/>
              <a:gd name="adj3" fmla="val -95861"/>
              <a:gd name="adj4" fmla="val 21354"/>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User defined name of the procedure</a:t>
            </a:r>
          </a:p>
        </p:txBody>
      </p:sp>
    </p:spTree>
    <p:extLst>
      <p:ext uri="{BB962C8B-B14F-4D97-AF65-F5344CB8AC3E}">
        <p14:creationId xmlns:p14="http://schemas.microsoft.com/office/powerpoint/2010/main" val="13195835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562364" y="4067564"/>
            <a:ext cx="1097582"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Assemble Directives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a:solidFill>
                  <a:srgbClr val="CC0066"/>
                </a:solidFill>
              </a:rPr>
              <a:t>DB</a:t>
            </a:r>
          </a:p>
          <a:p>
            <a:endParaRPr lang="en-US" sz="1600" b="1" dirty="0">
              <a:solidFill>
                <a:srgbClr val="CC0066"/>
              </a:solidFill>
            </a:endParaRPr>
          </a:p>
          <a:p>
            <a:r>
              <a:rPr lang="en-US" sz="1600" b="1" dirty="0">
                <a:solidFill>
                  <a:srgbClr val="CC0066"/>
                </a:solidFill>
              </a:rPr>
              <a:t>DW</a:t>
            </a:r>
          </a:p>
          <a:p>
            <a:endParaRPr lang="en-US" sz="1600" b="1" dirty="0">
              <a:solidFill>
                <a:srgbClr val="CC0066"/>
              </a:solidFill>
            </a:endParaRPr>
          </a:p>
          <a:p>
            <a:r>
              <a:rPr lang="en-US" sz="1600" b="1" dirty="0">
                <a:solidFill>
                  <a:srgbClr val="CC0066"/>
                </a:solidFill>
              </a:rPr>
              <a:t>SEGMENT</a:t>
            </a:r>
          </a:p>
          <a:p>
            <a:r>
              <a:rPr lang="en-US" sz="1600" b="1" dirty="0">
                <a:solidFill>
                  <a:srgbClr val="CC0066"/>
                </a:solidFill>
              </a:rPr>
              <a:t>ENDS</a:t>
            </a:r>
          </a:p>
          <a:p>
            <a:endParaRPr lang="en-US" sz="1600" b="1" dirty="0">
              <a:solidFill>
                <a:srgbClr val="CC0066"/>
              </a:solidFill>
            </a:endParaRPr>
          </a:p>
          <a:p>
            <a:r>
              <a:rPr lang="en-US" sz="1600" b="1" dirty="0">
                <a:solidFill>
                  <a:srgbClr val="CC0066"/>
                </a:solidFill>
              </a:rPr>
              <a:t>ASSUME</a:t>
            </a:r>
          </a:p>
          <a:p>
            <a:endParaRPr lang="en-US" sz="1600" b="1" dirty="0">
              <a:solidFill>
                <a:srgbClr val="CC0066"/>
              </a:solidFill>
            </a:endParaRPr>
          </a:p>
          <a:p>
            <a:r>
              <a:rPr lang="en-US" sz="1600" b="1" dirty="0">
                <a:solidFill>
                  <a:srgbClr val="CC0066"/>
                </a:solidFill>
              </a:rPr>
              <a:t>ORG</a:t>
            </a:r>
          </a:p>
          <a:p>
            <a:r>
              <a:rPr lang="en-US" sz="1600" b="1" dirty="0">
                <a:solidFill>
                  <a:srgbClr val="CC0066"/>
                </a:solidFill>
              </a:rPr>
              <a:t>END</a:t>
            </a:r>
          </a:p>
          <a:p>
            <a:r>
              <a:rPr lang="en-US" sz="1600" b="1" dirty="0">
                <a:solidFill>
                  <a:srgbClr val="CC0066"/>
                </a:solidFill>
              </a:rPr>
              <a:t>EVEN</a:t>
            </a:r>
          </a:p>
          <a:p>
            <a:r>
              <a:rPr lang="en-US" sz="1600" b="1" dirty="0">
                <a:solidFill>
                  <a:srgbClr val="CC0066"/>
                </a:solidFill>
              </a:rPr>
              <a:t>EQU</a:t>
            </a:r>
          </a:p>
          <a:p>
            <a:endParaRPr lang="en-US" sz="1600" b="1" dirty="0">
              <a:solidFill>
                <a:srgbClr val="CC0066"/>
              </a:solidFill>
            </a:endParaRPr>
          </a:p>
          <a:p>
            <a:r>
              <a:rPr lang="en-US" sz="1600" b="1" dirty="0">
                <a:solidFill>
                  <a:srgbClr val="CC0066"/>
                </a:solidFill>
              </a:rPr>
              <a:t>PROC</a:t>
            </a:r>
          </a:p>
          <a:p>
            <a:r>
              <a:rPr lang="en-US" sz="1600" b="1" dirty="0">
                <a:solidFill>
                  <a:srgbClr val="CC0066"/>
                </a:solidFill>
              </a:rPr>
              <a:t>ENDP</a:t>
            </a:r>
          </a:p>
          <a:p>
            <a:r>
              <a:rPr lang="en-US" sz="1600" b="1" dirty="0">
                <a:solidFill>
                  <a:srgbClr val="CC0066"/>
                </a:solidFill>
              </a:rPr>
              <a:t>FAR</a:t>
            </a:r>
          </a:p>
          <a:p>
            <a:r>
              <a:rPr lang="en-US" sz="1600" b="1" dirty="0">
                <a:solidFill>
                  <a:srgbClr val="CC0066"/>
                </a:solidFill>
              </a:rPr>
              <a:t>NEAR</a:t>
            </a:r>
          </a:p>
          <a:p>
            <a:endParaRPr lang="en-US" sz="1600" b="1" dirty="0">
              <a:solidFill>
                <a:srgbClr val="CC0066"/>
              </a:solidFill>
            </a:endParaRPr>
          </a:p>
          <a:p>
            <a:r>
              <a:rPr lang="en-US" sz="1600" b="1" dirty="0">
                <a:solidFill>
                  <a:srgbClr val="CC0066"/>
                </a:solidFill>
              </a:rPr>
              <a:t>SHORT</a:t>
            </a:r>
          </a:p>
          <a:p>
            <a:endParaRPr lang="en-US" sz="1600" b="1" dirty="0">
              <a:solidFill>
                <a:srgbClr val="CC0066"/>
              </a:solidFill>
            </a:endParaRPr>
          </a:p>
          <a:p>
            <a:r>
              <a:rPr lang="en-US" sz="1600" b="1" dirty="0">
                <a:solidFill>
                  <a:srgbClr val="CC0066"/>
                </a:solidFill>
              </a:rPr>
              <a:t>MACRO</a:t>
            </a:r>
          </a:p>
          <a:p>
            <a:r>
              <a:rPr lang="en-US" sz="1600" b="1" dirty="0">
                <a:solidFill>
                  <a:srgbClr val="CC0066"/>
                </a:solidFill>
              </a:rPr>
              <a:t>ENDM</a:t>
            </a:r>
          </a:p>
        </p:txBody>
      </p:sp>
      <p:graphicFrame>
        <p:nvGraphicFramePr>
          <p:cNvPr id="14" name="Table 13"/>
          <p:cNvGraphicFramePr>
            <a:graphicFrameLocks noGrp="1"/>
          </p:cNvGraphicFramePr>
          <p:nvPr>
            <p:extLst>
              <p:ext uri="{D42A27DB-BD31-4B8C-83A1-F6EECF244321}">
                <p14:modId xmlns:p14="http://schemas.microsoft.com/office/powerpoint/2010/main" val="534740220"/>
              </p:ext>
            </p:extLst>
          </p:nvPr>
        </p:nvGraphicFramePr>
        <p:xfrm>
          <a:off x="2629469" y="1874520"/>
          <a:ext cx="6285931" cy="3840480"/>
        </p:xfrm>
        <a:graphic>
          <a:graphicData uri="http://schemas.openxmlformats.org/drawingml/2006/table">
            <a:tbl>
              <a:tblPr firstRow="1" bandRow="1">
                <a:tableStyleId>{93296810-A885-4BE3-A3E7-6D5BEEA58F35}</a:tableStyleId>
              </a:tblPr>
              <a:tblGrid>
                <a:gridCol w="2225077">
                  <a:extLst>
                    <a:ext uri="{9D8B030D-6E8A-4147-A177-3AD203B41FA5}">
                      <a16:colId xmlns:a16="http://schemas.microsoft.com/office/drawing/2014/main" val="20000"/>
                    </a:ext>
                  </a:extLst>
                </a:gridCol>
                <a:gridCol w="4060854">
                  <a:extLst>
                    <a:ext uri="{9D8B030D-6E8A-4147-A177-3AD203B41FA5}">
                      <a16:colId xmlns:a16="http://schemas.microsoft.com/office/drawing/2014/main" val="20001"/>
                    </a:ext>
                  </a:extLst>
                </a:gridCol>
              </a:tblGrid>
              <a:tr h="457200">
                <a:tc>
                  <a:txBody>
                    <a:bodyPr/>
                    <a:lstStyle/>
                    <a:p>
                      <a:endParaRPr lang="en-US" sz="1200" b="1" dirty="0">
                        <a:solidFill>
                          <a:srgbClr val="990033"/>
                        </a:solidFill>
                      </a:endParaRPr>
                    </a:p>
                    <a:p>
                      <a:r>
                        <a:rPr lang="en-US" sz="1200" b="1" dirty="0">
                          <a:solidFill>
                            <a:srgbClr val="990033"/>
                          </a:solidFill>
                        </a:rPr>
                        <a:t>ADD64 PROC NEAR</a:t>
                      </a:r>
                    </a:p>
                    <a:p>
                      <a:endParaRPr lang="en-US" sz="1200" b="1" dirty="0">
                        <a:solidFill>
                          <a:srgbClr val="990033"/>
                        </a:solidFill>
                      </a:endParaRPr>
                    </a:p>
                    <a:p>
                      <a:r>
                        <a:rPr lang="en-US" sz="1200" b="1" dirty="0">
                          <a:solidFill>
                            <a:srgbClr val="990033"/>
                          </a:solidFill>
                        </a:rPr>
                        <a:t>                  …</a:t>
                      </a:r>
                    </a:p>
                    <a:p>
                      <a:r>
                        <a:rPr lang="en-US" sz="1200" b="1" dirty="0">
                          <a:solidFill>
                            <a:srgbClr val="990033"/>
                          </a:solidFill>
                        </a:rPr>
                        <a:t>                  …</a:t>
                      </a:r>
                    </a:p>
                    <a:p>
                      <a:r>
                        <a:rPr lang="en-US" sz="1200" b="1" dirty="0">
                          <a:solidFill>
                            <a:srgbClr val="990033"/>
                          </a:solidFill>
                        </a:rPr>
                        <a:t>                  …</a:t>
                      </a:r>
                    </a:p>
                    <a:p>
                      <a:endParaRPr lang="en-US" sz="1200" b="1" dirty="0">
                        <a:solidFill>
                          <a:srgbClr val="990033"/>
                        </a:solidFill>
                      </a:endParaRPr>
                    </a:p>
                    <a:p>
                      <a:r>
                        <a:rPr lang="en-US" sz="1200" b="1" dirty="0">
                          <a:solidFill>
                            <a:srgbClr val="990033"/>
                          </a:solidFill>
                        </a:rPr>
                        <a:t>            RET</a:t>
                      </a:r>
                    </a:p>
                    <a:p>
                      <a:r>
                        <a:rPr lang="en-US" sz="1200" b="1" dirty="0">
                          <a:solidFill>
                            <a:srgbClr val="990033"/>
                          </a:solidFill>
                        </a:rPr>
                        <a:t>ADD64 ENDP</a:t>
                      </a:r>
                    </a:p>
                    <a:p>
                      <a:endParaRPr lang="en-US" sz="1200" b="1" dirty="0">
                        <a:solidFill>
                          <a:srgbClr val="990033"/>
                        </a:solidFill>
                      </a:endParaRPr>
                    </a:p>
                  </a:txBody>
                  <a:tcPr>
                    <a:solidFill>
                      <a:srgbClr val="CCECFF"/>
                    </a:solidFill>
                  </a:tcPr>
                </a:tc>
                <a:tc>
                  <a:txBody>
                    <a:bodyPr/>
                    <a:lstStyle/>
                    <a:p>
                      <a:pPr algn="just"/>
                      <a:endParaRPr lang="en-US" sz="1200" b="1" dirty="0">
                        <a:solidFill>
                          <a:srgbClr val="990033"/>
                        </a:solidFill>
                      </a:endParaRPr>
                    </a:p>
                    <a:p>
                      <a:pPr algn="just"/>
                      <a:r>
                        <a:rPr lang="en-US" sz="1200" b="1" dirty="0">
                          <a:solidFill>
                            <a:srgbClr val="990033"/>
                          </a:solidFill>
                        </a:rPr>
                        <a:t>The subroutine/</a:t>
                      </a:r>
                      <a:r>
                        <a:rPr lang="en-US" sz="1200" b="1" baseline="0" dirty="0">
                          <a:solidFill>
                            <a:srgbClr val="990033"/>
                          </a:solidFill>
                        </a:rPr>
                        <a:t> procedure named ADD64 is declared as NEAR and so the assembler will code the CALL and RET instructions involved in this procedure as near call and return</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0"/>
                  </a:ext>
                </a:extLst>
              </a:tr>
              <a:tr h="228600">
                <a:tc>
                  <a:txBody>
                    <a:bodyPr/>
                    <a:lstStyle/>
                    <a:p>
                      <a:endParaRPr lang="en-US" sz="1200" b="1" dirty="0">
                        <a:solidFill>
                          <a:srgbClr val="990033"/>
                        </a:solidFill>
                      </a:endParaRPr>
                    </a:p>
                    <a:p>
                      <a:r>
                        <a:rPr lang="en-US" sz="1200" b="1" dirty="0">
                          <a:solidFill>
                            <a:srgbClr val="990033"/>
                          </a:solidFill>
                        </a:rPr>
                        <a:t>CONVERT PROC FAR</a:t>
                      </a:r>
                    </a:p>
                    <a:p>
                      <a:endParaRPr lang="en-US" sz="1200" b="1" dirty="0">
                        <a:solidFill>
                          <a:srgbClr val="990033"/>
                        </a:solidFill>
                      </a:endParaRPr>
                    </a:p>
                    <a:p>
                      <a:r>
                        <a:rPr lang="en-US" sz="1200" b="1" dirty="0">
                          <a:solidFill>
                            <a:srgbClr val="990033"/>
                          </a:solidFill>
                        </a:rPr>
                        <a:t>                  …</a:t>
                      </a:r>
                    </a:p>
                    <a:p>
                      <a:r>
                        <a:rPr lang="en-US" sz="1200" b="1" dirty="0">
                          <a:solidFill>
                            <a:srgbClr val="990033"/>
                          </a:solidFill>
                        </a:rPr>
                        <a:t>                  …</a:t>
                      </a:r>
                    </a:p>
                    <a:p>
                      <a:r>
                        <a:rPr lang="en-US" sz="1200" b="1" dirty="0">
                          <a:solidFill>
                            <a:srgbClr val="990033"/>
                          </a:solidFill>
                        </a:rPr>
                        <a:t>                  …</a:t>
                      </a:r>
                    </a:p>
                    <a:p>
                      <a:endParaRPr lang="en-US" sz="1200" b="1" dirty="0">
                        <a:solidFill>
                          <a:srgbClr val="990033"/>
                        </a:solidFill>
                      </a:endParaRPr>
                    </a:p>
                    <a:p>
                      <a:r>
                        <a:rPr lang="en-US" sz="1200" b="1" dirty="0">
                          <a:solidFill>
                            <a:srgbClr val="990033"/>
                          </a:solidFill>
                        </a:rPr>
                        <a:t>                 RET</a:t>
                      </a:r>
                    </a:p>
                    <a:p>
                      <a:r>
                        <a:rPr lang="en-US" sz="1200" b="1" dirty="0">
                          <a:solidFill>
                            <a:srgbClr val="990033"/>
                          </a:solidFill>
                        </a:rPr>
                        <a:t>CONVERT</a:t>
                      </a:r>
                      <a:r>
                        <a:rPr lang="en-US" sz="1200" b="1" baseline="0" dirty="0">
                          <a:solidFill>
                            <a:srgbClr val="990033"/>
                          </a:solidFill>
                        </a:rPr>
                        <a:t> </a:t>
                      </a:r>
                      <a:r>
                        <a:rPr lang="en-US" sz="1200" b="1" dirty="0">
                          <a:solidFill>
                            <a:srgbClr val="990033"/>
                          </a:solidFill>
                        </a:rPr>
                        <a:t>ENDP</a:t>
                      </a:r>
                    </a:p>
                    <a:p>
                      <a:endParaRPr lang="en-US" sz="1200" b="1" dirty="0">
                        <a:solidFill>
                          <a:srgbClr val="990033"/>
                        </a:solidFill>
                      </a:endParaRPr>
                    </a:p>
                  </a:txBody>
                  <a:tcPr>
                    <a:solidFill>
                      <a:srgbClr val="99FFCC"/>
                    </a:solidFill>
                  </a:tcPr>
                </a:tc>
                <a:tc>
                  <a:txBody>
                    <a:bodyPr/>
                    <a:lstStyle/>
                    <a:p>
                      <a:pPr algn="just"/>
                      <a:endParaRPr lang="en-US" sz="1200" b="1" dirty="0">
                        <a:solidFill>
                          <a:srgbClr val="990033"/>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a:solidFill>
                            <a:srgbClr val="990033"/>
                          </a:solidFill>
                        </a:rPr>
                        <a:t>The subroutine/</a:t>
                      </a:r>
                      <a:r>
                        <a:rPr lang="en-US" sz="1200" b="1" baseline="0" dirty="0">
                          <a:solidFill>
                            <a:srgbClr val="990033"/>
                          </a:solidFill>
                        </a:rPr>
                        <a:t> procedure named CONVERT is declared as FAR and so the assembler will code the CALL and RET instructions involved in this procedure as far call and return</a:t>
                      </a:r>
                      <a:endParaRPr lang="en-US" sz="1200" b="1" dirty="0">
                        <a:solidFill>
                          <a:srgbClr val="990033"/>
                        </a:solidFill>
                      </a:endParaRPr>
                    </a:p>
                    <a:p>
                      <a:pPr algn="just"/>
                      <a:endParaRPr lang="en-US" sz="1200" b="1" dirty="0">
                        <a:solidFill>
                          <a:srgbClr val="990033"/>
                        </a:solidFill>
                      </a:endParaRPr>
                    </a:p>
                  </a:txBody>
                  <a:tcPr>
                    <a:solidFill>
                      <a:srgbClr val="99FFCC"/>
                    </a:solidFill>
                  </a:tcPr>
                </a:tc>
                <a:extLst>
                  <a:ext uri="{0D108BD9-81ED-4DB2-BD59-A6C34878D82A}">
                    <a16:rowId xmlns:a16="http://schemas.microsoft.com/office/drawing/2014/main" val="10001"/>
                  </a:ext>
                </a:extLst>
              </a:tr>
            </a:tbl>
          </a:graphicData>
        </a:graphic>
      </p:graphicFrame>
      <p:sp>
        <p:nvSpPr>
          <p:cNvPr id="15" name="TextBox 14"/>
          <p:cNvSpPr txBox="1"/>
          <p:nvPr/>
        </p:nvSpPr>
        <p:spPr>
          <a:xfrm>
            <a:off x="2530522" y="1219200"/>
            <a:ext cx="1443024" cy="338554"/>
          </a:xfrm>
          <a:prstGeom prst="rect">
            <a:avLst/>
          </a:prstGeom>
          <a:noFill/>
        </p:spPr>
        <p:txBody>
          <a:bodyPr wrap="none" rtlCol="0">
            <a:spAutoFit/>
          </a:bodyPr>
          <a:lstStyle/>
          <a:p>
            <a:r>
              <a:rPr lang="en-US" sz="1600" b="1" dirty="0">
                <a:solidFill>
                  <a:srgbClr val="990033"/>
                </a:solidFill>
              </a:rPr>
              <a:t>Examples: </a:t>
            </a:r>
          </a:p>
        </p:txBody>
      </p:sp>
    </p:spTree>
    <p:extLst>
      <p:ext uri="{BB962C8B-B14F-4D97-AF65-F5344CB8AC3E}">
        <p14:creationId xmlns:p14="http://schemas.microsoft.com/office/powerpoint/2010/main" val="12161967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936293" y="4914589"/>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Assemble Directives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a:solidFill>
                  <a:srgbClr val="CC0066"/>
                </a:solidFill>
              </a:rPr>
              <a:t>DB</a:t>
            </a:r>
          </a:p>
          <a:p>
            <a:endParaRPr lang="en-US" sz="1600" b="1" dirty="0">
              <a:solidFill>
                <a:srgbClr val="CC0066"/>
              </a:solidFill>
            </a:endParaRPr>
          </a:p>
          <a:p>
            <a:r>
              <a:rPr lang="en-US" sz="1600" b="1" dirty="0">
                <a:solidFill>
                  <a:srgbClr val="CC0066"/>
                </a:solidFill>
              </a:rPr>
              <a:t>DW</a:t>
            </a:r>
          </a:p>
          <a:p>
            <a:endParaRPr lang="en-US" sz="1600" b="1" dirty="0">
              <a:solidFill>
                <a:srgbClr val="CC0066"/>
              </a:solidFill>
            </a:endParaRPr>
          </a:p>
          <a:p>
            <a:r>
              <a:rPr lang="en-US" sz="1600" b="1" dirty="0">
                <a:solidFill>
                  <a:srgbClr val="CC0066"/>
                </a:solidFill>
              </a:rPr>
              <a:t>SEGMENT</a:t>
            </a:r>
          </a:p>
          <a:p>
            <a:r>
              <a:rPr lang="en-US" sz="1600" b="1" dirty="0">
                <a:solidFill>
                  <a:srgbClr val="CC0066"/>
                </a:solidFill>
              </a:rPr>
              <a:t>ENDS</a:t>
            </a:r>
          </a:p>
          <a:p>
            <a:endParaRPr lang="en-US" sz="1600" b="1" dirty="0">
              <a:solidFill>
                <a:srgbClr val="CC0066"/>
              </a:solidFill>
            </a:endParaRPr>
          </a:p>
          <a:p>
            <a:r>
              <a:rPr lang="en-US" sz="1600" b="1" dirty="0">
                <a:solidFill>
                  <a:srgbClr val="CC0066"/>
                </a:solidFill>
              </a:rPr>
              <a:t>ASSUME</a:t>
            </a:r>
          </a:p>
          <a:p>
            <a:endParaRPr lang="en-US" sz="1600" b="1" dirty="0">
              <a:solidFill>
                <a:srgbClr val="CC0066"/>
              </a:solidFill>
            </a:endParaRPr>
          </a:p>
          <a:p>
            <a:r>
              <a:rPr lang="en-US" sz="1600" b="1" dirty="0">
                <a:solidFill>
                  <a:srgbClr val="CC0066"/>
                </a:solidFill>
              </a:rPr>
              <a:t>ORG</a:t>
            </a:r>
          </a:p>
          <a:p>
            <a:r>
              <a:rPr lang="en-US" sz="1600" b="1" dirty="0">
                <a:solidFill>
                  <a:srgbClr val="CC0066"/>
                </a:solidFill>
              </a:rPr>
              <a:t>END</a:t>
            </a:r>
          </a:p>
          <a:p>
            <a:r>
              <a:rPr lang="en-US" sz="1600" b="1" dirty="0">
                <a:solidFill>
                  <a:srgbClr val="CC0066"/>
                </a:solidFill>
              </a:rPr>
              <a:t>EVEN</a:t>
            </a:r>
          </a:p>
          <a:p>
            <a:r>
              <a:rPr lang="en-US" sz="1600" b="1" dirty="0">
                <a:solidFill>
                  <a:srgbClr val="CC0066"/>
                </a:solidFill>
              </a:rPr>
              <a:t>EQU</a:t>
            </a:r>
          </a:p>
          <a:p>
            <a:endParaRPr lang="en-US" sz="1600" b="1" dirty="0">
              <a:solidFill>
                <a:srgbClr val="CC0066"/>
              </a:solidFill>
            </a:endParaRPr>
          </a:p>
          <a:p>
            <a:r>
              <a:rPr lang="en-US" sz="1600" b="1" dirty="0">
                <a:solidFill>
                  <a:srgbClr val="CC0066"/>
                </a:solidFill>
              </a:rPr>
              <a:t>PROC</a:t>
            </a:r>
          </a:p>
          <a:p>
            <a:r>
              <a:rPr lang="en-US" sz="1600" b="1" dirty="0">
                <a:solidFill>
                  <a:srgbClr val="CC0066"/>
                </a:solidFill>
              </a:rPr>
              <a:t>ENDP</a:t>
            </a:r>
          </a:p>
          <a:p>
            <a:r>
              <a:rPr lang="en-US" sz="1600" b="1" dirty="0">
                <a:solidFill>
                  <a:srgbClr val="CC0066"/>
                </a:solidFill>
              </a:rPr>
              <a:t>FAR</a:t>
            </a:r>
          </a:p>
          <a:p>
            <a:r>
              <a:rPr lang="en-US" sz="1600" b="1" dirty="0">
                <a:solidFill>
                  <a:srgbClr val="CC0066"/>
                </a:solidFill>
              </a:rPr>
              <a:t>NEAR</a:t>
            </a:r>
          </a:p>
          <a:p>
            <a:endParaRPr lang="en-US" sz="1600" b="1" dirty="0">
              <a:solidFill>
                <a:srgbClr val="CC0066"/>
              </a:solidFill>
            </a:endParaRPr>
          </a:p>
          <a:p>
            <a:r>
              <a:rPr lang="en-US" sz="1600" b="1" dirty="0">
                <a:solidFill>
                  <a:srgbClr val="CC0066"/>
                </a:solidFill>
              </a:rPr>
              <a:t>SHORT</a:t>
            </a:r>
          </a:p>
          <a:p>
            <a:endParaRPr lang="en-US" sz="1600" b="1" dirty="0">
              <a:solidFill>
                <a:srgbClr val="CC0066"/>
              </a:solidFill>
            </a:endParaRPr>
          </a:p>
          <a:p>
            <a:r>
              <a:rPr lang="en-US" sz="1600" b="1" dirty="0">
                <a:solidFill>
                  <a:srgbClr val="CC0066"/>
                </a:solidFill>
              </a:rPr>
              <a:t>MACRO</a:t>
            </a:r>
          </a:p>
          <a:p>
            <a:r>
              <a:rPr lang="en-US" sz="1600" b="1" dirty="0">
                <a:solidFill>
                  <a:srgbClr val="CC0066"/>
                </a:solidFill>
              </a:rPr>
              <a:t>ENDM</a:t>
            </a:r>
          </a:p>
        </p:txBody>
      </p:sp>
      <p:sp>
        <p:nvSpPr>
          <p:cNvPr id="9" name="TextBox 8"/>
          <p:cNvSpPr txBox="1"/>
          <p:nvPr/>
        </p:nvSpPr>
        <p:spPr>
          <a:xfrm>
            <a:off x="3048000" y="914400"/>
            <a:ext cx="5638800" cy="584775"/>
          </a:xfrm>
          <a:prstGeom prst="rect">
            <a:avLst/>
          </a:prstGeom>
          <a:noFill/>
        </p:spPr>
        <p:txBody>
          <a:bodyPr wrap="square" rtlCol="0">
            <a:spAutoFit/>
          </a:bodyPr>
          <a:lstStyle/>
          <a:p>
            <a:pPr marL="285750" indent="-285750">
              <a:buBlip>
                <a:blip r:embed="rId3"/>
              </a:buBlip>
            </a:pPr>
            <a:r>
              <a:rPr lang="en-US" sz="1600" b="1" dirty="0"/>
              <a:t>Reserves one memory location for 8-bit signed displacement in jump instructions</a:t>
            </a:r>
          </a:p>
        </p:txBody>
      </p:sp>
      <p:graphicFrame>
        <p:nvGraphicFramePr>
          <p:cNvPr id="14" name="Table 13"/>
          <p:cNvGraphicFramePr>
            <a:graphicFrameLocks noGrp="1"/>
          </p:cNvGraphicFramePr>
          <p:nvPr>
            <p:extLst>
              <p:ext uri="{D42A27DB-BD31-4B8C-83A1-F6EECF244321}">
                <p14:modId xmlns:p14="http://schemas.microsoft.com/office/powerpoint/2010/main" val="3045180115"/>
              </p:ext>
            </p:extLst>
          </p:nvPr>
        </p:nvGraphicFramePr>
        <p:xfrm>
          <a:off x="3174604" y="2499360"/>
          <a:ext cx="5740796" cy="1158240"/>
        </p:xfrm>
        <a:graphic>
          <a:graphicData uri="http://schemas.openxmlformats.org/drawingml/2006/table">
            <a:tbl>
              <a:tblPr firstRow="1" bandRow="1">
                <a:tableStyleId>{93296810-A885-4BE3-A3E7-6D5BEEA58F35}</a:tableStyleId>
              </a:tblPr>
              <a:tblGrid>
                <a:gridCol w="1930796">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457200">
                <a:tc>
                  <a:txBody>
                    <a:bodyPr/>
                    <a:lstStyle/>
                    <a:p>
                      <a:endParaRPr lang="en-US" sz="1400" b="1" dirty="0">
                        <a:solidFill>
                          <a:srgbClr val="990033"/>
                        </a:solidFill>
                      </a:endParaRPr>
                    </a:p>
                    <a:p>
                      <a:r>
                        <a:rPr lang="en-US" sz="1400" b="1" dirty="0">
                          <a:solidFill>
                            <a:srgbClr val="990033"/>
                          </a:solidFill>
                        </a:rPr>
                        <a:t>JMP SHORT AHEAD</a:t>
                      </a:r>
                    </a:p>
                  </a:txBody>
                  <a:tcPr>
                    <a:solidFill>
                      <a:srgbClr val="CCECFF"/>
                    </a:solidFill>
                  </a:tcPr>
                </a:tc>
                <a:tc>
                  <a:txBody>
                    <a:bodyPr/>
                    <a:lstStyle/>
                    <a:p>
                      <a:pPr algn="just"/>
                      <a:endParaRPr lang="en-US" sz="1400" b="1" dirty="0">
                        <a:solidFill>
                          <a:srgbClr val="990033"/>
                        </a:solidFill>
                      </a:endParaRPr>
                    </a:p>
                    <a:p>
                      <a:pPr algn="just"/>
                      <a:r>
                        <a:rPr lang="en-US" sz="1400" b="1" dirty="0">
                          <a:solidFill>
                            <a:srgbClr val="990033"/>
                          </a:solidFill>
                        </a:rPr>
                        <a:t>The directive will reserve one memory location for 8-bit displacement named AHEAD</a:t>
                      </a:r>
                    </a:p>
                    <a:p>
                      <a:pPr algn="just"/>
                      <a:endParaRPr lang="en-US" sz="1400" b="1" dirty="0">
                        <a:solidFill>
                          <a:srgbClr val="990033"/>
                        </a:solidFill>
                      </a:endParaRPr>
                    </a:p>
                  </a:txBody>
                  <a:tcPr>
                    <a:solidFill>
                      <a:srgbClr val="CCECFF"/>
                    </a:solidFill>
                  </a:tcPr>
                </a:tc>
                <a:extLst>
                  <a:ext uri="{0D108BD9-81ED-4DB2-BD59-A6C34878D82A}">
                    <a16:rowId xmlns:a16="http://schemas.microsoft.com/office/drawing/2014/main" val="10000"/>
                  </a:ext>
                </a:extLst>
              </a:tr>
            </a:tbl>
          </a:graphicData>
        </a:graphic>
      </p:graphicFrame>
      <p:sp>
        <p:nvSpPr>
          <p:cNvPr id="15" name="TextBox 14"/>
          <p:cNvSpPr txBox="1"/>
          <p:nvPr/>
        </p:nvSpPr>
        <p:spPr>
          <a:xfrm>
            <a:off x="3174604" y="1844040"/>
            <a:ext cx="1321196" cy="338554"/>
          </a:xfrm>
          <a:prstGeom prst="rect">
            <a:avLst/>
          </a:prstGeom>
          <a:noFill/>
        </p:spPr>
        <p:txBody>
          <a:bodyPr wrap="none" rtlCol="0">
            <a:spAutoFit/>
          </a:bodyPr>
          <a:lstStyle/>
          <a:p>
            <a:r>
              <a:rPr lang="en-US" sz="1600" b="1" dirty="0">
                <a:solidFill>
                  <a:srgbClr val="990033"/>
                </a:solidFill>
              </a:rPr>
              <a:t>Example: </a:t>
            </a:r>
          </a:p>
        </p:txBody>
      </p:sp>
    </p:spTree>
    <p:extLst>
      <p:ext uri="{BB962C8B-B14F-4D97-AF65-F5344CB8AC3E}">
        <p14:creationId xmlns:p14="http://schemas.microsoft.com/office/powerpoint/2010/main" val="29097268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855140" y="5530635"/>
            <a:ext cx="512031"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Assemble Directives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a:solidFill>
                  <a:srgbClr val="CC0066"/>
                </a:solidFill>
              </a:rPr>
              <a:t>DB</a:t>
            </a:r>
          </a:p>
          <a:p>
            <a:endParaRPr lang="en-US" sz="1600" b="1" dirty="0">
              <a:solidFill>
                <a:srgbClr val="CC0066"/>
              </a:solidFill>
            </a:endParaRPr>
          </a:p>
          <a:p>
            <a:r>
              <a:rPr lang="en-US" sz="1600" b="1" dirty="0">
                <a:solidFill>
                  <a:srgbClr val="CC0066"/>
                </a:solidFill>
              </a:rPr>
              <a:t>DW</a:t>
            </a:r>
          </a:p>
          <a:p>
            <a:endParaRPr lang="en-US" sz="1600" b="1" dirty="0">
              <a:solidFill>
                <a:srgbClr val="CC0066"/>
              </a:solidFill>
            </a:endParaRPr>
          </a:p>
          <a:p>
            <a:r>
              <a:rPr lang="en-US" sz="1600" b="1" dirty="0">
                <a:solidFill>
                  <a:srgbClr val="CC0066"/>
                </a:solidFill>
              </a:rPr>
              <a:t>SEGMENT</a:t>
            </a:r>
          </a:p>
          <a:p>
            <a:r>
              <a:rPr lang="en-US" sz="1600" b="1" dirty="0">
                <a:solidFill>
                  <a:srgbClr val="CC0066"/>
                </a:solidFill>
              </a:rPr>
              <a:t>ENDS</a:t>
            </a:r>
          </a:p>
          <a:p>
            <a:endParaRPr lang="en-US" sz="1600" b="1" dirty="0">
              <a:solidFill>
                <a:srgbClr val="CC0066"/>
              </a:solidFill>
            </a:endParaRPr>
          </a:p>
          <a:p>
            <a:r>
              <a:rPr lang="en-US" sz="1600" b="1" dirty="0">
                <a:solidFill>
                  <a:srgbClr val="CC0066"/>
                </a:solidFill>
              </a:rPr>
              <a:t>ASSUME</a:t>
            </a:r>
          </a:p>
          <a:p>
            <a:endParaRPr lang="en-US" sz="1600" b="1" dirty="0">
              <a:solidFill>
                <a:srgbClr val="CC0066"/>
              </a:solidFill>
            </a:endParaRPr>
          </a:p>
          <a:p>
            <a:r>
              <a:rPr lang="en-US" sz="1600" b="1" dirty="0">
                <a:solidFill>
                  <a:srgbClr val="CC0066"/>
                </a:solidFill>
              </a:rPr>
              <a:t>ORG</a:t>
            </a:r>
          </a:p>
          <a:p>
            <a:r>
              <a:rPr lang="en-US" sz="1600" b="1" dirty="0">
                <a:solidFill>
                  <a:srgbClr val="CC0066"/>
                </a:solidFill>
              </a:rPr>
              <a:t>END</a:t>
            </a:r>
          </a:p>
          <a:p>
            <a:r>
              <a:rPr lang="en-US" sz="1600" b="1" dirty="0">
                <a:solidFill>
                  <a:srgbClr val="CC0066"/>
                </a:solidFill>
              </a:rPr>
              <a:t>EVEN</a:t>
            </a:r>
          </a:p>
          <a:p>
            <a:r>
              <a:rPr lang="en-US" sz="1600" b="1" dirty="0">
                <a:solidFill>
                  <a:srgbClr val="CC0066"/>
                </a:solidFill>
              </a:rPr>
              <a:t>EQU</a:t>
            </a:r>
          </a:p>
          <a:p>
            <a:endParaRPr lang="en-US" sz="1600" b="1" dirty="0">
              <a:solidFill>
                <a:srgbClr val="CC0066"/>
              </a:solidFill>
            </a:endParaRPr>
          </a:p>
          <a:p>
            <a:r>
              <a:rPr lang="en-US" sz="1600" b="1" dirty="0">
                <a:solidFill>
                  <a:srgbClr val="CC0066"/>
                </a:solidFill>
              </a:rPr>
              <a:t>PROC</a:t>
            </a:r>
          </a:p>
          <a:p>
            <a:r>
              <a:rPr lang="en-US" sz="1600" b="1" dirty="0">
                <a:solidFill>
                  <a:srgbClr val="CC0066"/>
                </a:solidFill>
              </a:rPr>
              <a:t>ENDP</a:t>
            </a:r>
          </a:p>
          <a:p>
            <a:r>
              <a:rPr lang="en-US" sz="1600" b="1" dirty="0">
                <a:solidFill>
                  <a:srgbClr val="CC0066"/>
                </a:solidFill>
              </a:rPr>
              <a:t>FAR</a:t>
            </a:r>
          </a:p>
          <a:p>
            <a:r>
              <a:rPr lang="en-US" sz="1600" b="1" dirty="0">
                <a:solidFill>
                  <a:srgbClr val="CC0066"/>
                </a:solidFill>
              </a:rPr>
              <a:t>NEAR</a:t>
            </a:r>
          </a:p>
          <a:p>
            <a:endParaRPr lang="en-US" sz="1600" b="1" dirty="0">
              <a:solidFill>
                <a:srgbClr val="CC0066"/>
              </a:solidFill>
            </a:endParaRPr>
          </a:p>
          <a:p>
            <a:r>
              <a:rPr lang="en-US" sz="1600" b="1" dirty="0">
                <a:solidFill>
                  <a:srgbClr val="CC0066"/>
                </a:solidFill>
              </a:rPr>
              <a:t>SHORT</a:t>
            </a:r>
          </a:p>
          <a:p>
            <a:endParaRPr lang="en-US" sz="1600" b="1" dirty="0">
              <a:solidFill>
                <a:srgbClr val="CC0066"/>
              </a:solidFill>
            </a:endParaRPr>
          </a:p>
          <a:p>
            <a:r>
              <a:rPr lang="en-US" sz="1600" b="1" dirty="0">
                <a:solidFill>
                  <a:srgbClr val="CC0066"/>
                </a:solidFill>
              </a:rPr>
              <a:t>MACRO</a:t>
            </a:r>
          </a:p>
          <a:p>
            <a:r>
              <a:rPr lang="en-US" sz="1600" b="1" dirty="0">
                <a:solidFill>
                  <a:srgbClr val="CC0066"/>
                </a:solidFill>
              </a:rPr>
              <a:t>ENDM</a:t>
            </a:r>
          </a:p>
        </p:txBody>
      </p:sp>
      <p:sp>
        <p:nvSpPr>
          <p:cNvPr id="9" name="TextBox 8"/>
          <p:cNvSpPr txBox="1"/>
          <p:nvPr/>
        </p:nvSpPr>
        <p:spPr>
          <a:xfrm>
            <a:off x="3048000" y="914400"/>
            <a:ext cx="5638800" cy="1323439"/>
          </a:xfrm>
          <a:prstGeom prst="rect">
            <a:avLst/>
          </a:prstGeom>
          <a:noFill/>
        </p:spPr>
        <p:txBody>
          <a:bodyPr wrap="square" rtlCol="0">
            <a:spAutoFit/>
          </a:bodyPr>
          <a:lstStyle/>
          <a:p>
            <a:pPr marL="285750" indent="-285750">
              <a:buBlip>
                <a:blip r:embed="rId3"/>
              </a:buBlip>
            </a:pPr>
            <a:r>
              <a:rPr lang="en-US" sz="1600" b="1" dirty="0">
                <a:solidFill>
                  <a:srgbClr val="0070C0"/>
                </a:solidFill>
              </a:rPr>
              <a:t>MACRO</a:t>
            </a:r>
            <a:r>
              <a:rPr lang="en-US" sz="1600" b="1" dirty="0"/>
              <a:t> Indicate the beginning of a macro </a:t>
            </a:r>
          </a:p>
          <a:p>
            <a:pPr marL="285750" indent="-285750">
              <a:buBlip>
                <a:blip r:embed="rId3"/>
              </a:buBlip>
            </a:pPr>
            <a:endParaRPr lang="en-US" sz="1600" b="1" dirty="0"/>
          </a:p>
          <a:p>
            <a:pPr marL="285750" indent="-285750">
              <a:buBlip>
                <a:blip r:embed="rId3"/>
              </a:buBlip>
            </a:pPr>
            <a:r>
              <a:rPr lang="en-US" sz="1600" b="1" dirty="0">
                <a:solidFill>
                  <a:srgbClr val="0070C0"/>
                </a:solidFill>
              </a:rPr>
              <a:t>ENDM</a:t>
            </a:r>
            <a:r>
              <a:rPr lang="en-US" sz="1600" b="1" dirty="0"/>
              <a:t> End of a macro</a:t>
            </a:r>
          </a:p>
          <a:p>
            <a:pPr marL="285750" indent="-285750">
              <a:buBlip>
                <a:blip r:embed="rId3"/>
              </a:buBlip>
            </a:pPr>
            <a:endParaRPr lang="en-US" sz="1600" b="1" dirty="0"/>
          </a:p>
          <a:p>
            <a:pPr marL="285750" indent="-285750">
              <a:buBlip>
                <a:blip r:embed="rId3"/>
              </a:buBlip>
            </a:pPr>
            <a:r>
              <a:rPr lang="en-US" sz="1600" b="1" dirty="0"/>
              <a:t>General form:</a:t>
            </a:r>
          </a:p>
        </p:txBody>
      </p:sp>
      <p:graphicFrame>
        <p:nvGraphicFramePr>
          <p:cNvPr id="10" name="Table 9"/>
          <p:cNvGraphicFramePr>
            <a:graphicFrameLocks noGrp="1"/>
          </p:cNvGraphicFramePr>
          <p:nvPr>
            <p:extLst>
              <p:ext uri="{D42A27DB-BD31-4B8C-83A1-F6EECF244321}">
                <p14:modId xmlns:p14="http://schemas.microsoft.com/office/powerpoint/2010/main" val="55371250"/>
              </p:ext>
            </p:extLst>
          </p:nvPr>
        </p:nvGraphicFramePr>
        <p:xfrm>
          <a:off x="3124200" y="2667000"/>
          <a:ext cx="5715000" cy="158496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r>
                        <a:rPr lang="en-US" sz="1400" dirty="0" err="1">
                          <a:solidFill>
                            <a:srgbClr val="990033"/>
                          </a:solidFill>
                        </a:rPr>
                        <a:t>macroname</a:t>
                      </a:r>
                      <a:r>
                        <a:rPr lang="en-US" sz="1400" dirty="0">
                          <a:solidFill>
                            <a:srgbClr val="990033"/>
                          </a:solidFill>
                        </a:rPr>
                        <a:t> MACRO[Arg1, Arg2 ...]</a:t>
                      </a:r>
                    </a:p>
                    <a:p>
                      <a:endParaRPr lang="en-US" sz="1400" dirty="0">
                        <a:solidFill>
                          <a:srgbClr val="990033"/>
                        </a:solidFill>
                      </a:endParaRPr>
                    </a:p>
                    <a:p>
                      <a:r>
                        <a:rPr lang="en-US" sz="1400" dirty="0">
                          <a:solidFill>
                            <a:srgbClr val="990033"/>
                          </a:solidFill>
                        </a:rPr>
                        <a:t>                  …</a:t>
                      </a:r>
                    </a:p>
                    <a:p>
                      <a:r>
                        <a:rPr lang="en-US" sz="1400" dirty="0">
                          <a:solidFill>
                            <a:srgbClr val="990033"/>
                          </a:solidFill>
                        </a:rPr>
                        <a:t>                  …</a:t>
                      </a:r>
                    </a:p>
                    <a:p>
                      <a:r>
                        <a:rPr lang="en-US" sz="1400" dirty="0">
                          <a:solidFill>
                            <a:srgbClr val="990033"/>
                          </a:solidFill>
                        </a:rPr>
                        <a:t>                  …</a:t>
                      </a:r>
                    </a:p>
                    <a:p>
                      <a:endParaRPr lang="en-US" sz="1400" dirty="0">
                        <a:solidFill>
                          <a:srgbClr val="990033"/>
                        </a:solidFill>
                      </a:endParaRPr>
                    </a:p>
                    <a:p>
                      <a:r>
                        <a:rPr lang="en-US" sz="1400" dirty="0" err="1">
                          <a:solidFill>
                            <a:srgbClr val="990033"/>
                          </a:solidFill>
                        </a:rPr>
                        <a:t>macroname</a:t>
                      </a:r>
                      <a:r>
                        <a:rPr lang="en-US" sz="1400" dirty="0">
                          <a:solidFill>
                            <a:srgbClr val="990033"/>
                          </a:solidFill>
                        </a:rPr>
                        <a:t> ENDM</a:t>
                      </a:r>
                    </a:p>
                  </a:txBody>
                  <a:tcPr>
                    <a:solidFill>
                      <a:schemeClr val="bg1"/>
                    </a:solidFill>
                  </a:tcPr>
                </a:tc>
                <a:tc>
                  <a:txBody>
                    <a:bodyPr/>
                    <a:lstStyle/>
                    <a:p>
                      <a:endParaRPr lang="en-US" sz="1400" dirty="0">
                        <a:solidFill>
                          <a:srgbClr val="990033"/>
                        </a:solidFill>
                      </a:endParaRPr>
                    </a:p>
                    <a:p>
                      <a:r>
                        <a:rPr lang="en-US" sz="1400" dirty="0">
                          <a:solidFill>
                            <a:srgbClr val="990033"/>
                          </a:solidFill>
                        </a:rPr>
                        <a:t>Program statements</a:t>
                      </a:r>
                      <a:r>
                        <a:rPr lang="en-US" sz="1400" baseline="0" dirty="0">
                          <a:solidFill>
                            <a:srgbClr val="990033"/>
                          </a:solidFill>
                        </a:rPr>
                        <a:t> in the macro</a:t>
                      </a:r>
                      <a:endParaRPr lang="en-US" sz="1400" dirty="0">
                        <a:solidFill>
                          <a:srgbClr val="990033"/>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13" name="Right Brace 12"/>
          <p:cNvSpPr/>
          <p:nvPr/>
        </p:nvSpPr>
        <p:spPr>
          <a:xfrm>
            <a:off x="6324600" y="3063240"/>
            <a:ext cx="304800" cy="598200"/>
          </a:xfrm>
          <a:prstGeom prst="rightBrace">
            <a:avLst/>
          </a:prstGeom>
          <a:ln>
            <a:solidFill>
              <a:srgbClr val="99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ine Callout 1 15"/>
          <p:cNvSpPr/>
          <p:nvPr/>
        </p:nvSpPr>
        <p:spPr>
          <a:xfrm>
            <a:off x="3124200" y="5029200"/>
            <a:ext cx="2286000" cy="427346"/>
          </a:xfrm>
          <a:prstGeom prst="borderCallout1">
            <a:avLst>
              <a:gd name="adj1" fmla="val -1304"/>
              <a:gd name="adj2" fmla="val 33901"/>
              <a:gd name="adj3" fmla="val -185282"/>
              <a:gd name="adj4" fmla="val 20160"/>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User defined name of the macro</a:t>
            </a:r>
          </a:p>
        </p:txBody>
      </p:sp>
    </p:spTree>
    <p:extLst>
      <p:ext uri="{BB962C8B-B14F-4D97-AF65-F5344CB8AC3E}">
        <p14:creationId xmlns:p14="http://schemas.microsoft.com/office/powerpoint/2010/main" val="22032271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br>
              <a:rPr lang="en-US" sz="3600" dirty="0">
                <a:latin typeface="Octapost NBP" pitchFamily="2" charset="0"/>
              </a:rPr>
            </a:br>
            <a:r>
              <a:rPr lang="en-US" sz="3600" dirty="0">
                <a:latin typeface="Octapost NBP" pitchFamily="2" charset="0"/>
              </a:rPr>
              <a:t>Interfacing  memory  and  i/o  ports</a:t>
            </a:r>
            <a:br>
              <a:rPr lang="en-US" sz="3600" dirty="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15926687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SRAM and EPROM</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2050" name="Picture 2" descr="C:\Users\AMMU\Desktop\Untitled-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600200"/>
            <a:ext cx="7315200" cy="1584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9660" y="973835"/>
            <a:ext cx="4434227" cy="369332"/>
          </a:xfrm>
          <a:prstGeom prst="rect">
            <a:avLst/>
          </a:prstGeom>
          <a:noFill/>
        </p:spPr>
        <p:txBody>
          <a:bodyPr wrap="none" rtlCol="0">
            <a:spAutoFit/>
          </a:bodyPr>
          <a:lstStyle/>
          <a:p>
            <a:pPr marL="285750" indent="-285750">
              <a:buBlip>
                <a:blip r:embed="rId4"/>
              </a:buBlip>
            </a:pPr>
            <a:r>
              <a:rPr lang="en-US" b="1" dirty="0"/>
              <a:t>Typical Semiconductor IC Chip</a:t>
            </a:r>
          </a:p>
        </p:txBody>
      </p:sp>
      <p:graphicFrame>
        <p:nvGraphicFramePr>
          <p:cNvPr id="9" name="Table 8"/>
          <p:cNvGraphicFramePr>
            <a:graphicFrameLocks noGrp="1"/>
          </p:cNvGraphicFramePr>
          <p:nvPr>
            <p:extLst>
              <p:ext uri="{D42A27DB-BD31-4B8C-83A1-F6EECF244321}">
                <p14:modId xmlns:p14="http://schemas.microsoft.com/office/powerpoint/2010/main" val="1307798266"/>
              </p:ext>
            </p:extLst>
          </p:nvPr>
        </p:nvGraphicFramePr>
        <p:xfrm>
          <a:off x="615287" y="4038600"/>
          <a:ext cx="8077200" cy="1828801"/>
        </p:xfrm>
        <a:graphic>
          <a:graphicData uri="http://schemas.openxmlformats.org/drawingml/2006/table">
            <a:tbl>
              <a:tblPr firstRow="1" bandRow="1">
                <a:tableStyleId>{93296810-A885-4BE3-A3E7-6D5BEEA58F35}</a:tableStyleId>
              </a:tblPr>
              <a:tblGrid>
                <a:gridCol w="1177925">
                  <a:extLst>
                    <a:ext uri="{9D8B030D-6E8A-4147-A177-3AD203B41FA5}">
                      <a16:colId xmlns:a16="http://schemas.microsoft.com/office/drawing/2014/main" val="20000"/>
                    </a:ext>
                  </a:extLst>
                </a:gridCol>
                <a:gridCol w="2052955">
                  <a:extLst>
                    <a:ext uri="{9D8B030D-6E8A-4147-A177-3AD203B41FA5}">
                      <a16:colId xmlns:a16="http://schemas.microsoft.com/office/drawing/2014/main" val="20001"/>
                    </a:ext>
                  </a:extLst>
                </a:gridCol>
                <a:gridCol w="161544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615440">
                  <a:extLst>
                    <a:ext uri="{9D8B030D-6E8A-4147-A177-3AD203B41FA5}">
                      <a16:colId xmlns:a16="http://schemas.microsoft.com/office/drawing/2014/main" val="20004"/>
                    </a:ext>
                  </a:extLst>
                </a:gridCol>
              </a:tblGrid>
              <a:tr h="520168">
                <a:tc rowSpan="2">
                  <a:txBody>
                    <a:bodyPr/>
                    <a:lstStyle/>
                    <a:p>
                      <a:pPr algn="ctr"/>
                      <a:r>
                        <a:rPr lang="en-US" sz="1400" dirty="0"/>
                        <a:t>No of</a:t>
                      </a:r>
                      <a:r>
                        <a:rPr lang="en-US" sz="1400" baseline="0" dirty="0"/>
                        <a:t> Address pins</a:t>
                      </a:r>
                      <a:endParaRPr lang="en-US" sz="1400" dirty="0"/>
                    </a:p>
                  </a:txBody>
                  <a:tcPr/>
                </a:tc>
                <a:tc gridSpan="3">
                  <a:txBody>
                    <a:bodyPr/>
                    <a:lstStyle/>
                    <a:p>
                      <a:pPr algn="ctr"/>
                      <a:r>
                        <a:rPr lang="en-US" sz="1400" dirty="0"/>
                        <a:t>Memory</a:t>
                      </a:r>
                      <a:r>
                        <a:rPr lang="en-US" sz="1400" baseline="0" dirty="0"/>
                        <a:t> capacity</a:t>
                      </a:r>
                      <a:endParaRPr lang="en-US" sz="1400"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sz="1400" dirty="0"/>
                        <a:t>Range of address in </a:t>
                      </a:r>
                      <a:r>
                        <a:rPr lang="en-US" sz="1400" dirty="0" err="1"/>
                        <a:t>hexa</a:t>
                      </a:r>
                      <a:endParaRPr lang="en-US" sz="1400" dirty="0"/>
                    </a:p>
                  </a:txBody>
                  <a:tcPr/>
                </a:tc>
                <a:extLst>
                  <a:ext uri="{0D108BD9-81ED-4DB2-BD59-A6C34878D82A}">
                    <a16:rowId xmlns:a16="http://schemas.microsoft.com/office/drawing/2014/main" val="10000"/>
                  </a:ext>
                </a:extLst>
              </a:tr>
              <a:tr h="520168">
                <a:tc vMerge="1">
                  <a:txBody>
                    <a:bodyPr/>
                    <a:lstStyle/>
                    <a:p>
                      <a:endParaRPr lang="en-US" dirty="0"/>
                    </a:p>
                  </a:txBody>
                  <a:tcPr/>
                </a:tc>
                <a:tc>
                  <a:txBody>
                    <a:bodyPr/>
                    <a:lstStyle/>
                    <a:p>
                      <a:pPr algn="ctr"/>
                      <a:r>
                        <a:rPr lang="en-US" sz="1400"/>
                        <a:t>In Decimal</a:t>
                      </a:r>
                      <a:endParaRPr lang="en-US" sz="1400" dirty="0"/>
                    </a:p>
                  </a:txBody>
                  <a:tcPr/>
                </a:tc>
                <a:tc>
                  <a:txBody>
                    <a:bodyPr/>
                    <a:lstStyle/>
                    <a:p>
                      <a:pPr algn="ctr"/>
                      <a:r>
                        <a:rPr lang="en-US" sz="1400" dirty="0"/>
                        <a:t>In kilo</a:t>
                      </a:r>
                    </a:p>
                  </a:txBody>
                  <a:tcPr/>
                </a:tc>
                <a:tc>
                  <a:txBody>
                    <a:bodyPr/>
                    <a:lstStyle/>
                    <a:p>
                      <a:pPr algn="ctr"/>
                      <a:r>
                        <a:rPr lang="en-US" sz="1400" dirty="0"/>
                        <a:t>In </a:t>
                      </a:r>
                      <a:r>
                        <a:rPr lang="en-US" sz="1400" dirty="0" err="1"/>
                        <a:t>hexa</a:t>
                      </a:r>
                      <a:endParaRPr lang="en-US" sz="1400" dirty="0"/>
                    </a:p>
                  </a:txBody>
                  <a:tcPr/>
                </a:tc>
                <a:tc vMerge="1">
                  <a:txBody>
                    <a:bodyPr/>
                    <a:lstStyle/>
                    <a:p>
                      <a:endParaRPr lang="en-US" sz="1400" dirty="0"/>
                    </a:p>
                  </a:txBody>
                  <a:tcPr/>
                </a:tc>
                <a:extLst>
                  <a:ext uri="{0D108BD9-81ED-4DB2-BD59-A6C34878D82A}">
                    <a16:rowId xmlns:a16="http://schemas.microsoft.com/office/drawing/2014/main" val="10001"/>
                  </a:ext>
                </a:extLst>
              </a:tr>
              <a:tr h="788465">
                <a:tc>
                  <a:txBody>
                    <a:bodyPr/>
                    <a:lstStyle/>
                    <a:p>
                      <a:r>
                        <a:rPr lang="en-US" sz="1400" dirty="0"/>
                        <a:t>20</a:t>
                      </a:r>
                    </a:p>
                  </a:txBody>
                  <a:tcPr/>
                </a:tc>
                <a:tc>
                  <a:txBody>
                    <a:bodyPr/>
                    <a:lstStyle/>
                    <a:p>
                      <a:r>
                        <a:rPr lang="en-US" sz="1400" dirty="0"/>
                        <a:t>2</a:t>
                      </a:r>
                      <a:r>
                        <a:rPr lang="en-US" sz="1400" baseline="30000" dirty="0"/>
                        <a:t>20</a:t>
                      </a:r>
                      <a:r>
                        <a:rPr lang="en-US" sz="1400" dirty="0"/>
                        <a:t>= 10,48,576</a:t>
                      </a:r>
                    </a:p>
                  </a:txBody>
                  <a:tcPr/>
                </a:tc>
                <a:tc>
                  <a:txBody>
                    <a:bodyPr/>
                    <a:lstStyle/>
                    <a:p>
                      <a:r>
                        <a:rPr lang="en-US" sz="1400" dirty="0"/>
                        <a:t>1024 k = 1M</a:t>
                      </a:r>
                    </a:p>
                  </a:txBody>
                  <a:tcPr/>
                </a:tc>
                <a:tc>
                  <a:txBody>
                    <a:bodyPr/>
                    <a:lstStyle/>
                    <a:p>
                      <a:r>
                        <a:rPr lang="en-US" sz="1400" dirty="0"/>
                        <a:t>100000</a:t>
                      </a:r>
                    </a:p>
                  </a:txBody>
                  <a:tcPr/>
                </a:tc>
                <a:tc>
                  <a:txBody>
                    <a:bodyPr/>
                    <a:lstStyle/>
                    <a:p>
                      <a:pPr algn="ctr"/>
                      <a:r>
                        <a:rPr lang="en-US" sz="1400" dirty="0"/>
                        <a:t>00000</a:t>
                      </a:r>
                    </a:p>
                    <a:p>
                      <a:pPr algn="ctr"/>
                      <a:r>
                        <a:rPr lang="en-US" sz="1400" dirty="0"/>
                        <a:t>to</a:t>
                      </a:r>
                    </a:p>
                    <a:p>
                      <a:pPr algn="ctr"/>
                      <a:r>
                        <a:rPr lang="en-US" sz="1400" dirty="0"/>
                        <a:t>FFFFF</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8856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SRAM and EPROM</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3074" name="Picture 2" descr="C:\Users\AMMU\Desktop\Untitled-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280" y="2209800"/>
            <a:ext cx="6091062" cy="2895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19660" y="973835"/>
            <a:ext cx="3219151" cy="369332"/>
          </a:xfrm>
          <a:prstGeom prst="rect">
            <a:avLst/>
          </a:prstGeom>
          <a:noFill/>
        </p:spPr>
        <p:txBody>
          <a:bodyPr wrap="none" rtlCol="0">
            <a:spAutoFit/>
          </a:bodyPr>
          <a:lstStyle/>
          <a:p>
            <a:pPr marL="285750" indent="-285750">
              <a:buBlip>
                <a:blip r:embed="rId4"/>
              </a:buBlip>
            </a:pPr>
            <a:r>
              <a:rPr lang="en-US" b="1" dirty="0"/>
              <a:t>Memory map of 8086</a:t>
            </a:r>
          </a:p>
        </p:txBody>
      </p:sp>
      <p:cxnSp>
        <p:nvCxnSpPr>
          <p:cNvPr id="6" name="Straight Arrow Connector 5"/>
          <p:cNvCxnSpPr/>
          <p:nvPr/>
        </p:nvCxnSpPr>
        <p:spPr>
          <a:xfrm flipH="1" flipV="1">
            <a:off x="1600200" y="5105400"/>
            <a:ext cx="900752"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00952" y="5562600"/>
            <a:ext cx="6338248" cy="307777"/>
          </a:xfrm>
          <a:prstGeom prst="rect">
            <a:avLst/>
          </a:prstGeom>
          <a:noFill/>
        </p:spPr>
        <p:txBody>
          <a:bodyPr wrap="square" rtlCol="0">
            <a:spAutoFit/>
          </a:bodyPr>
          <a:lstStyle/>
          <a:p>
            <a:r>
              <a:rPr lang="en-US" sz="1400" b="1" dirty="0">
                <a:solidFill>
                  <a:srgbClr val="FF0000"/>
                </a:solidFill>
              </a:rPr>
              <a:t>RAM are mapped at the beginning; 00000H is allotted to RAM</a:t>
            </a:r>
          </a:p>
        </p:txBody>
      </p:sp>
      <p:sp>
        <p:nvSpPr>
          <p:cNvPr id="14" name="TextBox 13"/>
          <p:cNvSpPr txBox="1"/>
          <p:nvPr/>
        </p:nvSpPr>
        <p:spPr>
          <a:xfrm>
            <a:off x="2500952" y="1600200"/>
            <a:ext cx="6338248" cy="738664"/>
          </a:xfrm>
          <a:prstGeom prst="rect">
            <a:avLst/>
          </a:prstGeom>
          <a:noFill/>
        </p:spPr>
        <p:txBody>
          <a:bodyPr wrap="square" rtlCol="0">
            <a:spAutoFit/>
          </a:bodyPr>
          <a:lstStyle/>
          <a:p>
            <a:r>
              <a:rPr lang="en-US" sz="1400" b="1" dirty="0">
                <a:solidFill>
                  <a:srgbClr val="FF0000"/>
                </a:solidFill>
              </a:rPr>
              <a:t>EPROM’s are mapped at FFFFF</a:t>
            </a:r>
            <a:r>
              <a:rPr lang="en-US" sz="1400" b="1" baseline="-25000" dirty="0">
                <a:solidFill>
                  <a:srgbClr val="FF0000"/>
                </a:solidFill>
              </a:rPr>
              <a:t>H</a:t>
            </a:r>
          </a:p>
          <a:p>
            <a:r>
              <a:rPr lang="en-US" sz="1400" b="1" dirty="0">
                <a:solidFill>
                  <a:srgbClr val="990033"/>
                </a:solidFill>
              </a:rPr>
              <a:t>          </a:t>
            </a:r>
            <a:r>
              <a:rPr lang="en-US" sz="1400" b="1" dirty="0">
                <a:solidFill>
                  <a:srgbClr val="990033"/>
                </a:solidFill>
                <a:sym typeface="Symbol"/>
              </a:rPr>
              <a:t>  </a:t>
            </a:r>
            <a:r>
              <a:rPr lang="en-US" sz="1400" b="1" dirty="0">
                <a:solidFill>
                  <a:srgbClr val="990033"/>
                </a:solidFill>
              </a:rPr>
              <a:t>Facilitate automatic execution of monitor programs 	and creation of interrupt vector table</a:t>
            </a:r>
          </a:p>
        </p:txBody>
      </p:sp>
      <p:cxnSp>
        <p:nvCxnSpPr>
          <p:cNvPr id="15" name="Straight Arrow Connector 14"/>
          <p:cNvCxnSpPr/>
          <p:nvPr/>
        </p:nvCxnSpPr>
        <p:spPr>
          <a:xfrm flipH="1">
            <a:off x="1524000" y="1752600"/>
            <a:ext cx="976952" cy="4242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0228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organization in 8086</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mc:AlternateContent xmlns:mc="http://schemas.openxmlformats.org/markup-compatibility/2006" xmlns:a14="http://schemas.microsoft.com/office/drawing/2010/main">
        <mc:Choice Requires="a14">
          <p:sp>
            <p:nvSpPr>
              <p:cNvPr id="21" name="TextBox 20"/>
              <p:cNvSpPr txBox="1"/>
              <p:nvPr/>
            </p:nvSpPr>
            <p:spPr>
              <a:xfrm>
                <a:off x="367352" y="1447800"/>
                <a:ext cx="4267200" cy="4031873"/>
              </a:xfrm>
              <a:prstGeom prst="rect">
                <a:avLst/>
              </a:prstGeom>
              <a:noFill/>
            </p:spPr>
            <p:txBody>
              <a:bodyPr wrap="square" rtlCol="0">
                <a:spAutoFit/>
              </a:bodyPr>
              <a:lstStyle/>
              <a:p>
                <a:pPr marL="285750" indent="-285750">
                  <a:buBlip>
                    <a:blip r:embed="rId3"/>
                  </a:buBlip>
                </a:pPr>
                <a:r>
                  <a:rPr lang="en-US" sz="1600" b="1" dirty="0">
                    <a:solidFill>
                      <a:schemeClr val="accent4">
                        <a:lumMod val="50000"/>
                      </a:schemeClr>
                    </a:solidFill>
                  </a:rPr>
                  <a:t>Memory IC’s : Byte oriented</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a:solidFill>
                      <a:schemeClr val="accent4">
                        <a:lumMod val="50000"/>
                      </a:schemeClr>
                    </a:solidFill>
                  </a:rPr>
                  <a:t>8086 : 16-bit</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a:solidFill>
                      <a:schemeClr val="accent4">
                        <a:lumMod val="50000"/>
                      </a:schemeClr>
                    </a:solidFill>
                  </a:rPr>
                  <a:t>Word : Stored by two consecutive memory locations; for LSB and MSB </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a:solidFill>
                      <a:schemeClr val="accent4">
                        <a:lumMod val="50000"/>
                      </a:schemeClr>
                    </a:solidFill>
                  </a:rPr>
                  <a:t>Address of word : Address of LSB</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a:solidFill>
                      <a:srgbClr val="FF0000"/>
                    </a:solidFill>
                  </a:rPr>
                  <a:t>Bank 0 </a:t>
                </a:r>
                <a:r>
                  <a:rPr lang="en-US" sz="1600" b="1" dirty="0">
                    <a:solidFill>
                      <a:schemeClr val="accent4">
                        <a:lumMod val="50000"/>
                      </a:schemeClr>
                    </a:solidFill>
                  </a:rPr>
                  <a:t>: A</a:t>
                </a:r>
                <a:r>
                  <a:rPr lang="en-US" sz="1600" b="1" baseline="-25000" dirty="0">
                    <a:solidFill>
                      <a:schemeClr val="accent4">
                        <a:lumMod val="50000"/>
                      </a:schemeClr>
                    </a:solidFill>
                  </a:rPr>
                  <a:t>0</a:t>
                </a:r>
                <a:r>
                  <a:rPr lang="en-US" sz="1600" b="1" dirty="0">
                    <a:solidFill>
                      <a:schemeClr val="accent4">
                        <a:lumMod val="50000"/>
                      </a:schemeClr>
                    </a:solidFill>
                  </a:rPr>
                  <a:t> = 0     </a:t>
                </a:r>
                <a:r>
                  <a:rPr lang="en-US" sz="1600" b="1" dirty="0">
                    <a:solidFill>
                      <a:schemeClr val="accent4">
                        <a:lumMod val="50000"/>
                      </a:schemeClr>
                    </a:solidFill>
                    <a:sym typeface="Symbol"/>
                  </a:rPr>
                  <a:t>    Even addressed memory bank</a:t>
                </a:r>
              </a:p>
              <a:p>
                <a:pPr marL="285750" indent="-285750">
                  <a:buBlip>
                    <a:blip r:embed="rId3"/>
                  </a:buBlip>
                </a:pPr>
                <a:endParaRPr lang="en-US" sz="1600" b="1" dirty="0">
                  <a:solidFill>
                    <a:schemeClr val="accent4">
                      <a:lumMod val="50000"/>
                    </a:schemeClr>
                  </a:solidFill>
                </a:endParaRPr>
              </a:p>
              <a:p>
                <a:r>
                  <a:rPr lang="en-US" sz="1600" b="1" dirty="0">
                    <a:solidFill>
                      <a:srgbClr val="FF0000"/>
                    </a:solidFill>
                  </a:rPr>
                  <a:t>Bank 1 </a:t>
                </a:r>
                <a:r>
                  <a:rPr lang="en-US" sz="1600" b="1" dirty="0">
                    <a:solidFill>
                      <a:schemeClr val="accent4">
                        <a:lumMod val="50000"/>
                      </a:schemeClr>
                    </a:solidFill>
                  </a:rPr>
                  <a:t>: </a:t>
                </a:r>
                <a14:m>
                  <m:oMath xmlns:m="http://schemas.openxmlformats.org/officeDocument/2006/math">
                    <m:acc>
                      <m:accPr>
                        <m:chr m:val="̅"/>
                        <m:ctrlPr>
                          <a:rPr lang="en-US" sz="1600" b="1" i="1" smtClean="0">
                            <a:solidFill>
                              <a:schemeClr val="accent4">
                                <a:lumMod val="50000"/>
                              </a:schemeClr>
                            </a:solidFill>
                            <a:latin typeface="Cambria Math" panose="02040503050406030204" pitchFamily="18" charset="0"/>
                          </a:rPr>
                        </m:ctrlPr>
                      </m:accPr>
                      <m:e>
                        <m:r>
                          <a:rPr lang="en-US" sz="1600" b="1" i="1" smtClean="0">
                            <a:solidFill>
                              <a:schemeClr val="accent4">
                                <a:lumMod val="50000"/>
                              </a:schemeClr>
                            </a:solidFill>
                            <a:latin typeface="Cambria Math"/>
                          </a:rPr>
                          <m:t>𝑩𝑯𝑬</m:t>
                        </m:r>
                      </m:e>
                    </m:acc>
                  </m:oMath>
                </a14:m>
                <a:r>
                  <a:rPr lang="en-US" sz="1600" b="1" dirty="0">
                    <a:solidFill>
                      <a:schemeClr val="accent4">
                        <a:lumMod val="50000"/>
                      </a:schemeClr>
                    </a:solidFill>
                  </a:rPr>
                  <a:t> = 0  </a:t>
                </a:r>
                <a:r>
                  <a:rPr lang="en-US" sz="1600" b="1" dirty="0">
                    <a:solidFill>
                      <a:schemeClr val="accent4">
                        <a:lumMod val="50000"/>
                      </a:schemeClr>
                    </a:solidFill>
                    <a:sym typeface="Symbol"/>
                  </a:rPr>
                  <a:t>    Odd   </a:t>
                </a:r>
              </a:p>
              <a:p>
                <a:r>
                  <a:rPr lang="en-US" sz="1600" b="1" dirty="0">
                    <a:solidFill>
                      <a:schemeClr val="accent4">
                        <a:lumMod val="50000"/>
                      </a:schemeClr>
                    </a:solidFill>
                    <a:sym typeface="Symbol"/>
                  </a:rPr>
                  <a:t>   addressed memory bank</a:t>
                </a:r>
                <a:endParaRPr lang="en-US" sz="1600" b="1" dirty="0">
                  <a:solidFill>
                    <a:schemeClr val="accent4">
                      <a:lumMod val="50000"/>
                    </a:schemeClr>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67352" y="1447800"/>
                <a:ext cx="4267200" cy="4031873"/>
              </a:xfrm>
              <a:prstGeom prst="rect">
                <a:avLst/>
              </a:prstGeom>
              <a:blipFill rotWithShape="1">
                <a:blip r:embed="rId4"/>
                <a:stretch>
                  <a:fillRect t="-454" b="-908"/>
                </a:stretch>
              </a:blipFill>
            </p:spPr>
            <p:txBody>
              <a:bodyPr/>
              <a:lstStyle/>
              <a:p>
                <a:r>
                  <a:rPr lang="en-US">
                    <a:noFill/>
                  </a:rPr>
                  <a:t> </a:t>
                </a:r>
              </a:p>
            </p:txBody>
          </p:sp>
        </mc:Fallback>
      </mc:AlternateContent>
      <p:pic>
        <p:nvPicPr>
          <p:cNvPr id="1027" name="Picture 3" descr="C:\Users\AMMU\Desktop\Untitled-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0867" y="1752600"/>
            <a:ext cx="476313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00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5563584"/>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11</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Common signals</a:t>
            </a:r>
          </a:p>
        </p:txBody>
      </p:sp>
      <p:sp>
        <p:nvSpPr>
          <p:cNvPr id="47" name="Rectangle 46"/>
          <p:cNvSpPr/>
          <p:nvPr/>
        </p:nvSpPr>
        <p:spPr>
          <a:xfrm>
            <a:off x="4648200" y="800993"/>
            <a:ext cx="4343400" cy="172354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RESET (Input)</a:t>
            </a:r>
            <a:r>
              <a:rPr lang="en-US" dirty="0">
                <a:latin typeface="Verdana" pitchFamily="34" charset="0"/>
                <a:ea typeface="Verdana" pitchFamily="34" charset="0"/>
                <a:cs typeface="Verdana" pitchFamily="34" charset="0"/>
              </a:rPr>
              <a:t>  </a:t>
            </a:r>
          </a:p>
          <a:p>
            <a:endParaRPr lang="en-US"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Causes the processor to immediately terminate its present  activity.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signal must be active HIGH for at least four clock cycles.</a:t>
            </a:r>
          </a:p>
        </p:txBody>
      </p:sp>
      <p:sp>
        <p:nvSpPr>
          <p:cNvPr id="10" name="Rectangle 9"/>
          <p:cNvSpPr/>
          <p:nvPr/>
        </p:nvSpPr>
        <p:spPr>
          <a:xfrm>
            <a:off x="4648200" y="2606695"/>
            <a:ext cx="4343400" cy="1508105"/>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CLK</a:t>
            </a:r>
          </a:p>
          <a:p>
            <a:pPr algn="ctr"/>
            <a:endParaRPr lang="en-US"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clock input provides the basic timing for processor operation and bus control activity. Its an asymmetric square wave with 33% duty cycle.</a:t>
            </a:r>
          </a:p>
        </p:txBody>
      </p:sp>
      <p:sp>
        <p:nvSpPr>
          <p:cNvPr id="11" name="Rectangle 10"/>
          <p:cNvSpPr/>
          <p:nvPr/>
        </p:nvSpPr>
        <p:spPr>
          <a:xfrm>
            <a:off x="4648200" y="4191000"/>
            <a:ext cx="4343400" cy="2585323"/>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INTR Interrupt Request  </a:t>
            </a:r>
          </a:p>
          <a:p>
            <a:endParaRPr lang="en-US"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This is a triggered input. This is sampled during the last clock cycles of each instruction to determine the availability of the request. If any interrupt request is pending, the processor enters the interrupt acknowledge cycle.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This signal is active high and internally synchronized.</a:t>
            </a:r>
          </a:p>
        </p:txBody>
      </p:sp>
    </p:spTree>
    <p:extLst>
      <p:ext uri="{BB962C8B-B14F-4D97-AF65-F5344CB8AC3E}">
        <p14:creationId xmlns:p14="http://schemas.microsoft.com/office/powerpoint/2010/main" val="317654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3.43201E-6 L 1.38889E-6 0.03677 " pathEditMode="relative" rAng="0" ptsTypes="AA">
                                      <p:cBhvr>
                                        <p:cTn id="6" dur="500" fill="hold"/>
                                        <p:tgtEl>
                                          <p:spTgt spid="48"/>
                                        </p:tgtEl>
                                        <p:attrNameLst>
                                          <p:attrName>ppt_x</p:attrName>
                                          <p:attrName>ppt_y</p:attrName>
                                        </p:attrNameLst>
                                      </p:cBhvr>
                                      <p:rCtr x="0" y="1827"/>
                                    </p:animMotion>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grpId="1" nodeType="clickEffect">
                                  <p:stCondLst>
                                    <p:cond delay="0"/>
                                  </p:stCondLst>
                                  <p:childTnLst>
                                    <p:animMotion origin="layout" path="M 1.38889E-6 0.03677 L -0.25 0.03677 " pathEditMode="relative" rAng="0" ptsTypes="AA">
                                      <p:cBhvr>
                                        <p:cTn id="13" dur="500" fill="hold"/>
                                        <p:tgtEl>
                                          <p:spTgt spid="48"/>
                                        </p:tgtEl>
                                        <p:attrNameLst>
                                          <p:attrName>ppt_x</p:attrName>
                                          <p:attrName>ppt_y</p:attrName>
                                        </p:attrNameLst>
                                      </p:cBhvr>
                                      <p:rCtr x="-12500" y="0"/>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64" presetClass="path" presetSubtype="0" accel="50000" decel="50000" fill="hold" grpId="2" nodeType="withEffect">
                                  <p:stCondLst>
                                    <p:cond delay="0"/>
                                  </p:stCondLst>
                                  <p:childTnLst>
                                    <p:animMotion origin="layout" path="M -0.25 0.03677 L -0.25 0.00347 " pathEditMode="relative" rAng="0" ptsTypes="AA">
                                      <p:cBhvr>
                                        <p:cTn id="20" dur="500" fill="hold"/>
                                        <p:tgtEl>
                                          <p:spTgt spid="48"/>
                                        </p:tgtEl>
                                        <p:attrNameLst>
                                          <p:attrName>ppt_x</p:attrName>
                                          <p:attrName>ppt_y</p:attrName>
                                        </p:attrNameLst>
                                      </p:cBhvr>
                                      <p:rCtr x="0" y="-1665"/>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64" presetClass="path" presetSubtype="0" accel="50000" decel="50000" fill="hold" grpId="3" nodeType="withEffect">
                                  <p:stCondLst>
                                    <p:cond delay="0"/>
                                  </p:stCondLst>
                                  <p:childTnLst>
                                    <p:animMotion origin="layout" path="M -0.25 0.00347 L -0.25 -0.02983 " pathEditMode="relative" rAng="0" ptsTypes="AA">
                                      <p:cBhvr>
                                        <p:cTn id="27" dur="500" fill="hold"/>
                                        <p:tgtEl>
                                          <p:spTgt spid="48"/>
                                        </p:tgtEl>
                                        <p:attrNameLst>
                                          <p:attrName>ppt_x</p:attrName>
                                          <p:attrName>ppt_y</p:attrName>
                                        </p:attrNameLst>
                                      </p:cBhvr>
                                      <p:rCtr x="0" y="-1665"/>
                                    </p:animMotion>
                                  </p:childTnLst>
                                </p:cTn>
                              </p:par>
                            </p:childTnLst>
                          </p:cTn>
                        </p:par>
                      </p:childTnLst>
                    </p:cTn>
                  </p:par>
                  <p:par>
                    <p:cTn id="28" fill="hold">
                      <p:stCondLst>
                        <p:cond delay="indefinite"/>
                      </p:stCondLst>
                      <p:childTnLst>
                        <p:par>
                          <p:cTn id="29" fill="hold">
                            <p:stCondLst>
                              <p:cond delay="0"/>
                            </p:stCondLst>
                            <p:childTnLst>
                              <p:par>
                                <p:cTn id="30" presetID="64" presetClass="path" presetSubtype="0" accel="50000" decel="50000" fill="hold" grpId="4" nodeType="clickEffect">
                                  <p:stCondLst>
                                    <p:cond delay="0"/>
                                  </p:stCondLst>
                                  <p:childTnLst>
                                    <p:animMotion origin="layout" path="M -0.25 -0.02983 L -0.25 -0.06313 " pathEditMode="relative" rAng="0" ptsTypes="AA">
                                      <p:cBhvr>
                                        <p:cTn id="31" dur="500" fill="hold"/>
                                        <p:tgtEl>
                                          <p:spTgt spid="48"/>
                                        </p:tgtEl>
                                        <p:attrNameLst>
                                          <p:attrName>ppt_x</p:attrName>
                                          <p:attrName>ppt_y</p:attrName>
                                        </p:attrNameLst>
                                      </p:cBhvr>
                                      <p:rCtr x="0" y="-1665"/>
                                    </p:animMotion>
                                  </p:childTnLst>
                                </p:cTn>
                              </p:par>
                            </p:childTnLst>
                          </p:cTn>
                        </p:par>
                      </p:childTnLst>
                    </p:cTn>
                  </p:par>
                  <p:par>
                    <p:cTn id="32" fill="hold">
                      <p:stCondLst>
                        <p:cond delay="indefinite"/>
                      </p:stCondLst>
                      <p:childTnLst>
                        <p:par>
                          <p:cTn id="33" fill="hold">
                            <p:stCondLst>
                              <p:cond delay="0"/>
                            </p:stCondLst>
                            <p:childTnLst>
                              <p:par>
                                <p:cTn id="34" presetID="56" presetClass="path" presetSubtype="0" accel="50000" decel="50000" fill="hold" grpId="5" nodeType="clickEffect">
                                  <p:stCondLst>
                                    <p:cond delay="0"/>
                                  </p:stCondLst>
                                  <p:childTnLst>
                                    <p:animMotion origin="layout" path="M -0.25 -0.06521 L -0.00747 -0.57585 " pathEditMode="relative" rAng="0" ptsTypes="AA">
                                      <p:cBhvr>
                                        <p:cTn id="35" dur="500" fill="hold"/>
                                        <p:tgtEl>
                                          <p:spTgt spid="48"/>
                                        </p:tgtEl>
                                        <p:attrNameLst>
                                          <p:attrName>ppt_x</p:attrName>
                                          <p:attrName>ppt_y</p:attrName>
                                        </p:attrNameLst>
                                      </p:cBhvr>
                                      <p:rCtr x="12118" y="-25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8" grpId="3" animBg="1"/>
      <p:bldP spid="48" grpId="4" animBg="1"/>
      <p:bldP spid="48" grpId="5" animBg="1"/>
      <p:bldP spid="47" grpId="0" animBg="1"/>
      <p:bldP spid="10" grpId="0" animBg="1"/>
      <p:bldP spid="11"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organization in 8086</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110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1027" name="Picture 3" descr="C:\Users\AMMU\Desktop\Untitled-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952" y="685800"/>
            <a:ext cx="3581400" cy="24636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008642710"/>
              </p:ext>
            </p:extLst>
          </p:nvPr>
        </p:nvGraphicFramePr>
        <p:xfrm>
          <a:off x="457200" y="3200400"/>
          <a:ext cx="8229600" cy="3486556"/>
        </p:xfrm>
        <a:graphic>
          <a:graphicData uri="http://schemas.openxmlformats.org/drawingml/2006/table">
            <a:tbl>
              <a:tblPr firstRow="1" bandRow="1">
                <a:tableStyleId>{93296810-A885-4BE3-A3E7-6D5BEEA58F35}</a:tableStyleId>
              </a:tblPr>
              <a:tblGrid>
                <a:gridCol w="304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2819400">
                  <a:extLst>
                    <a:ext uri="{9D8B030D-6E8A-4147-A177-3AD203B41FA5}">
                      <a16:colId xmlns:a16="http://schemas.microsoft.com/office/drawing/2014/main" val="20004"/>
                    </a:ext>
                  </a:extLst>
                </a:gridCol>
              </a:tblGrid>
              <a:tr h="490194">
                <a:tc>
                  <a:txBody>
                    <a:bodyPr/>
                    <a:lstStyle/>
                    <a:p>
                      <a:endParaRPr lang="en-US" sz="1400" dirty="0"/>
                    </a:p>
                  </a:txBody>
                  <a:tcPr/>
                </a:tc>
                <a:tc>
                  <a:txBody>
                    <a:bodyPr/>
                    <a:lstStyle/>
                    <a:p>
                      <a:r>
                        <a:rPr lang="en-US" sz="1400" dirty="0"/>
                        <a:t>Operation</a:t>
                      </a:r>
                    </a:p>
                  </a:txBody>
                  <a:tcPr/>
                </a:tc>
                <a:tc>
                  <a:txBody>
                    <a:bodyPr/>
                    <a:lstStyle/>
                    <a:p>
                      <a:endParaRPr lang="en-US" dirty="0"/>
                    </a:p>
                  </a:txBody>
                  <a:tcPr>
                    <a:blipFill rotWithShape="1">
                      <a:blip r:embed="rId4"/>
                      <a:stretch>
                        <a:fillRect l="-591964" t="-1250" r="-513393" b="-627500"/>
                      </a:stretch>
                    </a:blipFill>
                  </a:tcPr>
                </a:tc>
                <a:tc>
                  <a:txBody>
                    <a:bodyPr/>
                    <a:lstStyle/>
                    <a:p>
                      <a:r>
                        <a:rPr lang="en-US" sz="1400" dirty="0"/>
                        <a:t>A</a:t>
                      </a:r>
                      <a:r>
                        <a:rPr lang="en-US" sz="1400" baseline="-25000" dirty="0"/>
                        <a:t>0</a:t>
                      </a:r>
                    </a:p>
                  </a:txBody>
                  <a:tcPr/>
                </a:tc>
                <a:tc>
                  <a:txBody>
                    <a:bodyPr/>
                    <a:lstStyle/>
                    <a:p>
                      <a:r>
                        <a:rPr lang="en-US" sz="1400" dirty="0"/>
                        <a:t>Data Lines Used</a:t>
                      </a:r>
                    </a:p>
                  </a:txBody>
                  <a:tcPr/>
                </a:tc>
                <a:extLst>
                  <a:ext uri="{0D108BD9-81ED-4DB2-BD59-A6C34878D82A}">
                    <a16:rowId xmlns:a16="http://schemas.microsoft.com/office/drawing/2014/main" val="10000"/>
                  </a:ext>
                </a:extLst>
              </a:tr>
              <a:tr h="497002">
                <a:tc>
                  <a:txBody>
                    <a:bodyPr/>
                    <a:lstStyle/>
                    <a:p>
                      <a:r>
                        <a:rPr lang="en-US" sz="1400" dirty="0"/>
                        <a:t>1</a:t>
                      </a:r>
                    </a:p>
                  </a:txBody>
                  <a:tcPr/>
                </a:tc>
                <a:tc>
                  <a:txBody>
                    <a:bodyPr/>
                    <a:lstStyle/>
                    <a:p>
                      <a:r>
                        <a:rPr lang="en-US" sz="1400" dirty="0"/>
                        <a:t>Read/</a:t>
                      </a:r>
                      <a:r>
                        <a:rPr lang="en-US" sz="1400" baseline="0" dirty="0"/>
                        <a:t> Write byte at an even address</a:t>
                      </a:r>
                      <a:endParaRPr lang="en-US" sz="1400" dirty="0"/>
                    </a:p>
                  </a:txBody>
                  <a:tcPr/>
                </a:tc>
                <a:tc>
                  <a:txBody>
                    <a:bodyPr/>
                    <a:lstStyle/>
                    <a:p>
                      <a:r>
                        <a:rPr lang="en-US" sz="1400" dirty="0"/>
                        <a:t>1</a:t>
                      </a:r>
                    </a:p>
                  </a:txBody>
                  <a:tcPr/>
                </a:tc>
                <a:tc>
                  <a:txBody>
                    <a:bodyPr/>
                    <a:lstStyle/>
                    <a:p>
                      <a:r>
                        <a:rPr lang="en-US" sz="1400" dirty="0"/>
                        <a:t>0</a:t>
                      </a:r>
                    </a:p>
                  </a:txBody>
                  <a:tcPr/>
                </a:tc>
                <a:tc>
                  <a:txBody>
                    <a:bodyPr/>
                    <a:lstStyle/>
                    <a:p>
                      <a:r>
                        <a:rPr lang="en-US" sz="1400" dirty="0"/>
                        <a:t>D</a:t>
                      </a:r>
                      <a:r>
                        <a:rPr lang="en-US" sz="1400" baseline="-25000" dirty="0"/>
                        <a:t>7</a:t>
                      </a:r>
                      <a:r>
                        <a:rPr lang="en-US" sz="1400" dirty="0"/>
                        <a:t> – D</a:t>
                      </a:r>
                      <a:r>
                        <a:rPr lang="en-US" sz="1400" baseline="-25000" dirty="0"/>
                        <a:t>0</a:t>
                      </a:r>
                    </a:p>
                  </a:txBody>
                  <a:tcPr/>
                </a:tc>
                <a:extLst>
                  <a:ext uri="{0D108BD9-81ED-4DB2-BD59-A6C34878D82A}">
                    <a16:rowId xmlns:a16="http://schemas.microsoft.com/office/drawing/2014/main" val="10001"/>
                  </a:ext>
                </a:extLst>
              </a:tr>
              <a:tr h="518160">
                <a:tc>
                  <a:txBody>
                    <a:bodyPr/>
                    <a:lstStyle/>
                    <a:p>
                      <a:r>
                        <a:rPr lang="en-US" sz="14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Read/</a:t>
                      </a:r>
                      <a:r>
                        <a:rPr lang="en-US" sz="1400" baseline="0" dirty="0"/>
                        <a:t> Write byte at an odd address</a:t>
                      </a:r>
                      <a:endParaRPr lang="en-US" sz="1400" dirty="0"/>
                    </a:p>
                    <a:p>
                      <a:endParaRPr lang="en-US" sz="1400" dirty="0"/>
                    </a:p>
                  </a:txBody>
                  <a:tcPr/>
                </a:tc>
                <a:tc>
                  <a:txBody>
                    <a:bodyPr/>
                    <a:lstStyle/>
                    <a:p>
                      <a:r>
                        <a:rPr lang="en-US" sz="1400" dirty="0"/>
                        <a:t>0</a:t>
                      </a:r>
                    </a:p>
                  </a:txBody>
                  <a:tcPr/>
                </a:tc>
                <a:tc>
                  <a:txBody>
                    <a:bodyPr/>
                    <a:lstStyle/>
                    <a:p>
                      <a:r>
                        <a:rPr lang="en-US" sz="14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t>
                      </a:r>
                      <a:r>
                        <a:rPr lang="en-US" sz="1400" baseline="-25000" dirty="0"/>
                        <a:t>15</a:t>
                      </a:r>
                      <a:r>
                        <a:rPr lang="en-US" sz="1400" dirty="0"/>
                        <a:t> – D</a:t>
                      </a:r>
                      <a:r>
                        <a:rPr lang="en-US" sz="1400" baseline="-25000" dirty="0"/>
                        <a:t>8</a:t>
                      </a:r>
                    </a:p>
                    <a:p>
                      <a:endParaRPr lang="en-US" sz="1400" dirty="0"/>
                    </a:p>
                  </a:txBody>
                  <a:tcPr/>
                </a:tc>
                <a:extLst>
                  <a:ext uri="{0D108BD9-81ED-4DB2-BD59-A6C34878D82A}">
                    <a16:rowId xmlns:a16="http://schemas.microsoft.com/office/drawing/2014/main" val="10002"/>
                  </a:ext>
                </a:extLst>
              </a:tr>
              <a:tr h="518160">
                <a:tc>
                  <a:txBody>
                    <a:bodyPr/>
                    <a:lstStyle/>
                    <a:p>
                      <a:r>
                        <a:rPr lang="en-US" sz="14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Read/</a:t>
                      </a:r>
                      <a:r>
                        <a:rPr lang="en-US" sz="1400" baseline="0" dirty="0"/>
                        <a:t> Write word at an even address</a:t>
                      </a:r>
                      <a:endParaRPr lang="en-US" sz="1400" dirty="0"/>
                    </a:p>
                    <a:p>
                      <a:endParaRPr lang="en-US" sz="1400" dirty="0"/>
                    </a:p>
                  </a:txBody>
                  <a:tcPr/>
                </a:tc>
                <a:tc>
                  <a:txBody>
                    <a:bodyPr/>
                    <a:lstStyle/>
                    <a:p>
                      <a:r>
                        <a:rPr lang="en-US" sz="1400" dirty="0"/>
                        <a:t>0</a:t>
                      </a:r>
                    </a:p>
                  </a:txBody>
                  <a:tcPr/>
                </a:tc>
                <a:tc>
                  <a:txBody>
                    <a:bodyPr/>
                    <a:lstStyle/>
                    <a:p>
                      <a:r>
                        <a:rPr lang="en-US" sz="1400"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t>
                      </a:r>
                      <a:r>
                        <a:rPr lang="en-US" sz="1400" baseline="-25000" dirty="0"/>
                        <a:t>15</a:t>
                      </a:r>
                      <a:r>
                        <a:rPr lang="en-US" sz="1400" dirty="0"/>
                        <a:t> – D</a:t>
                      </a:r>
                      <a:r>
                        <a:rPr lang="en-US" sz="1400" baseline="-25000" dirty="0"/>
                        <a:t>0</a:t>
                      </a:r>
                    </a:p>
                    <a:p>
                      <a:endParaRPr lang="en-US" sz="1400" dirty="0"/>
                    </a:p>
                  </a:txBody>
                  <a:tcPr/>
                </a:tc>
                <a:extLst>
                  <a:ext uri="{0D108BD9-81ED-4DB2-BD59-A6C34878D82A}">
                    <a16:rowId xmlns:a16="http://schemas.microsoft.com/office/drawing/2014/main" val="10003"/>
                  </a:ext>
                </a:extLst>
              </a:tr>
              <a:tr h="731520">
                <a:tc>
                  <a:txBody>
                    <a:bodyPr/>
                    <a:lstStyle/>
                    <a:p>
                      <a:r>
                        <a:rPr lang="en-US" sz="14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Read/</a:t>
                      </a:r>
                      <a:r>
                        <a:rPr lang="en-US" sz="1400" baseline="0" dirty="0"/>
                        <a:t> Write word at an odd address</a:t>
                      </a:r>
                      <a:endParaRPr lang="en-US" sz="1400" dirty="0"/>
                    </a:p>
                    <a:p>
                      <a:endParaRPr lang="en-US" sz="1400" dirty="0"/>
                    </a:p>
                  </a:txBody>
                  <a:tcPr/>
                </a:tc>
                <a:tc>
                  <a:txBody>
                    <a:bodyPr/>
                    <a:lstStyle/>
                    <a:p>
                      <a:r>
                        <a:rPr lang="en-US" sz="1400" dirty="0"/>
                        <a:t>0</a:t>
                      </a:r>
                    </a:p>
                  </a:txBody>
                  <a:tcPr/>
                </a:tc>
                <a:tc>
                  <a:txBody>
                    <a:bodyPr/>
                    <a:lstStyle/>
                    <a:p>
                      <a:r>
                        <a:rPr lang="en-US" sz="14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t>
                      </a:r>
                      <a:r>
                        <a:rPr lang="en-US" sz="1400" baseline="-25000" dirty="0"/>
                        <a:t>15</a:t>
                      </a:r>
                      <a:r>
                        <a:rPr lang="en-US" sz="1400" dirty="0"/>
                        <a:t> – D</a:t>
                      </a:r>
                      <a:r>
                        <a:rPr lang="en-US" sz="1400" baseline="-25000" dirty="0"/>
                        <a:t>8</a:t>
                      </a:r>
                      <a:r>
                        <a:rPr lang="en-US" sz="1400" baseline="0" dirty="0"/>
                        <a:t> in first operation byte from odd bank is transferred</a:t>
                      </a:r>
                      <a:endParaRPr lang="en-US" sz="1400" dirty="0"/>
                    </a:p>
                  </a:txBody>
                  <a:tcPr/>
                </a:tc>
                <a:extLst>
                  <a:ext uri="{0D108BD9-81ED-4DB2-BD59-A6C34878D82A}">
                    <a16:rowId xmlns:a16="http://schemas.microsoft.com/office/drawing/2014/main" val="10004"/>
                  </a:ext>
                </a:extLst>
              </a:tr>
              <a:tr h="731520">
                <a:tc>
                  <a:txBody>
                    <a:bodyPr/>
                    <a:lstStyle/>
                    <a:p>
                      <a:endParaRPr lang="en-US" sz="1400" dirty="0"/>
                    </a:p>
                  </a:txBody>
                  <a:tcPr/>
                </a:tc>
                <a:tc>
                  <a:txBody>
                    <a:bodyPr/>
                    <a:lstStyle/>
                    <a:p>
                      <a:endParaRPr lang="en-US" sz="1400" dirty="0"/>
                    </a:p>
                  </a:txBody>
                  <a:tcPr/>
                </a:tc>
                <a:tc>
                  <a:txBody>
                    <a:bodyPr/>
                    <a:lstStyle/>
                    <a:p>
                      <a:r>
                        <a:rPr lang="en-US" sz="1400" dirty="0"/>
                        <a:t>1</a:t>
                      </a:r>
                    </a:p>
                  </a:txBody>
                  <a:tcPr/>
                </a:tc>
                <a:tc>
                  <a:txBody>
                    <a:bodyPr/>
                    <a:lstStyle/>
                    <a:p>
                      <a:r>
                        <a:rPr lang="en-US" sz="1400"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t>
                      </a:r>
                      <a:r>
                        <a:rPr lang="en-US" sz="1400" baseline="-25000" dirty="0"/>
                        <a:t>7</a:t>
                      </a:r>
                      <a:r>
                        <a:rPr lang="en-US" sz="1400" dirty="0"/>
                        <a:t> – D</a:t>
                      </a:r>
                      <a:r>
                        <a:rPr lang="en-US" sz="1400" baseline="-25000" dirty="0"/>
                        <a:t>0</a:t>
                      </a:r>
                      <a:r>
                        <a:rPr lang="en-US" sz="1400" baseline="0" dirty="0"/>
                        <a:t> in second operation byte </a:t>
                      </a:r>
                      <a:r>
                        <a:rPr lang="en-US" sz="1400" baseline="0"/>
                        <a:t>from even bank </a:t>
                      </a:r>
                      <a:r>
                        <a:rPr lang="en-US" sz="1400" baseline="0" dirty="0"/>
                        <a:t>is transferred</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065899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organization in 8086</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111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21" name="TextBox 20"/>
          <p:cNvSpPr txBox="1"/>
          <p:nvPr/>
        </p:nvSpPr>
        <p:spPr>
          <a:xfrm>
            <a:off x="367352" y="1447800"/>
            <a:ext cx="5652448" cy="2062103"/>
          </a:xfrm>
          <a:prstGeom prst="rect">
            <a:avLst/>
          </a:prstGeom>
          <a:noFill/>
        </p:spPr>
        <p:txBody>
          <a:bodyPr wrap="square" rtlCol="0">
            <a:spAutoFit/>
          </a:bodyPr>
          <a:lstStyle/>
          <a:p>
            <a:pPr marL="285750" indent="-285750">
              <a:buBlip>
                <a:blip r:embed="rId3"/>
              </a:buBlip>
            </a:pPr>
            <a:r>
              <a:rPr lang="en-US" sz="1600" b="1" dirty="0">
                <a:solidFill>
                  <a:schemeClr val="accent4">
                    <a:lumMod val="50000"/>
                  </a:schemeClr>
                </a:solidFill>
              </a:rPr>
              <a:t>Available memory space  =  EPROM   +  RAM</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a:solidFill>
                  <a:schemeClr val="accent4">
                    <a:lumMod val="50000"/>
                  </a:schemeClr>
                </a:solidFill>
              </a:rPr>
              <a:t>Allot equal address space in odd and even bank for both EPROM and RAM</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a:solidFill>
                  <a:schemeClr val="accent4">
                    <a:lumMod val="50000"/>
                  </a:schemeClr>
                </a:solidFill>
              </a:rPr>
              <a:t>Can be implemented in two IC’s (one for even and other for odd) or in multiple IC’s  </a:t>
            </a:r>
          </a:p>
          <a:p>
            <a:endParaRPr lang="en-US" sz="1600" b="1" dirty="0">
              <a:solidFill>
                <a:schemeClr val="accent4">
                  <a:lumMod val="50000"/>
                </a:schemeClr>
              </a:solidFill>
            </a:endParaRPr>
          </a:p>
        </p:txBody>
      </p:sp>
    </p:spTree>
    <p:extLst>
      <p:ext uri="{BB962C8B-B14F-4D97-AF65-F5344CB8AC3E}">
        <p14:creationId xmlns:p14="http://schemas.microsoft.com/office/powerpoint/2010/main" val="23408859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112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6" name="TextBox 5"/>
          <p:cNvSpPr txBox="1"/>
          <p:nvPr/>
        </p:nvSpPr>
        <p:spPr>
          <a:xfrm>
            <a:off x="228600" y="3059668"/>
            <a:ext cx="1295400" cy="369332"/>
          </a:xfrm>
          <a:prstGeom prst="rect">
            <a:avLst/>
          </a:prstGeom>
          <a:noFill/>
        </p:spPr>
        <p:txBody>
          <a:bodyPr wrap="square" rtlCol="0">
            <a:spAutoFit/>
          </a:bodyPr>
          <a:lstStyle/>
          <a:p>
            <a:r>
              <a:rPr lang="en-US" b="1" dirty="0"/>
              <a:t>Memory</a:t>
            </a:r>
          </a:p>
        </p:txBody>
      </p:sp>
      <p:sp>
        <p:nvSpPr>
          <p:cNvPr id="7" name="TextBox 6"/>
          <p:cNvSpPr txBox="1"/>
          <p:nvPr/>
        </p:nvSpPr>
        <p:spPr>
          <a:xfrm>
            <a:off x="3733800" y="914400"/>
            <a:ext cx="2584362" cy="369332"/>
          </a:xfrm>
          <a:prstGeom prst="rect">
            <a:avLst/>
          </a:prstGeom>
          <a:noFill/>
        </p:spPr>
        <p:txBody>
          <a:bodyPr wrap="none" rtlCol="0">
            <a:spAutoFit/>
          </a:bodyPr>
          <a:lstStyle/>
          <a:p>
            <a:r>
              <a:rPr lang="en-US" b="1" dirty="0"/>
              <a:t>Processor Memory</a:t>
            </a:r>
          </a:p>
        </p:txBody>
      </p:sp>
      <p:sp>
        <p:nvSpPr>
          <p:cNvPr id="16" name="TextBox 15"/>
          <p:cNvSpPr txBox="1"/>
          <p:nvPr/>
        </p:nvSpPr>
        <p:spPr>
          <a:xfrm>
            <a:off x="3733800" y="2514600"/>
            <a:ext cx="3377848" cy="369332"/>
          </a:xfrm>
          <a:prstGeom prst="rect">
            <a:avLst/>
          </a:prstGeom>
          <a:noFill/>
        </p:spPr>
        <p:txBody>
          <a:bodyPr wrap="none" rtlCol="0">
            <a:spAutoFit/>
          </a:bodyPr>
          <a:lstStyle/>
          <a:p>
            <a:r>
              <a:rPr lang="en-US" b="1" dirty="0"/>
              <a:t>Primary or Main Memory</a:t>
            </a:r>
          </a:p>
        </p:txBody>
      </p:sp>
      <p:sp>
        <p:nvSpPr>
          <p:cNvPr id="17" name="TextBox 16"/>
          <p:cNvSpPr txBox="1"/>
          <p:nvPr/>
        </p:nvSpPr>
        <p:spPr>
          <a:xfrm>
            <a:off x="3733800" y="4888468"/>
            <a:ext cx="2662908" cy="369332"/>
          </a:xfrm>
          <a:prstGeom prst="rect">
            <a:avLst/>
          </a:prstGeom>
          <a:noFill/>
        </p:spPr>
        <p:txBody>
          <a:bodyPr wrap="none" rtlCol="0">
            <a:spAutoFit/>
          </a:bodyPr>
          <a:lstStyle/>
          <a:p>
            <a:r>
              <a:rPr lang="en-US" b="1" dirty="0"/>
              <a:t>Secondary Memory</a:t>
            </a:r>
          </a:p>
        </p:txBody>
      </p:sp>
      <p:sp>
        <p:nvSpPr>
          <p:cNvPr id="8" name="TextBox 7"/>
          <p:cNvSpPr txBox="1"/>
          <p:nvPr/>
        </p:nvSpPr>
        <p:spPr>
          <a:xfrm>
            <a:off x="255896" y="3491552"/>
            <a:ext cx="1365117" cy="738664"/>
          </a:xfrm>
          <a:prstGeom prst="rect">
            <a:avLst/>
          </a:prstGeom>
          <a:noFill/>
        </p:spPr>
        <p:txBody>
          <a:bodyPr wrap="square" rtlCol="0">
            <a:spAutoFit/>
          </a:bodyPr>
          <a:lstStyle/>
          <a:p>
            <a:r>
              <a:rPr lang="en-US" sz="1400" b="1" dirty="0">
                <a:solidFill>
                  <a:schemeClr val="accent6">
                    <a:lumMod val="50000"/>
                  </a:schemeClr>
                </a:solidFill>
              </a:rPr>
              <a:t>Store Programs and Data</a:t>
            </a:r>
          </a:p>
        </p:txBody>
      </p:sp>
      <p:sp>
        <p:nvSpPr>
          <p:cNvPr id="19" name="TextBox 18"/>
          <p:cNvSpPr txBox="1"/>
          <p:nvPr/>
        </p:nvSpPr>
        <p:spPr>
          <a:xfrm>
            <a:off x="4114800" y="1331893"/>
            <a:ext cx="4267178" cy="954107"/>
          </a:xfrm>
          <a:prstGeom prst="rect">
            <a:avLst/>
          </a:prstGeom>
          <a:noFill/>
        </p:spPr>
        <p:txBody>
          <a:bodyPr wrap="square" rtlCol="0">
            <a:spAutoFit/>
          </a:bodyPr>
          <a:lstStyle/>
          <a:p>
            <a:pPr marL="285750" indent="-285750">
              <a:buFont typeface="Wingdings" pitchFamily="2" charset="2"/>
              <a:buChar char="§"/>
            </a:pPr>
            <a:r>
              <a:rPr lang="en-US" sz="1400" b="1" dirty="0">
                <a:solidFill>
                  <a:schemeClr val="accent6">
                    <a:lumMod val="50000"/>
                  </a:schemeClr>
                </a:solidFill>
              </a:rPr>
              <a:t>Registers inside a microcomputer</a:t>
            </a:r>
          </a:p>
          <a:p>
            <a:pPr marL="285750" indent="-285750">
              <a:buFont typeface="Wingdings" pitchFamily="2" charset="2"/>
              <a:buChar char="§"/>
            </a:pPr>
            <a:r>
              <a:rPr lang="en-US" sz="1400" b="1" dirty="0">
                <a:solidFill>
                  <a:schemeClr val="accent6">
                    <a:lumMod val="50000"/>
                  </a:schemeClr>
                </a:solidFill>
              </a:rPr>
              <a:t>Store data and results temporarily</a:t>
            </a:r>
          </a:p>
          <a:p>
            <a:pPr marL="285750" indent="-285750">
              <a:buFont typeface="Wingdings" pitchFamily="2" charset="2"/>
              <a:buChar char="§"/>
            </a:pPr>
            <a:r>
              <a:rPr lang="en-US" sz="1400" b="1" dirty="0">
                <a:solidFill>
                  <a:schemeClr val="accent6">
                    <a:lumMod val="50000"/>
                  </a:schemeClr>
                </a:solidFill>
              </a:rPr>
              <a:t>No speed disparity</a:t>
            </a:r>
          </a:p>
          <a:p>
            <a:pPr marL="285750" indent="-285750">
              <a:buFont typeface="Wingdings" pitchFamily="2" charset="2"/>
              <a:buChar char="§"/>
            </a:pPr>
            <a:r>
              <a:rPr lang="en-US" sz="1400" b="1" dirty="0">
                <a:solidFill>
                  <a:schemeClr val="accent6">
                    <a:lumMod val="50000"/>
                  </a:schemeClr>
                </a:solidFill>
              </a:rPr>
              <a:t>Cost  </a:t>
            </a:r>
            <a:r>
              <a:rPr lang="en-US" sz="1400" b="1" dirty="0">
                <a:solidFill>
                  <a:schemeClr val="accent6">
                    <a:lumMod val="50000"/>
                  </a:schemeClr>
                </a:solidFill>
                <a:sym typeface="Symbol"/>
              </a:rPr>
              <a:t></a:t>
            </a:r>
            <a:endParaRPr lang="en-US" sz="1400" b="1" dirty="0">
              <a:solidFill>
                <a:schemeClr val="accent6">
                  <a:lumMod val="50000"/>
                </a:schemeClr>
              </a:solidFill>
            </a:endParaRPr>
          </a:p>
        </p:txBody>
      </p:sp>
      <p:sp>
        <p:nvSpPr>
          <p:cNvPr id="20" name="TextBox 19"/>
          <p:cNvSpPr txBox="1"/>
          <p:nvPr/>
        </p:nvSpPr>
        <p:spPr>
          <a:xfrm>
            <a:off x="4114822" y="2960132"/>
            <a:ext cx="4267178" cy="1815882"/>
          </a:xfrm>
          <a:prstGeom prst="rect">
            <a:avLst/>
          </a:prstGeom>
          <a:noFill/>
        </p:spPr>
        <p:txBody>
          <a:bodyPr wrap="square" rtlCol="0">
            <a:spAutoFit/>
          </a:bodyPr>
          <a:lstStyle/>
          <a:p>
            <a:pPr marL="285750" indent="-285750">
              <a:buFont typeface="Wingdings" pitchFamily="2" charset="2"/>
              <a:buChar char="§"/>
            </a:pPr>
            <a:r>
              <a:rPr lang="en-US" sz="1400" b="1" dirty="0">
                <a:solidFill>
                  <a:schemeClr val="accent6">
                    <a:lumMod val="50000"/>
                  </a:schemeClr>
                </a:solidFill>
              </a:rPr>
              <a:t>Storage area which can be directly accessed by microprocessor</a:t>
            </a:r>
          </a:p>
          <a:p>
            <a:pPr marL="285750" indent="-285750">
              <a:buFont typeface="Wingdings" pitchFamily="2" charset="2"/>
              <a:buChar char="§"/>
            </a:pPr>
            <a:r>
              <a:rPr lang="en-US" sz="1400" b="1" dirty="0">
                <a:solidFill>
                  <a:schemeClr val="accent6">
                    <a:lumMod val="50000"/>
                  </a:schemeClr>
                </a:solidFill>
              </a:rPr>
              <a:t>Store programs and data prior to execution</a:t>
            </a:r>
          </a:p>
          <a:p>
            <a:pPr marL="285750" indent="-285750">
              <a:buFont typeface="Wingdings" pitchFamily="2" charset="2"/>
              <a:buChar char="§"/>
            </a:pPr>
            <a:r>
              <a:rPr lang="en-US" sz="1400" b="1" dirty="0">
                <a:solidFill>
                  <a:schemeClr val="accent6">
                    <a:lumMod val="50000"/>
                  </a:schemeClr>
                </a:solidFill>
              </a:rPr>
              <a:t>Should not have speed disparity with processor   </a:t>
            </a:r>
            <a:r>
              <a:rPr lang="en-US" sz="1400" b="1" dirty="0">
                <a:solidFill>
                  <a:schemeClr val="accent6">
                    <a:lumMod val="50000"/>
                  </a:schemeClr>
                </a:solidFill>
                <a:sym typeface="Symbol"/>
              </a:rPr>
              <a:t>  Semi Conductor memories using CMOS technology</a:t>
            </a:r>
            <a:endParaRPr lang="en-US" sz="1400" b="1" dirty="0">
              <a:solidFill>
                <a:schemeClr val="accent6">
                  <a:lumMod val="50000"/>
                </a:schemeClr>
              </a:solidFill>
            </a:endParaRPr>
          </a:p>
          <a:p>
            <a:pPr marL="285750" indent="-285750">
              <a:buFont typeface="Wingdings" pitchFamily="2" charset="2"/>
              <a:buChar char="§"/>
            </a:pPr>
            <a:r>
              <a:rPr lang="en-US" sz="1400" b="1" dirty="0">
                <a:solidFill>
                  <a:schemeClr val="accent6">
                    <a:lumMod val="50000"/>
                  </a:schemeClr>
                </a:solidFill>
              </a:rPr>
              <a:t>ROM, EPROM, Static RAM, DRAM</a:t>
            </a:r>
          </a:p>
        </p:txBody>
      </p:sp>
      <p:sp>
        <p:nvSpPr>
          <p:cNvPr id="21" name="TextBox 20"/>
          <p:cNvSpPr txBox="1"/>
          <p:nvPr/>
        </p:nvSpPr>
        <p:spPr>
          <a:xfrm>
            <a:off x="4114800" y="5270718"/>
            <a:ext cx="4267178" cy="1384995"/>
          </a:xfrm>
          <a:prstGeom prst="rect">
            <a:avLst/>
          </a:prstGeom>
          <a:noFill/>
        </p:spPr>
        <p:txBody>
          <a:bodyPr wrap="square" rtlCol="0">
            <a:spAutoFit/>
          </a:bodyPr>
          <a:lstStyle/>
          <a:p>
            <a:pPr marL="285750" indent="-285750">
              <a:buFont typeface="Wingdings" pitchFamily="2" charset="2"/>
              <a:buChar char="§"/>
            </a:pPr>
            <a:r>
              <a:rPr lang="en-US" sz="1400" b="1" dirty="0">
                <a:solidFill>
                  <a:schemeClr val="accent6">
                    <a:lumMod val="50000"/>
                  </a:schemeClr>
                </a:solidFill>
              </a:rPr>
              <a:t>Storage media comprising of slow devices such as magnetic tapes and disks</a:t>
            </a:r>
          </a:p>
          <a:p>
            <a:pPr marL="285750" indent="-285750">
              <a:buFont typeface="Wingdings" pitchFamily="2" charset="2"/>
              <a:buChar char="§"/>
            </a:pPr>
            <a:r>
              <a:rPr lang="en-US" sz="1400" b="1" dirty="0">
                <a:solidFill>
                  <a:schemeClr val="accent6">
                    <a:lumMod val="50000"/>
                  </a:schemeClr>
                </a:solidFill>
              </a:rPr>
              <a:t>Hold large data files and programs: Operating system, compilers, databases, permanent programs etc.</a:t>
            </a:r>
          </a:p>
        </p:txBody>
      </p:sp>
      <p:cxnSp>
        <p:nvCxnSpPr>
          <p:cNvPr id="10" name="Straight Arrow Connector 9"/>
          <p:cNvCxnSpPr>
            <a:stCxn id="6" idx="3"/>
            <a:endCxn id="7" idx="1"/>
          </p:cNvCxnSpPr>
          <p:nvPr/>
        </p:nvCxnSpPr>
        <p:spPr>
          <a:xfrm flipV="1">
            <a:off x="1524000" y="1099066"/>
            <a:ext cx="2209800" cy="2145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6" idx="1"/>
          </p:cNvCxnSpPr>
          <p:nvPr/>
        </p:nvCxnSpPr>
        <p:spPr>
          <a:xfrm flipV="1">
            <a:off x="3124200" y="2699266"/>
            <a:ext cx="609600" cy="6535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24000" y="3352800"/>
            <a:ext cx="16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524000" y="3429000"/>
            <a:ext cx="16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7" idx="1"/>
          </p:cNvCxnSpPr>
          <p:nvPr/>
        </p:nvCxnSpPr>
        <p:spPr>
          <a:xfrm>
            <a:off x="3124200" y="3429000"/>
            <a:ext cx="609600" cy="16441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5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par>
                                <p:cTn id="17" presetID="22" presetClass="entr" presetSubtype="8"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P spid="19" grpId="0"/>
      <p:bldP spid="20" grpId="0"/>
      <p:bldP spid="2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SRAM and EPROM</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113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21" name="TextBox 20"/>
          <p:cNvSpPr txBox="1"/>
          <p:nvPr/>
        </p:nvSpPr>
        <p:spPr>
          <a:xfrm>
            <a:off x="367352" y="1295400"/>
            <a:ext cx="5652448" cy="1569660"/>
          </a:xfrm>
          <a:prstGeom prst="rect">
            <a:avLst/>
          </a:prstGeom>
          <a:noFill/>
        </p:spPr>
        <p:txBody>
          <a:bodyPr wrap="square" rtlCol="0">
            <a:spAutoFit/>
          </a:bodyPr>
          <a:lstStyle/>
          <a:p>
            <a:pPr marL="285750" indent="-285750">
              <a:buBlip>
                <a:blip r:embed="rId3"/>
              </a:buBlip>
            </a:pPr>
            <a:r>
              <a:rPr lang="en-US" sz="1600" b="1" dirty="0">
                <a:solidFill>
                  <a:schemeClr val="accent4">
                    <a:lumMod val="50000"/>
                  </a:schemeClr>
                </a:solidFill>
              </a:rPr>
              <a:t>Memory interface  </a:t>
            </a:r>
            <a:r>
              <a:rPr lang="en-US" sz="1600" b="1" dirty="0">
                <a:solidFill>
                  <a:schemeClr val="accent4">
                    <a:lumMod val="50000"/>
                  </a:schemeClr>
                </a:solidFill>
                <a:sym typeface="Symbol"/>
              </a:rPr>
              <a:t>  Read from and write in to a set of semiconductor memory IC chip</a:t>
            </a:r>
          </a:p>
          <a:p>
            <a:pPr marL="285750" indent="-285750">
              <a:buBlip>
                <a:blip r:embed="rId3"/>
              </a:buBlip>
            </a:pPr>
            <a:endParaRPr lang="en-US" sz="1600" b="1" dirty="0">
              <a:solidFill>
                <a:schemeClr val="accent4">
                  <a:lumMod val="50000"/>
                </a:schemeClr>
              </a:solidFill>
              <a:sym typeface="Symbol"/>
            </a:endParaRPr>
          </a:p>
          <a:p>
            <a:pPr marL="285750" indent="-285750">
              <a:buBlip>
                <a:blip r:embed="rId3"/>
              </a:buBlip>
            </a:pPr>
            <a:r>
              <a:rPr lang="en-US" sz="1600" b="1" dirty="0">
                <a:solidFill>
                  <a:schemeClr val="accent4">
                    <a:lumMod val="50000"/>
                  </a:schemeClr>
                </a:solidFill>
                <a:sym typeface="Symbol"/>
              </a:rPr>
              <a:t>EPROM    Read operations</a:t>
            </a:r>
          </a:p>
          <a:p>
            <a:pPr marL="285750" indent="-285750">
              <a:buBlip>
                <a:blip r:embed="rId3"/>
              </a:buBlip>
            </a:pPr>
            <a:endParaRPr lang="en-US" sz="1600" b="1" dirty="0">
              <a:solidFill>
                <a:schemeClr val="accent4">
                  <a:lumMod val="50000"/>
                </a:schemeClr>
              </a:solidFill>
              <a:sym typeface="Symbol"/>
            </a:endParaRPr>
          </a:p>
          <a:p>
            <a:pPr marL="285750" indent="-285750">
              <a:buBlip>
                <a:blip r:embed="rId3"/>
              </a:buBlip>
            </a:pPr>
            <a:r>
              <a:rPr lang="en-US" sz="1600" b="1" dirty="0">
                <a:solidFill>
                  <a:schemeClr val="accent4">
                    <a:lumMod val="50000"/>
                  </a:schemeClr>
                </a:solidFill>
                <a:sym typeface="Symbol"/>
              </a:rPr>
              <a:t>RAM    Read and Write</a:t>
            </a:r>
            <a:endParaRPr lang="en-US" sz="1600" b="1" dirty="0">
              <a:solidFill>
                <a:schemeClr val="accent4">
                  <a:lumMod val="50000"/>
                </a:schemeClr>
              </a:solidFill>
            </a:endParaRPr>
          </a:p>
        </p:txBody>
      </p:sp>
      <p:sp>
        <p:nvSpPr>
          <p:cNvPr id="6" name="TextBox 5"/>
          <p:cNvSpPr txBox="1"/>
          <p:nvPr/>
        </p:nvSpPr>
        <p:spPr>
          <a:xfrm>
            <a:off x="2729552" y="3389055"/>
            <a:ext cx="5652448" cy="2554545"/>
          </a:xfrm>
          <a:prstGeom prst="rect">
            <a:avLst/>
          </a:prstGeom>
          <a:noFill/>
        </p:spPr>
        <p:txBody>
          <a:bodyPr wrap="square" rtlCol="0">
            <a:spAutoFit/>
          </a:bodyPr>
          <a:lstStyle/>
          <a:p>
            <a:r>
              <a:rPr lang="en-US" sz="1600" b="1" dirty="0">
                <a:sym typeface="Symbol"/>
              </a:rPr>
              <a:t>In order to perform read/ write operations,</a:t>
            </a:r>
          </a:p>
          <a:p>
            <a:endParaRPr lang="en-US" sz="1600" b="1" dirty="0">
              <a:sym typeface="Symbol"/>
            </a:endParaRPr>
          </a:p>
          <a:p>
            <a:pPr marL="285750" indent="-285750">
              <a:buBlip>
                <a:blip r:embed="rId3"/>
              </a:buBlip>
            </a:pPr>
            <a:r>
              <a:rPr lang="en-US" sz="1600" b="1" dirty="0">
                <a:sym typeface="Symbol"/>
              </a:rPr>
              <a:t>Memory access time &lt;   read / write time of the processor</a:t>
            </a:r>
          </a:p>
          <a:p>
            <a:pPr marL="285750" indent="-285750">
              <a:buBlip>
                <a:blip r:embed="rId3"/>
              </a:buBlip>
            </a:pPr>
            <a:endParaRPr lang="en-US" sz="1600" b="1" dirty="0">
              <a:sym typeface="Symbol"/>
            </a:endParaRPr>
          </a:p>
          <a:p>
            <a:pPr marL="285750" indent="-285750">
              <a:buBlip>
                <a:blip r:embed="rId3"/>
              </a:buBlip>
            </a:pPr>
            <a:r>
              <a:rPr lang="en-US" sz="1600" b="1" dirty="0">
                <a:sym typeface="Symbol"/>
              </a:rPr>
              <a:t>Chip Select (CS) signal has to be generated</a:t>
            </a:r>
          </a:p>
          <a:p>
            <a:pPr marL="285750" indent="-285750">
              <a:buBlip>
                <a:blip r:embed="rId3"/>
              </a:buBlip>
            </a:pPr>
            <a:endParaRPr lang="en-US" sz="1600" b="1" dirty="0">
              <a:sym typeface="Symbol"/>
            </a:endParaRPr>
          </a:p>
          <a:p>
            <a:pPr marL="285750" indent="-285750">
              <a:buBlip>
                <a:blip r:embed="rId3"/>
              </a:buBlip>
            </a:pPr>
            <a:r>
              <a:rPr lang="en-US" sz="1600" b="1" dirty="0">
                <a:sym typeface="Symbol"/>
              </a:rPr>
              <a:t>Control signals for read / write operations</a:t>
            </a:r>
          </a:p>
          <a:p>
            <a:pPr marL="285750" indent="-285750">
              <a:buBlip>
                <a:blip r:embed="rId3"/>
              </a:buBlip>
            </a:pPr>
            <a:endParaRPr lang="en-US" sz="1600" b="1" dirty="0">
              <a:sym typeface="Symbol"/>
            </a:endParaRPr>
          </a:p>
          <a:p>
            <a:pPr marL="285750" indent="-285750">
              <a:buBlip>
                <a:blip r:embed="rId3"/>
              </a:buBlip>
            </a:pPr>
            <a:r>
              <a:rPr lang="en-US" sz="1600" b="1" dirty="0">
                <a:sym typeface="Symbol"/>
              </a:rPr>
              <a:t>Allot address for each memory location</a:t>
            </a:r>
            <a:endParaRPr lang="en-US" sz="1600" b="1" dirty="0"/>
          </a:p>
        </p:txBody>
      </p:sp>
      <p:sp>
        <p:nvSpPr>
          <p:cNvPr id="5" name="Rectangle 4"/>
          <p:cNvSpPr/>
          <p:nvPr/>
        </p:nvSpPr>
        <p:spPr>
          <a:xfrm>
            <a:off x="367352" y="1295400"/>
            <a:ext cx="5652448" cy="15696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5155" y="3376544"/>
            <a:ext cx="5652448" cy="27194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SRAM and EPROM</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114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4" name="TextBox 13"/>
          <p:cNvSpPr txBox="1"/>
          <p:nvPr/>
        </p:nvSpPr>
        <p:spPr>
          <a:xfrm>
            <a:off x="533400" y="1206984"/>
            <a:ext cx="6338248" cy="2923877"/>
          </a:xfrm>
          <a:prstGeom prst="rect">
            <a:avLst/>
          </a:prstGeom>
          <a:noFill/>
        </p:spPr>
        <p:txBody>
          <a:bodyPr wrap="square" rtlCol="0">
            <a:spAutoFit/>
          </a:bodyPr>
          <a:lstStyle/>
          <a:p>
            <a:r>
              <a:rPr lang="en-US" b="1" dirty="0"/>
              <a:t>Monitor Programs</a:t>
            </a:r>
          </a:p>
          <a:p>
            <a:endParaRPr lang="en-US" b="1" baseline="-25000" dirty="0"/>
          </a:p>
          <a:p>
            <a:r>
              <a:rPr lang="en-US" sz="1400" b="1" dirty="0">
                <a:solidFill>
                  <a:srgbClr val="990033"/>
                </a:solidFill>
              </a:rPr>
              <a:t>          </a:t>
            </a:r>
            <a:r>
              <a:rPr lang="en-US" sz="1400" b="1" dirty="0">
                <a:solidFill>
                  <a:srgbClr val="990033"/>
                </a:solidFill>
                <a:sym typeface="Symbol"/>
              </a:rPr>
              <a:t>  </a:t>
            </a:r>
            <a:r>
              <a:rPr lang="en-US" sz="1400" b="1" dirty="0">
                <a:solidFill>
                  <a:srgbClr val="990033"/>
                </a:solidFill>
              </a:rPr>
              <a:t>Programing 8279 for keyboard scanning and display 	refreshing</a:t>
            </a:r>
          </a:p>
          <a:p>
            <a:endParaRPr lang="en-US" sz="1400" b="1" dirty="0">
              <a:solidFill>
                <a:srgbClr val="990033"/>
              </a:solidFill>
            </a:endParaRPr>
          </a:p>
          <a:p>
            <a:r>
              <a:rPr lang="en-US" sz="1400" b="1" dirty="0">
                <a:solidFill>
                  <a:srgbClr val="990033"/>
                </a:solidFill>
                <a:sym typeface="Symbol"/>
              </a:rPr>
              <a:t>            Programming peripheral IC’s 8259, 8257, 8255, 	8251, 8254 </a:t>
            </a:r>
            <a:r>
              <a:rPr lang="en-US" sz="1400" b="1" dirty="0" err="1">
                <a:solidFill>
                  <a:srgbClr val="990033"/>
                </a:solidFill>
                <a:sym typeface="Symbol"/>
              </a:rPr>
              <a:t>etc</a:t>
            </a:r>
            <a:endParaRPr lang="en-US" sz="1400" b="1" dirty="0">
              <a:solidFill>
                <a:srgbClr val="990033"/>
              </a:solidFill>
              <a:sym typeface="Symbol"/>
            </a:endParaRPr>
          </a:p>
          <a:p>
            <a:endParaRPr lang="en-US" sz="1400" b="1" dirty="0">
              <a:solidFill>
                <a:srgbClr val="990033"/>
              </a:solidFill>
              <a:sym typeface="Symbol"/>
            </a:endParaRPr>
          </a:p>
          <a:p>
            <a:r>
              <a:rPr lang="en-US" sz="1400" b="1" dirty="0">
                <a:solidFill>
                  <a:srgbClr val="990033"/>
                </a:solidFill>
                <a:sym typeface="Symbol"/>
              </a:rPr>
              <a:t>            Initialization of stack</a:t>
            </a:r>
          </a:p>
          <a:p>
            <a:endParaRPr lang="en-US" sz="1400" b="1" dirty="0">
              <a:solidFill>
                <a:srgbClr val="990033"/>
              </a:solidFill>
              <a:sym typeface="Symbol"/>
            </a:endParaRPr>
          </a:p>
          <a:p>
            <a:r>
              <a:rPr lang="en-US" sz="1400" b="1" dirty="0">
                <a:solidFill>
                  <a:srgbClr val="990033"/>
                </a:solidFill>
                <a:sym typeface="Symbol"/>
              </a:rPr>
              <a:t>            Display a message on display (output)</a:t>
            </a:r>
          </a:p>
          <a:p>
            <a:endParaRPr lang="en-US" sz="1400" b="1" dirty="0">
              <a:solidFill>
                <a:srgbClr val="990033"/>
              </a:solidFill>
              <a:sym typeface="Symbol"/>
            </a:endParaRPr>
          </a:p>
          <a:p>
            <a:r>
              <a:rPr lang="en-US" sz="1400" b="1" dirty="0">
                <a:solidFill>
                  <a:srgbClr val="990033"/>
                </a:solidFill>
                <a:sym typeface="Symbol"/>
              </a:rPr>
              <a:t>            Initializing interrupt vector table</a:t>
            </a:r>
            <a:endParaRPr lang="en-US" sz="1400" b="1" dirty="0">
              <a:solidFill>
                <a:srgbClr val="990033"/>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71143733"/>
              </p:ext>
            </p:extLst>
          </p:nvPr>
        </p:nvGraphicFramePr>
        <p:xfrm>
          <a:off x="2819400" y="4800600"/>
          <a:ext cx="6096000" cy="14833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70840">
                <a:tc>
                  <a:txBody>
                    <a:bodyPr/>
                    <a:lstStyle/>
                    <a:p>
                      <a:r>
                        <a:rPr lang="en-US" sz="1400" b="1" dirty="0">
                          <a:solidFill>
                            <a:schemeClr val="tx1"/>
                          </a:solidFill>
                        </a:rPr>
                        <a:t>8279</a:t>
                      </a:r>
                    </a:p>
                  </a:txBody>
                  <a:tcPr>
                    <a:noFill/>
                  </a:tcPr>
                </a:tc>
                <a:tc>
                  <a:txBody>
                    <a:bodyPr/>
                    <a:lstStyle/>
                    <a:p>
                      <a:r>
                        <a:rPr lang="en-US" sz="1400" b="1" dirty="0">
                          <a:solidFill>
                            <a:schemeClr val="tx1"/>
                          </a:solidFill>
                        </a:rPr>
                        <a:t>Programmable keyboard/ display controller</a:t>
                      </a:r>
                    </a:p>
                  </a:txBody>
                  <a:tcPr>
                    <a:noFill/>
                  </a:tcPr>
                </a:tc>
                <a:extLst>
                  <a:ext uri="{0D108BD9-81ED-4DB2-BD59-A6C34878D82A}">
                    <a16:rowId xmlns:a16="http://schemas.microsoft.com/office/drawing/2014/main" val="10000"/>
                  </a:ext>
                </a:extLst>
              </a:tr>
              <a:tr h="370840">
                <a:tc>
                  <a:txBody>
                    <a:bodyPr/>
                    <a:lstStyle/>
                    <a:p>
                      <a:r>
                        <a:rPr lang="en-US" sz="1400" b="1" dirty="0">
                          <a:solidFill>
                            <a:schemeClr val="tx1"/>
                          </a:solidFill>
                        </a:rPr>
                        <a:t>8257</a:t>
                      </a:r>
                    </a:p>
                  </a:txBody>
                  <a:tcPr>
                    <a:noFill/>
                  </a:tcPr>
                </a:tc>
                <a:tc>
                  <a:txBody>
                    <a:bodyPr/>
                    <a:lstStyle/>
                    <a:p>
                      <a:r>
                        <a:rPr lang="en-US" sz="1400" b="1" dirty="0">
                          <a:solidFill>
                            <a:schemeClr val="tx1"/>
                          </a:solidFill>
                        </a:rPr>
                        <a:t>DMA controller</a:t>
                      </a:r>
                    </a:p>
                  </a:txBody>
                  <a:tcPr>
                    <a:noFill/>
                  </a:tcPr>
                </a:tc>
                <a:extLst>
                  <a:ext uri="{0D108BD9-81ED-4DB2-BD59-A6C34878D82A}">
                    <a16:rowId xmlns:a16="http://schemas.microsoft.com/office/drawing/2014/main" val="10001"/>
                  </a:ext>
                </a:extLst>
              </a:tr>
              <a:tr h="370840">
                <a:tc>
                  <a:txBody>
                    <a:bodyPr/>
                    <a:lstStyle/>
                    <a:p>
                      <a:r>
                        <a:rPr lang="en-US" sz="1400" b="1" dirty="0">
                          <a:solidFill>
                            <a:schemeClr val="tx1"/>
                          </a:solidFill>
                        </a:rPr>
                        <a:t>8259</a:t>
                      </a:r>
                    </a:p>
                  </a:txBody>
                  <a:tcPr>
                    <a:noFill/>
                  </a:tcPr>
                </a:tc>
                <a:tc>
                  <a:txBody>
                    <a:bodyPr/>
                    <a:lstStyle/>
                    <a:p>
                      <a:r>
                        <a:rPr lang="en-US" sz="1400" b="1" dirty="0">
                          <a:solidFill>
                            <a:schemeClr val="tx1"/>
                          </a:solidFill>
                        </a:rPr>
                        <a:t>Programmable interrupt controller</a:t>
                      </a:r>
                    </a:p>
                  </a:txBody>
                  <a:tcPr>
                    <a:noFill/>
                  </a:tcPr>
                </a:tc>
                <a:extLst>
                  <a:ext uri="{0D108BD9-81ED-4DB2-BD59-A6C34878D82A}">
                    <a16:rowId xmlns:a16="http://schemas.microsoft.com/office/drawing/2014/main" val="10002"/>
                  </a:ext>
                </a:extLst>
              </a:tr>
              <a:tr h="370840">
                <a:tc>
                  <a:txBody>
                    <a:bodyPr/>
                    <a:lstStyle/>
                    <a:p>
                      <a:r>
                        <a:rPr lang="en-US" sz="1400" b="1" dirty="0">
                          <a:solidFill>
                            <a:schemeClr val="tx1"/>
                          </a:solidFill>
                        </a:rPr>
                        <a:t>8255</a:t>
                      </a:r>
                    </a:p>
                  </a:txBody>
                  <a:tcPr>
                    <a:noFill/>
                  </a:tcPr>
                </a:tc>
                <a:tc>
                  <a:txBody>
                    <a:bodyPr/>
                    <a:lstStyle/>
                    <a:p>
                      <a:r>
                        <a:rPr lang="en-US" sz="1400" b="1" dirty="0">
                          <a:solidFill>
                            <a:schemeClr val="tx1"/>
                          </a:solidFill>
                        </a:rPr>
                        <a:t>Programmable peripheral interface</a:t>
                      </a:r>
                    </a:p>
                  </a:txBody>
                  <a:tcPr>
                    <a:noFill/>
                  </a:tcPr>
                </a:tc>
                <a:extLst>
                  <a:ext uri="{0D108BD9-81ED-4DB2-BD59-A6C34878D82A}">
                    <a16:rowId xmlns:a16="http://schemas.microsoft.com/office/drawing/2014/main" val="10003"/>
                  </a:ext>
                </a:extLst>
              </a:tr>
            </a:tbl>
          </a:graphicData>
        </a:graphic>
      </p:graphicFrame>
      <p:sp>
        <p:nvSpPr>
          <p:cNvPr id="7" name="TextBox 6"/>
          <p:cNvSpPr txBox="1"/>
          <p:nvPr/>
        </p:nvSpPr>
        <p:spPr>
          <a:xfrm>
            <a:off x="1600200" y="4751696"/>
            <a:ext cx="970137" cy="369332"/>
          </a:xfrm>
          <a:prstGeom prst="rect">
            <a:avLst/>
          </a:prstGeom>
          <a:noFill/>
        </p:spPr>
        <p:txBody>
          <a:bodyPr wrap="none" rtlCol="0">
            <a:spAutoFit/>
          </a:bodyPr>
          <a:lstStyle/>
          <a:p>
            <a:r>
              <a:rPr lang="en-US" b="1" dirty="0"/>
              <a:t>Note :</a:t>
            </a:r>
          </a:p>
        </p:txBody>
      </p:sp>
    </p:spTree>
    <p:extLst>
      <p:ext uri="{BB962C8B-B14F-4D97-AF65-F5344CB8AC3E}">
        <p14:creationId xmlns:p14="http://schemas.microsoft.com/office/powerpoint/2010/main" val="20736730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I/O and peripheral devices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115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4" name="TextBox 13"/>
          <p:cNvSpPr txBox="1"/>
          <p:nvPr/>
        </p:nvSpPr>
        <p:spPr>
          <a:xfrm>
            <a:off x="457200" y="1038523"/>
            <a:ext cx="6338248" cy="3139321"/>
          </a:xfrm>
          <a:prstGeom prst="rect">
            <a:avLst/>
          </a:prstGeom>
          <a:noFill/>
        </p:spPr>
        <p:txBody>
          <a:bodyPr wrap="square" rtlCol="0">
            <a:spAutoFit/>
          </a:bodyPr>
          <a:lstStyle/>
          <a:p>
            <a:r>
              <a:rPr lang="en-US" b="1" dirty="0"/>
              <a:t>I/O devices</a:t>
            </a:r>
          </a:p>
          <a:p>
            <a:endParaRPr lang="en-US" b="1" baseline="-25000" dirty="0"/>
          </a:p>
          <a:p>
            <a:r>
              <a:rPr lang="en-US" sz="1400" b="1" dirty="0">
                <a:solidFill>
                  <a:srgbClr val="990033"/>
                </a:solidFill>
              </a:rPr>
              <a:t>          </a:t>
            </a:r>
            <a:r>
              <a:rPr lang="en-US" sz="1400" b="1" dirty="0">
                <a:solidFill>
                  <a:srgbClr val="990033"/>
                </a:solidFill>
                <a:sym typeface="Symbol"/>
              </a:rPr>
              <a:t>  </a:t>
            </a:r>
            <a:r>
              <a:rPr lang="en-US" sz="1400" b="1" dirty="0">
                <a:solidFill>
                  <a:srgbClr val="990033"/>
                </a:solidFill>
              </a:rPr>
              <a:t>For communication between microprocessor and 	outside world</a:t>
            </a:r>
          </a:p>
          <a:p>
            <a:endParaRPr lang="en-US" sz="1400" b="1" dirty="0">
              <a:solidFill>
                <a:srgbClr val="990033"/>
              </a:solidFill>
            </a:endParaRPr>
          </a:p>
          <a:p>
            <a:r>
              <a:rPr lang="en-US" sz="1400" b="1" dirty="0">
                <a:solidFill>
                  <a:srgbClr val="990033"/>
                </a:solidFill>
                <a:sym typeface="Symbol"/>
              </a:rPr>
              <a:t>            </a:t>
            </a:r>
            <a:r>
              <a:rPr lang="en-US" sz="1400" b="1" dirty="0">
                <a:solidFill>
                  <a:srgbClr val="990033"/>
                </a:solidFill>
              </a:rPr>
              <a:t>Keyboards, CRT displays, Printers, Compact Discs 	etc.</a:t>
            </a:r>
          </a:p>
          <a:p>
            <a:endParaRPr lang="en-US" sz="1400" b="1" dirty="0">
              <a:solidFill>
                <a:srgbClr val="990033"/>
              </a:solidFill>
            </a:endParaRPr>
          </a:p>
          <a:p>
            <a:r>
              <a:rPr lang="en-US" sz="1400" b="1" dirty="0">
                <a:solidFill>
                  <a:srgbClr val="990033"/>
                </a:solidFill>
                <a:sym typeface="Symbol"/>
              </a:rPr>
              <a:t>          </a:t>
            </a:r>
          </a:p>
          <a:p>
            <a:endParaRPr lang="en-US" sz="1400" b="1" dirty="0">
              <a:solidFill>
                <a:srgbClr val="990033"/>
              </a:solidFill>
              <a:sym typeface="Symbol"/>
            </a:endParaRPr>
          </a:p>
          <a:p>
            <a:endParaRPr lang="en-US" sz="1400" b="1" dirty="0">
              <a:solidFill>
                <a:srgbClr val="990033"/>
              </a:solidFill>
              <a:sym typeface="Symbol"/>
            </a:endParaRPr>
          </a:p>
          <a:p>
            <a:endParaRPr lang="en-US" sz="1400" b="1" dirty="0">
              <a:solidFill>
                <a:srgbClr val="990033"/>
              </a:solidFill>
              <a:sym typeface="Symbol"/>
            </a:endParaRPr>
          </a:p>
          <a:p>
            <a:r>
              <a:rPr lang="en-US" sz="1400" b="1" dirty="0">
                <a:solidFill>
                  <a:srgbClr val="990033"/>
                </a:solidFill>
                <a:sym typeface="Symbol"/>
              </a:rPr>
              <a:t>            Data transfer types</a:t>
            </a:r>
          </a:p>
          <a:p>
            <a:endParaRPr lang="en-US" sz="1400" b="1" dirty="0">
              <a:solidFill>
                <a:srgbClr val="990033"/>
              </a:solidFill>
            </a:endParaRPr>
          </a:p>
        </p:txBody>
      </p:sp>
      <p:sp>
        <p:nvSpPr>
          <p:cNvPr id="6" name="Rectangle 5"/>
          <p:cNvSpPr/>
          <p:nvPr/>
        </p:nvSpPr>
        <p:spPr>
          <a:xfrm>
            <a:off x="1676400" y="2895600"/>
            <a:ext cx="2057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solidFill>
                  <a:srgbClr val="C00000"/>
                </a:solidFill>
              </a:rPr>
              <a:t>Microprocessor</a:t>
            </a:r>
          </a:p>
        </p:txBody>
      </p:sp>
      <p:sp>
        <p:nvSpPr>
          <p:cNvPr id="9" name="Rectangle 8"/>
          <p:cNvSpPr/>
          <p:nvPr/>
        </p:nvSpPr>
        <p:spPr>
          <a:xfrm>
            <a:off x="6740856" y="2895600"/>
            <a:ext cx="2071048"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solidFill>
                  <a:srgbClr val="C00000"/>
                </a:solidFill>
              </a:rPr>
              <a:t>I/ O devices</a:t>
            </a:r>
          </a:p>
        </p:txBody>
      </p:sp>
      <p:sp>
        <p:nvSpPr>
          <p:cNvPr id="10" name="Rectangle 9"/>
          <p:cNvSpPr/>
          <p:nvPr/>
        </p:nvSpPr>
        <p:spPr>
          <a:xfrm>
            <a:off x="4038600" y="2895600"/>
            <a:ext cx="2362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solidFill>
                  <a:srgbClr val="C00000"/>
                </a:solidFill>
              </a:rPr>
              <a:t>Ports / Buffer IC’s</a:t>
            </a:r>
          </a:p>
          <a:p>
            <a:pPr algn="ctr"/>
            <a:r>
              <a:rPr lang="en-US" sz="1400" b="1" dirty="0">
                <a:solidFill>
                  <a:srgbClr val="C00000"/>
                </a:solidFill>
              </a:rPr>
              <a:t>(interface circuitry)</a:t>
            </a:r>
          </a:p>
        </p:txBody>
      </p:sp>
      <p:cxnSp>
        <p:nvCxnSpPr>
          <p:cNvPr id="13" name="Straight Arrow Connector 12"/>
          <p:cNvCxnSpPr/>
          <p:nvPr/>
        </p:nvCxnSpPr>
        <p:spPr>
          <a:xfrm>
            <a:off x="3733800" y="3131024"/>
            <a:ext cx="3048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14448" y="3131024"/>
            <a:ext cx="3048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10000" y="3131024"/>
            <a:ext cx="3048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88910" y="3891888"/>
            <a:ext cx="14786" cy="1975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90048" y="4002206"/>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02787" y="4165979"/>
            <a:ext cx="4098013" cy="2677656"/>
          </a:xfrm>
          <a:prstGeom prst="rect">
            <a:avLst/>
          </a:prstGeom>
          <a:noFill/>
        </p:spPr>
        <p:txBody>
          <a:bodyPr wrap="square" rtlCol="0">
            <a:spAutoFit/>
          </a:bodyPr>
          <a:lstStyle/>
          <a:p>
            <a:r>
              <a:rPr lang="en-US" sz="1400" b="1" dirty="0"/>
              <a:t>Programmed I/ O</a:t>
            </a:r>
          </a:p>
          <a:p>
            <a:r>
              <a:rPr lang="en-US" sz="1400" b="1" dirty="0">
                <a:solidFill>
                  <a:srgbClr val="C00000"/>
                </a:solidFill>
              </a:rPr>
              <a:t>	Data transfer is accomplished 	through an I/O port 	controlled by software</a:t>
            </a:r>
          </a:p>
          <a:p>
            <a:endParaRPr lang="en-US" sz="1400" b="1" dirty="0"/>
          </a:p>
          <a:p>
            <a:r>
              <a:rPr lang="en-US" sz="1400" b="1" dirty="0"/>
              <a:t>Interrupt driven I/ O</a:t>
            </a:r>
          </a:p>
          <a:p>
            <a:pPr lvl="2"/>
            <a:r>
              <a:rPr lang="en-US" sz="1400" b="1" dirty="0">
                <a:solidFill>
                  <a:srgbClr val="C00000"/>
                </a:solidFill>
              </a:rPr>
              <a:t>I/O device interrupts the processor and initiate data transfer</a:t>
            </a:r>
            <a:endParaRPr lang="en-US" sz="1400" b="1" dirty="0"/>
          </a:p>
          <a:p>
            <a:r>
              <a:rPr lang="en-US" sz="1400" b="1" dirty="0"/>
              <a:t>Direct memory access</a:t>
            </a:r>
          </a:p>
          <a:p>
            <a:pPr lvl="2"/>
            <a:r>
              <a:rPr lang="en-US" sz="1400" b="1" dirty="0">
                <a:solidFill>
                  <a:srgbClr val="C00000"/>
                </a:solidFill>
              </a:rPr>
              <a:t>Data transfer is achieved by bypassing the microprocessor</a:t>
            </a:r>
          </a:p>
        </p:txBody>
      </p:sp>
      <p:cxnSp>
        <p:nvCxnSpPr>
          <p:cNvPr id="28" name="Straight Connector 27"/>
          <p:cNvCxnSpPr/>
          <p:nvPr/>
        </p:nvCxnSpPr>
        <p:spPr>
          <a:xfrm>
            <a:off x="1703696" y="5064456"/>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708814" y="5871949"/>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72301" y="3891888"/>
            <a:ext cx="2137580" cy="738664"/>
          </a:xfrm>
          <a:prstGeom prst="rect">
            <a:avLst/>
          </a:prstGeom>
          <a:noFill/>
        </p:spPr>
        <p:txBody>
          <a:bodyPr wrap="square" rtlCol="0">
            <a:spAutoFit/>
          </a:bodyPr>
          <a:lstStyle/>
          <a:p>
            <a:r>
              <a:rPr lang="en-US" sz="1400" b="1" dirty="0"/>
              <a:t>Memory mapped</a:t>
            </a:r>
          </a:p>
          <a:p>
            <a:endParaRPr lang="en-US" sz="1400" b="1" dirty="0"/>
          </a:p>
          <a:p>
            <a:r>
              <a:rPr lang="en-US" sz="1400" b="1" dirty="0"/>
              <a:t>I/O mapped</a:t>
            </a:r>
          </a:p>
        </p:txBody>
      </p:sp>
      <p:cxnSp>
        <p:nvCxnSpPr>
          <p:cNvPr id="37" name="Straight Connector 36"/>
          <p:cNvCxnSpPr/>
          <p:nvPr/>
        </p:nvCxnSpPr>
        <p:spPr>
          <a:xfrm flipV="1">
            <a:off x="6400800" y="4002206"/>
            <a:ext cx="571501"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14448" y="4307006"/>
            <a:ext cx="557853" cy="188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7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3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8086 Memory mapping and IO mapping</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116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graphicFrame>
        <p:nvGraphicFramePr>
          <p:cNvPr id="5" name="Table 4"/>
          <p:cNvGraphicFramePr>
            <a:graphicFrameLocks noGrp="1"/>
          </p:cNvGraphicFramePr>
          <p:nvPr>
            <p:extLst>
              <p:ext uri="{D42A27DB-BD31-4B8C-83A1-F6EECF244321}">
                <p14:modId xmlns:p14="http://schemas.microsoft.com/office/powerpoint/2010/main" val="2613756028"/>
              </p:ext>
            </p:extLst>
          </p:nvPr>
        </p:nvGraphicFramePr>
        <p:xfrm>
          <a:off x="685800" y="990600"/>
          <a:ext cx="7696200" cy="3048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ctr"/>
                      <a:r>
                        <a:rPr lang="en-US" sz="1400" dirty="0">
                          <a:solidFill>
                            <a:srgbClr val="FF0000"/>
                          </a:solidFill>
                        </a:rPr>
                        <a:t>Memory mapping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rPr>
                        <a:t>I/O mapping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559196866"/>
              </p:ext>
            </p:extLst>
          </p:nvPr>
        </p:nvGraphicFramePr>
        <p:xfrm>
          <a:off x="685800" y="1295400"/>
          <a:ext cx="7696200" cy="6604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a:solidFill>
                            <a:srgbClr val="002060"/>
                          </a:solidFill>
                        </a:rPr>
                        <a:t>20 bit address are provided</a:t>
                      </a:r>
                      <a:r>
                        <a:rPr lang="en-US" sz="1400" baseline="0" dirty="0">
                          <a:solidFill>
                            <a:srgbClr val="002060"/>
                          </a:solidFill>
                        </a:rPr>
                        <a:t> for I/O devices</a:t>
                      </a:r>
                      <a:endParaRPr lang="en-US" sz="1400" baseline="-25000" dirty="0">
                        <a:solidFill>
                          <a:srgbClr val="002060"/>
                        </a:solidFill>
                      </a:endParaRPr>
                    </a:p>
                    <a:p>
                      <a:pPr algn="l"/>
                      <a:endParaRPr lang="en-US" sz="1400" baseline="-250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rPr>
                        <a:t>8-bit or 16-bit addresses are provided for I/O devices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653534621"/>
              </p:ext>
            </p:extLst>
          </p:nvPr>
        </p:nvGraphicFramePr>
        <p:xfrm>
          <a:off x="685800" y="2008496"/>
          <a:ext cx="7696200" cy="13716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a:solidFill>
                            <a:srgbClr val="0070C0"/>
                          </a:solidFill>
                        </a:rPr>
                        <a:t>The I/O ports or</a:t>
                      </a:r>
                      <a:r>
                        <a:rPr lang="en-US" sz="1400" baseline="0" dirty="0">
                          <a:solidFill>
                            <a:srgbClr val="0070C0"/>
                          </a:solidFill>
                        </a:rPr>
                        <a:t> peripherals can be treated like memory locations and so all instructions related to memory can be used for data transmission between I/O device and processor</a:t>
                      </a:r>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1400" dirty="0">
                          <a:solidFill>
                            <a:srgbClr val="0070C0"/>
                          </a:solidFill>
                        </a:rPr>
                        <a:t>Only IN and OUT instructions can be used for data</a:t>
                      </a:r>
                      <a:r>
                        <a:rPr lang="en-US" sz="1400" baseline="0" dirty="0">
                          <a:solidFill>
                            <a:srgbClr val="0070C0"/>
                          </a:solidFill>
                        </a:rPr>
                        <a:t> transfer between I/O device and processor</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603415484"/>
              </p:ext>
            </p:extLst>
          </p:nvPr>
        </p:nvGraphicFramePr>
        <p:xfrm>
          <a:off x="685800" y="3444240"/>
          <a:ext cx="7696200" cy="5181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a:solidFill>
                            <a:srgbClr val="002060"/>
                          </a:solidFill>
                        </a:rPr>
                        <a:t>Data can be</a:t>
                      </a:r>
                      <a:r>
                        <a:rPr lang="en-US" sz="1400" baseline="0" dirty="0">
                          <a:solidFill>
                            <a:srgbClr val="002060"/>
                          </a:solidFill>
                        </a:rPr>
                        <a:t> moved from any register to ports and vice versa</a:t>
                      </a:r>
                      <a:endParaRPr 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rPr>
                        <a:t>Data transfer takes place only between accumulator and</a:t>
                      </a:r>
                      <a:r>
                        <a:rPr lang="en-US" sz="1400" baseline="0" dirty="0">
                          <a:solidFill>
                            <a:srgbClr val="002060"/>
                          </a:solidFill>
                        </a:rPr>
                        <a:t> ports</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4266950125"/>
              </p:ext>
            </p:extLst>
          </p:nvPr>
        </p:nvGraphicFramePr>
        <p:xfrm>
          <a:off x="685800" y="4006528"/>
          <a:ext cx="7696200" cy="15849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a:solidFill>
                            <a:srgbClr val="0070C0"/>
                          </a:solidFill>
                        </a:rPr>
                        <a:t>When memory mapping is used for I/O devices, full memory address space cannot be used for addressing memory. </a:t>
                      </a:r>
                    </a:p>
                    <a:p>
                      <a:pPr algn="l"/>
                      <a:endParaRPr lang="en-US" sz="1400" dirty="0">
                        <a:solidFill>
                          <a:srgbClr val="0070C0"/>
                        </a:solidFill>
                        <a:sym typeface="Symbol"/>
                      </a:endParaRPr>
                    </a:p>
                    <a:p>
                      <a:pPr algn="l"/>
                      <a:r>
                        <a:rPr lang="en-US" sz="1400" dirty="0">
                          <a:solidFill>
                            <a:srgbClr val="0070C0"/>
                          </a:solidFill>
                          <a:sym typeface="Symbol"/>
                        </a:rPr>
                        <a:t> Useful only for small systems where memory requirement is</a:t>
                      </a:r>
                      <a:r>
                        <a:rPr lang="en-US" sz="1400" baseline="0" dirty="0">
                          <a:solidFill>
                            <a:srgbClr val="0070C0"/>
                          </a:solidFill>
                          <a:sym typeface="Symbol"/>
                        </a:rPr>
                        <a:t> less</a:t>
                      </a:r>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1400" dirty="0">
                          <a:solidFill>
                            <a:srgbClr val="0070C0"/>
                          </a:solidFill>
                        </a:rPr>
                        <a:t>Full memory space</a:t>
                      </a:r>
                      <a:r>
                        <a:rPr lang="en-US" sz="1400" baseline="0" dirty="0">
                          <a:solidFill>
                            <a:srgbClr val="0070C0"/>
                          </a:solidFill>
                        </a:rPr>
                        <a:t> can be used for addressing memory.</a:t>
                      </a:r>
                    </a:p>
                    <a:p>
                      <a:pPr algn="l"/>
                      <a:endParaRPr lang="en-US" sz="1400" dirty="0">
                        <a:solidFill>
                          <a:srgbClr val="0070C0"/>
                        </a:solidFill>
                        <a:sym typeface="Symbol"/>
                      </a:endParaRPr>
                    </a:p>
                    <a:p>
                      <a:pPr algn="l"/>
                      <a:r>
                        <a:rPr lang="en-US" sz="1400" dirty="0">
                          <a:solidFill>
                            <a:srgbClr val="0070C0"/>
                          </a:solidFill>
                          <a:sym typeface="Symbol"/>
                        </a:rPr>
                        <a:t> Suitable for systems</a:t>
                      </a:r>
                      <a:r>
                        <a:rPr lang="en-US" sz="1400" baseline="0" dirty="0">
                          <a:solidFill>
                            <a:srgbClr val="0070C0"/>
                          </a:solidFill>
                          <a:sym typeface="Symbol"/>
                        </a:rPr>
                        <a:t> which require large memory capacity</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48" name="Table 47"/>
              <p:cNvGraphicFramePr>
                <a:graphicFrameLocks noGrp="1"/>
              </p:cNvGraphicFramePr>
              <p:nvPr>
                <p:extLst>
                  <p:ext uri="{D42A27DB-BD31-4B8C-83A1-F6EECF244321}">
                    <p14:modId xmlns:p14="http://schemas.microsoft.com/office/powerpoint/2010/main" val="771043857"/>
                  </p:ext>
                </p:extLst>
              </p:nvPr>
            </p:nvGraphicFramePr>
            <p:xfrm>
              <a:off x="685800" y="5587859"/>
              <a:ext cx="7696200" cy="998982"/>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b="1" dirty="0">
                              <a:solidFill>
                                <a:srgbClr val="002060"/>
                              </a:solidFill>
                            </a:rPr>
                            <a:t>For accessing the memory mapped devices, the processor executes memory read or write cycle.</a:t>
                          </a:r>
                        </a:p>
                        <a:p>
                          <a:pPr algn="l"/>
                          <a:endParaRPr lang="en-US" sz="1400" b="1" i="1" dirty="0">
                            <a:solidFill>
                              <a:srgbClr val="002060"/>
                            </a:solidFill>
                            <a:latin typeface="Cambria Math"/>
                          </a:endParaRPr>
                        </a:p>
                        <a:p>
                          <a:pPr algn="l"/>
                          <a:r>
                            <a:rPr lang="en-US" sz="1400" b="1" dirty="0">
                              <a:solidFill>
                                <a:srgbClr val="002060"/>
                              </a:solidFill>
                              <a:sym typeface="Symbol"/>
                            </a:rPr>
                            <a:t> M / </a:t>
                          </a:r>
                          <a14:m>
                            <m:oMath xmlns:m="http://schemas.openxmlformats.org/officeDocument/2006/math">
                              <m:r>
                                <a:rPr lang="en-US" sz="1400" b="1" i="1" smtClean="0">
                                  <a:solidFill>
                                    <a:srgbClr val="002060"/>
                                  </a:solidFill>
                                  <a:latin typeface="Cambria Math"/>
                                </a:rPr>
                                <m:t> </m:t>
                              </m:r>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𝐈𝐎</m:t>
                                  </m:r>
                                </m:e>
                              </m:acc>
                            </m:oMath>
                          </a14:m>
                          <a:r>
                            <a:rPr lang="en-US" sz="1400" dirty="0">
                              <a:solidFill>
                                <a:srgbClr val="002060"/>
                              </a:solidFill>
                            </a:rPr>
                            <a:t> is asserted high</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1" dirty="0">
                              <a:solidFill>
                                <a:srgbClr val="002060"/>
                              </a:solidFill>
                            </a:rPr>
                            <a:t>For accessing the I/O mapped devices, the processor executes I/O read or write cycle.</a:t>
                          </a:r>
                        </a:p>
                        <a:p>
                          <a:pPr algn="l"/>
                          <a:endParaRPr lang="en-US" sz="1400" b="1" i="1" dirty="0">
                            <a:solidFill>
                              <a:srgbClr val="002060"/>
                            </a:solidFill>
                            <a:latin typeface="Cambria Math"/>
                          </a:endParaRPr>
                        </a:p>
                        <a:p>
                          <a:pPr algn="l"/>
                          <a:r>
                            <a:rPr lang="en-US" sz="1400" b="1" dirty="0">
                              <a:solidFill>
                                <a:srgbClr val="002060"/>
                              </a:solidFill>
                              <a:sym typeface="Symbol"/>
                            </a:rPr>
                            <a:t> M / </a:t>
                          </a:r>
                          <a14:m>
                            <m:oMath xmlns:m="http://schemas.openxmlformats.org/officeDocument/2006/math">
                              <m:r>
                                <a:rPr lang="en-US" sz="1400" b="1" i="1" smtClean="0">
                                  <a:solidFill>
                                    <a:srgbClr val="002060"/>
                                  </a:solidFill>
                                  <a:latin typeface="Cambria Math"/>
                                </a:rPr>
                                <m:t> </m:t>
                              </m:r>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𝐈𝐎</m:t>
                                  </m:r>
                                </m:e>
                              </m:acc>
                            </m:oMath>
                          </a14:m>
                          <a:r>
                            <a:rPr lang="en-US" sz="1400" dirty="0">
                              <a:solidFill>
                                <a:srgbClr val="002060"/>
                              </a:solidFill>
                            </a:rPr>
                            <a:t> is asserted low</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48" name="Table 47"/>
              <p:cNvGraphicFramePr>
                <a:graphicFrameLocks noGrp="1"/>
              </p:cNvGraphicFramePr>
              <p:nvPr>
                <p:extLst>
                  <p:ext uri="{D42A27DB-BD31-4B8C-83A1-F6EECF244321}">
                    <p14:modId xmlns:p14="http://schemas.microsoft.com/office/powerpoint/2010/main" xmlns="" xmlns:a14="http://schemas.microsoft.com/office/drawing/2010/main" val="771043857"/>
                  </p:ext>
                </p:extLst>
              </p:nvPr>
            </p:nvGraphicFramePr>
            <p:xfrm>
              <a:off x="685800" y="5587859"/>
              <a:ext cx="7696200" cy="1158685"/>
            </p:xfrm>
            <a:graphic>
              <a:graphicData uri="http://schemas.openxmlformats.org/drawingml/2006/table">
                <a:tbl>
                  <a:tblPr firstRow="1" bandRow="1">
                    <a:tableStyleId>{5C22544A-7EE6-4342-B048-85BDC9FD1C3A}</a:tableStyleId>
                  </a:tblPr>
                  <a:tblGrid>
                    <a:gridCol w="3810000"/>
                    <a:gridCol w="3886200"/>
                  </a:tblGrid>
                  <a:tr h="1158685">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160" t="-526" r="-101920" b="-526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98273" t="-526" b="-5263"/>
                          </a:stretch>
                        </a:blipFill>
                      </a:tcPr>
                    </a:tc>
                  </a:tr>
                </a:tbl>
              </a:graphicData>
            </a:graphic>
          </p:graphicFrame>
        </mc:Fallback>
      </mc:AlternateContent>
    </p:spTree>
    <p:extLst>
      <p:ext uri="{BB962C8B-B14F-4D97-AF65-F5344CB8AC3E}">
        <p14:creationId xmlns:p14="http://schemas.microsoft.com/office/powerpoint/2010/main" val="118462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br>
              <a:rPr lang="en-US" sz="3600" dirty="0">
                <a:latin typeface="Octapost NBP" pitchFamily="2" charset="0"/>
              </a:rPr>
            </a:br>
            <a:r>
              <a:rPr lang="en-US" sz="3600" dirty="0">
                <a:latin typeface="Octapost NBP" pitchFamily="2" charset="0"/>
              </a:rPr>
              <a:t>8086  and  8088  comparison</a:t>
            </a:r>
            <a:br>
              <a:rPr lang="en-US" sz="3600" dirty="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32382610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8086 and 8088 comparison</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118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graphicFrame>
        <p:nvGraphicFramePr>
          <p:cNvPr id="5" name="Table 4"/>
          <p:cNvGraphicFramePr>
            <a:graphicFrameLocks noGrp="1"/>
          </p:cNvGraphicFramePr>
          <p:nvPr>
            <p:extLst>
              <p:ext uri="{D42A27DB-BD31-4B8C-83A1-F6EECF244321}">
                <p14:modId xmlns:p14="http://schemas.microsoft.com/office/powerpoint/2010/main" val="3373314367"/>
              </p:ext>
            </p:extLst>
          </p:nvPr>
        </p:nvGraphicFramePr>
        <p:xfrm>
          <a:off x="685800" y="990600"/>
          <a:ext cx="7696200" cy="3048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ctr"/>
                      <a:r>
                        <a:rPr lang="en-US" sz="1400" dirty="0">
                          <a:solidFill>
                            <a:srgbClr val="FF0000"/>
                          </a:solidFill>
                        </a:rPr>
                        <a:t>8086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rPr>
                        <a:t>8088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124660739"/>
              </p:ext>
            </p:extLst>
          </p:nvPr>
        </p:nvGraphicFramePr>
        <p:xfrm>
          <a:off x="685800" y="1447800"/>
          <a:ext cx="7696200" cy="304800"/>
        </p:xfrm>
        <a:graphic>
          <a:graphicData uri="http://schemas.openxmlformats.org/drawingml/2006/table">
            <a:tbl>
              <a:tblPr firstRow="1" bandRow="1">
                <a:tableStyleId>{5C22544A-7EE6-4342-B048-85BDC9FD1C3A}</a:tableStyleId>
              </a:tblPr>
              <a:tblGrid>
                <a:gridCol w="7696200">
                  <a:extLst>
                    <a:ext uri="{9D8B030D-6E8A-4147-A177-3AD203B41FA5}">
                      <a16:colId xmlns:a16="http://schemas.microsoft.com/office/drawing/2014/main" val="20000"/>
                    </a:ext>
                  </a:extLst>
                </a:gridCol>
              </a:tblGrid>
              <a:tr h="304800">
                <a:tc>
                  <a:txBody>
                    <a:bodyPr/>
                    <a:lstStyle/>
                    <a:p>
                      <a:pPr algn="l"/>
                      <a:r>
                        <a:rPr lang="en-US" sz="1400" dirty="0">
                          <a:solidFill>
                            <a:srgbClr val="0070C0"/>
                          </a:solidFill>
                        </a:rPr>
                        <a:t>Similar EU</a:t>
                      </a:r>
                      <a:r>
                        <a:rPr lang="en-US" sz="1400" baseline="0" dirty="0">
                          <a:solidFill>
                            <a:srgbClr val="0070C0"/>
                          </a:solidFill>
                        </a:rPr>
                        <a:t> </a:t>
                      </a:r>
                      <a:r>
                        <a:rPr lang="en-US" sz="1400" dirty="0">
                          <a:solidFill>
                            <a:srgbClr val="0070C0"/>
                          </a:solidFill>
                        </a:rPr>
                        <a:t>and Instruction set ; dissimilar BIU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837521134"/>
              </p:ext>
            </p:extLst>
          </p:nvPr>
        </p:nvGraphicFramePr>
        <p:xfrm>
          <a:off x="685800" y="1869440"/>
          <a:ext cx="7696200" cy="8737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a:solidFill>
                          <a:srgbClr val="002060"/>
                        </a:solidFill>
                      </a:endParaRPr>
                    </a:p>
                    <a:p>
                      <a:pPr algn="l"/>
                      <a:r>
                        <a:rPr lang="en-US" sz="1400" dirty="0">
                          <a:solidFill>
                            <a:srgbClr val="002060"/>
                          </a:solidFill>
                        </a:rPr>
                        <a:t>16-bit Data</a:t>
                      </a:r>
                      <a:r>
                        <a:rPr lang="en-US" sz="1400" baseline="0" dirty="0">
                          <a:solidFill>
                            <a:srgbClr val="002060"/>
                          </a:solidFill>
                        </a:rPr>
                        <a:t> bus lines obtained by </a:t>
                      </a:r>
                      <a:r>
                        <a:rPr lang="en-US" sz="1400" baseline="0" dirty="0" err="1">
                          <a:solidFill>
                            <a:srgbClr val="002060"/>
                          </a:solidFill>
                        </a:rPr>
                        <a:t>demultiplexing</a:t>
                      </a:r>
                      <a:r>
                        <a:rPr lang="en-US" sz="1400" baseline="0" dirty="0">
                          <a:solidFill>
                            <a:srgbClr val="002060"/>
                          </a:solidFill>
                        </a:rPr>
                        <a:t> AD</a:t>
                      </a:r>
                      <a:r>
                        <a:rPr lang="en-US" sz="1400" baseline="-25000" dirty="0">
                          <a:solidFill>
                            <a:srgbClr val="002060"/>
                          </a:solidFill>
                        </a:rPr>
                        <a:t>0</a:t>
                      </a:r>
                      <a:r>
                        <a:rPr lang="en-US" sz="1400" baseline="0" dirty="0">
                          <a:solidFill>
                            <a:srgbClr val="002060"/>
                          </a:solidFill>
                        </a:rPr>
                        <a:t> – AD</a:t>
                      </a:r>
                      <a:r>
                        <a:rPr lang="en-US" sz="1400" baseline="-25000" dirty="0">
                          <a:solidFill>
                            <a:srgbClr val="002060"/>
                          </a:solidFill>
                        </a:rPr>
                        <a:t>15</a:t>
                      </a:r>
                    </a:p>
                    <a:p>
                      <a:pPr algn="l"/>
                      <a:endParaRPr lang="en-US" sz="1400" baseline="-250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rPr>
                        <a:t>8-bit Data</a:t>
                      </a:r>
                      <a:r>
                        <a:rPr lang="en-US" sz="1400" baseline="0" dirty="0">
                          <a:solidFill>
                            <a:srgbClr val="002060"/>
                          </a:solidFill>
                        </a:rPr>
                        <a:t> bus lines obtained by </a:t>
                      </a:r>
                      <a:r>
                        <a:rPr lang="en-US" sz="1400" baseline="0" dirty="0" err="1">
                          <a:solidFill>
                            <a:srgbClr val="002060"/>
                          </a:solidFill>
                        </a:rPr>
                        <a:t>demultiplexing</a:t>
                      </a:r>
                      <a:r>
                        <a:rPr lang="en-US" sz="1400" baseline="0" dirty="0">
                          <a:solidFill>
                            <a:srgbClr val="002060"/>
                          </a:solidFill>
                        </a:rPr>
                        <a:t> AD</a:t>
                      </a:r>
                      <a:r>
                        <a:rPr lang="en-US" sz="1400" baseline="-25000" dirty="0">
                          <a:solidFill>
                            <a:srgbClr val="002060"/>
                          </a:solidFill>
                        </a:rPr>
                        <a:t>0</a:t>
                      </a:r>
                      <a:r>
                        <a:rPr lang="en-US" sz="1400" baseline="0" dirty="0">
                          <a:solidFill>
                            <a:srgbClr val="002060"/>
                          </a:solidFill>
                        </a:rPr>
                        <a:t> – AD</a:t>
                      </a:r>
                      <a:r>
                        <a:rPr lang="en-US" sz="1400" baseline="-25000" dirty="0">
                          <a:solidFill>
                            <a:srgbClr val="002060"/>
                          </a:solidFill>
                        </a:rPr>
                        <a:t>7</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182052395"/>
              </p:ext>
            </p:extLst>
          </p:nvPr>
        </p:nvGraphicFramePr>
        <p:xfrm>
          <a:off x="685800" y="254508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a:solidFill>
                          <a:srgbClr val="0070C0"/>
                        </a:solidFill>
                      </a:endParaRPr>
                    </a:p>
                    <a:p>
                      <a:pPr algn="l"/>
                      <a:r>
                        <a:rPr lang="en-US" sz="1400" dirty="0">
                          <a:solidFill>
                            <a:srgbClr val="0070C0"/>
                          </a:solidFill>
                        </a:rPr>
                        <a:t>20-bit address bus</a:t>
                      </a:r>
                    </a:p>
                    <a:p>
                      <a:pPr algn="l"/>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a:solidFill>
                          <a:srgbClr val="0070C0"/>
                        </a:solidFill>
                      </a:endParaRPr>
                    </a:p>
                    <a:p>
                      <a:pPr algn="l"/>
                      <a:r>
                        <a:rPr lang="en-US" sz="1400" dirty="0">
                          <a:solidFill>
                            <a:srgbClr val="0070C0"/>
                          </a:solidFill>
                        </a:rPr>
                        <a:t>8-bit address bus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066635852"/>
              </p:ext>
            </p:extLst>
          </p:nvPr>
        </p:nvGraphicFramePr>
        <p:xfrm>
          <a:off x="685800" y="3093720"/>
          <a:ext cx="7696200" cy="94488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a:solidFill>
                          <a:srgbClr val="002060"/>
                        </a:solidFill>
                      </a:endParaRPr>
                    </a:p>
                    <a:p>
                      <a:pPr algn="l"/>
                      <a:r>
                        <a:rPr lang="en-US" sz="1400" dirty="0">
                          <a:solidFill>
                            <a:srgbClr val="002060"/>
                          </a:solidFill>
                        </a:rPr>
                        <a:t>Two banks of memory each of 512 kb</a:t>
                      </a:r>
                    </a:p>
                    <a:p>
                      <a:pPr algn="l"/>
                      <a:endParaRPr 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rPr>
                        <a:t>Single memory bank</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98514656"/>
              </p:ext>
            </p:extLst>
          </p:nvPr>
        </p:nvGraphicFramePr>
        <p:xfrm>
          <a:off x="685800" y="384048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a:solidFill>
                          <a:srgbClr val="0070C0"/>
                        </a:solidFill>
                      </a:endParaRPr>
                    </a:p>
                    <a:p>
                      <a:pPr algn="l"/>
                      <a:r>
                        <a:rPr lang="en-US" sz="1400" dirty="0">
                          <a:solidFill>
                            <a:srgbClr val="0070C0"/>
                          </a:solidFill>
                        </a:rPr>
                        <a:t>6-bit instruction queue</a:t>
                      </a:r>
                    </a:p>
                    <a:p>
                      <a:pPr algn="l"/>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a:solidFill>
                          <a:srgbClr val="0070C0"/>
                        </a:solidFill>
                      </a:endParaRPr>
                    </a:p>
                    <a:p>
                      <a:pPr algn="l"/>
                      <a:r>
                        <a:rPr lang="en-US" sz="1400" dirty="0">
                          <a:solidFill>
                            <a:srgbClr val="0070C0"/>
                          </a:solidFill>
                        </a:rPr>
                        <a:t>4-bit instruction queue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523660519"/>
              </p:ext>
            </p:extLst>
          </p:nvPr>
        </p:nvGraphicFramePr>
        <p:xfrm>
          <a:off x="685800" y="437388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a:solidFill>
                          <a:srgbClr val="002060"/>
                        </a:solidFill>
                      </a:endParaRPr>
                    </a:p>
                    <a:p>
                      <a:pPr algn="l"/>
                      <a:r>
                        <a:rPr lang="en-US" sz="1400" dirty="0">
                          <a:solidFill>
                            <a:srgbClr val="002060"/>
                          </a:solidFill>
                        </a:rPr>
                        <a:t>Clock speeds: 5 / 8 / 10 MHz</a:t>
                      </a:r>
                    </a:p>
                    <a:p>
                      <a:pPr algn="l"/>
                      <a:endParaRPr 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a:solidFill>
                          <a:srgbClr val="002060"/>
                        </a:solidFill>
                      </a:endParaRPr>
                    </a:p>
                    <a:p>
                      <a:pPr algn="l"/>
                      <a:r>
                        <a:rPr lang="en-US" sz="1400" dirty="0">
                          <a:solidFill>
                            <a:srgbClr val="002060"/>
                          </a:solidFill>
                        </a:rPr>
                        <a:t>5 / 8 MHz</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829158202"/>
                  </p:ext>
                </p:extLst>
              </p:nvPr>
            </p:nvGraphicFramePr>
            <p:xfrm>
              <a:off x="685800" y="4922075"/>
              <a:ext cx="7696200" cy="785622"/>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a:solidFill>
                              <a:srgbClr val="0070C0"/>
                            </a:solidFill>
                          </a:endParaRPr>
                        </a:p>
                        <a:p>
                          <a:pPr algn="l"/>
                          <a:r>
                            <a:rPr lang="en-US" sz="1400" dirty="0">
                              <a:solidFill>
                                <a:srgbClr val="0070C0"/>
                              </a:solidFill>
                            </a:rPr>
                            <a:t>In MIN mode, pin 28 is assigned the signal M / </a:t>
                          </a:r>
                          <a14:m>
                            <m:oMath xmlns:m="http://schemas.openxmlformats.org/officeDocument/2006/math">
                              <m:acc>
                                <m:accPr>
                                  <m:chr m:val="̅"/>
                                  <m:ctrlPr>
                                    <a:rPr lang="en-US" sz="1400" i="1" smtClean="0">
                                      <a:solidFill>
                                        <a:srgbClr val="0070C0"/>
                                      </a:solidFill>
                                      <a:latin typeface="Cambria Math" panose="02040503050406030204" pitchFamily="18" charset="0"/>
                                    </a:rPr>
                                  </m:ctrlPr>
                                </m:accPr>
                                <m:e>
                                  <m:r>
                                    <a:rPr lang="en-US" sz="1400" b="1" i="0" smtClean="0">
                                      <a:solidFill>
                                        <a:srgbClr val="0070C0"/>
                                      </a:solidFill>
                                      <a:latin typeface="Cambria Math"/>
                                    </a:rPr>
                                    <m:t>𝐈𝐎</m:t>
                                  </m:r>
                                </m:e>
                              </m:acc>
                            </m:oMath>
                          </a14:m>
                          <a:endParaRPr lang="en-US" sz="1400" dirty="0">
                            <a:solidFill>
                              <a:srgbClr val="0070C0"/>
                            </a:solidFill>
                          </a:endParaRPr>
                        </a:p>
                        <a:p>
                          <a:pPr algn="l"/>
                          <a:endParaRPr lang="en-US" sz="1400" dirty="0">
                            <a:solidFill>
                              <a:srgbClr val="0070C0"/>
                            </a:solidFill>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a:solidFill>
                              <a:srgbClr val="0070C0"/>
                            </a:solidFill>
                          </a:endParaRPr>
                        </a:p>
                        <a:p>
                          <a:pPr algn="l"/>
                          <a:r>
                            <a:rPr lang="en-US" sz="1400" dirty="0">
                              <a:solidFill>
                                <a:srgbClr val="0070C0"/>
                              </a:solidFill>
                            </a:rPr>
                            <a:t>In MIN mode, pin 28 is assigned the signal IO / </a:t>
                          </a:r>
                          <a14:m>
                            <m:oMath xmlns:m="http://schemas.openxmlformats.org/officeDocument/2006/math">
                              <m:acc>
                                <m:accPr>
                                  <m:chr m:val="̅"/>
                                  <m:ctrlPr>
                                    <a:rPr lang="en-US" sz="1400" i="1" smtClean="0">
                                      <a:solidFill>
                                        <a:srgbClr val="0070C0"/>
                                      </a:solidFill>
                                      <a:latin typeface="Cambria Math" panose="02040503050406030204" pitchFamily="18" charset="0"/>
                                    </a:rPr>
                                  </m:ctrlPr>
                                </m:accPr>
                                <m:e>
                                  <m:r>
                                    <a:rPr lang="en-US" sz="1400" b="1" i="0" smtClean="0">
                                      <a:solidFill>
                                        <a:srgbClr val="0070C0"/>
                                      </a:solidFill>
                                      <a:latin typeface="Cambria Math"/>
                                    </a:rPr>
                                    <m:t>𝐌</m:t>
                                  </m:r>
                                </m:e>
                              </m:acc>
                            </m:oMath>
                          </a14:m>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2829158202"/>
                  </p:ext>
                </p:extLst>
              </p:nvPr>
            </p:nvGraphicFramePr>
            <p:xfrm>
              <a:off x="685800" y="4922075"/>
              <a:ext cx="7696200" cy="945325"/>
            </p:xfrm>
            <a:graphic>
              <a:graphicData uri="http://schemas.openxmlformats.org/drawingml/2006/table">
                <a:tbl>
                  <a:tblPr firstRow="1" bandRow="1">
                    <a:tableStyleId>{5C22544A-7EE6-4342-B048-85BDC9FD1C3A}</a:tableStyleId>
                  </a:tblPr>
                  <a:tblGrid>
                    <a:gridCol w="3810000"/>
                    <a:gridCol w="3886200"/>
                  </a:tblGrid>
                  <a:tr h="945325">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blipFill rotWithShape="1">
                          <a:blip r:embed="rId3"/>
                          <a:stretch>
                            <a:fillRect l="-160" r="-10192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blipFill rotWithShape="1">
                          <a:blip r:embed="rId3"/>
                          <a:stretch>
                            <a:fillRect l="-9827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8" name="Table 47"/>
              <p:cNvGraphicFramePr>
                <a:graphicFrameLocks noGrp="1"/>
              </p:cNvGraphicFramePr>
              <p:nvPr>
                <p:extLst>
                  <p:ext uri="{D42A27DB-BD31-4B8C-83A1-F6EECF244321}">
                    <p14:modId xmlns:p14="http://schemas.microsoft.com/office/powerpoint/2010/main" val="4280947856"/>
                  </p:ext>
                </p:extLst>
              </p:nvPr>
            </p:nvGraphicFramePr>
            <p:xfrm>
              <a:off x="685800" y="571500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a:solidFill>
                              <a:srgbClr val="002060"/>
                            </a:solidFill>
                          </a:endParaRPr>
                        </a:p>
                        <a:p>
                          <a:pPr algn="l"/>
                          <a:r>
                            <a:rPr lang="en-US" sz="1400" dirty="0">
                              <a:solidFill>
                                <a:srgbClr val="002060"/>
                              </a:solidFill>
                            </a:rPr>
                            <a:t>To access higher byte, </a:t>
                          </a:r>
                          <a14:m>
                            <m:oMath xmlns:m="http://schemas.openxmlformats.org/officeDocument/2006/math">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𝐁𝐇𝐄</m:t>
                                  </m:r>
                                </m:e>
                              </m:acc>
                            </m:oMath>
                          </a14:m>
                          <a:r>
                            <a:rPr lang="en-US" sz="1400" dirty="0">
                              <a:solidFill>
                                <a:srgbClr val="002060"/>
                              </a:solidFill>
                            </a:rPr>
                            <a:t> signal is used</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400" dirty="0">
                            <a:solidFill>
                              <a:srgbClr val="002060"/>
                            </a:solidFill>
                          </a:endParaRPr>
                        </a:p>
                        <a:p>
                          <a:pPr algn="l"/>
                          <a:r>
                            <a:rPr lang="en-US" sz="1400" dirty="0">
                              <a:solidFill>
                                <a:srgbClr val="002060"/>
                              </a:solidFill>
                            </a:rPr>
                            <a:t>No such signal required,</a:t>
                          </a:r>
                          <a:r>
                            <a:rPr lang="en-US" sz="1400" baseline="0" dirty="0">
                              <a:solidFill>
                                <a:srgbClr val="002060"/>
                              </a:solidFill>
                            </a:rPr>
                            <a:t> since the data width is only 1-byte</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48" name="Table 47"/>
              <p:cNvGraphicFramePr>
                <a:graphicFrameLocks noGrp="1"/>
              </p:cNvGraphicFramePr>
              <p:nvPr>
                <p:extLst>
                  <p:ext uri="{D42A27DB-BD31-4B8C-83A1-F6EECF244321}">
                    <p14:modId xmlns:p14="http://schemas.microsoft.com/office/powerpoint/2010/main" xmlns="" xmlns:a14="http://schemas.microsoft.com/office/drawing/2010/main" val="4280947856"/>
                  </p:ext>
                </p:extLst>
              </p:nvPr>
            </p:nvGraphicFramePr>
            <p:xfrm>
              <a:off x="685800" y="5715000"/>
              <a:ext cx="7696200" cy="731520"/>
            </p:xfrm>
            <a:graphic>
              <a:graphicData uri="http://schemas.openxmlformats.org/drawingml/2006/table">
                <a:tbl>
                  <a:tblPr firstRow="1" bandRow="1">
                    <a:tableStyleId>{5C22544A-7EE6-4342-B048-85BDC9FD1C3A}</a:tableStyleId>
                  </a:tblPr>
                  <a:tblGrid>
                    <a:gridCol w="3810000"/>
                    <a:gridCol w="3886200"/>
                  </a:tblGrid>
                  <a:tr h="731520">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60" t="-833" r="-101920" b="-7500"/>
                          </a:stretch>
                        </a:blipFill>
                      </a:tcPr>
                    </a:tc>
                    <a:tc>
                      <a:txBody>
                        <a:bodyPr/>
                        <a:lstStyle/>
                        <a:p>
                          <a:pPr algn="l"/>
                          <a:endParaRPr lang="en-US" sz="1400" dirty="0" smtClean="0">
                            <a:solidFill>
                              <a:srgbClr val="002060"/>
                            </a:solidFill>
                          </a:endParaRPr>
                        </a:p>
                        <a:p>
                          <a:pPr algn="l"/>
                          <a:r>
                            <a:rPr lang="en-US" sz="1400" dirty="0" smtClean="0">
                              <a:solidFill>
                                <a:srgbClr val="002060"/>
                              </a:solidFill>
                            </a:rPr>
                            <a:t>No such signal required,</a:t>
                          </a:r>
                          <a:r>
                            <a:rPr lang="en-US" sz="1400" baseline="0" dirty="0" smtClean="0">
                              <a:solidFill>
                                <a:srgbClr val="002060"/>
                              </a:solidFill>
                            </a:rPr>
                            <a:t> since the data width is only 1-byte</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Fallback>
      </mc:AlternateContent>
    </p:spTree>
    <p:extLst>
      <p:ext uri="{BB962C8B-B14F-4D97-AF65-F5344CB8AC3E}">
        <p14:creationId xmlns:p14="http://schemas.microsoft.com/office/powerpoint/2010/main" val="404765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br>
              <a:rPr lang="en-US" sz="3600" dirty="0">
                <a:latin typeface="Octapost NBP" pitchFamily="2" charset="0"/>
              </a:rPr>
            </a:br>
            <a:r>
              <a:rPr lang="en-US" sz="3600" dirty="0">
                <a:latin typeface="Octapost NBP" pitchFamily="2" charset="0"/>
              </a:rPr>
              <a:t>8087  Coprocessor</a:t>
            </a:r>
            <a:br>
              <a:rPr lang="en-US" sz="3600" dirty="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20960646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14800" y="990600"/>
            <a:ext cx="4572000" cy="88187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p:sp>
        <p:nvSpPr>
          <p:cNvPr id="48" name="Slide Number Placeholder 47"/>
          <p:cNvSpPr>
            <a:spLocks noGrp="1"/>
          </p:cNvSpPr>
          <p:nvPr>
            <p:ph type="sldNum" sz="quarter" idx="12"/>
          </p:nvPr>
        </p:nvSpPr>
        <p:spPr/>
        <p:txBody>
          <a:bodyPr/>
          <a:lstStyle/>
          <a:p>
            <a:fld id="{85E6815B-E59C-4D87-B1F6-ECBDD22AF1DC}" type="slidenum">
              <a:rPr lang="en-US" smtClean="0"/>
              <a:pPr/>
              <a:t>12</a:t>
            </a:fld>
            <a:endParaRPr lang="en-US" dirty="0"/>
          </a:p>
        </p:txBody>
      </p:sp>
      <p:sp>
        <p:nvSpPr>
          <p:cNvPr id="4" name="Rectangle 3"/>
          <p:cNvSpPr/>
          <p:nvPr/>
        </p:nvSpPr>
        <p:spPr>
          <a:xfrm>
            <a:off x="0" y="1752600"/>
            <a:ext cx="3200400" cy="15865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03507" y="138752"/>
            <a:ext cx="2249334" cy="400110"/>
          </a:xfrm>
          <a:prstGeom prst="rect">
            <a:avLst/>
          </a:prstGeom>
          <a:noFill/>
        </p:spPr>
        <p:txBody>
          <a:bodyPr wrap="none" rtlCol="0">
            <a:spAutoFit/>
          </a:bodyPr>
          <a:lstStyle/>
          <a:p>
            <a:r>
              <a:rPr lang="en-US" sz="2000" b="1" dirty="0">
                <a:latin typeface="Verdana" pitchFamily="34" charset="0"/>
                <a:ea typeface="Verdana" pitchFamily="34" charset="0"/>
                <a:cs typeface="Verdana" pitchFamily="34" charset="0"/>
              </a:rPr>
              <a:t>Min/ Max Pins</a:t>
            </a:r>
          </a:p>
        </p:txBody>
      </p:sp>
      <p:sp>
        <p:nvSpPr>
          <p:cNvPr id="6" name="Rectangle 5"/>
          <p:cNvSpPr/>
          <p:nvPr/>
        </p:nvSpPr>
        <p:spPr>
          <a:xfrm>
            <a:off x="4114800" y="1066800"/>
            <a:ext cx="4572000" cy="5047536"/>
          </a:xfrm>
          <a:prstGeom prst="rect">
            <a:avLst/>
          </a:prstGeom>
        </p:spPr>
        <p:txBody>
          <a:bodyPr>
            <a:spAutoFit/>
          </a:bodyPr>
          <a:lstStyle/>
          <a:p>
            <a:pPr algn="just"/>
            <a:r>
              <a:rPr lang="en-US" sz="1400" b="1" dirty="0">
                <a:latin typeface="Verdana" pitchFamily="34" charset="0"/>
                <a:ea typeface="Verdana" pitchFamily="34" charset="0"/>
                <a:cs typeface="Verdana" pitchFamily="34" charset="0"/>
              </a:rPr>
              <a:t>The 8086 microprocessor can work in two  modes of  operations : </a:t>
            </a:r>
            <a:r>
              <a:rPr lang="en-US" sz="1400" b="1" dirty="0">
                <a:solidFill>
                  <a:srgbClr val="FF0066"/>
                </a:solidFill>
                <a:latin typeface="Verdana" pitchFamily="34" charset="0"/>
                <a:ea typeface="Verdana" pitchFamily="34" charset="0"/>
                <a:cs typeface="Verdana" pitchFamily="34" charset="0"/>
              </a:rPr>
              <a:t>Minimum mode </a:t>
            </a:r>
            <a:r>
              <a:rPr lang="en-US" sz="1400" b="1" dirty="0">
                <a:latin typeface="Verdana" pitchFamily="34" charset="0"/>
                <a:ea typeface="Verdana" pitchFamily="34" charset="0"/>
                <a:cs typeface="Verdana" pitchFamily="34" charset="0"/>
              </a:rPr>
              <a:t>and </a:t>
            </a:r>
            <a:r>
              <a:rPr lang="en-US" sz="1400" b="1" dirty="0">
                <a:solidFill>
                  <a:srgbClr val="FF0066"/>
                </a:solidFill>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In the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of operation the microprocessor </a:t>
            </a:r>
            <a:r>
              <a:rPr lang="en-US" sz="1400" b="1" u="sng" dirty="0">
                <a:latin typeface="Verdana" pitchFamily="34" charset="0"/>
                <a:ea typeface="Verdana" pitchFamily="34" charset="0"/>
                <a:cs typeface="Verdana" pitchFamily="34" charset="0"/>
              </a:rPr>
              <a:t>do not </a:t>
            </a:r>
            <a:r>
              <a:rPr lang="en-US" sz="1400" b="1" dirty="0">
                <a:latin typeface="Verdana" pitchFamily="34" charset="0"/>
                <a:ea typeface="Verdana" pitchFamily="34" charset="0"/>
                <a:cs typeface="Verdana" pitchFamily="34" charset="0"/>
              </a:rPr>
              <a:t>associate with any co-processors   and can not be used for multiprocessor   systems. </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In the </a:t>
            </a:r>
            <a:r>
              <a:rPr lang="en-US" sz="1400" b="1" u="sng" dirty="0">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the 8086 </a:t>
            </a:r>
            <a:r>
              <a:rPr lang="en-US" sz="1400" b="1" u="sng" dirty="0">
                <a:latin typeface="Verdana" pitchFamily="34" charset="0"/>
                <a:ea typeface="Verdana" pitchFamily="34" charset="0"/>
                <a:cs typeface="Verdana" pitchFamily="34" charset="0"/>
              </a:rPr>
              <a:t>can work</a:t>
            </a:r>
            <a:r>
              <a:rPr lang="en-US" sz="1400" b="1" dirty="0">
                <a:latin typeface="Verdana" pitchFamily="34" charset="0"/>
                <a:ea typeface="Verdana" pitchFamily="34" charset="0"/>
                <a:cs typeface="Verdana" pitchFamily="34" charset="0"/>
              </a:rPr>
              <a:t> in multi-processor or co-processor   configuration. </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Minimum  or maximum mode operations  are decided by the pin MN/ MX(Active low). </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When this pin is </a:t>
            </a:r>
            <a:r>
              <a:rPr lang="en-US" sz="1400" b="1" u="sng" dirty="0">
                <a:latin typeface="Verdana" pitchFamily="34" charset="0"/>
                <a:ea typeface="Verdana" pitchFamily="34" charset="0"/>
                <a:cs typeface="Verdana" pitchFamily="34" charset="0"/>
              </a:rPr>
              <a:t>high</a:t>
            </a:r>
            <a:r>
              <a:rPr lang="en-US" sz="1400" b="1" dirty="0">
                <a:latin typeface="Verdana" pitchFamily="34" charset="0"/>
                <a:ea typeface="Verdana" pitchFamily="34" charset="0"/>
                <a:cs typeface="Verdana" pitchFamily="34" charset="0"/>
              </a:rPr>
              <a:t> 8086 operates in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otherwise it operates in Maximum mode.</a:t>
            </a:r>
          </a:p>
        </p:txBody>
      </p:sp>
      <p:sp>
        <p:nvSpPr>
          <p:cNvPr id="21" name="Rectangle 20"/>
          <p:cNvSpPr/>
          <p:nvPr/>
        </p:nvSpPr>
        <p:spPr>
          <a:xfrm>
            <a:off x="1351129" y="3557872"/>
            <a:ext cx="1890215" cy="16228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3352800"/>
            <a:ext cx="1022294" cy="3673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706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 -3.14524E-6 L 0 0.16883 " pathEditMode="relative" rAng="0" ptsTypes="AA">
                                      <p:cBhvr>
                                        <p:cTn id="12" dur="500" fill="hold"/>
                                        <p:tgtEl>
                                          <p:spTgt spid="7"/>
                                        </p:tgtEl>
                                        <p:attrNameLst>
                                          <p:attrName>ppt_x</p:attrName>
                                          <p:attrName>ppt_y</p:attrName>
                                        </p:attrNameLst>
                                      </p:cBhvr>
                                      <p:rCtr x="0" y="8441"/>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0 0.16883 L 0 0.34644 " pathEditMode="relative" rAng="0" ptsTypes="AA">
                                      <p:cBhvr>
                                        <p:cTn id="16" dur="500" fill="hold"/>
                                        <p:tgtEl>
                                          <p:spTgt spid="7"/>
                                        </p:tgtEl>
                                        <p:attrNameLst>
                                          <p:attrName>ppt_x</p:attrName>
                                          <p:attrName>ppt_y</p:attrName>
                                        </p:attrNameLst>
                                      </p:cBhvr>
                                      <p:rCtr x="0" y="888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 0.34644 L 0 0.47965 " pathEditMode="relative" rAng="0" ptsTypes="AA">
                                      <p:cBhvr>
                                        <p:cTn id="20" dur="500" fill="hold"/>
                                        <p:tgtEl>
                                          <p:spTgt spid="7"/>
                                        </p:tgtEl>
                                        <p:attrNameLst>
                                          <p:attrName>ppt_x</p:attrName>
                                          <p:attrName>ppt_y</p:attrName>
                                        </p:attrNameLst>
                                      </p:cBhvr>
                                      <p:rCtr x="0" y="6660"/>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3" nodeType="clickEffect">
                                  <p:stCondLst>
                                    <p:cond delay="0"/>
                                  </p:stCondLst>
                                  <p:childTnLst>
                                    <p:animMotion origin="layout" path="M 0 0.47965 L 0 0.62396 " pathEditMode="relative" rAng="0" ptsTypes="AA">
                                      <p:cBhvr>
                                        <p:cTn id="24" dur="500" fill="hold"/>
                                        <p:tgtEl>
                                          <p:spTgt spid="7"/>
                                        </p:tgtEl>
                                        <p:attrNameLst>
                                          <p:attrName>ppt_x</p:attrName>
                                          <p:attrName>ppt_y</p:attrName>
                                        </p:attrNameLst>
                                      </p:cBhvr>
                                      <p:rCtr x="0" y="7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Co-processor – Intel 8087</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TextBox 4"/>
          <p:cNvSpPr txBox="1"/>
          <p:nvPr/>
        </p:nvSpPr>
        <p:spPr>
          <a:xfrm>
            <a:off x="230021" y="1447800"/>
            <a:ext cx="2103461" cy="646331"/>
          </a:xfrm>
          <a:prstGeom prst="rect">
            <a:avLst/>
          </a:prstGeom>
          <a:noFill/>
        </p:spPr>
        <p:txBody>
          <a:bodyPr wrap="none" rtlCol="0">
            <a:spAutoFit/>
          </a:bodyPr>
          <a:lstStyle/>
          <a:p>
            <a:pPr algn="r"/>
            <a:r>
              <a:rPr lang="en-US" b="1" dirty="0"/>
              <a:t>Multiprocessor</a:t>
            </a:r>
          </a:p>
          <a:p>
            <a:pPr algn="r"/>
            <a:r>
              <a:rPr lang="en-US" b="1" dirty="0"/>
              <a:t>system</a:t>
            </a:r>
          </a:p>
        </p:txBody>
      </p:sp>
      <p:cxnSp>
        <p:nvCxnSpPr>
          <p:cNvPr id="8" name="Straight Connector 7"/>
          <p:cNvCxnSpPr/>
          <p:nvPr/>
        </p:nvCxnSpPr>
        <p:spPr>
          <a:xfrm>
            <a:off x="2347130" y="1545608"/>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1447800"/>
            <a:ext cx="6019800" cy="1169551"/>
          </a:xfrm>
          <a:prstGeom prst="rect">
            <a:avLst/>
          </a:prstGeom>
          <a:noFill/>
        </p:spPr>
        <p:txBody>
          <a:bodyPr wrap="square" rtlCol="0">
            <a:spAutoFit/>
          </a:bodyPr>
          <a:lstStyle/>
          <a:p>
            <a:pPr marL="285750" indent="-285750">
              <a:buBlip>
                <a:blip r:embed="rId3"/>
              </a:buBlip>
            </a:pPr>
            <a:r>
              <a:rPr lang="en-US" sz="1400" b="1" dirty="0">
                <a:solidFill>
                  <a:srgbClr val="0070C0"/>
                </a:solidFill>
              </a:rPr>
              <a:t>A microprocessor system comprising of two or more processors</a:t>
            </a:r>
          </a:p>
          <a:p>
            <a:pPr marL="285750" indent="-285750">
              <a:buBlip>
                <a:blip r:embed="rId3"/>
              </a:buBlip>
            </a:pPr>
            <a:endParaRPr lang="en-US" sz="1400" b="1" dirty="0">
              <a:solidFill>
                <a:srgbClr val="0070C0"/>
              </a:solidFill>
            </a:endParaRPr>
          </a:p>
          <a:p>
            <a:pPr marL="285750" indent="-285750">
              <a:buBlip>
                <a:blip r:embed="rId3"/>
              </a:buBlip>
            </a:pPr>
            <a:r>
              <a:rPr lang="en-US" sz="1400" b="1" dirty="0">
                <a:solidFill>
                  <a:schemeClr val="accent5">
                    <a:lumMod val="50000"/>
                  </a:schemeClr>
                </a:solidFill>
              </a:rPr>
              <a:t>Distributed processing: </a:t>
            </a:r>
            <a:r>
              <a:rPr lang="en-US" sz="1400" b="1" dirty="0">
                <a:solidFill>
                  <a:srgbClr val="0070C0"/>
                </a:solidFill>
              </a:rPr>
              <a:t>Entire task is divided in to subtasks  </a:t>
            </a:r>
          </a:p>
        </p:txBody>
      </p:sp>
      <p:sp>
        <p:nvSpPr>
          <p:cNvPr id="10" name="TextBox 9"/>
          <p:cNvSpPr txBox="1"/>
          <p:nvPr/>
        </p:nvSpPr>
        <p:spPr>
          <a:xfrm>
            <a:off x="638190" y="3163431"/>
            <a:ext cx="1707519" cy="369332"/>
          </a:xfrm>
          <a:prstGeom prst="rect">
            <a:avLst/>
          </a:prstGeom>
          <a:noFill/>
        </p:spPr>
        <p:txBody>
          <a:bodyPr wrap="none" rtlCol="0">
            <a:spAutoFit/>
          </a:bodyPr>
          <a:lstStyle/>
          <a:p>
            <a:pPr algn="r"/>
            <a:r>
              <a:rPr lang="en-US" b="1" dirty="0"/>
              <a:t>Advantages</a:t>
            </a:r>
          </a:p>
        </p:txBody>
      </p:sp>
      <p:cxnSp>
        <p:nvCxnSpPr>
          <p:cNvPr id="11" name="Straight Connector 10"/>
          <p:cNvCxnSpPr/>
          <p:nvPr/>
        </p:nvCxnSpPr>
        <p:spPr>
          <a:xfrm>
            <a:off x="2359357" y="3261239"/>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26827" y="3163431"/>
            <a:ext cx="6019800" cy="2462213"/>
          </a:xfrm>
          <a:prstGeom prst="rect">
            <a:avLst/>
          </a:prstGeom>
          <a:noFill/>
        </p:spPr>
        <p:txBody>
          <a:bodyPr wrap="square" rtlCol="0">
            <a:spAutoFit/>
          </a:bodyPr>
          <a:lstStyle/>
          <a:p>
            <a:pPr marL="285750" indent="-285750">
              <a:buBlip>
                <a:blip r:embed="rId3"/>
              </a:buBlip>
            </a:pPr>
            <a:r>
              <a:rPr lang="en-US" sz="1400" b="1" dirty="0">
                <a:solidFill>
                  <a:srgbClr val="0070C0"/>
                </a:solidFill>
              </a:rPr>
              <a:t>Better system throughput by having more than one processor</a:t>
            </a:r>
          </a:p>
          <a:p>
            <a:pPr marL="285750" indent="-285750">
              <a:buBlip>
                <a:blip r:embed="rId3"/>
              </a:buBlip>
            </a:pPr>
            <a:endParaRPr lang="en-US" sz="1400" b="1" dirty="0">
              <a:solidFill>
                <a:srgbClr val="0070C0"/>
              </a:solidFill>
            </a:endParaRPr>
          </a:p>
          <a:p>
            <a:pPr marL="285750" indent="-285750">
              <a:buBlip>
                <a:blip r:embed="rId3"/>
              </a:buBlip>
            </a:pPr>
            <a:r>
              <a:rPr lang="en-US" sz="1400" b="1" dirty="0">
                <a:solidFill>
                  <a:schemeClr val="accent5">
                    <a:lumMod val="50000"/>
                  </a:schemeClr>
                </a:solidFill>
              </a:rPr>
              <a:t>Each processor have a local bus to access local memory or I/O devices so that a greater degree of parallel processing can be achieved</a:t>
            </a:r>
          </a:p>
          <a:p>
            <a:pPr marL="285750" indent="-285750">
              <a:buBlip>
                <a:blip r:embed="rId3"/>
              </a:buBlip>
            </a:pPr>
            <a:endParaRPr lang="en-US" sz="1400" b="1" dirty="0">
              <a:solidFill>
                <a:srgbClr val="0070C0"/>
              </a:solidFill>
            </a:endParaRPr>
          </a:p>
          <a:p>
            <a:pPr marL="285750" indent="-285750">
              <a:buBlip>
                <a:blip r:embed="rId3"/>
              </a:buBlip>
            </a:pPr>
            <a:r>
              <a:rPr lang="en-US" sz="1400" b="1" dirty="0">
                <a:solidFill>
                  <a:srgbClr val="0070C0"/>
                </a:solidFill>
              </a:rPr>
              <a:t>System structure is more flexible.                                                 </a:t>
            </a:r>
            <a:r>
              <a:rPr lang="en-US" sz="1400" b="1" dirty="0">
                <a:solidFill>
                  <a:schemeClr val="accent5">
                    <a:lumMod val="50000"/>
                  </a:schemeClr>
                </a:solidFill>
              </a:rPr>
              <a:t>One can easily add or remove  modules to 	change the        system configuration without affecting the other modules in the system  </a:t>
            </a:r>
          </a:p>
        </p:txBody>
      </p:sp>
    </p:spTree>
    <p:extLst>
      <p:ext uri="{BB962C8B-B14F-4D97-AF65-F5344CB8AC3E}">
        <p14:creationId xmlns:p14="http://schemas.microsoft.com/office/powerpoint/2010/main" val="281131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90800" y="2895600"/>
            <a:ext cx="58674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Co-processor – Intel 8087</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6" name="TextBox 5"/>
          <p:cNvSpPr txBox="1"/>
          <p:nvPr/>
        </p:nvSpPr>
        <p:spPr>
          <a:xfrm>
            <a:off x="2590800" y="1066800"/>
            <a:ext cx="6096000" cy="1600438"/>
          </a:xfrm>
          <a:prstGeom prst="rect">
            <a:avLst/>
          </a:prstGeom>
          <a:noFill/>
        </p:spPr>
        <p:txBody>
          <a:bodyPr wrap="square" rtlCol="0">
            <a:spAutoFit/>
          </a:bodyPr>
          <a:lstStyle/>
          <a:p>
            <a:pPr marL="285750" indent="-285750">
              <a:buBlip>
                <a:blip r:embed="rId3"/>
              </a:buBlip>
            </a:pPr>
            <a:r>
              <a:rPr lang="en-US" sz="1400" b="1" dirty="0">
                <a:solidFill>
                  <a:schemeClr val="accent1">
                    <a:lumMod val="50000"/>
                  </a:schemeClr>
                </a:solidFill>
              </a:rPr>
              <a:t>Specially designed to take care of mathematical calculations involving integer and floating point data</a:t>
            </a:r>
          </a:p>
          <a:p>
            <a:pPr marL="285750" indent="-285750">
              <a:buBlip>
                <a:blip r:embed="rId3"/>
              </a:buBlip>
            </a:pPr>
            <a:endParaRPr lang="en-US" sz="1400" b="1" dirty="0">
              <a:solidFill>
                <a:schemeClr val="accent1">
                  <a:lumMod val="50000"/>
                </a:schemeClr>
              </a:solidFill>
            </a:endParaRPr>
          </a:p>
          <a:p>
            <a:pPr marL="285750" indent="-285750">
              <a:buBlip>
                <a:blip r:embed="rId3"/>
              </a:buBlip>
            </a:pPr>
            <a:r>
              <a:rPr lang="en-US" sz="1400" b="1" dirty="0">
                <a:solidFill>
                  <a:schemeClr val="accent1">
                    <a:lumMod val="50000"/>
                  </a:schemeClr>
                </a:solidFill>
              </a:rPr>
              <a:t>“Math coprocessor” or “Numeric Data Processor (NDP)” </a:t>
            </a:r>
          </a:p>
          <a:p>
            <a:pPr marL="285750" indent="-285750">
              <a:buBlip>
                <a:blip r:embed="rId3"/>
              </a:buBlip>
            </a:pPr>
            <a:endParaRPr lang="en-US" sz="1400" b="1" dirty="0">
              <a:solidFill>
                <a:schemeClr val="accent1">
                  <a:lumMod val="50000"/>
                </a:schemeClr>
              </a:solidFill>
            </a:endParaRPr>
          </a:p>
          <a:p>
            <a:pPr marL="285750" indent="-285750">
              <a:buBlip>
                <a:blip r:embed="rId3"/>
              </a:buBlip>
            </a:pPr>
            <a:r>
              <a:rPr lang="en-US" sz="1400" b="1" dirty="0">
                <a:solidFill>
                  <a:schemeClr val="accent1">
                    <a:lumMod val="50000"/>
                  </a:schemeClr>
                </a:solidFill>
              </a:rPr>
              <a:t>Works in parallel with a 8086 in the maximum  mode</a:t>
            </a:r>
          </a:p>
          <a:p>
            <a:endParaRPr lang="en-US" sz="1400" b="1" dirty="0">
              <a:solidFill>
                <a:schemeClr val="accent1">
                  <a:lumMod val="50000"/>
                </a:schemeClr>
              </a:solidFill>
            </a:endParaRPr>
          </a:p>
        </p:txBody>
      </p:sp>
      <p:sp>
        <p:nvSpPr>
          <p:cNvPr id="5" name="TextBox 4"/>
          <p:cNvSpPr txBox="1"/>
          <p:nvPr/>
        </p:nvSpPr>
        <p:spPr>
          <a:xfrm>
            <a:off x="581079" y="1066800"/>
            <a:ext cx="1752403" cy="646331"/>
          </a:xfrm>
          <a:prstGeom prst="rect">
            <a:avLst/>
          </a:prstGeom>
          <a:noFill/>
        </p:spPr>
        <p:txBody>
          <a:bodyPr wrap="none" rtlCol="0">
            <a:spAutoFit/>
          </a:bodyPr>
          <a:lstStyle/>
          <a:p>
            <a:pPr algn="r"/>
            <a:r>
              <a:rPr lang="en-US" b="1" dirty="0"/>
              <a:t>8087 </a:t>
            </a:r>
          </a:p>
          <a:p>
            <a:pPr algn="r"/>
            <a:r>
              <a:rPr lang="en-US" b="1" dirty="0"/>
              <a:t>coprocessor</a:t>
            </a:r>
          </a:p>
        </p:txBody>
      </p:sp>
      <p:cxnSp>
        <p:nvCxnSpPr>
          <p:cNvPr id="8" name="Straight Connector 7"/>
          <p:cNvCxnSpPr/>
          <p:nvPr/>
        </p:nvCxnSpPr>
        <p:spPr>
          <a:xfrm>
            <a:off x="2347130" y="1164608"/>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971562"/>
            <a:ext cx="6096000" cy="3108543"/>
          </a:xfrm>
          <a:prstGeom prst="rect">
            <a:avLst/>
          </a:prstGeom>
          <a:noFill/>
        </p:spPr>
        <p:txBody>
          <a:bodyPr wrap="square" rtlCol="0">
            <a:spAutoFit/>
          </a:bodyPr>
          <a:lstStyle/>
          <a:p>
            <a:pPr marL="342900" indent="-342900">
              <a:buFont typeface="+mj-lt"/>
              <a:buAutoNum type="arabicParenR"/>
            </a:pPr>
            <a:r>
              <a:rPr lang="en-US" sz="1400" b="1" dirty="0">
                <a:solidFill>
                  <a:schemeClr val="accent1">
                    <a:lumMod val="50000"/>
                  </a:schemeClr>
                </a:solidFill>
              </a:rPr>
              <a:t>Can operate on data of the integer, decimal and real types with lengths ranging from 2 to 10 bytes</a:t>
            </a:r>
          </a:p>
          <a:p>
            <a:pPr marL="342900" indent="-342900">
              <a:buFont typeface="+mj-lt"/>
              <a:buAutoNum type="arabicParenR"/>
            </a:pPr>
            <a:endParaRPr lang="en-US" sz="1400" b="1" dirty="0">
              <a:solidFill>
                <a:schemeClr val="accent1">
                  <a:lumMod val="50000"/>
                </a:schemeClr>
              </a:solidFill>
            </a:endParaRPr>
          </a:p>
          <a:p>
            <a:pPr marL="342900" indent="-342900">
              <a:buFont typeface="+mj-lt"/>
              <a:buAutoNum type="arabicParenR"/>
            </a:pPr>
            <a:r>
              <a:rPr lang="en-US" sz="1400" b="1" dirty="0">
                <a:solidFill>
                  <a:schemeClr val="accent1">
                    <a:lumMod val="50000"/>
                  </a:schemeClr>
                </a:solidFill>
              </a:rPr>
              <a:t>Instruction set involves square root, exponential, tangent etc. in addition to addition, subtraction, multiplication and division.</a:t>
            </a:r>
          </a:p>
          <a:p>
            <a:pPr marL="342900" indent="-342900">
              <a:buFont typeface="+mj-lt"/>
              <a:buAutoNum type="arabicParenR"/>
            </a:pPr>
            <a:endParaRPr lang="en-US" sz="1400" b="1" dirty="0">
              <a:solidFill>
                <a:schemeClr val="accent1">
                  <a:lumMod val="50000"/>
                </a:schemeClr>
              </a:solidFill>
            </a:endParaRPr>
          </a:p>
          <a:p>
            <a:pPr marL="342900" indent="-342900">
              <a:buFont typeface="+mj-lt"/>
              <a:buAutoNum type="arabicParenR"/>
            </a:pPr>
            <a:r>
              <a:rPr lang="en-US" sz="1400" b="1" dirty="0">
                <a:solidFill>
                  <a:schemeClr val="accent1">
                    <a:lumMod val="50000"/>
                  </a:schemeClr>
                </a:solidFill>
              </a:rPr>
              <a:t>High performance numeric data processor </a:t>
            </a:r>
            <a:r>
              <a:rPr lang="en-US" sz="1400" b="1" dirty="0">
                <a:solidFill>
                  <a:schemeClr val="accent1">
                    <a:lumMod val="50000"/>
                  </a:schemeClr>
                </a:solidFill>
                <a:sym typeface="Symbol"/>
              </a:rPr>
              <a:t> it can multiply two 64-bit real numbers in about 27s and calculate square root in about 36 s</a:t>
            </a:r>
          </a:p>
          <a:p>
            <a:pPr marL="342900" indent="-342900">
              <a:buFont typeface="+mj-lt"/>
              <a:buAutoNum type="arabicParenR"/>
            </a:pPr>
            <a:endParaRPr lang="en-US" sz="1400" b="1" dirty="0">
              <a:solidFill>
                <a:schemeClr val="accent1">
                  <a:lumMod val="50000"/>
                </a:schemeClr>
              </a:solidFill>
              <a:sym typeface="Symbol"/>
            </a:endParaRPr>
          </a:p>
          <a:p>
            <a:pPr marL="342900" indent="-342900">
              <a:buFont typeface="+mj-lt"/>
              <a:buAutoNum type="arabicParenR"/>
            </a:pPr>
            <a:r>
              <a:rPr lang="en-US" sz="1400" b="1" dirty="0">
                <a:solidFill>
                  <a:schemeClr val="accent1">
                    <a:lumMod val="50000"/>
                  </a:schemeClr>
                </a:solidFill>
                <a:sym typeface="Symbol"/>
              </a:rPr>
              <a:t>Follows IEEE floating point standard</a:t>
            </a:r>
          </a:p>
          <a:p>
            <a:pPr marL="342900" indent="-342900">
              <a:buFont typeface="+mj-lt"/>
              <a:buAutoNum type="arabicParenR"/>
            </a:pPr>
            <a:endParaRPr lang="en-US" sz="1400" b="1" dirty="0">
              <a:solidFill>
                <a:schemeClr val="accent1">
                  <a:lumMod val="50000"/>
                </a:schemeClr>
              </a:solidFill>
              <a:sym typeface="Symbol"/>
            </a:endParaRPr>
          </a:p>
          <a:p>
            <a:pPr marL="342900" indent="-342900">
              <a:buFont typeface="+mj-lt"/>
              <a:buAutoNum type="arabicParenR"/>
            </a:pPr>
            <a:r>
              <a:rPr lang="en-US" sz="1400" b="1" dirty="0">
                <a:solidFill>
                  <a:schemeClr val="accent1">
                    <a:lumMod val="50000"/>
                  </a:schemeClr>
                </a:solidFill>
                <a:sym typeface="Symbol"/>
              </a:rPr>
              <a:t>It is multi bus compatible</a:t>
            </a:r>
            <a:r>
              <a:rPr lang="en-US" sz="1400" b="1" dirty="0">
                <a:solidFill>
                  <a:schemeClr val="accent1">
                    <a:lumMod val="50000"/>
                  </a:schemeClr>
                </a:solidFill>
              </a:rPr>
              <a:t> </a:t>
            </a:r>
          </a:p>
        </p:txBody>
      </p:sp>
      <p:sp>
        <p:nvSpPr>
          <p:cNvPr id="11" name="TextBox 10"/>
          <p:cNvSpPr txBox="1"/>
          <p:nvPr/>
        </p:nvSpPr>
        <p:spPr>
          <a:xfrm>
            <a:off x="1013890" y="2971562"/>
            <a:ext cx="1319592" cy="369332"/>
          </a:xfrm>
          <a:prstGeom prst="rect">
            <a:avLst/>
          </a:prstGeom>
          <a:noFill/>
        </p:spPr>
        <p:txBody>
          <a:bodyPr wrap="none" rtlCol="0">
            <a:spAutoFit/>
          </a:bodyPr>
          <a:lstStyle/>
          <a:p>
            <a:pPr algn="r"/>
            <a:r>
              <a:rPr lang="en-US" b="1" dirty="0"/>
              <a:t>Features</a:t>
            </a:r>
          </a:p>
        </p:txBody>
      </p:sp>
      <p:cxnSp>
        <p:nvCxnSpPr>
          <p:cNvPr id="12" name="Straight Connector 11"/>
          <p:cNvCxnSpPr/>
          <p:nvPr/>
        </p:nvCxnSpPr>
        <p:spPr>
          <a:xfrm>
            <a:off x="2347130" y="3069370"/>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3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3.33333E-6 4.19981E-6 L 3.33333E-6 0.0999 " pathEditMode="relative" rAng="0" ptsTypes="AA">
                                      <p:cBhvr>
                                        <p:cTn id="21" dur="500" fill="hold"/>
                                        <p:tgtEl>
                                          <p:spTgt spid="7"/>
                                        </p:tgtEl>
                                        <p:attrNameLst>
                                          <p:attrName>ppt_x</p:attrName>
                                          <p:attrName>ppt_y</p:attrName>
                                        </p:attrNameLst>
                                      </p:cBhvr>
                                      <p:rCtr x="0" y="4995"/>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2" nodeType="clickEffect">
                                  <p:stCondLst>
                                    <p:cond delay="0"/>
                                  </p:stCondLst>
                                  <p:childTnLst>
                                    <p:animMotion origin="layout" path="M 3.33333E-6 0.0999 L 3.33333E-6 0.23311 " pathEditMode="relative" rAng="0" ptsTypes="AA">
                                      <p:cBhvr>
                                        <p:cTn id="25" dur="500" fill="hold"/>
                                        <p:tgtEl>
                                          <p:spTgt spid="7"/>
                                        </p:tgtEl>
                                        <p:attrNameLst>
                                          <p:attrName>ppt_x</p:attrName>
                                          <p:attrName>ppt_y</p:attrName>
                                        </p:attrNameLst>
                                      </p:cBhvr>
                                      <p:rCtr x="0" y="6660"/>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3" nodeType="clickEffect">
                                  <p:stCondLst>
                                    <p:cond delay="100"/>
                                  </p:stCondLst>
                                  <p:childTnLst>
                                    <p:animMotion origin="layout" path="M 3.33333E-6 0.23311 L 3.33333E-6 0.32192 " pathEditMode="relative" rAng="0" ptsTypes="AA">
                                      <p:cBhvr>
                                        <p:cTn id="29" dur="500" fill="hold"/>
                                        <p:tgtEl>
                                          <p:spTgt spid="7"/>
                                        </p:tgtEl>
                                        <p:attrNameLst>
                                          <p:attrName>ppt_x</p:attrName>
                                          <p:attrName>ppt_y</p:attrName>
                                        </p:attrNameLst>
                                      </p:cBhvr>
                                      <p:rCtr x="0" y="4440"/>
                                    </p:animMotion>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4" nodeType="clickEffect">
                                  <p:stCondLst>
                                    <p:cond delay="0"/>
                                  </p:stCondLst>
                                  <p:childTnLst>
                                    <p:animMotion origin="layout" path="M 3.33333E-6 0.32192 L 3.33333E-6 0.37742 " pathEditMode="relative" rAng="0" ptsTypes="AA">
                                      <p:cBhvr>
                                        <p:cTn id="33" dur="500" fill="hold"/>
                                        <p:tgtEl>
                                          <p:spTgt spid="7"/>
                                        </p:tgtEl>
                                        <p:attrNameLst>
                                          <p:attrName>ppt_x</p:attrName>
                                          <p:attrName>ppt_y</p:attrName>
                                        </p:attrNameLst>
                                      </p:cBhvr>
                                      <p:rCtr x="0" y="27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10" grpId="0"/>
      <p:bldP spid="1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48871" y="1676400"/>
            <a:ext cx="865929" cy="685800"/>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2551" y="1676400"/>
            <a:ext cx="1323833" cy="457200"/>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Co-processor – Intel 8087</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19600" y="1692057"/>
            <a:ext cx="4267200" cy="2462213"/>
          </a:xfrm>
          <a:prstGeom prst="rect">
            <a:avLst/>
          </a:prstGeom>
          <a:noFill/>
        </p:spPr>
        <p:txBody>
          <a:bodyPr wrap="square" rtlCol="0">
            <a:spAutoFit/>
          </a:bodyPr>
          <a:lstStyle/>
          <a:p>
            <a:pPr marL="285750" indent="-285750">
              <a:buBlip>
                <a:blip r:embed="rId4"/>
              </a:buBlip>
            </a:pPr>
            <a:r>
              <a:rPr lang="en-US" sz="1400" b="1" dirty="0"/>
              <a:t>16 multiplexed address / data pins and 4 multiplexed address / status pins</a:t>
            </a:r>
          </a:p>
          <a:p>
            <a:pPr marL="285750" indent="-285750">
              <a:buBlip>
                <a:blip r:embed="rId4"/>
              </a:buBlip>
            </a:pPr>
            <a:endParaRPr lang="en-US" sz="1400" b="1" dirty="0"/>
          </a:p>
          <a:p>
            <a:pPr marL="285750" indent="-285750">
              <a:buBlip>
                <a:blip r:embed="rId4"/>
              </a:buBlip>
            </a:pPr>
            <a:r>
              <a:rPr lang="en-US" sz="1400" b="1" dirty="0">
                <a:sym typeface="Symbol"/>
              </a:rPr>
              <a:t>Hence it can have 16-bit external data bus and 20-bit external address bus like 8086</a:t>
            </a:r>
            <a:r>
              <a:rPr lang="en-US" sz="1400" b="1" dirty="0"/>
              <a:t>  </a:t>
            </a:r>
          </a:p>
          <a:p>
            <a:pPr marL="285750" indent="-285750">
              <a:buBlip>
                <a:blip r:embed="rId4"/>
              </a:buBlip>
            </a:pPr>
            <a:endParaRPr lang="en-US" sz="1400" b="1" dirty="0"/>
          </a:p>
          <a:p>
            <a:pPr marL="285750" indent="-285750">
              <a:buBlip>
                <a:blip r:embed="rId4"/>
              </a:buBlip>
            </a:pPr>
            <a:r>
              <a:rPr lang="en-US" sz="1400" b="1" dirty="0"/>
              <a:t>Processor clock, ready and reset signals are applied as clock, ready and reset signals for coprocessor</a:t>
            </a:r>
          </a:p>
        </p:txBody>
      </p:sp>
    </p:spTree>
    <p:extLst>
      <p:ext uri="{BB962C8B-B14F-4D97-AF65-F5344CB8AC3E}">
        <p14:creationId xmlns:p14="http://schemas.microsoft.com/office/powerpoint/2010/main" val="17691912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48871" y="3276999"/>
            <a:ext cx="865929" cy="228201"/>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Co-processor – Intel 8087</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4495800" y="2072159"/>
                <a:ext cx="4267200" cy="3109441"/>
              </a:xfrm>
              <a:prstGeom prst="rect">
                <a:avLst/>
              </a:prstGeom>
              <a:noFill/>
            </p:spPr>
            <p:txBody>
              <a:bodyPr wrap="square" rtlCol="0">
                <a:spAutoFit/>
              </a:bodyPr>
              <a:lstStyle/>
              <a:p>
                <a:pPr marL="285750" indent="-285750">
                  <a:buBlip>
                    <a:blip r:embed="rId4"/>
                  </a:buBlip>
                </a:pPr>
                <a:r>
                  <a:rPr lang="en-US" sz="1400" b="1" dirty="0"/>
                  <a:t>BUSY signal from 8087 is connected to the </a:t>
                </a:r>
                <a14:m>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𝐓𝐄𝐒𝐓</m:t>
                        </m:r>
                      </m:e>
                    </m:acc>
                  </m:oMath>
                </a14:m>
                <a:r>
                  <a:rPr lang="en-US" sz="1400" b="1" dirty="0"/>
                  <a:t>  input of 8086</a:t>
                </a:r>
              </a:p>
              <a:p>
                <a:pPr marL="285750" indent="-285750">
                  <a:buBlip>
                    <a:blip r:embed="rId4"/>
                  </a:buBlip>
                </a:pPr>
                <a:endParaRPr lang="en-US" sz="1400" b="1" dirty="0"/>
              </a:p>
              <a:p>
                <a:pPr marL="285750" indent="-285750">
                  <a:buBlip>
                    <a:blip r:embed="rId4"/>
                  </a:buBlip>
                </a:pPr>
                <a:r>
                  <a:rPr lang="en-US" sz="1400" b="1" dirty="0"/>
                  <a:t>If the 8086 needs the result of some computation that the 8087 is doing before it can execute the next instruction in the program, a user can tell 8086 with a WAIT instruction to keep looking at its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𝐓𝐄𝐒𝐓</m:t>
                        </m:r>
                      </m:e>
                    </m:acc>
                  </m:oMath>
                </a14:m>
                <a:r>
                  <a:rPr lang="en-US" sz="1400" b="1" dirty="0"/>
                  <a:t> pin until it finds the pin low </a:t>
                </a:r>
              </a:p>
              <a:p>
                <a:pPr marL="285750" indent="-285750">
                  <a:buBlip>
                    <a:blip r:embed="rId4"/>
                  </a:buBlip>
                </a:pPr>
                <a:endParaRPr lang="en-US" sz="1400" b="1" dirty="0"/>
              </a:p>
              <a:p>
                <a:pPr marL="285750" indent="-285750">
                  <a:buBlip>
                    <a:blip r:embed="rId4"/>
                  </a:buBlip>
                </a:pPr>
                <a:r>
                  <a:rPr lang="en-US" sz="1400" b="1" dirty="0"/>
                  <a:t>A low on the BUSY output indicates that the 8087 has completed the computation</a:t>
                </a:r>
              </a:p>
            </p:txBody>
          </p:sp>
        </mc:Choice>
        <mc:Fallback xmlns="">
          <p:sp>
            <p:nvSpPr>
              <p:cNvPr id="7" name="TextBox 6"/>
              <p:cNvSpPr txBox="1">
                <a:spLocks noRot="1" noChangeAspect="1" noMove="1" noResize="1" noEditPoints="1" noAdjustHandles="1" noChangeArrowheads="1" noChangeShapeType="1" noTextEdit="1"/>
              </p:cNvSpPr>
              <p:nvPr/>
            </p:nvSpPr>
            <p:spPr>
              <a:xfrm>
                <a:off x="4495800" y="2072159"/>
                <a:ext cx="4267200" cy="3109441"/>
              </a:xfrm>
              <a:prstGeom prst="rect">
                <a:avLst/>
              </a:prstGeom>
              <a:blipFill rotWithShape="1">
                <a:blip r:embed="rId5"/>
                <a:stretch>
                  <a:fillRect t="-196" r="-1571" b="-980"/>
                </a:stretch>
              </a:blipFill>
            </p:spPr>
            <p:txBody>
              <a:bodyPr/>
              <a:lstStyle/>
              <a:p>
                <a:r>
                  <a:rPr lang="en-US">
                    <a:noFill/>
                  </a:rPr>
                  <a:t> </a:t>
                </a:r>
              </a:p>
            </p:txBody>
          </p:sp>
        </mc:Fallback>
      </mc:AlternateContent>
      <p:sp>
        <p:nvSpPr>
          <p:cNvPr id="6" name="TextBox 5"/>
          <p:cNvSpPr txBox="1"/>
          <p:nvPr/>
        </p:nvSpPr>
        <p:spPr>
          <a:xfrm>
            <a:off x="4509448" y="1371600"/>
            <a:ext cx="881973" cy="369332"/>
          </a:xfrm>
          <a:prstGeom prst="rect">
            <a:avLst/>
          </a:prstGeom>
          <a:noFill/>
        </p:spPr>
        <p:txBody>
          <a:bodyPr wrap="none" rtlCol="0">
            <a:spAutoFit/>
          </a:bodyPr>
          <a:lstStyle/>
          <a:p>
            <a:r>
              <a:rPr lang="en-US" b="1" dirty="0"/>
              <a:t>BUSY</a:t>
            </a:r>
          </a:p>
        </p:txBody>
      </p:sp>
    </p:spTree>
    <p:extLst>
      <p:ext uri="{BB962C8B-B14F-4D97-AF65-F5344CB8AC3E}">
        <p14:creationId xmlns:p14="http://schemas.microsoft.com/office/powerpoint/2010/main" val="17378148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19600" y="3733719"/>
            <a:ext cx="4343400" cy="180751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82152" y="1316684"/>
            <a:ext cx="4343400" cy="180751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48871" y="2448880"/>
            <a:ext cx="865929" cy="489169"/>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Co-processor – Intel 8087</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4495800" y="2072159"/>
                <a:ext cx="4267200" cy="954557"/>
              </a:xfrm>
              <a:prstGeom prst="rect">
                <a:avLst/>
              </a:prstGeom>
              <a:noFill/>
            </p:spPr>
            <p:txBody>
              <a:bodyPr wrap="square" rtlCol="0">
                <a:spAutoFit/>
              </a:bodyPr>
              <a:lstStyle/>
              <a:p>
                <a:pPr marL="285750" indent="-285750">
                  <a:buBlip>
                    <a:blip r:embed="rId4"/>
                  </a:buBlip>
                </a:pPr>
                <a:r>
                  <a:rPr lang="en-US" sz="1400" b="1" dirty="0"/>
                  <a:t>The request / grant signal from the 8087 is usually connected to the request / grant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𝐑𝐐</m:t>
                        </m:r>
                      </m:e>
                    </m:acc>
                  </m:oMath>
                </a14:m>
                <a:r>
                  <a:rPr lang="en-US" sz="1400" b="1" dirty="0"/>
                  <a:t> /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𝐆𝐓</m:t>
                        </m:r>
                        <m:r>
                          <a:rPr lang="en-US" sz="1400" b="1" baseline="-25000">
                            <a:latin typeface="Cambria Math"/>
                          </a:rPr>
                          <m:t>𝟎</m:t>
                        </m:r>
                      </m:e>
                    </m:acc>
                  </m:oMath>
                </a14:m>
                <a:r>
                  <a:rPr lang="en-US" sz="1400" b="1" dirty="0"/>
                  <a:t>  or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𝐑𝐐</m:t>
                        </m:r>
                      </m:e>
                    </m:acc>
                  </m:oMath>
                </a14:m>
                <a:r>
                  <a:rPr lang="en-US" sz="1400" b="1" dirty="0"/>
                  <a:t> /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𝐆𝐓</m:t>
                        </m:r>
                        <m:r>
                          <a:rPr lang="en-US" sz="1400" b="1" i="0" baseline="-25000" smtClean="0">
                            <a:latin typeface="Cambria Math"/>
                          </a:rPr>
                          <m:t>𝟏</m:t>
                        </m:r>
                      </m:e>
                    </m:acc>
                  </m:oMath>
                </a14:m>
                <a:r>
                  <a:rPr lang="en-US" sz="1400" b="1" dirty="0"/>
                  <a:t>) pin of the 8086</a:t>
                </a:r>
              </a:p>
            </p:txBody>
          </p:sp>
        </mc:Choice>
        <mc:Fallback xmlns="">
          <p:sp>
            <p:nvSpPr>
              <p:cNvPr id="7" name="TextBox 6"/>
              <p:cNvSpPr txBox="1">
                <a:spLocks noRot="1" noChangeAspect="1" noMove="1" noResize="1" noEditPoints="1" noAdjustHandles="1" noChangeArrowheads="1" noChangeShapeType="1" noTextEdit="1"/>
              </p:cNvSpPr>
              <p:nvPr/>
            </p:nvSpPr>
            <p:spPr>
              <a:xfrm>
                <a:off x="4495800" y="2072159"/>
                <a:ext cx="4267200" cy="954557"/>
              </a:xfrm>
              <a:prstGeom prst="rect">
                <a:avLst/>
              </a:prstGeom>
              <a:blipFill rotWithShape="1">
                <a:blip r:embed="rId5"/>
                <a:stretch>
                  <a:fillRect t="-637" r="-1571"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09448" y="1371600"/>
                <a:ext cx="1340432" cy="369909"/>
              </a:xfrm>
              <a:prstGeom prst="rect">
                <a:avLst/>
              </a:prstGeom>
              <a:noFill/>
            </p:spPr>
            <p:txBody>
              <a:bodyPr wrap="none" rtlCol="0">
                <a:spAutoFit/>
              </a:bodyPr>
              <a:lstStyle/>
              <a:p>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a:rPr>
                          <m:t>𝐑𝐐</m:t>
                        </m:r>
                      </m:e>
                    </m:acc>
                  </m:oMath>
                </a14:m>
                <a:r>
                  <a:rPr lang="en-US" b="1" dirty="0"/>
                  <a:t> / </a:t>
                </a:r>
                <a14:m>
                  <m:oMath xmlns:m="http://schemas.openxmlformats.org/officeDocument/2006/math">
                    <m:acc>
                      <m:accPr>
                        <m:chr m:val="̅"/>
                        <m:ctrlPr>
                          <a:rPr lang="en-US" b="1" i="1">
                            <a:latin typeface="Cambria Math" panose="02040503050406030204" pitchFamily="18" charset="0"/>
                          </a:rPr>
                        </m:ctrlPr>
                      </m:accPr>
                      <m:e>
                        <m:r>
                          <a:rPr lang="en-US" b="1" i="0" smtClean="0">
                            <a:latin typeface="Cambria Math"/>
                          </a:rPr>
                          <m:t>𝐆𝐓</m:t>
                        </m:r>
                        <m:r>
                          <a:rPr lang="en-US" b="1" i="0" baseline="-25000" smtClean="0">
                            <a:latin typeface="Cambria Math"/>
                          </a:rPr>
                          <m:t>𝟎</m:t>
                        </m:r>
                      </m:e>
                    </m:acc>
                  </m:oMath>
                </a14:m>
                <a:endParaRPr 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4509448" y="1371600"/>
                <a:ext cx="1340432" cy="369909"/>
              </a:xfrm>
              <a:prstGeom prst="rect">
                <a:avLst/>
              </a:prstGeom>
              <a:blipFill rotWithShape="1">
                <a:blip r:embed="rId6"/>
                <a:stretch>
                  <a:fillRect l="-909" t="-8197" b="-24590"/>
                </a:stretch>
              </a:blipFill>
            </p:spPr>
            <p:txBody>
              <a:bodyPr/>
              <a:lstStyle/>
              <a:p>
                <a:r>
                  <a:rPr lang="en-US">
                    <a:noFill/>
                  </a:rPr>
                  <a:t> </a:t>
                </a:r>
              </a:p>
            </p:txBody>
          </p:sp>
        </mc:Fallback>
      </mc:AlternateContent>
      <p:sp>
        <p:nvSpPr>
          <p:cNvPr id="9" name="TextBox 8"/>
          <p:cNvSpPr txBox="1"/>
          <p:nvPr/>
        </p:nvSpPr>
        <p:spPr>
          <a:xfrm>
            <a:off x="4495800" y="4455643"/>
            <a:ext cx="4267200" cy="954107"/>
          </a:xfrm>
          <a:prstGeom prst="rect">
            <a:avLst/>
          </a:prstGeom>
          <a:noFill/>
        </p:spPr>
        <p:txBody>
          <a:bodyPr wrap="square" rtlCol="0">
            <a:spAutoFit/>
          </a:bodyPr>
          <a:lstStyle/>
          <a:p>
            <a:pPr marL="285750" indent="-285750">
              <a:buBlip>
                <a:blip r:embed="rId4"/>
              </a:buBlip>
            </a:pPr>
            <a:r>
              <a:rPr lang="en-US" sz="1400" b="1" dirty="0"/>
              <a:t>The request / grant signal from the 8087 is usually connected to the request / grant pin of the independent processor such as 8089</a:t>
            </a:r>
          </a:p>
        </p:txBody>
      </p:sp>
      <mc:AlternateContent xmlns:mc="http://schemas.openxmlformats.org/markup-compatibility/2006" xmlns:a14="http://schemas.microsoft.com/office/drawing/2010/main">
        <mc:Choice Requires="a14">
          <p:sp>
            <p:nvSpPr>
              <p:cNvPr id="10" name="TextBox 9"/>
              <p:cNvSpPr txBox="1"/>
              <p:nvPr/>
            </p:nvSpPr>
            <p:spPr>
              <a:xfrm>
                <a:off x="4509448" y="3755084"/>
                <a:ext cx="1293944" cy="369909"/>
              </a:xfrm>
              <a:prstGeom prst="rect">
                <a:avLst/>
              </a:prstGeom>
              <a:noFill/>
            </p:spPr>
            <p:txBody>
              <a:bodyPr wrap="none" rtlCol="0">
                <a:spAutoFit/>
              </a:bodyPr>
              <a:lstStyle/>
              <a:p>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a:rPr>
                          <m:t>𝐑𝐐</m:t>
                        </m:r>
                      </m:e>
                    </m:acc>
                  </m:oMath>
                </a14:m>
                <a:r>
                  <a:rPr lang="en-US" b="1" dirty="0"/>
                  <a:t> / </a:t>
                </a:r>
                <a14:m>
                  <m:oMath xmlns:m="http://schemas.openxmlformats.org/officeDocument/2006/math">
                    <m:acc>
                      <m:accPr>
                        <m:chr m:val="̅"/>
                        <m:ctrlPr>
                          <a:rPr lang="en-US" b="1" i="1">
                            <a:latin typeface="Cambria Math" panose="02040503050406030204" pitchFamily="18" charset="0"/>
                          </a:rPr>
                        </m:ctrlPr>
                      </m:accPr>
                      <m:e>
                        <m:r>
                          <a:rPr lang="en-US" b="1" i="0" smtClean="0">
                            <a:latin typeface="Cambria Math"/>
                          </a:rPr>
                          <m:t>𝐆𝐓</m:t>
                        </m:r>
                        <m:r>
                          <a:rPr lang="en-US" b="1" i="0" baseline="-25000" smtClean="0">
                            <a:latin typeface="Cambria Math"/>
                          </a:rPr>
                          <m:t>𝟏</m:t>
                        </m:r>
                      </m:e>
                    </m:acc>
                  </m:oMath>
                </a14:m>
                <a:endParaRPr 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4509448" y="3755084"/>
                <a:ext cx="1293944" cy="369909"/>
              </a:xfrm>
              <a:prstGeom prst="rect">
                <a:avLst/>
              </a:prstGeom>
              <a:blipFill rotWithShape="1">
                <a:blip r:embed="rId8"/>
                <a:stretch>
                  <a:fillRect l="-943"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0203995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19600" y="2182618"/>
            <a:ext cx="4343400" cy="2465582"/>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48871" y="3070007"/>
            <a:ext cx="865929" cy="228201"/>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Co-processor – Intel 8087</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95800" y="2945249"/>
            <a:ext cx="4267200" cy="1600438"/>
          </a:xfrm>
          <a:prstGeom prst="rect">
            <a:avLst/>
          </a:prstGeom>
          <a:noFill/>
        </p:spPr>
        <p:txBody>
          <a:bodyPr wrap="square" rtlCol="0">
            <a:spAutoFit/>
          </a:bodyPr>
          <a:lstStyle/>
          <a:p>
            <a:pPr marL="285750" indent="-285750">
              <a:buBlip>
                <a:blip r:embed="rId4"/>
              </a:buBlip>
            </a:pPr>
            <a:r>
              <a:rPr lang="en-US" sz="1400" b="1" dirty="0"/>
              <a:t>The interrupt pin is connected to the interrupt management logic. </a:t>
            </a:r>
          </a:p>
          <a:p>
            <a:pPr marL="285750" indent="-285750">
              <a:buBlip>
                <a:blip r:embed="rId4"/>
              </a:buBlip>
            </a:pPr>
            <a:endParaRPr lang="en-US" sz="1400" b="1" dirty="0"/>
          </a:p>
          <a:p>
            <a:pPr marL="285750" indent="-285750">
              <a:buBlip>
                <a:blip r:embed="rId4"/>
              </a:buBlip>
            </a:pPr>
            <a:r>
              <a:rPr lang="en-US" sz="1400" b="1" dirty="0"/>
              <a:t>The 8087 can interrupt the 8086 through this interrupt management logic at the time error condition exists</a:t>
            </a:r>
          </a:p>
        </p:txBody>
      </p:sp>
      <p:sp>
        <p:nvSpPr>
          <p:cNvPr id="6" name="TextBox 5"/>
          <p:cNvSpPr txBox="1"/>
          <p:nvPr/>
        </p:nvSpPr>
        <p:spPr>
          <a:xfrm>
            <a:off x="4509448" y="2244690"/>
            <a:ext cx="663964" cy="369332"/>
          </a:xfrm>
          <a:prstGeom prst="rect">
            <a:avLst/>
          </a:prstGeom>
          <a:noFill/>
        </p:spPr>
        <p:txBody>
          <a:bodyPr wrap="none" rtlCol="0">
            <a:spAutoFit/>
          </a:bodyPr>
          <a:lstStyle/>
          <a:p>
            <a:r>
              <a:rPr lang="en-US" b="1" dirty="0"/>
              <a:t>INT</a:t>
            </a:r>
          </a:p>
        </p:txBody>
      </p:sp>
    </p:spTree>
    <p:extLst>
      <p:ext uri="{BB962C8B-B14F-4D97-AF65-F5344CB8AC3E}">
        <p14:creationId xmlns:p14="http://schemas.microsoft.com/office/powerpoint/2010/main" val="341826063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248871" y="4421919"/>
            <a:ext cx="865929" cy="476542"/>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48871" y="3657600"/>
            <a:ext cx="865929" cy="651085"/>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Co-processor – Intel 8087</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p:cNvSpPr/>
              <p:nvPr/>
            </p:nvSpPr>
            <p:spPr>
              <a:xfrm>
                <a:off x="4572000" y="990600"/>
                <a:ext cx="957313" cy="369909"/>
              </a:xfrm>
              <a:prstGeom prst="rect">
                <a:avLst/>
              </a:prstGeom>
            </p:spPr>
            <p:txBody>
              <a:bodyPr wrap="none">
                <a:spAutoFit/>
              </a:bodyPr>
              <a:lstStyle/>
              <a:p>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a:rPr>
                          <m:t>𝐒</m:t>
                        </m:r>
                        <m:r>
                          <a:rPr lang="en-US" b="1" baseline="-25000">
                            <a:latin typeface="Cambria Math"/>
                          </a:rPr>
                          <m:t>𝟎</m:t>
                        </m:r>
                      </m:e>
                    </m:acc>
                  </m:oMath>
                </a14:m>
                <a:r>
                  <a:rPr lang="en-US" b="1" dirty="0"/>
                  <a:t>-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𝐒</m:t>
                        </m:r>
                      </m:e>
                    </m:acc>
                    <m:r>
                      <a:rPr lang="en-US" b="1" i="1" baseline="-25000" smtClean="0">
                        <a:latin typeface="Cambria Math"/>
                      </a:rPr>
                      <m:t>𝟐</m:t>
                    </m:r>
                  </m:oMath>
                </a14:m>
                <a:endParaRPr lang="en-US" b="1" dirty="0"/>
              </a:p>
            </p:txBody>
          </p:sp>
        </mc:Choice>
        <mc:Fallback xmlns="">
          <p:sp>
            <p:nvSpPr>
              <p:cNvPr id="5" name="Rectangle 4"/>
              <p:cNvSpPr>
                <a:spLocks noRot="1" noChangeAspect="1" noMove="1" noResize="1" noEditPoints="1" noAdjustHandles="1" noChangeArrowheads="1" noChangeShapeType="1" noTextEdit="1"/>
              </p:cNvSpPr>
              <p:nvPr/>
            </p:nvSpPr>
            <p:spPr>
              <a:xfrm>
                <a:off x="4572000" y="990600"/>
                <a:ext cx="957313" cy="369909"/>
              </a:xfrm>
              <a:prstGeom prst="rect">
                <a:avLst/>
              </a:prstGeom>
              <a:blipFill rotWithShape="1">
                <a:blip r:embed="rId4"/>
                <a:stretch>
                  <a:fillRect t="-8333" r="-700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067538015"/>
                  </p:ext>
                </p:extLst>
              </p:nvPr>
            </p:nvGraphicFramePr>
            <p:xfrm>
              <a:off x="4674708" y="1506620"/>
              <a:ext cx="4240692" cy="1712838"/>
            </p:xfrm>
            <a:graphic>
              <a:graphicData uri="http://schemas.openxmlformats.org/drawingml/2006/table">
                <a:tbl>
                  <a:tblPr firstRow="1" bandRow="1">
                    <a:tableStyleId>{68D230F3-CF80-4859-8CE7-A43EE81993B5}</a:tableStyleId>
                  </a:tblPr>
                  <a:tblGrid>
                    <a:gridCol w="811692">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38484">
                    <a:tc>
                      <a:txBody>
                        <a:bodyPr/>
                        <a:lstStyle/>
                        <a:p>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𝐒</m:t>
                                    </m:r>
                                    <m:r>
                                      <a:rPr lang="en-US" sz="1400" b="1" i="0" baseline="-25000" smtClean="0">
                                        <a:latin typeface="Cambria Math"/>
                                      </a:rPr>
                                      <m:t>𝟐</m:t>
                                    </m:r>
                                  </m:e>
                                </m:acc>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𝐒</m:t>
                                    </m:r>
                                    <m:r>
                                      <a:rPr lang="en-US" sz="1400" b="1" i="0" baseline="-25000" smtClean="0">
                                        <a:latin typeface="Cambria Math"/>
                                      </a:rPr>
                                      <m:t>𝟏</m:t>
                                    </m:r>
                                  </m:e>
                                </m:acc>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𝐒</m:t>
                                    </m:r>
                                    <m:r>
                                      <a:rPr lang="en-US" sz="1400" b="1" baseline="-25000">
                                        <a:latin typeface="Cambria Math"/>
                                      </a:rPr>
                                      <m:t>𝟎</m:t>
                                    </m:r>
                                  </m:e>
                                </m:acc>
                              </m:oMath>
                            </m:oMathPara>
                          </a14:m>
                          <a:endParaRPr lang="en-US" sz="1400" dirty="0"/>
                        </a:p>
                      </a:txBody>
                      <a:tcPr/>
                    </a:tc>
                    <a:tc>
                      <a:txBody>
                        <a:bodyPr/>
                        <a:lstStyle/>
                        <a:p>
                          <a:r>
                            <a:rPr lang="en-US" sz="1400" dirty="0"/>
                            <a:t>Status</a:t>
                          </a:r>
                        </a:p>
                      </a:txBody>
                      <a:tcPr/>
                    </a:tc>
                    <a:extLst>
                      <a:ext uri="{0D108BD9-81ED-4DB2-BD59-A6C34878D82A}">
                        <a16:rowId xmlns:a16="http://schemas.microsoft.com/office/drawing/2014/main" val="10000"/>
                      </a:ext>
                    </a:extLst>
                  </a:tr>
                  <a:tr h="338484">
                    <a:tc>
                      <a:txBody>
                        <a:bodyPr/>
                        <a:lstStyle/>
                        <a:p>
                          <a:r>
                            <a:rPr lang="en-US" sz="1400" dirty="0"/>
                            <a:t>1</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Unused</a:t>
                          </a:r>
                        </a:p>
                      </a:txBody>
                      <a:tcPr/>
                    </a:tc>
                    <a:extLst>
                      <a:ext uri="{0D108BD9-81ED-4DB2-BD59-A6C34878D82A}">
                        <a16:rowId xmlns:a16="http://schemas.microsoft.com/office/drawing/2014/main" val="10001"/>
                      </a:ext>
                    </a:extLst>
                  </a:tr>
                  <a:tr h="338484">
                    <a:tc>
                      <a:txBody>
                        <a:bodyPr/>
                        <a:lstStyle/>
                        <a:p>
                          <a:r>
                            <a:rPr lang="en-US" sz="1400" dirty="0"/>
                            <a:t>1</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Read memory</a:t>
                          </a:r>
                        </a:p>
                      </a:txBody>
                      <a:tcPr/>
                    </a:tc>
                    <a:extLst>
                      <a:ext uri="{0D108BD9-81ED-4DB2-BD59-A6C34878D82A}">
                        <a16:rowId xmlns:a16="http://schemas.microsoft.com/office/drawing/2014/main" val="10002"/>
                      </a:ext>
                    </a:extLst>
                  </a:tr>
                  <a:tr h="338484">
                    <a:tc>
                      <a:txBody>
                        <a:bodyPr/>
                        <a:lstStyle/>
                        <a:p>
                          <a:r>
                            <a:rPr lang="en-US" sz="1400" dirty="0"/>
                            <a:t>1</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Write</a:t>
                          </a:r>
                          <a:r>
                            <a:rPr lang="en-US" sz="1400" baseline="0" dirty="0"/>
                            <a:t> memory</a:t>
                          </a:r>
                          <a:endParaRPr lang="en-US" sz="1400" dirty="0"/>
                        </a:p>
                      </a:txBody>
                      <a:tcPr/>
                    </a:tc>
                    <a:extLst>
                      <a:ext uri="{0D108BD9-81ED-4DB2-BD59-A6C34878D82A}">
                        <a16:rowId xmlns:a16="http://schemas.microsoft.com/office/drawing/2014/main" val="10003"/>
                      </a:ext>
                    </a:extLst>
                  </a:tr>
                  <a:tr h="338484">
                    <a:tc>
                      <a:txBody>
                        <a:bodyPr/>
                        <a:lstStyle/>
                        <a:p>
                          <a:r>
                            <a:rPr lang="en-US" sz="1400" dirty="0"/>
                            <a:t>1</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Passive</a:t>
                          </a:r>
                        </a:p>
                      </a:txBody>
                      <a:tcPr/>
                    </a:tc>
                    <a:extLst>
                      <a:ext uri="{0D108BD9-81ED-4DB2-BD59-A6C34878D82A}">
                        <a16:rowId xmlns:a16="http://schemas.microsoft.com/office/drawing/2014/main" val="10004"/>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xmlns="" xmlns:a14="http://schemas.microsoft.com/office/drawing/2010/main" val="1067538015"/>
                  </p:ext>
                </p:extLst>
              </p:nvPr>
            </p:nvGraphicFramePr>
            <p:xfrm>
              <a:off x="4674708" y="1506620"/>
              <a:ext cx="4240692" cy="1719696"/>
            </p:xfrm>
            <a:graphic>
              <a:graphicData uri="http://schemas.openxmlformats.org/drawingml/2006/table">
                <a:tbl>
                  <a:tblPr firstRow="1" bandRow="1">
                    <a:tableStyleId>{68D230F3-CF80-4859-8CE7-A43EE81993B5}</a:tableStyleId>
                  </a:tblPr>
                  <a:tblGrid>
                    <a:gridCol w="811692"/>
                    <a:gridCol w="914400"/>
                    <a:gridCol w="914400"/>
                    <a:gridCol w="1600200"/>
                  </a:tblGrid>
                  <a:tr h="338484">
                    <a:tc>
                      <a:txBody>
                        <a:bodyPr/>
                        <a:lstStyle/>
                        <a:p>
                          <a:endParaRPr lang="en-US"/>
                        </a:p>
                      </a:txBody>
                      <a:tcPr>
                        <a:blipFill rotWithShape="1">
                          <a:blip r:embed="rId5"/>
                          <a:stretch>
                            <a:fillRect l="-752" t="-1786" r="-423308" b="-403571"/>
                          </a:stretch>
                        </a:blipFill>
                      </a:tcPr>
                    </a:tc>
                    <a:tc>
                      <a:txBody>
                        <a:bodyPr/>
                        <a:lstStyle/>
                        <a:p>
                          <a:endParaRPr lang="en-US"/>
                        </a:p>
                      </a:txBody>
                      <a:tcPr>
                        <a:blipFill rotWithShape="1">
                          <a:blip r:embed="rId5"/>
                          <a:stretch>
                            <a:fillRect l="-89333" t="-1786" r="-275333" b="-403571"/>
                          </a:stretch>
                        </a:blipFill>
                      </a:tcPr>
                    </a:tc>
                    <a:tc>
                      <a:txBody>
                        <a:bodyPr/>
                        <a:lstStyle/>
                        <a:p>
                          <a:endParaRPr lang="en-US"/>
                        </a:p>
                      </a:txBody>
                      <a:tcPr>
                        <a:blipFill rotWithShape="1">
                          <a:blip r:embed="rId5"/>
                          <a:stretch>
                            <a:fillRect l="-189333" t="-1786" r="-175333" b="-403571"/>
                          </a:stretch>
                        </a:blipFill>
                      </a:tcPr>
                    </a:tc>
                    <a:tc>
                      <a:txBody>
                        <a:bodyPr/>
                        <a:lstStyle/>
                        <a:p>
                          <a:r>
                            <a:rPr lang="en-US" sz="1400" dirty="0" smtClean="0"/>
                            <a:t>Status</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Unused</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Read memory</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Write</a:t>
                          </a:r>
                          <a:r>
                            <a:rPr lang="en-US" sz="1400" baseline="0" dirty="0" smtClean="0"/>
                            <a:t> memory</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Passive</a:t>
                          </a:r>
                          <a:endParaRPr lang="en-US" sz="1400" dirty="0"/>
                        </a:p>
                      </a:txBody>
                      <a:tcPr/>
                    </a:tc>
                  </a:tr>
                </a:tbl>
              </a:graphicData>
            </a:graphic>
          </p:graphicFrame>
        </mc:Fallback>
      </mc:AlternateContent>
      <p:sp>
        <p:nvSpPr>
          <p:cNvPr id="11" name="Rectangle 10"/>
          <p:cNvSpPr/>
          <p:nvPr/>
        </p:nvSpPr>
        <p:spPr>
          <a:xfrm>
            <a:off x="4572000" y="3733800"/>
            <a:ext cx="1308371" cy="338554"/>
          </a:xfrm>
          <a:prstGeom prst="rect">
            <a:avLst/>
          </a:prstGeom>
        </p:spPr>
        <p:txBody>
          <a:bodyPr wrap="none">
            <a:spAutoFit/>
          </a:bodyPr>
          <a:lstStyle/>
          <a:p>
            <a:r>
              <a:rPr lang="en-US" sz="1600" b="1" dirty="0"/>
              <a:t>QS</a:t>
            </a:r>
            <a:r>
              <a:rPr lang="en-US" sz="1600" b="1" baseline="-25000" dirty="0"/>
              <a:t>0</a:t>
            </a:r>
            <a:r>
              <a:rPr lang="en-US" sz="1600" b="1" dirty="0"/>
              <a:t> – QS</a:t>
            </a:r>
            <a:r>
              <a:rPr lang="en-US" sz="1600" b="1" baseline="-25000" dirty="0"/>
              <a:t>1</a:t>
            </a:r>
          </a:p>
        </p:txBody>
      </p:sp>
      <p:graphicFrame>
        <p:nvGraphicFramePr>
          <p:cNvPr id="12" name="Table 11"/>
          <p:cNvGraphicFramePr>
            <a:graphicFrameLocks noGrp="1"/>
          </p:cNvGraphicFramePr>
          <p:nvPr>
            <p:extLst>
              <p:ext uri="{D42A27DB-BD31-4B8C-83A1-F6EECF244321}">
                <p14:modId xmlns:p14="http://schemas.microsoft.com/office/powerpoint/2010/main" val="2320007420"/>
              </p:ext>
            </p:extLst>
          </p:nvPr>
        </p:nvGraphicFramePr>
        <p:xfrm>
          <a:off x="4674708" y="4249820"/>
          <a:ext cx="4164492" cy="2051772"/>
        </p:xfrm>
        <a:graphic>
          <a:graphicData uri="http://schemas.openxmlformats.org/drawingml/2006/table">
            <a:tbl>
              <a:tblPr firstRow="1" bandRow="1">
                <a:tableStyleId>{68D230F3-CF80-4859-8CE7-A43EE81993B5}</a:tableStyleId>
              </a:tblPr>
              <a:tblGrid>
                <a:gridCol w="1016232">
                  <a:extLst>
                    <a:ext uri="{9D8B030D-6E8A-4147-A177-3AD203B41FA5}">
                      <a16:colId xmlns:a16="http://schemas.microsoft.com/office/drawing/2014/main" val="20000"/>
                    </a:ext>
                  </a:extLst>
                </a:gridCol>
                <a:gridCol w="1144822">
                  <a:extLst>
                    <a:ext uri="{9D8B030D-6E8A-4147-A177-3AD203B41FA5}">
                      <a16:colId xmlns:a16="http://schemas.microsoft.com/office/drawing/2014/main" val="20001"/>
                    </a:ext>
                  </a:extLst>
                </a:gridCol>
                <a:gridCol w="2003438">
                  <a:extLst>
                    <a:ext uri="{9D8B030D-6E8A-4147-A177-3AD203B41FA5}">
                      <a16:colId xmlns:a16="http://schemas.microsoft.com/office/drawing/2014/main" val="20002"/>
                    </a:ext>
                  </a:extLst>
                </a:gridCol>
              </a:tblGrid>
              <a:tr h="338484">
                <a:tc>
                  <a:txBody>
                    <a:bodyPr/>
                    <a:lstStyle/>
                    <a:p>
                      <a:r>
                        <a:rPr lang="en-US" sz="1400" dirty="0"/>
                        <a:t>QS</a:t>
                      </a:r>
                      <a:r>
                        <a:rPr lang="en-US" sz="1400" baseline="-25000" dirty="0"/>
                        <a:t>0</a:t>
                      </a:r>
                    </a:p>
                  </a:txBody>
                  <a:tcPr/>
                </a:tc>
                <a:tc>
                  <a:txBody>
                    <a:bodyPr/>
                    <a:lstStyle/>
                    <a:p>
                      <a:r>
                        <a:rPr lang="en-US" sz="1400" dirty="0"/>
                        <a:t>QS</a:t>
                      </a:r>
                      <a:r>
                        <a:rPr lang="en-US" sz="1400" baseline="-25000" dirty="0"/>
                        <a:t>1</a:t>
                      </a:r>
                    </a:p>
                  </a:txBody>
                  <a:tcPr/>
                </a:tc>
                <a:tc>
                  <a:txBody>
                    <a:bodyPr/>
                    <a:lstStyle/>
                    <a:p>
                      <a:r>
                        <a:rPr lang="en-US" sz="1400" dirty="0"/>
                        <a:t>Status</a:t>
                      </a:r>
                    </a:p>
                  </a:txBody>
                  <a:tcPr/>
                </a:tc>
                <a:extLst>
                  <a:ext uri="{0D108BD9-81ED-4DB2-BD59-A6C34878D82A}">
                    <a16:rowId xmlns:a16="http://schemas.microsoft.com/office/drawing/2014/main" val="10000"/>
                  </a:ext>
                </a:extLst>
              </a:tr>
              <a:tr h="338484">
                <a:tc>
                  <a:txBody>
                    <a:bodyPr/>
                    <a:lstStyle/>
                    <a:p>
                      <a:r>
                        <a:rPr lang="en-US" sz="1400" dirty="0"/>
                        <a:t>0</a:t>
                      </a:r>
                    </a:p>
                  </a:txBody>
                  <a:tcPr/>
                </a:tc>
                <a:tc>
                  <a:txBody>
                    <a:bodyPr/>
                    <a:lstStyle/>
                    <a:p>
                      <a:r>
                        <a:rPr lang="en-US" sz="1400" dirty="0"/>
                        <a:t>0</a:t>
                      </a:r>
                    </a:p>
                  </a:txBody>
                  <a:tcPr/>
                </a:tc>
                <a:tc>
                  <a:txBody>
                    <a:bodyPr/>
                    <a:lstStyle/>
                    <a:p>
                      <a:r>
                        <a:rPr lang="en-US" sz="1400" dirty="0"/>
                        <a:t>No operation</a:t>
                      </a:r>
                    </a:p>
                  </a:txBody>
                  <a:tcPr/>
                </a:tc>
                <a:extLst>
                  <a:ext uri="{0D108BD9-81ED-4DB2-BD59-A6C34878D82A}">
                    <a16:rowId xmlns:a16="http://schemas.microsoft.com/office/drawing/2014/main" val="10001"/>
                  </a:ext>
                </a:extLst>
              </a:tr>
              <a:tr h="338484">
                <a:tc>
                  <a:txBody>
                    <a:bodyPr/>
                    <a:lstStyle/>
                    <a:p>
                      <a:r>
                        <a:rPr lang="en-US" sz="1400" dirty="0"/>
                        <a:t>0</a:t>
                      </a:r>
                    </a:p>
                  </a:txBody>
                  <a:tcPr/>
                </a:tc>
                <a:tc>
                  <a:txBody>
                    <a:bodyPr/>
                    <a:lstStyle/>
                    <a:p>
                      <a:r>
                        <a:rPr lang="en-US" sz="1400" dirty="0"/>
                        <a:t>1</a:t>
                      </a:r>
                    </a:p>
                  </a:txBody>
                  <a:tcPr/>
                </a:tc>
                <a:tc>
                  <a:txBody>
                    <a:bodyPr/>
                    <a:lstStyle/>
                    <a:p>
                      <a:r>
                        <a:rPr lang="en-US" sz="1400" dirty="0"/>
                        <a:t>First byte of</a:t>
                      </a:r>
                      <a:r>
                        <a:rPr lang="en-US" sz="1400" baseline="0" dirty="0"/>
                        <a:t> </a:t>
                      </a:r>
                      <a:r>
                        <a:rPr lang="en-US" sz="1400" baseline="0" dirty="0" err="1"/>
                        <a:t>opcode</a:t>
                      </a:r>
                      <a:r>
                        <a:rPr lang="en-US" sz="1400" baseline="0" dirty="0"/>
                        <a:t> from queue</a:t>
                      </a:r>
                      <a:endParaRPr lang="en-US" sz="1400" dirty="0"/>
                    </a:p>
                  </a:txBody>
                  <a:tcPr/>
                </a:tc>
                <a:extLst>
                  <a:ext uri="{0D108BD9-81ED-4DB2-BD59-A6C34878D82A}">
                    <a16:rowId xmlns:a16="http://schemas.microsoft.com/office/drawing/2014/main" val="10002"/>
                  </a:ext>
                </a:extLst>
              </a:tr>
              <a:tr h="338484">
                <a:tc>
                  <a:txBody>
                    <a:bodyPr/>
                    <a:lstStyle/>
                    <a:p>
                      <a:r>
                        <a:rPr lang="en-US" sz="1400" dirty="0"/>
                        <a:t>1</a:t>
                      </a:r>
                    </a:p>
                  </a:txBody>
                  <a:tcPr/>
                </a:tc>
                <a:tc>
                  <a:txBody>
                    <a:bodyPr/>
                    <a:lstStyle/>
                    <a:p>
                      <a:r>
                        <a:rPr lang="en-US" sz="1400" dirty="0"/>
                        <a:t>0</a:t>
                      </a:r>
                    </a:p>
                  </a:txBody>
                  <a:tcPr/>
                </a:tc>
                <a:tc>
                  <a:txBody>
                    <a:bodyPr/>
                    <a:lstStyle/>
                    <a:p>
                      <a:r>
                        <a:rPr lang="en-US" sz="1400" dirty="0"/>
                        <a:t>Queue</a:t>
                      </a:r>
                      <a:r>
                        <a:rPr lang="en-US" sz="1400" baseline="0" dirty="0"/>
                        <a:t> empty </a:t>
                      </a:r>
                      <a:endParaRPr lang="en-US" sz="1400" dirty="0"/>
                    </a:p>
                  </a:txBody>
                  <a:tcPr/>
                </a:tc>
                <a:extLst>
                  <a:ext uri="{0D108BD9-81ED-4DB2-BD59-A6C34878D82A}">
                    <a16:rowId xmlns:a16="http://schemas.microsoft.com/office/drawing/2014/main" val="10003"/>
                  </a:ext>
                </a:extLst>
              </a:tr>
              <a:tr h="338484">
                <a:tc>
                  <a:txBody>
                    <a:bodyPr/>
                    <a:lstStyle/>
                    <a:p>
                      <a:r>
                        <a:rPr lang="en-US" sz="1400" dirty="0"/>
                        <a:t>1</a:t>
                      </a:r>
                    </a:p>
                  </a:txBody>
                  <a:tcPr/>
                </a:tc>
                <a:tc>
                  <a:txBody>
                    <a:bodyPr/>
                    <a:lstStyle/>
                    <a:p>
                      <a:r>
                        <a:rPr lang="en-US" sz="14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Subsequent byte of</a:t>
                      </a:r>
                      <a:r>
                        <a:rPr lang="en-US" sz="1400" baseline="0" dirty="0"/>
                        <a:t> </a:t>
                      </a:r>
                      <a:r>
                        <a:rPr lang="en-US" sz="1400" baseline="0" dirty="0" err="1"/>
                        <a:t>opcode</a:t>
                      </a:r>
                      <a:r>
                        <a:rPr lang="en-US" sz="1400" baseline="0" dirty="0"/>
                        <a:t> from queue</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664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Co-processor – Intel 8087</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TextBox 4"/>
          <p:cNvSpPr txBox="1"/>
          <p:nvPr/>
        </p:nvSpPr>
        <p:spPr>
          <a:xfrm>
            <a:off x="152400" y="1573649"/>
            <a:ext cx="1752600" cy="1169551"/>
          </a:xfrm>
          <a:prstGeom prst="rect">
            <a:avLst/>
          </a:prstGeom>
          <a:solidFill>
            <a:srgbClr val="CCFF99"/>
          </a:solidFill>
        </p:spPr>
        <p:txBody>
          <a:bodyPr wrap="square" rtlCol="0">
            <a:spAutoFit/>
          </a:bodyPr>
          <a:lstStyle/>
          <a:p>
            <a:pPr marL="285750" indent="-285750">
              <a:buBlip>
                <a:blip r:embed="rId3"/>
              </a:buBlip>
            </a:pPr>
            <a:r>
              <a:rPr lang="en-US" sz="1400" b="1" dirty="0"/>
              <a:t>8087 instructions are inserted in the 8086 program </a:t>
            </a:r>
          </a:p>
        </p:txBody>
      </p:sp>
      <p:sp>
        <p:nvSpPr>
          <p:cNvPr id="29" name="TextBox 28"/>
          <p:cNvSpPr txBox="1"/>
          <p:nvPr/>
        </p:nvSpPr>
        <p:spPr>
          <a:xfrm>
            <a:off x="2536208" y="1066800"/>
            <a:ext cx="2811439" cy="2246769"/>
          </a:xfrm>
          <a:prstGeom prst="rect">
            <a:avLst/>
          </a:prstGeom>
          <a:solidFill>
            <a:srgbClr val="CCFF99"/>
          </a:solidFill>
        </p:spPr>
        <p:txBody>
          <a:bodyPr wrap="square" rtlCol="0">
            <a:spAutoFit/>
          </a:bodyPr>
          <a:lstStyle/>
          <a:p>
            <a:pPr marL="285750" indent="-285750">
              <a:buBlip>
                <a:blip r:embed="rId3"/>
              </a:buBlip>
            </a:pPr>
            <a:r>
              <a:rPr lang="en-US" sz="1400" b="1" dirty="0"/>
              <a:t>8086 and 8087 reads instruction bytes and puts them in the respective queues</a:t>
            </a:r>
          </a:p>
          <a:p>
            <a:pPr marL="285750" indent="-285750">
              <a:buBlip>
                <a:blip r:embed="rId3"/>
              </a:buBlip>
            </a:pPr>
            <a:endParaRPr lang="en-US" sz="1400" b="1" dirty="0"/>
          </a:p>
          <a:p>
            <a:pPr marL="285750" indent="-285750">
              <a:buBlip>
                <a:blip r:embed="rId3"/>
              </a:buBlip>
            </a:pPr>
            <a:r>
              <a:rPr lang="en-US" sz="1400" b="1" dirty="0"/>
              <a:t>NOP</a:t>
            </a:r>
          </a:p>
          <a:p>
            <a:pPr marL="285750" indent="-285750">
              <a:buBlip>
                <a:blip r:embed="rId3"/>
              </a:buBlip>
            </a:pPr>
            <a:endParaRPr lang="en-US" sz="1400" b="1" dirty="0"/>
          </a:p>
          <a:p>
            <a:pPr marL="285750" indent="-285750">
              <a:buBlip>
                <a:blip r:embed="rId3"/>
              </a:buBlip>
            </a:pPr>
            <a:r>
              <a:rPr lang="en-US" sz="1400" b="1" dirty="0"/>
              <a:t>8087 instructions have 11011 as the MSB of their first code byte</a:t>
            </a:r>
          </a:p>
        </p:txBody>
      </p:sp>
      <mc:AlternateContent xmlns:mc="http://schemas.openxmlformats.org/markup-compatibility/2006" xmlns:a14="http://schemas.microsoft.com/office/drawing/2010/main">
        <mc:Choice Requires="a14">
          <p:sp>
            <p:nvSpPr>
              <p:cNvPr id="30" name="TextBox 29"/>
              <p:cNvSpPr txBox="1"/>
              <p:nvPr/>
            </p:nvSpPr>
            <p:spPr>
              <a:xfrm>
                <a:off x="5943600" y="1095361"/>
                <a:ext cx="3048000" cy="5047985"/>
              </a:xfrm>
              <a:prstGeom prst="rect">
                <a:avLst/>
              </a:prstGeom>
              <a:solidFill>
                <a:srgbClr val="CCFF99"/>
              </a:solidFill>
            </p:spPr>
            <p:txBody>
              <a:bodyPr wrap="square" rtlCol="0">
                <a:spAutoFit/>
              </a:bodyPr>
              <a:lstStyle/>
              <a:p>
                <a:pPr marL="285750" indent="-285750">
                  <a:buBlip>
                    <a:blip r:embed="rId3"/>
                  </a:buBlip>
                </a:pPr>
                <a:r>
                  <a:rPr lang="en-US" sz="1400" b="1" dirty="0"/>
                  <a:t>8087 keeps track for ESC instruction by monitoring </a:t>
                </a:r>
                <a14:m>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a:rPr>
                          <m:t>𝑺</m:t>
                        </m:r>
                        <m:r>
                          <a:rPr lang="en-US" sz="1400" b="1" i="1" baseline="-25000" smtClean="0">
                            <a:latin typeface="Cambria Math"/>
                          </a:rPr>
                          <m:t>𝟐</m:t>
                        </m:r>
                      </m:e>
                    </m:acc>
                  </m:oMath>
                </a14:m>
                <a:r>
                  <a:rPr lang="en-US" sz="1400" b="1" dirty="0"/>
                  <a:t> - </a:t>
                </a:r>
                <a14:m>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a:rPr>
                          <m:t>𝑺</m:t>
                        </m:r>
                        <m:r>
                          <a:rPr lang="en-US" sz="1400" b="1" i="1" baseline="-25000" smtClean="0">
                            <a:latin typeface="Cambria Math"/>
                          </a:rPr>
                          <m:t>𝟎</m:t>
                        </m:r>
                      </m:e>
                    </m:acc>
                    <m:r>
                      <a:rPr lang="en-US" sz="1400" b="1" i="1" baseline="-25000" smtClean="0">
                        <a:latin typeface="Cambria Math"/>
                      </a:rPr>
                      <m:t> </m:t>
                    </m:r>
                  </m:oMath>
                </a14:m>
                <a:r>
                  <a:rPr lang="en-US" sz="1400" b="1" dirty="0"/>
                  <a:t> and AD</a:t>
                </a:r>
                <a:r>
                  <a:rPr lang="en-US" sz="1400" b="1" baseline="-25000" dirty="0"/>
                  <a:t>0</a:t>
                </a:r>
                <a:r>
                  <a:rPr lang="en-US" sz="1400" b="1" dirty="0"/>
                  <a:t> – AD</a:t>
                </a:r>
                <a:r>
                  <a:rPr lang="en-US" sz="1400" b="1" baseline="-25000" dirty="0"/>
                  <a:t>15</a:t>
                </a:r>
                <a:r>
                  <a:rPr lang="en-US" sz="1400" b="1" dirty="0"/>
                  <a:t> of 8086.</a:t>
                </a:r>
              </a:p>
              <a:p>
                <a:pPr marL="285750" indent="-285750">
                  <a:buBlip>
                    <a:blip r:embed="rId3"/>
                  </a:buBlip>
                </a:pPr>
                <a:endParaRPr lang="en-US" sz="1400" b="1" dirty="0"/>
              </a:p>
              <a:p>
                <a:pPr marL="285750" indent="-285750">
                  <a:buBlip>
                    <a:blip r:embed="rId3"/>
                  </a:buBlip>
                </a:pPr>
                <a:r>
                  <a:rPr lang="en-US" sz="1400" b="1" dirty="0"/>
                  <a:t>Also keeps track of QS</a:t>
                </a:r>
                <a:r>
                  <a:rPr lang="en-US" sz="1400" b="1" baseline="-25000" dirty="0"/>
                  <a:t>0</a:t>
                </a:r>
                <a:r>
                  <a:rPr lang="en-US" sz="1400" b="1" dirty="0"/>
                  <a:t> – QS</a:t>
                </a:r>
                <a:r>
                  <a:rPr lang="en-US" sz="1400" b="1" baseline="-25000" dirty="0"/>
                  <a:t>1</a:t>
                </a:r>
                <a:r>
                  <a:rPr lang="en-US" sz="1400" b="1" dirty="0"/>
                  <a:t>.</a:t>
                </a:r>
              </a:p>
              <a:p>
                <a:pPr marL="285750" indent="-285750">
                  <a:buBlip>
                    <a:blip r:embed="rId3"/>
                  </a:buBlip>
                </a:pPr>
                <a:endParaRPr lang="en-US" sz="1400" b="1" dirty="0"/>
              </a:p>
              <a:p>
                <a:pPr marL="285750" indent="-285750">
                  <a:buBlip>
                    <a:blip r:embed="rId3"/>
                  </a:buBlip>
                </a:pPr>
                <a:r>
                  <a:rPr lang="en-US" sz="1400" b="1" dirty="0"/>
                  <a:t>Q status 00; does nothing</a:t>
                </a:r>
              </a:p>
              <a:p>
                <a:pPr marL="285750" indent="-285750">
                  <a:buBlip>
                    <a:blip r:embed="rId3"/>
                  </a:buBlip>
                </a:pPr>
                <a:endParaRPr lang="en-US" sz="1400" b="1" dirty="0"/>
              </a:p>
              <a:p>
                <a:pPr marL="285750" indent="-285750">
                  <a:buBlip>
                    <a:blip r:embed="rId3"/>
                  </a:buBlip>
                </a:pPr>
                <a:r>
                  <a:rPr lang="en-US" sz="1400" b="1" dirty="0"/>
                  <a:t>Q status 01; 8087 compares the five MSB bits with 11011</a:t>
                </a:r>
              </a:p>
              <a:p>
                <a:pPr marL="285750" indent="-285750">
                  <a:buBlip>
                    <a:blip r:embed="rId3"/>
                  </a:buBlip>
                </a:pPr>
                <a:endParaRPr lang="en-US" sz="1400" b="1" dirty="0"/>
              </a:p>
              <a:p>
                <a:pPr marL="285750" indent="-285750">
                  <a:buBlip>
                    <a:blip r:embed="rId3"/>
                  </a:buBlip>
                </a:pPr>
                <a:r>
                  <a:rPr lang="en-US" sz="1400" b="1" dirty="0"/>
                  <a:t>If there is a match, then the ESC instruction is fetched and executed by 8087</a:t>
                </a:r>
              </a:p>
              <a:p>
                <a:pPr marL="285750" indent="-285750">
                  <a:buBlip>
                    <a:blip r:embed="rId3"/>
                  </a:buBlip>
                </a:pPr>
                <a:endParaRPr lang="en-US" sz="1400" b="1" dirty="0"/>
              </a:p>
              <a:p>
                <a:pPr marL="285750" indent="-285750">
                  <a:buBlip>
                    <a:blip r:embed="rId3"/>
                  </a:buBlip>
                </a:pPr>
                <a:r>
                  <a:rPr lang="en-US" sz="1400" b="1" dirty="0"/>
                  <a:t>If there is error during decoding an ESC instruction, 8087 sends an interrupt request</a:t>
                </a:r>
              </a:p>
            </p:txBody>
          </p:sp>
        </mc:Choice>
        <mc:Fallback xmlns="">
          <p:sp>
            <p:nvSpPr>
              <p:cNvPr id="30" name="TextBox 29"/>
              <p:cNvSpPr txBox="1">
                <a:spLocks noRot="1" noChangeAspect="1" noMove="1" noResize="1" noEditPoints="1" noAdjustHandles="1" noChangeArrowheads="1" noChangeShapeType="1" noTextEdit="1"/>
              </p:cNvSpPr>
              <p:nvPr/>
            </p:nvSpPr>
            <p:spPr>
              <a:xfrm>
                <a:off x="5943600" y="1095361"/>
                <a:ext cx="3048000" cy="5047985"/>
              </a:xfrm>
              <a:prstGeom prst="rect">
                <a:avLst/>
              </a:prstGeom>
              <a:blipFill rotWithShape="1">
                <a:blip r:embed="rId5"/>
                <a:stretch>
                  <a:fillRect t="-121" r="-1600" b="-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22561" y="4953000"/>
                <a:ext cx="2811439" cy="1386342"/>
              </a:xfrm>
              <a:prstGeom prst="rect">
                <a:avLst/>
              </a:prstGeom>
              <a:solidFill>
                <a:srgbClr val="CCFF99"/>
              </a:solidFill>
            </p:spPr>
            <p:txBody>
              <a:bodyPr wrap="square" rtlCol="0">
                <a:spAutoFit/>
              </a:bodyPr>
              <a:lstStyle/>
              <a:p>
                <a:pPr marL="285750" indent="-285750">
                  <a:buBlip>
                    <a:blip r:embed="rId3"/>
                  </a:buBlip>
                </a:pPr>
                <a:r>
                  <a:rPr lang="en-US" sz="1400" b="1" dirty="0"/>
                  <a:t>Memory read/ write</a:t>
                </a:r>
              </a:p>
              <a:p>
                <a:pPr marL="285750" indent="-285750">
                  <a:buBlip>
                    <a:blip r:embed="rId3"/>
                  </a:buBlip>
                </a:pPr>
                <a:r>
                  <a:rPr lang="en-US" sz="1400" b="1" dirty="0"/>
                  <a:t>Additional words : </a:t>
                </a:r>
                <a14:m>
                  <m:oMath xmlns:m="http://schemas.openxmlformats.org/officeDocument/2006/math">
                    <m:acc>
                      <m:accPr>
                        <m:chr m:val="̅"/>
                        <m:ctrlPr>
                          <a:rPr lang="en-US" sz="1400" b="1" i="1">
                            <a:latin typeface="Cambria Math" panose="02040503050406030204" pitchFamily="18" charset="0"/>
                          </a:rPr>
                        </m:ctrlPr>
                      </m:accPr>
                      <m:e>
                        <m:r>
                          <a:rPr lang="en-US" sz="1400" b="1" i="1" smtClean="0">
                            <a:latin typeface="Cambria Math"/>
                          </a:rPr>
                          <m:t>𝑹𝑸</m:t>
                        </m:r>
                      </m:e>
                    </m:acc>
                    <m:r>
                      <a:rPr lang="en-US" sz="1400" b="1" i="1" baseline="-25000" smtClean="0">
                        <a:latin typeface="Cambria Math"/>
                      </a:rPr>
                      <m:t> </m:t>
                    </m:r>
                  </m:oMath>
                </a14:m>
                <a:r>
                  <a:rPr lang="en-US" sz="1400" b="1" dirty="0"/>
                  <a:t>- </a:t>
                </a:r>
                <a14:m>
                  <m:oMath xmlns:m="http://schemas.openxmlformats.org/officeDocument/2006/math">
                    <m:acc>
                      <m:accPr>
                        <m:chr m:val="̅"/>
                        <m:ctrlPr>
                          <a:rPr lang="en-US" sz="1400" b="1" i="1">
                            <a:latin typeface="Cambria Math" panose="02040503050406030204" pitchFamily="18" charset="0"/>
                          </a:rPr>
                        </m:ctrlPr>
                      </m:accPr>
                      <m:e>
                        <m:r>
                          <a:rPr lang="en-US" sz="1400" b="1" i="1" smtClean="0">
                            <a:latin typeface="Cambria Math"/>
                          </a:rPr>
                          <m:t>𝑮𝑻</m:t>
                        </m:r>
                        <m:r>
                          <a:rPr lang="en-US" sz="1400" b="1" i="1" baseline="-25000" smtClean="0">
                            <a:latin typeface="Cambria Math"/>
                          </a:rPr>
                          <m:t>𝟎</m:t>
                        </m:r>
                      </m:e>
                    </m:acc>
                  </m:oMath>
                </a14:m>
                <a:endParaRPr lang="en-US" sz="1400" b="1" dirty="0"/>
              </a:p>
              <a:p>
                <a:pPr marL="285750" indent="-285750">
                  <a:buBlip>
                    <a:blip r:embed="rId3"/>
                  </a:buBlip>
                </a:pPr>
                <a:r>
                  <a:rPr lang="en-US" sz="1400" b="1" dirty="0"/>
                  <a:t>8087 BUSY pin high</a:t>
                </a:r>
              </a:p>
              <a:p>
                <a:pPr marL="285750" indent="-285750">
                  <a:buBlip>
                    <a:blip r:embed="rId3"/>
                  </a:buBlip>
                </a:pPr>
                <a14:m>
                  <m:oMath xmlns:m="http://schemas.openxmlformats.org/officeDocument/2006/math">
                    <m:acc>
                      <m:accPr>
                        <m:chr m:val="̅"/>
                        <m:ctrlPr>
                          <a:rPr lang="en-US" sz="1400" b="1" i="1">
                            <a:latin typeface="Cambria Math" panose="02040503050406030204" pitchFamily="18" charset="0"/>
                          </a:rPr>
                        </m:ctrlPr>
                      </m:accPr>
                      <m:e>
                        <m:r>
                          <a:rPr lang="en-US" sz="1400" b="1" i="1" smtClean="0">
                            <a:latin typeface="Cambria Math"/>
                          </a:rPr>
                          <m:t>𝑻𝑬𝑺𝑻</m:t>
                        </m:r>
                      </m:e>
                    </m:acc>
                  </m:oMath>
                </a14:m>
                <a:endParaRPr lang="en-US" sz="1400" b="1" dirty="0"/>
              </a:p>
              <a:p>
                <a:pPr marL="285750" indent="-285750">
                  <a:buBlip>
                    <a:blip r:embed="rId3"/>
                  </a:buBlip>
                </a:pPr>
                <a:r>
                  <a:rPr lang="en-US" sz="1400" b="1" dirty="0"/>
                  <a:t>WAIT</a:t>
                </a:r>
              </a:p>
            </p:txBody>
          </p:sp>
        </mc:Choice>
        <mc:Fallback xmlns="">
          <p:sp>
            <p:nvSpPr>
              <p:cNvPr id="8" name="TextBox 7"/>
              <p:cNvSpPr txBox="1">
                <a:spLocks noRot="1" noChangeAspect="1" noMove="1" noResize="1" noEditPoints="1" noAdjustHandles="1" noChangeArrowheads="1" noChangeShapeType="1" noTextEdit="1"/>
              </p:cNvSpPr>
              <p:nvPr/>
            </p:nvSpPr>
            <p:spPr>
              <a:xfrm>
                <a:off x="2522561" y="4953000"/>
                <a:ext cx="2811439" cy="1386342"/>
              </a:xfrm>
              <a:prstGeom prst="rect">
                <a:avLst/>
              </a:prstGeom>
              <a:blipFill rotWithShape="1">
                <a:blip r:embed="rId6"/>
                <a:stretch>
                  <a:fillRect t="-441" b="-3084"/>
                </a:stretch>
              </a:blipFill>
            </p:spPr>
            <p:txBody>
              <a:bodyPr/>
              <a:lstStyle/>
              <a:p>
                <a:r>
                  <a:rPr lang="en-US">
                    <a:noFill/>
                  </a:rPr>
                  <a:t> </a:t>
                </a:r>
              </a:p>
            </p:txBody>
          </p:sp>
        </mc:Fallback>
      </mc:AlternateContent>
      <p:sp>
        <p:nvSpPr>
          <p:cNvPr id="6" name="TextBox 5"/>
          <p:cNvSpPr txBox="1"/>
          <p:nvPr/>
        </p:nvSpPr>
        <p:spPr>
          <a:xfrm>
            <a:off x="118196" y="6553200"/>
            <a:ext cx="6877204" cy="261610"/>
          </a:xfrm>
          <a:prstGeom prst="rect">
            <a:avLst/>
          </a:prstGeom>
          <a:noFill/>
        </p:spPr>
        <p:txBody>
          <a:bodyPr wrap="none" rtlCol="0">
            <a:spAutoFit/>
          </a:bodyPr>
          <a:lstStyle/>
          <a:p>
            <a:r>
              <a:rPr lang="en-US" sz="1100" b="1" dirty="0"/>
              <a:t>Ref: Microprocessor, </a:t>
            </a:r>
            <a:r>
              <a:rPr lang="en-US" sz="1100" b="1" dirty="0" err="1"/>
              <a:t>Atul</a:t>
            </a:r>
            <a:r>
              <a:rPr lang="en-US" sz="1100" b="1" dirty="0"/>
              <a:t> P. </a:t>
            </a:r>
            <a:r>
              <a:rPr lang="en-US" sz="1100" b="1" dirty="0" err="1"/>
              <a:t>Godse</a:t>
            </a:r>
            <a:r>
              <a:rPr lang="en-US" sz="1100" b="1" dirty="0"/>
              <a:t>, </a:t>
            </a:r>
            <a:r>
              <a:rPr lang="en-US" sz="1100" b="1" dirty="0" err="1"/>
              <a:t>Deepali</a:t>
            </a:r>
            <a:r>
              <a:rPr lang="en-US" sz="1100" b="1" dirty="0"/>
              <a:t> A. </a:t>
            </a:r>
            <a:r>
              <a:rPr lang="en-US" sz="1100" b="1" dirty="0" err="1"/>
              <a:t>Gode</a:t>
            </a:r>
            <a:r>
              <a:rPr lang="en-US" sz="1100" b="1" dirty="0"/>
              <a:t>, Technical publications, Chap 11</a:t>
            </a:r>
          </a:p>
        </p:txBody>
      </p:sp>
      <p:sp>
        <p:nvSpPr>
          <p:cNvPr id="7" name="Right Arrow 6"/>
          <p:cNvSpPr/>
          <p:nvPr/>
        </p:nvSpPr>
        <p:spPr>
          <a:xfrm>
            <a:off x="2071048" y="1905000"/>
            <a:ext cx="367352" cy="432376"/>
          </a:xfrm>
          <a:prstGeom prst="rightArrow">
            <a:avLst/>
          </a:prstGeom>
          <a:solidFill>
            <a:srgbClr val="FF9900"/>
          </a:solidFill>
          <a:ln w="3175">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86400" y="1905000"/>
            <a:ext cx="367352" cy="432376"/>
          </a:xfrm>
          <a:prstGeom prst="rightArrow">
            <a:avLst/>
          </a:prstGeom>
          <a:solidFill>
            <a:srgbClr val="FF9900"/>
          </a:solidFill>
          <a:ln w="3175">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86400" y="5282624"/>
            <a:ext cx="367352" cy="432376"/>
          </a:xfrm>
          <a:prstGeom prst="rightArrow">
            <a:avLst/>
          </a:prstGeom>
          <a:solidFill>
            <a:srgbClr val="FF9900"/>
          </a:solidFill>
          <a:ln w="3175">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E:\Maharajas\Microprocessor\8087.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552" y="3369620"/>
            <a:ext cx="2231408" cy="20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78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8" grpId="0" animBg="1"/>
      <p:bldP spid="7" grpId="0" animBg="1"/>
      <p:bldP spid="11" grpId="0" animBg="1"/>
      <p:bldP spid="12"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Co-processor – Intel 8087</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6" name="Oval 5"/>
          <p:cNvSpPr/>
          <p:nvPr/>
        </p:nvSpPr>
        <p:spPr>
          <a:xfrm>
            <a:off x="2286000" y="1828800"/>
            <a:ext cx="990600" cy="8382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chemeClr val="tx1"/>
                </a:solidFill>
              </a:rPr>
              <a:t>ESC</a:t>
            </a:r>
          </a:p>
        </p:txBody>
      </p:sp>
      <p:sp>
        <p:nvSpPr>
          <p:cNvPr id="13" name="Oval 12"/>
          <p:cNvSpPr/>
          <p:nvPr/>
        </p:nvSpPr>
        <p:spPr>
          <a:xfrm>
            <a:off x="1752600" y="3352800"/>
            <a:ext cx="2057400" cy="1143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chemeClr val="tx1"/>
                </a:solidFill>
              </a:rPr>
              <a:t>Execute the 8086 instructions</a:t>
            </a:r>
          </a:p>
        </p:txBody>
      </p:sp>
      <p:sp>
        <p:nvSpPr>
          <p:cNvPr id="14" name="Oval 13"/>
          <p:cNvSpPr/>
          <p:nvPr/>
        </p:nvSpPr>
        <p:spPr>
          <a:xfrm>
            <a:off x="2209800" y="5181600"/>
            <a:ext cx="1143000" cy="8382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chemeClr val="tx1"/>
                </a:solidFill>
              </a:rPr>
              <a:t>WAIT</a:t>
            </a:r>
          </a:p>
        </p:txBody>
      </p:sp>
      <p:sp>
        <p:nvSpPr>
          <p:cNvPr id="15" name="Oval 14"/>
          <p:cNvSpPr/>
          <p:nvPr/>
        </p:nvSpPr>
        <p:spPr>
          <a:xfrm>
            <a:off x="4585648" y="1828800"/>
            <a:ext cx="1524000" cy="838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solidFill>
                  <a:schemeClr val="tx1"/>
                </a:solidFill>
              </a:rPr>
              <a:t>Monitor 8086/ 8088</a:t>
            </a:r>
          </a:p>
        </p:txBody>
      </p:sp>
      <p:sp>
        <p:nvSpPr>
          <p:cNvPr id="16" name="Oval 15"/>
          <p:cNvSpPr/>
          <p:nvPr/>
        </p:nvSpPr>
        <p:spPr>
          <a:xfrm>
            <a:off x="4087504" y="3200400"/>
            <a:ext cx="2541896" cy="1295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solidFill>
                  <a:schemeClr val="tx1"/>
                </a:solidFill>
              </a:rPr>
              <a:t>Deactivate the host’s TEST pin and execute the specific operation</a:t>
            </a:r>
          </a:p>
        </p:txBody>
      </p:sp>
      <p:sp>
        <p:nvSpPr>
          <p:cNvPr id="17" name="Oval 16"/>
          <p:cNvSpPr/>
          <p:nvPr/>
        </p:nvSpPr>
        <p:spPr>
          <a:xfrm>
            <a:off x="4544704" y="5181600"/>
            <a:ext cx="1627496" cy="838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solidFill>
                  <a:schemeClr val="tx1"/>
                </a:solidFill>
              </a:rPr>
              <a:t>Activate the TEST pin </a:t>
            </a:r>
          </a:p>
        </p:txBody>
      </p:sp>
      <p:cxnSp>
        <p:nvCxnSpPr>
          <p:cNvPr id="10" name="Straight Arrow Connector 9"/>
          <p:cNvCxnSpPr>
            <a:endCxn id="6" idx="0"/>
          </p:cNvCxnSpPr>
          <p:nvPr/>
        </p:nvCxnSpPr>
        <p:spPr>
          <a:xfrm>
            <a:off x="2781300" y="11430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81300" y="26670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781300" y="44958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78456" y="60198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47648" y="11430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47648" y="2667000"/>
            <a:ext cx="0" cy="5334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347648" y="44958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stCxn id="6" idx="6"/>
            <a:endCxn id="15" idx="2"/>
          </p:cNvCxnSpPr>
          <p:nvPr/>
        </p:nvCxnSpPr>
        <p:spPr>
          <a:xfrm>
            <a:off x="3276600" y="2247900"/>
            <a:ext cx="1309048" cy="0"/>
          </a:xfrm>
          <a:prstGeom prst="straightConnector1">
            <a:avLst/>
          </a:prstGeom>
          <a:ln w="28575">
            <a:solidFill>
              <a:schemeClr val="accent5">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46" name="Straight Arrow Connector 1045"/>
          <p:cNvCxnSpPr>
            <a:stCxn id="17" idx="2"/>
            <a:endCxn id="14" idx="6"/>
          </p:cNvCxnSpPr>
          <p:nvPr/>
        </p:nvCxnSpPr>
        <p:spPr>
          <a:xfrm flipH="1">
            <a:off x="3352800" y="5600700"/>
            <a:ext cx="1191904" cy="0"/>
          </a:xfrm>
          <a:prstGeom prst="straightConnector1">
            <a:avLst/>
          </a:prstGeom>
          <a:ln w="28575">
            <a:solidFill>
              <a:schemeClr val="accent5">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49" name="Straight Connector 1048"/>
          <p:cNvCxnSpPr/>
          <p:nvPr/>
        </p:nvCxnSpPr>
        <p:spPr>
          <a:xfrm>
            <a:off x="5358452" y="6362700"/>
            <a:ext cx="1499548"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p:cNvCxnSpPr/>
          <p:nvPr/>
        </p:nvCxnSpPr>
        <p:spPr>
          <a:xfrm flipV="1">
            <a:off x="6858000" y="1676400"/>
            <a:ext cx="0" cy="468630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3" name="Straight Arrow Connector 1052"/>
          <p:cNvCxnSpPr/>
          <p:nvPr/>
        </p:nvCxnSpPr>
        <p:spPr>
          <a:xfrm flipH="1">
            <a:off x="5358452" y="1676400"/>
            <a:ext cx="1499548" cy="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55" name="Straight Connector 1054"/>
          <p:cNvCxnSpPr>
            <a:stCxn id="17" idx="4"/>
          </p:cNvCxnSpPr>
          <p:nvPr/>
        </p:nvCxnSpPr>
        <p:spPr>
          <a:xfrm>
            <a:off x="5358452" y="6019800"/>
            <a:ext cx="0" cy="34290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056" name="TextBox 1055"/>
          <p:cNvSpPr txBox="1"/>
          <p:nvPr/>
        </p:nvSpPr>
        <p:spPr>
          <a:xfrm>
            <a:off x="3120788" y="1534180"/>
            <a:ext cx="1603612" cy="523220"/>
          </a:xfrm>
          <a:prstGeom prst="rect">
            <a:avLst/>
          </a:prstGeom>
          <a:noFill/>
        </p:spPr>
        <p:txBody>
          <a:bodyPr wrap="square" rtlCol="0">
            <a:spAutoFit/>
          </a:bodyPr>
          <a:lstStyle/>
          <a:p>
            <a:pPr algn="ctr"/>
            <a:r>
              <a:rPr lang="en-US" sz="1400" b="1" dirty="0"/>
              <a:t>Wake up the coprocessor</a:t>
            </a:r>
          </a:p>
        </p:txBody>
      </p:sp>
      <p:sp>
        <p:nvSpPr>
          <p:cNvPr id="65" name="TextBox 64"/>
          <p:cNvSpPr txBox="1"/>
          <p:nvPr/>
        </p:nvSpPr>
        <p:spPr>
          <a:xfrm>
            <a:off x="3273188" y="5929640"/>
            <a:ext cx="1603612" cy="523220"/>
          </a:xfrm>
          <a:prstGeom prst="rect">
            <a:avLst/>
          </a:prstGeom>
          <a:noFill/>
        </p:spPr>
        <p:txBody>
          <a:bodyPr wrap="square" rtlCol="0">
            <a:spAutoFit/>
          </a:bodyPr>
          <a:lstStyle/>
          <a:p>
            <a:pPr algn="ctr"/>
            <a:r>
              <a:rPr lang="en-US" sz="1400" b="1" dirty="0"/>
              <a:t>Wake up the 8086/ 8088</a:t>
            </a:r>
          </a:p>
        </p:txBody>
      </p:sp>
      <p:sp>
        <p:nvSpPr>
          <p:cNvPr id="66" name="TextBox 65"/>
          <p:cNvSpPr txBox="1"/>
          <p:nvPr/>
        </p:nvSpPr>
        <p:spPr>
          <a:xfrm>
            <a:off x="1981200" y="835223"/>
            <a:ext cx="1603612" cy="307777"/>
          </a:xfrm>
          <a:prstGeom prst="rect">
            <a:avLst/>
          </a:prstGeom>
          <a:noFill/>
        </p:spPr>
        <p:txBody>
          <a:bodyPr wrap="square" rtlCol="0">
            <a:spAutoFit/>
          </a:bodyPr>
          <a:lstStyle/>
          <a:p>
            <a:pPr algn="ctr"/>
            <a:r>
              <a:rPr lang="en-US" sz="1400" b="1" dirty="0"/>
              <a:t>8086/ 8088</a:t>
            </a:r>
          </a:p>
        </p:txBody>
      </p:sp>
      <p:sp>
        <p:nvSpPr>
          <p:cNvPr id="67" name="TextBox 66"/>
          <p:cNvSpPr txBox="1"/>
          <p:nvPr/>
        </p:nvSpPr>
        <p:spPr>
          <a:xfrm>
            <a:off x="4568588" y="833734"/>
            <a:ext cx="1603612" cy="307777"/>
          </a:xfrm>
          <a:prstGeom prst="rect">
            <a:avLst/>
          </a:prstGeom>
          <a:noFill/>
        </p:spPr>
        <p:txBody>
          <a:bodyPr wrap="square" rtlCol="0">
            <a:spAutoFit/>
          </a:bodyPr>
          <a:lstStyle/>
          <a:p>
            <a:pPr algn="ctr"/>
            <a:r>
              <a:rPr lang="en-US" sz="1400" b="1" dirty="0"/>
              <a:t>Coprocessor</a:t>
            </a:r>
          </a:p>
        </p:txBody>
      </p:sp>
    </p:spTree>
    <p:extLst>
      <p:ext uri="{BB962C8B-B14F-4D97-AF65-F5344CB8AC3E}">
        <p14:creationId xmlns:p14="http://schemas.microsoft.com/office/powerpoint/2010/main" val="21924521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E6815B-E59C-4D87-B1F6-ECBDD22AF1DC}" type="slidenum">
              <a:rPr lang="en-US" smtClean="0"/>
              <a:pPr/>
              <a:t>129</a:t>
            </a:fld>
            <a:endParaRPr lang="en-US" dirty="0"/>
          </a:p>
        </p:txBody>
      </p:sp>
    </p:spTree>
    <p:extLst>
      <p:ext uri="{BB962C8B-B14F-4D97-AF65-F5344CB8AC3E}">
        <p14:creationId xmlns:p14="http://schemas.microsoft.com/office/powerpoint/2010/main" val="3130271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4539344"/>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5" name="TextBox 4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8086 itself generates all the bus control signals</a:t>
                </a: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694115271"/>
                  </p:ext>
                </p:extLst>
              </p:nvPr>
            </p:nvGraphicFramePr>
            <p:xfrm>
              <a:off x="3385457" y="237744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a:solidFill>
                                <a:srgbClr val="FF0066"/>
                              </a:solidFill>
                              <a:latin typeface="Verdana" pitchFamily="34" charset="0"/>
                              <a:ea typeface="Verdana" pitchFamily="34" charset="0"/>
                              <a:cs typeface="Verdana" pitchFamily="34" charset="0"/>
                            </a:rPr>
                            <a:t>DT/</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m:t>
                                  </m:r>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Data Transmit/ Receive</a:t>
                          </a:r>
                          <a:r>
                            <a:rPr lang="en-US" sz="1200" dirty="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transceivers</a:t>
                          </a: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694115271"/>
                  </p:ext>
                </p:extLst>
              </p:nvPr>
            </p:nvGraphicFramePr>
            <p:xfrm>
              <a:off x="3385457" y="237744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5"/>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Transmit/ Receive</a:t>
                          </a:r>
                          <a:r>
                            <a:rPr lang="en-US" sz="1200" dirty="0" smtClean="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8"/>
              <p:cNvGraphicFramePr>
                <a:graphicFrameLocks noGrp="1"/>
              </p:cNvGraphicFramePr>
              <p:nvPr>
                <p:extLst>
                  <p:ext uri="{D42A27DB-BD31-4B8C-83A1-F6EECF244321}">
                    <p14:modId xmlns:p14="http://schemas.microsoft.com/office/powerpoint/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𝐃𝐄𝐍</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Data Enable</a:t>
                          </a:r>
                          <a:r>
                            <a:rPr lang="en-US" sz="1200" dirty="0">
                              <a:solidFill>
                                <a:sysClr val="windowText" lastClr="000000"/>
                              </a:solidFill>
                              <a:latin typeface="Verdana" pitchFamily="34" charset="0"/>
                              <a:ea typeface="Verdana" pitchFamily="34" charset="0"/>
                              <a:cs typeface="Verdana" pitchFamily="34" charset="0"/>
                            </a:rPr>
                            <a:t>) Output signal</a:t>
                          </a:r>
                          <a:r>
                            <a:rPr lang="en-US" sz="1200" baseline="0" dirty="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9" name="Table 48"/>
              <p:cNvGraphicFramePr>
                <a:graphicFrameLocks noGrp="1"/>
              </p:cNvGraphicFramePr>
              <p:nvPr>
                <p:extLst>
                  <p:ext uri="{D42A27DB-BD31-4B8C-83A1-F6EECF244321}">
                    <p14:modId xmlns:p14="http://schemas.microsoft.com/office/powerpoint/2010/main" xmlns="" xmlns:a14="http://schemas.microsoft.com/office/drawing/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6"/>
                          <a:stretch>
                            <a:fillRect t="-1333" r="-489610" b="-9333"/>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Enable</a:t>
                          </a:r>
                          <a:r>
                            <a:rPr lang="en-US" sz="1200" dirty="0" smtClean="0">
                              <a:solidFill>
                                <a:sysClr val="windowText" lastClr="000000"/>
                              </a:solidFill>
                              <a:latin typeface="Verdana" pitchFamily="34" charset="0"/>
                              <a:ea typeface="Verdana" pitchFamily="34" charset="0"/>
                              <a:cs typeface="Verdana" pitchFamily="34" charset="0"/>
                            </a:rPr>
                            <a:t>) Output signal</a:t>
                          </a:r>
                          <a:r>
                            <a:rPr lang="en-US" sz="1200" baseline="0" dirty="0" smtClean="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graphicFrame>
        <p:nvGraphicFramePr>
          <p:cNvPr id="50" name="Table 49"/>
          <p:cNvGraphicFramePr>
            <a:graphicFrameLocks noGrp="1"/>
          </p:cNvGraphicFramePr>
          <p:nvPr>
            <p:extLst>
              <p:ext uri="{D42A27DB-BD31-4B8C-83A1-F6EECF244321}">
                <p14:modId xmlns:p14="http://schemas.microsoft.com/office/powerpoint/2010/main" val="3590338562"/>
              </p:ext>
            </p:extLst>
          </p:nvPr>
        </p:nvGraphicFramePr>
        <p:xfrm>
          <a:off x="3385457" y="385572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a:solidFill>
                            <a:srgbClr val="FF0066"/>
                          </a:solidFill>
                          <a:latin typeface="Verdana" pitchFamily="34" charset="0"/>
                          <a:ea typeface="Verdana" pitchFamily="34" charset="0"/>
                          <a:cs typeface="Verdana" pitchFamily="34" charset="0"/>
                        </a:rPr>
                        <a:t>ALE</a:t>
                      </a: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Address Latch Enable</a:t>
                      </a:r>
                      <a:r>
                        <a:rPr lang="en-US" sz="1200" dirty="0">
                          <a:solidFill>
                            <a:schemeClr val="tx1"/>
                          </a:solidFill>
                          <a:latin typeface="Verdana" pitchFamily="34" charset="0"/>
                          <a:ea typeface="Verdana" pitchFamily="34" charset="0"/>
                          <a:cs typeface="Verdana" pitchFamily="34" charset="0"/>
                        </a:rPr>
                        <a:t>) Used</a:t>
                      </a:r>
                      <a:r>
                        <a:rPr lang="en-US" sz="1200" baseline="0" dirty="0">
                          <a:solidFill>
                            <a:schemeClr val="tx1"/>
                          </a:solidFill>
                          <a:latin typeface="Verdana" pitchFamily="34" charset="0"/>
                          <a:ea typeface="Verdana" pitchFamily="34" charset="0"/>
                          <a:cs typeface="Verdana" pitchFamily="34" charset="0"/>
                        </a:rPr>
                        <a:t> to </a:t>
                      </a:r>
                      <a:r>
                        <a:rPr lang="en-US" sz="1200" baseline="0" dirty="0" err="1">
                          <a:solidFill>
                            <a:schemeClr val="tx1"/>
                          </a:solidFill>
                          <a:latin typeface="Verdana" pitchFamily="34" charset="0"/>
                          <a:ea typeface="Verdana" pitchFamily="34" charset="0"/>
                          <a:cs typeface="Verdana" pitchFamily="34" charset="0"/>
                        </a:rPr>
                        <a:t>demultiplex</a:t>
                      </a:r>
                      <a:r>
                        <a:rPr lang="en-US" sz="1200" baseline="0" dirty="0">
                          <a:solidFill>
                            <a:schemeClr val="tx1"/>
                          </a:solidFill>
                          <a:latin typeface="Verdana" pitchFamily="34" charset="0"/>
                          <a:ea typeface="Verdana" pitchFamily="34" charset="0"/>
                          <a:cs typeface="Verdana" pitchFamily="34" charset="0"/>
                        </a:rPr>
                        <a:t> the address and data lines using external latches</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51" name="Table 50"/>
              <p:cNvGraphicFramePr>
                <a:graphicFrameLocks noGrp="1"/>
              </p:cNvGraphicFramePr>
              <p:nvPr>
                <p:extLst>
                  <p:ext uri="{D42A27DB-BD31-4B8C-83A1-F6EECF244321}">
                    <p14:modId xmlns:p14="http://schemas.microsoft.com/office/powerpoint/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a:solidFill>
                                <a:srgbClr val="FF0066"/>
                              </a:solidFill>
                              <a:latin typeface="Verdana" pitchFamily="34" charset="0"/>
                              <a:ea typeface="Verdana" pitchFamily="34" charset="0"/>
                              <a:cs typeface="Verdana" pitchFamily="34" charset="0"/>
                            </a:rPr>
                            <a:t>M/</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𝐈𝐎</m:t>
                                  </m:r>
                                </m:e>
                              </m:acc>
                            </m:oMath>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ysClr val="windowText" lastClr="000000"/>
                              </a:solidFill>
                              <a:latin typeface="Verdana" pitchFamily="34" charset="0"/>
                              <a:ea typeface="Verdana" pitchFamily="34" charset="0"/>
                              <a:cs typeface="Verdana" pitchFamily="34" charset="0"/>
                            </a:rPr>
                            <a:t>Used to differentiate</a:t>
                          </a:r>
                          <a:r>
                            <a:rPr lang="en-US" sz="1200" baseline="0" dirty="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a:solidFill>
                                <a:srgbClr val="FF0066"/>
                              </a:solidFill>
                              <a:latin typeface="Verdana" pitchFamily="34" charset="0"/>
                              <a:ea typeface="Verdana" pitchFamily="34" charset="0"/>
                              <a:cs typeface="Verdana" pitchFamily="34" charset="0"/>
                            </a:rPr>
                            <a:t>high</a:t>
                          </a:r>
                          <a:r>
                            <a:rPr lang="en-US" sz="1200" baseline="0" dirty="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a:solidFill>
                                <a:srgbClr val="FF0066"/>
                              </a:solidFill>
                              <a:latin typeface="Verdana" pitchFamily="34" charset="0"/>
                              <a:ea typeface="Verdana" pitchFamily="34" charset="0"/>
                              <a:cs typeface="Verdana" pitchFamily="34" charset="0"/>
                            </a:rPr>
                            <a:t>low</a:t>
                          </a:r>
                          <a:r>
                            <a:rPr lang="en-US" sz="1200" baseline="0" dirty="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1" name="Table 50"/>
              <p:cNvGraphicFramePr>
                <a:graphicFrameLocks noGrp="1"/>
              </p:cNvGraphicFramePr>
              <p:nvPr>
                <p:extLst>
                  <p:ext uri="{D42A27DB-BD31-4B8C-83A1-F6EECF244321}">
                    <p14:modId xmlns:p14="http://schemas.microsoft.com/office/powerpoint/2010/main" xmlns="" xmlns:a14="http://schemas.microsoft.com/office/drawing/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7"/>
                          <a:stretch>
                            <a:fillRect t="-952" r="-489610" b="-666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ysClr val="windowText" lastClr="000000"/>
                              </a:solidFill>
                              <a:latin typeface="Verdana" pitchFamily="34" charset="0"/>
                              <a:ea typeface="Verdana" pitchFamily="34" charset="0"/>
                              <a:cs typeface="Verdana" pitchFamily="34" charset="0"/>
                            </a:rPr>
                            <a:t>Used to differentiate</a:t>
                          </a:r>
                          <a:r>
                            <a:rPr lang="en-US" sz="1200" baseline="0" dirty="0" smtClean="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smtClean="0">
                              <a:solidFill>
                                <a:srgbClr val="FF0066"/>
                              </a:solidFill>
                              <a:latin typeface="Verdana" pitchFamily="34" charset="0"/>
                              <a:ea typeface="Verdana" pitchFamily="34" charset="0"/>
                              <a:cs typeface="Verdana" pitchFamily="34" charset="0"/>
                            </a:rPr>
                            <a:t>high</a:t>
                          </a:r>
                          <a:r>
                            <a:rPr lang="en-US" sz="1200" baseline="0" dirty="0" smtClean="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ext uri="{D42A27DB-BD31-4B8C-83A1-F6EECF244321}">
                    <p14:modId xmlns:p14="http://schemas.microsoft.com/office/powerpoint/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𝐖𝐑</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baseline="0" dirty="0">
                              <a:solidFill>
                                <a:sysClr val="windowText" lastClr="000000"/>
                              </a:solidFill>
                              <a:latin typeface="Verdana" pitchFamily="34" charset="0"/>
                              <a:ea typeface="Verdana" pitchFamily="34" charset="0"/>
                              <a:cs typeface="Verdana" pitchFamily="34" charset="0"/>
                            </a:rPr>
                            <a:t>Write control signal; asserted </a:t>
                          </a:r>
                          <a:r>
                            <a:rPr lang="en-US" sz="1200" baseline="0" dirty="0">
                              <a:solidFill>
                                <a:srgbClr val="FF0066"/>
                              </a:solidFill>
                              <a:latin typeface="Verdana" pitchFamily="34" charset="0"/>
                              <a:ea typeface="Verdana" pitchFamily="34" charset="0"/>
                              <a:cs typeface="Verdana" pitchFamily="34" charset="0"/>
                            </a:rPr>
                            <a:t>low</a:t>
                          </a:r>
                          <a:r>
                            <a:rPr lang="en-US" sz="1200" baseline="0" dirty="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2" name="Table 51"/>
              <p:cNvGraphicFramePr>
                <a:graphicFrameLocks noGrp="1"/>
              </p:cNvGraphicFramePr>
              <p:nvPr>
                <p:extLst>
                  <p:ext uri="{D42A27DB-BD31-4B8C-83A1-F6EECF244321}">
                    <p14:modId xmlns:p14="http://schemas.microsoft.com/office/powerpoint/2010/main" xmlns="" xmlns:a14="http://schemas.microsoft.com/office/drawing/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8"/>
                          <a:stretch>
                            <a:fillRect t="-1333" r="-489610" b="-9333"/>
                          </a:stretch>
                        </a:blipFill>
                      </a:tcPr>
                    </a:tc>
                    <a:tc>
                      <a:txBody>
                        <a:bodyPr/>
                        <a:lstStyle/>
                        <a:p>
                          <a:r>
                            <a:rPr lang="en-US" sz="1200" baseline="0" dirty="0" smtClean="0">
                              <a:solidFill>
                                <a:sysClr val="windowText" lastClr="000000"/>
                              </a:solidFill>
                              <a:latin typeface="Verdana" pitchFamily="34" charset="0"/>
                              <a:ea typeface="Verdana" pitchFamily="34" charset="0"/>
                              <a:cs typeface="Verdana" pitchFamily="34" charset="0"/>
                            </a:rPr>
                            <a:t>Write control signal; asserted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52"/>
              <p:cNvGraphicFramePr>
                <a:graphicFrameLocks noGrp="1"/>
              </p:cNvGraphicFramePr>
              <p:nvPr>
                <p:extLst>
                  <p:ext uri="{D42A27DB-BD31-4B8C-83A1-F6EECF244321}">
                    <p14:modId xmlns:p14="http://schemas.microsoft.com/office/powerpoint/2010/main" val="2490951794"/>
                  </p:ext>
                </p:extLst>
              </p:nvPr>
            </p:nvGraphicFramePr>
            <p:xfrm>
              <a:off x="3385457" y="576072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𝐈𝐍𝐓𝐀</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Interrupt Acknowledge</a:t>
                          </a:r>
                          <a:r>
                            <a:rPr lang="en-US" sz="1200" dirty="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a:solidFill>
                                <a:srgbClr val="FF0066"/>
                              </a:solidFill>
                              <a:latin typeface="Verdana" pitchFamily="34" charset="0"/>
                              <a:ea typeface="Verdana" pitchFamily="34" charset="0"/>
                              <a:cs typeface="Verdana" pitchFamily="34" charset="0"/>
                            </a:rPr>
                            <a:t>low </a:t>
                          </a:r>
                          <a:r>
                            <a:rPr lang="en-US" sz="1200" dirty="0">
                              <a:solidFill>
                                <a:schemeClr val="tx1"/>
                              </a:solidFill>
                              <a:latin typeface="Verdana" pitchFamily="34" charset="0"/>
                              <a:ea typeface="Verdana" pitchFamily="34" charset="0"/>
                              <a:cs typeface="Verdana" pitchFamily="34" charset="0"/>
                            </a:rPr>
                            <a:t>on this line.</a:t>
                          </a: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3" name="Table 52"/>
              <p:cNvGraphicFramePr>
                <a:graphicFrameLocks noGrp="1"/>
              </p:cNvGraphicFramePr>
              <p:nvPr>
                <p:extLst>
                  <p:ext uri="{D42A27DB-BD31-4B8C-83A1-F6EECF244321}">
                    <p14:modId xmlns:p14="http://schemas.microsoft.com/office/powerpoint/2010/main" xmlns="" xmlns:a14="http://schemas.microsoft.com/office/drawing/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9"/>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Interrupt Acknowledge</a:t>
                          </a:r>
                          <a:r>
                            <a:rPr lang="en-US" sz="1200" dirty="0" smtClean="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smtClean="0">
                              <a:solidFill>
                                <a:srgbClr val="FF0066"/>
                              </a:solidFill>
                              <a:latin typeface="Verdana" pitchFamily="34" charset="0"/>
                              <a:ea typeface="Verdana" pitchFamily="34" charset="0"/>
                              <a:cs typeface="Verdana" pitchFamily="34" charset="0"/>
                            </a:rPr>
                            <a:t>low </a:t>
                          </a:r>
                          <a:r>
                            <a:rPr lang="en-US" sz="1200" dirty="0" smtClean="0">
                              <a:solidFill>
                                <a:schemeClr val="tx1"/>
                              </a:solidFill>
                              <a:latin typeface="Verdana" pitchFamily="34" charset="0"/>
                              <a:ea typeface="Verdana" pitchFamily="34" charset="0"/>
                              <a:cs typeface="Verdana" pitchFamily="34" charset="0"/>
                            </a:rPr>
                            <a:t>on this line.</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13</a:t>
            </a:fld>
            <a:endParaRPr lang="en-US" dirty="0"/>
          </a:p>
        </p:txBody>
      </p:sp>
      <p:sp>
        <p:nvSpPr>
          <p:cNvPr id="4" name="Rectangle 3"/>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91456" y="188879"/>
            <a:ext cx="2906565" cy="338554"/>
          </a:xfrm>
          <a:prstGeom prst="rect">
            <a:avLst/>
          </a:prstGeom>
          <a:solidFill>
            <a:srgbClr val="99FFCC"/>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Minimum mode signals</a:t>
            </a:r>
          </a:p>
        </p:txBody>
      </p:sp>
    </p:spTree>
    <p:extLst>
      <p:ext uri="{BB962C8B-B14F-4D97-AF65-F5344CB8AC3E}">
        <p14:creationId xmlns:p14="http://schemas.microsoft.com/office/powerpoint/2010/main" val="22288753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42" presetClass="path" presetSubtype="0" accel="50000" decel="50000" fill="hold" grpId="1" nodeType="withEffect">
                                  <p:stCondLst>
                                    <p:cond delay="0"/>
                                  </p:stCondLst>
                                  <p:childTnLst>
                                    <p:animMotion origin="layout" path="M 2.77778E-6 1.85185E-6 L 2.77778E-6 0.03171 " pathEditMode="relative" rAng="0" ptsTypes="AA">
                                      <p:cBhvr>
                                        <p:cTn id="17" dur="500" fill="hold"/>
                                        <p:tgtEl>
                                          <p:spTgt spid="44"/>
                                        </p:tgtEl>
                                        <p:attrNameLst>
                                          <p:attrName>ppt_x</p:attrName>
                                          <p:attrName>ppt_y</p:attrName>
                                        </p:attrNameLst>
                                      </p:cBhvr>
                                      <p:rCtr x="0" y="1574"/>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42" presetClass="path" presetSubtype="0" accel="50000" decel="50000" fill="hold" grpId="2" nodeType="withEffect">
                                  <p:stCondLst>
                                    <p:cond delay="0"/>
                                  </p:stCondLst>
                                  <p:childTnLst>
                                    <p:animMotion origin="layout" path="M 2.77778E-6 0.03171 L 2.77778E-6 0.06342 " pathEditMode="relative" rAng="0" ptsTypes="AA">
                                      <p:cBhvr>
                                        <p:cTn id="24" dur="500" fill="hold"/>
                                        <p:tgtEl>
                                          <p:spTgt spid="44"/>
                                        </p:tgtEl>
                                        <p:attrNameLst>
                                          <p:attrName>ppt_x</p:attrName>
                                          <p:attrName>ppt_y</p:attrName>
                                        </p:attrNameLst>
                                      </p:cBhvr>
                                      <p:rCtr x="0" y="1574"/>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64" presetClass="path" presetSubtype="0" accel="50000" decel="50000" fill="hold" grpId="3" nodeType="withEffect">
                                  <p:stCondLst>
                                    <p:cond delay="0"/>
                                  </p:stCondLst>
                                  <p:childTnLst>
                                    <p:animMotion origin="layout" path="M 2.77778E-6 0.06412 L 2.77778E-6 -0.03588 " pathEditMode="relative" rAng="0" ptsTypes="AA">
                                      <p:cBhvr>
                                        <p:cTn id="31" dur="500" fill="hold"/>
                                        <p:tgtEl>
                                          <p:spTgt spid="44"/>
                                        </p:tgtEl>
                                        <p:attrNameLst>
                                          <p:attrName>ppt_x</p:attrName>
                                          <p:attrName>ppt_y</p:attrName>
                                        </p:attrNameLst>
                                      </p:cBhvr>
                                      <p:rCtr x="0" y="-500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64" presetClass="path" presetSubtype="0" accel="50000" decel="50000" fill="hold" grpId="4" nodeType="withEffect">
                                  <p:stCondLst>
                                    <p:cond delay="0"/>
                                  </p:stCondLst>
                                  <p:childTnLst>
                                    <p:animMotion origin="layout" path="M 2.77778E-6 -0.03496 L 2.77778E-6 -0.0581 " pathEditMode="relative" rAng="0" ptsTypes="AA">
                                      <p:cBhvr>
                                        <p:cTn id="38" dur="500" fill="hold"/>
                                        <p:tgtEl>
                                          <p:spTgt spid="44"/>
                                        </p:tgtEl>
                                        <p:attrNameLst>
                                          <p:attrName>ppt_x</p:attrName>
                                          <p:attrName>ppt_y</p:attrName>
                                        </p:attrNameLst>
                                      </p:cBhvr>
                                      <p:rCtr x="0" y="-1157"/>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42" presetClass="path" presetSubtype="0" accel="50000" decel="50000" fill="hold" grpId="5" nodeType="withEffect">
                                  <p:stCondLst>
                                    <p:cond delay="0"/>
                                  </p:stCondLst>
                                  <p:childTnLst>
                                    <p:animMotion origin="layout" path="M 2.77778E-6 -0.05648 L 2.77778E-6 0.08819 " pathEditMode="relative" rAng="0" ptsTypes="AA">
                                      <p:cBhvr>
                                        <p:cTn id="45" dur="500" fill="hold"/>
                                        <p:tgtEl>
                                          <p:spTgt spid="44"/>
                                        </p:tgtEl>
                                        <p:attrNameLst>
                                          <p:attrName>ppt_x</p:attrName>
                                          <p:attrName>ppt_y</p:attrName>
                                        </p:attrNameLst>
                                      </p:cBhvr>
                                      <p:rCtr x="0" y="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4" grpId="2" animBg="1"/>
      <p:bldP spid="44" grpId="3" animBg="1"/>
      <p:bldP spid="44" grpId="4" animBg="1"/>
      <p:bldP spid="44" grpId="5"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3733800"/>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7" name="Table 46"/>
          <p:cNvGraphicFramePr>
            <a:graphicFrameLocks noGrp="1"/>
          </p:cNvGraphicFramePr>
          <p:nvPr>
            <p:extLst>
              <p:ext uri="{D42A27DB-BD31-4B8C-83A1-F6EECF244321}">
                <p14:modId xmlns:p14="http://schemas.microsoft.com/office/powerpoint/2010/main" val="1320106113"/>
              </p:ext>
            </p:extLst>
          </p:nvPr>
        </p:nvGraphicFramePr>
        <p:xfrm>
          <a:off x="3385457" y="2362200"/>
          <a:ext cx="5529943" cy="100584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a:solidFill>
                            <a:srgbClr val="FF0066"/>
                          </a:solidFill>
                          <a:latin typeface="Verdana" pitchFamily="34" charset="0"/>
                          <a:ea typeface="Verdana" pitchFamily="34" charset="0"/>
                          <a:cs typeface="Verdana" pitchFamily="34" charset="0"/>
                        </a:rPr>
                        <a:t>HOLD</a:t>
                      </a:r>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Input signal to the processor form the</a:t>
                      </a:r>
                      <a:r>
                        <a:rPr lang="en-US" sz="1200" baseline="0" dirty="0">
                          <a:solidFill>
                            <a:sysClr val="windowText" lastClr="000000"/>
                          </a:solidFill>
                          <a:latin typeface="Verdana" pitchFamily="34" charset="0"/>
                          <a:ea typeface="Verdana" pitchFamily="34" charset="0"/>
                          <a:cs typeface="Verdana" pitchFamily="34" charset="0"/>
                        </a:rPr>
                        <a:t> bus masters as a request to grant the control of the bus. </a:t>
                      </a:r>
                    </a:p>
                    <a:p>
                      <a:endParaRPr lang="en-US" sz="1200" baseline="0" dirty="0">
                        <a:solidFill>
                          <a:sysClr val="windowText" lastClr="000000"/>
                        </a:solidFill>
                        <a:latin typeface="Verdana" pitchFamily="34" charset="0"/>
                        <a:ea typeface="Verdana" pitchFamily="34" charset="0"/>
                        <a:cs typeface="Verdana" pitchFamily="34" charset="0"/>
                      </a:endParaRPr>
                    </a:p>
                    <a:p>
                      <a:r>
                        <a:rPr lang="en-US" sz="1200" baseline="0" dirty="0">
                          <a:solidFill>
                            <a:sysClr val="windowText" lastClr="000000"/>
                          </a:solidFill>
                          <a:latin typeface="Verdana" pitchFamily="34" charset="0"/>
                          <a:ea typeface="Verdana" pitchFamily="34" charset="0"/>
                          <a:cs typeface="Verdana" pitchFamily="34" charset="0"/>
                        </a:rPr>
                        <a:t>Usually used by the DMA controller to get the control of the bus.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229589364"/>
              </p:ext>
            </p:extLst>
          </p:nvPr>
        </p:nvGraphicFramePr>
        <p:xfrm>
          <a:off x="3385457" y="3764280"/>
          <a:ext cx="5529943" cy="118872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a:solidFill>
                            <a:srgbClr val="FF0066"/>
                          </a:solidFill>
                          <a:latin typeface="Verdana" pitchFamily="34" charset="0"/>
                          <a:ea typeface="Verdana" pitchFamily="34" charset="0"/>
                          <a:cs typeface="Verdana" pitchFamily="34" charset="0"/>
                        </a:rPr>
                        <a:t>HLDA</a:t>
                      </a: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Hold Acknowledge</a:t>
                      </a:r>
                      <a:r>
                        <a:rPr lang="en-US" sz="1200" dirty="0">
                          <a:solidFill>
                            <a:sysClr val="windowText" lastClr="000000"/>
                          </a:solidFill>
                          <a:latin typeface="Verdana" pitchFamily="34" charset="0"/>
                          <a:ea typeface="Verdana" pitchFamily="34" charset="0"/>
                          <a:cs typeface="Verdana" pitchFamily="34" charset="0"/>
                        </a:rPr>
                        <a:t>) Acknowledge</a:t>
                      </a:r>
                      <a:r>
                        <a:rPr lang="en-US" sz="1200" baseline="0" dirty="0">
                          <a:solidFill>
                            <a:sysClr val="windowText" lastClr="000000"/>
                          </a:solidFill>
                          <a:latin typeface="Verdana" pitchFamily="34" charset="0"/>
                          <a:ea typeface="Verdana" pitchFamily="34" charset="0"/>
                          <a:cs typeface="Verdana" pitchFamily="34" charset="0"/>
                        </a:rPr>
                        <a:t> signal by the processor to the bus master requesting the control of the bus through HOLD.</a:t>
                      </a:r>
                    </a:p>
                    <a:p>
                      <a:endParaRPr lang="en-US" sz="1200" baseline="0" dirty="0">
                        <a:solidFill>
                          <a:sysClr val="windowText" lastClr="000000"/>
                        </a:solidFill>
                        <a:latin typeface="Verdana" pitchFamily="34" charset="0"/>
                        <a:ea typeface="Verdana" pitchFamily="34" charset="0"/>
                        <a:cs typeface="Verdana" pitchFamily="34" charset="0"/>
                      </a:endParaRPr>
                    </a:p>
                    <a:p>
                      <a:r>
                        <a:rPr lang="en-US" sz="1200" dirty="0">
                          <a:solidFill>
                            <a:sysClr val="windowText" lastClr="000000"/>
                          </a:solidFill>
                          <a:latin typeface="Verdana" pitchFamily="34" charset="0"/>
                          <a:ea typeface="Verdana" pitchFamily="34" charset="0"/>
                          <a:cs typeface="Verdana" pitchFamily="34" charset="0"/>
                        </a:rPr>
                        <a:t>The acknowledge</a:t>
                      </a:r>
                      <a:r>
                        <a:rPr lang="en-US" sz="1200" baseline="0" dirty="0">
                          <a:solidFill>
                            <a:sysClr val="windowText" lastClr="000000"/>
                          </a:solidFill>
                          <a:latin typeface="Verdana" pitchFamily="34" charset="0"/>
                          <a:ea typeface="Verdana" pitchFamily="34" charset="0"/>
                          <a:cs typeface="Verdana" pitchFamily="34" charset="0"/>
                        </a:rPr>
                        <a:t> is asserted high, when the processor accepts HOLD.</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p:sp>
        <p:nvSpPr>
          <p:cNvPr id="48" name="Slide Number Placeholder 47"/>
          <p:cNvSpPr>
            <a:spLocks noGrp="1"/>
          </p:cNvSpPr>
          <p:nvPr>
            <p:ph type="sldNum" sz="quarter" idx="12"/>
          </p:nvPr>
        </p:nvSpPr>
        <p:spPr/>
        <p:txBody>
          <a:bodyPr/>
          <a:lstStyle/>
          <a:p>
            <a:fld id="{85E6815B-E59C-4D87-B1F6-ECBDD22AF1DC}" type="slidenum">
              <a:rPr lang="en-US" smtClean="0"/>
              <a:pPr/>
              <a:t>14</a:t>
            </a:fld>
            <a:endParaRPr lang="en-US" dirty="0"/>
          </a:p>
        </p:txBody>
      </p:sp>
      <p:sp>
        <p:nvSpPr>
          <p:cNvPr id="10" name="Rectangle 9"/>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91456" y="188879"/>
            <a:ext cx="2906565" cy="338554"/>
          </a:xfrm>
          <a:prstGeom prst="rect">
            <a:avLst/>
          </a:prstGeom>
          <a:solidFill>
            <a:srgbClr val="99FFCC"/>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Minimum mode signals</a:t>
            </a:r>
          </a:p>
        </p:txBody>
      </p:sp>
      <mc:AlternateContent xmlns:mc="http://schemas.openxmlformats.org/markup-compatibility/2006" xmlns:a14="http://schemas.microsoft.com/office/drawing/2010/main">
        <mc:Choice Requires="a14">
          <p:sp>
            <p:nvSpPr>
              <p:cNvPr id="15" name="TextBox 1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8086 itself generates all the bus control signals</a:t>
                </a:r>
              </a:p>
            </p:txBody>
          </p:sp>
        </mc:Choice>
        <mc:Fallback xmlns="">
          <p:sp>
            <p:nvSpPr>
              <p:cNvPr id="15" name="TextBox 1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p:spTree>
    <p:extLst>
      <p:ext uri="{BB962C8B-B14F-4D97-AF65-F5344CB8AC3E}">
        <p14:creationId xmlns:p14="http://schemas.microsoft.com/office/powerpoint/2010/main" val="306276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42" presetClass="path" presetSubtype="0" accel="50000" decel="50000" fill="hold" grpId="0" nodeType="withEffect">
                                  <p:stCondLst>
                                    <p:cond delay="0"/>
                                  </p:stCondLst>
                                  <p:childTnLst>
                                    <p:animMotion origin="layout" path="M 2.77778E-6 0.00463 L 2.77778E-6 0.03148 " pathEditMode="relative" rAng="0" ptsTypes="AA">
                                      <p:cBhvr>
                                        <p:cTn id="9" dur="500" fill="hold"/>
                                        <p:tgtEl>
                                          <p:spTgt spid="44"/>
                                        </p:tgtEl>
                                        <p:attrNameLst>
                                          <p:attrName>ppt_x</p:attrName>
                                          <p:attrName>ppt_y</p:attrName>
                                        </p:attrNameLst>
                                      </p:cBhvr>
                                      <p:rCtr x="0" y="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338891"/>
            <a:ext cx="1424940" cy="627902"/>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Pins 24 -31 are reassigned</a:t>
                </a: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094630352"/>
                  </p:ext>
                </p:extLst>
              </p:nvPr>
            </p:nvGraphicFramePr>
            <p:xfrm>
              <a:off x="3385457" y="213360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𝟎</m:t>
                                      </m:r>
                                    </m:sub>
                                  </m:sSub>
                                </m:e>
                              </m:acc>
                            </m:oMath>
                          </a14:m>
                          <a:r>
                            <a:rPr lang="en-US" sz="1200" i="0" dirty="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r>
                            <a:rPr lang="en-US" sz="1200" i="0" dirty="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𝟐</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a:solidFill>
                                <a:srgbClr val="FF0066"/>
                              </a:solidFill>
                              <a:latin typeface="Verdana" pitchFamily="34" charset="0"/>
                              <a:ea typeface="Verdana" pitchFamily="34" charset="0"/>
                              <a:cs typeface="Verdana" pitchFamily="34" charset="0"/>
                            </a:rPr>
                            <a:t>Status signals</a:t>
                          </a:r>
                          <a:r>
                            <a:rPr lang="en-US" sz="1200" dirty="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a:solidFill>
                                <a:sysClr val="windowText" lastClr="000000"/>
                              </a:solidFill>
                              <a:latin typeface="Verdana" pitchFamily="34" charset="0"/>
                              <a:ea typeface="Verdana" pitchFamily="34" charset="0"/>
                              <a:cs typeface="Verdana" pitchFamily="34" charset="0"/>
                            </a:rPr>
                            <a:t> as shown.</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2094630352"/>
                  </p:ext>
                </p:extLst>
              </p:nvPr>
            </p:nvGraphicFramePr>
            <p:xfrm>
              <a:off x="3385457" y="213360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4"/>
                          <a:stretch>
                            <a:fillRect r="-489610" b="-7619"/>
                          </a:stretch>
                        </a:blipFill>
                      </a:tcPr>
                    </a:tc>
                    <a:tc>
                      <a:txBody>
                        <a:bodyPr/>
                        <a:lstStyle/>
                        <a:p>
                          <a:r>
                            <a:rPr lang="en-US" sz="1200" dirty="0" smtClean="0">
                              <a:solidFill>
                                <a:srgbClr val="FF0066"/>
                              </a:solidFill>
                              <a:latin typeface="Verdana" pitchFamily="34" charset="0"/>
                              <a:ea typeface="Verdana" pitchFamily="34" charset="0"/>
                              <a:cs typeface="Verdana" pitchFamily="34" charset="0"/>
                            </a:rPr>
                            <a:t>Status signals</a:t>
                          </a:r>
                          <a:r>
                            <a:rPr lang="en-US" sz="1200" dirty="0" smtClean="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smtClean="0">
                              <a:solidFill>
                                <a:sysClr val="windowText" lastClr="000000"/>
                              </a:solidFill>
                              <a:latin typeface="Verdana" pitchFamily="34" charset="0"/>
                              <a:ea typeface="Verdana" pitchFamily="34" charset="0"/>
                              <a:cs typeface="Verdana" pitchFamily="34" charset="0"/>
                            </a:rPr>
                            <a:t> as shown.</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15</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APARNA\Desktop\mm.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1837" y="2911474"/>
            <a:ext cx="3108325" cy="31083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33273006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952999"/>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Pins 24 -31 are reassigned</a:t>
                </a: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786467240"/>
                  </p:ext>
                </p:extLst>
              </p:nvPr>
            </p:nvGraphicFramePr>
            <p:xfrm>
              <a:off x="3385457" y="2133600"/>
              <a:ext cx="5529943" cy="13716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𝑸𝑺</m:t>
                                      </m:r>
                                    </m:e>
                                    <m:sub>
                                      <m:r>
                                        <a:rPr lang="en-US" sz="1200" b="1" i="1" smtClean="0">
                                          <a:solidFill>
                                            <a:srgbClr val="FF0066"/>
                                          </a:solidFill>
                                          <a:latin typeface="Cambria Math"/>
                                        </a:rPr>
                                        <m:t>𝟎</m:t>
                                      </m:r>
                                    </m:sub>
                                  </m:sSub>
                                </m:e>
                              </m:acc>
                            </m:oMath>
                          </a14:m>
                          <a:r>
                            <a:rPr lang="en-US" sz="1200" i="0" dirty="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1" smtClean="0">
                                      <a:solidFill>
                                        <a:srgbClr val="FF0066"/>
                                      </a:solidFill>
                                      <a:latin typeface="Cambria Math"/>
                                    </a:rPr>
                                    <m:t>𝑸</m:t>
                                  </m:r>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00"/>
                              </a:solidFill>
                              <a:latin typeface="Verdana" pitchFamily="34" charset="0"/>
                              <a:ea typeface="Verdana" pitchFamily="34" charset="0"/>
                              <a:cs typeface="Verdana" pitchFamily="34" charset="0"/>
                            </a:rPr>
                            <a:t>Queue Status</a:t>
                          </a:r>
                          <a:r>
                            <a:rPr lang="en-US" sz="1200" dirty="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a:solidFill>
                                <a:sysClr val="windowText" lastClr="000000"/>
                              </a:solidFill>
                              <a:latin typeface="Verdana" pitchFamily="34" charset="0"/>
                              <a:ea typeface="Verdana" pitchFamily="34" charset="0"/>
                              <a:cs typeface="Verdana" pitchFamily="34" charset="0"/>
                            </a:rPr>
                            <a:t> lines. </a:t>
                          </a:r>
                        </a:p>
                        <a:p>
                          <a:pPr algn="just"/>
                          <a:endParaRPr lang="en-US" sz="1200" baseline="0" dirty="0">
                            <a:solidFill>
                              <a:sysClr val="windowText" lastClr="000000"/>
                            </a:solidFill>
                            <a:latin typeface="Verdana" pitchFamily="34" charset="0"/>
                            <a:ea typeface="Verdana" pitchFamily="34" charset="0"/>
                            <a:cs typeface="Verdana" pitchFamily="34" charset="0"/>
                          </a:endParaRPr>
                        </a:p>
                        <a:p>
                          <a:pPr algn="just"/>
                          <a:r>
                            <a:rPr lang="en-US" sz="1200" baseline="0" dirty="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a:solidFill>
                              <a:sysClr val="windowText" lastClr="000000"/>
                            </a:solidFill>
                            <a:latin typeface="Verdana" pitchFamily="34" charset="0"/>
                            <a:ea typeface="Verdana" pitchFamily="34" charset="0"/>
                            <a:cs typeface="Verdana" pitchFamily="34" charset="0"/>
                          </a:endParaRPr>
                        </a:p>
                        <a:p>
                          <a:pPr algn="just"/>
                          <a:r>
                            <a:rPr lang="en-US" sz="1200" baseline="0" dirty="0">
                              <a:solidFill>
                                <a:sysClr val="windowText" lastClr="000000"/>
                              </a:solidFill>
                              <a:latin typeface="Verdana" pitchFamily="34" charset="0"/>
                              <a:ea typeface="Verdana" pitchFamily="34" charset="0"/>
                              <a:cs typeface="Verdana" pitchFamily="34" charset="0"/>
                            </a:rPr>
                            <a:t>The output on QS</a:t>
                          </a:r>
                          <a:r>
                            <a:rPr lang="en-US" sz="1200" baseline="-25000" dirty="0">
                              <a:solidFill>
                                <a:sysClr val="windowText" lastClr="000000"/>
                              </a:solidFill>
                              <a:latin typeface="Verdana" pitchFamily="34" charset="0"/>
                              <a:ea typeface="Verdana" pitchFamily="34" charset="0"/>
                              <a:cs typeface="Verdana" pitchFamily="34" charset="0"/>
                            </a:rPr>
                            <a:t>0</a:t>
                          </a:r>
                          <a:r>
                            <a:rPr lang="en-US" sz="1200" baseline="0" dirty="0">
                              <a:solidFill>
                                <a:sysClr val="windowText" lastClr="000000"/>
                              </a:solidFill>
                              <a:latin typeface="Verdana" pitchFamily="34" charset="0"/>
                              <a:ea typeface="Verdana" pitchFamily="34" charset="0"/>
                              <a:cs typeface="Verdana" pitchFamily="34" charset="0"/>
                            </a:rPr>
                            <a:t> and QS</a:t>
                          </a:r>
                          <a:r>
                            <a:rPr lang="en-US" sz="1200" baseline="-25000" dirty="0">
                              <a:solidFill>
                                <a:sysClr val="windowText" lastClr="000000"/>
                              </a:solidFill>
                              <a:latin typeface="Verdana" pitchFamily="34" charset="0"/>
                              <a:ea typeface="Verdana" pitchFamily="34" charset="0"/>
                              <a:cs typeface="Verdana" pitchFamily="34" charset="0"/>
                            </a:rPr>
                            <a:t>1</a:t>
                          </a:r>
                          <a:r>
                            <a:rPr lang="en-US" sz="1200" baseline="0" dirty="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gridCol w="4591828"/>
                  </a:tblGrid>
                  <a:tr h="1554480">
                    <a:tc>
                      <a:txBody>
                        <a:bodyPr/>
                        <a:lstStyle/>
                        <a:p>
                          <a:endParaRPr lang="en-US"/>
                        </a:p>
                      </a:txBody>
                      <a:tcPr>
                        <a:blipFill rotWithShape="1">
                          <a:blip r:embed="rId4"/>
                          <a:stretch>
                            <a:fillRect r="-489610" b="-3137"/>
                          </a:stretch>
                        </a:blip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00"/>
                              </a:solidFill>
                              <a:latin typeface="Verdana" pitchFamily="34" charset="0"/>
                              <a:ea typeface="Verdana" pitchFamily="34" charset="0"/>
                              <a:cs typeface="Verdana" pitchFamily="34" charset="0"/>
                            </a:rPr>
                            <a:t>Queue Status</a:t>
                          </a:r>
                          <a:r>
                            <a:rPr lang="en-US" sz="1200" dirty="0" smtClean="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smtClean="0">
                              <a:solidFill>
                                <a:sysClr val="windowText" lastClr="000000"/>
                              </a:solidFill>
                              <a:latin typeface="Verdana" pitchFamily="34" charset="0"/>
                              <a:ea typeface="Verdana" pitchFamily="34" charset="0"/>
                              <a:cs typeface="Verdana" pitchFamily="34" charset="0"/>
                            </a:rPr>
                            <a:t> lines.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output on QS</a:t>
                          </a:r>
                          <a:r>
                            <a:rPr lang="en-US" sz="1200" baseline="-25000" dirty="0" smtClean="0">
                              <a:solidFill>
                                <a:sysClr val="windowText" lastClr="000000"/>
                              </a:solidFill>
                              <a:latin typeface="Verdana" pitchFamily="34" charset="0"/>
                              <a:ea typeface="Verdana" pitchFamily="34" charset="0"/>
                              <a:cs typeface="Verdana" pitchFamily="34" charset="0"/>
                            </a:rPr>
                            <a:t>0</a:t>
                          </a:r>
                          <a:r>
                            <a:rPr lang="en-US" sz="1200" baseline="0" dirty="0" smtClean="0">
                              <a:solidFill>
                                <a:sysClr val="windowText" lastClr="000000"/>
                              </a:solidFill>
                              <a:latin typeface="Verdana" pitchFamily="34" charset="0"/>
                              <a:ea typeface="Verdana" pitchFamily="34" charset="0"/>
                              <a:cs typeface="Verdana" pitchFamily="34" charset="0"/>
                            </a:rPr>
                            <a:t> and QS</a:t>
                          </a:r>
                          <a:r>
                            <a:rPr lang="en-US" sz="1200" baseline="-25000" dirty="0" smtClean="0">
                              <a:solidFill>
                                <a:sysClr val="windowText" lastClr="000000"/>
                              </a:solidFill>
                              <a:latin typeface="Verdana" pitchFamily="34" charset="0"/>
                              <a:ea typeface="Verdana" pitchFamily="34" charset="0"/>
                              <a:cs typeface="Verdana" pitchFamily="34" charset="0"/>
                            </a:rPr>
                            <a:t>1</a:t>
                          </a:r>
                          <a:r>
                            <a:rPr lang="en-US" sz="1200" baseline="0" dirty="0" smtClean="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16</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PARNA\Desktop\mm.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3914775"/>
            <a:ext cx="4344504"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58601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28800" y="4133851"/>
            <a:ext cx="1424940" cy="213938"/>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802130" y="3725023"/>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Pins 24 -31 are reassigned</a:t>
                </a: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3328042336"/>
                  </p:ext>
                </p:extLst>
              </p:nvPr>
            </p:nvGraphicFramePr>
            <p:xfrm>
              <a:off x="3385457" y="2133600"/>
              <a:ext cx="5529943" cy="1469581"/>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i="0" dirty="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Bus Request/ Bus Grant</a:t>
                          </a:r>
                          <a:r>
                            <a:rPr lang="en-US" sz="1200" dirty="0">
                              <a:solidFill>
                                <a:sysClr val="windowText" lastClr="000000"/>
                              </a:solidFill>
                              <a:latin typeface="Verdana" pitchFamily="34" charset="0"/>
                              <a:ea typeface="Verdana" pitchFamily="34" charset="0"/>
                              <a:cs typeface="Verdana" pitchFamily="34" charset="0"/>
                            </a:rPr>
                            <a:t>) These requests are used by other local bus masters to force the processor to release the local bus</a:t>
                          </a:r>
                          <a:r>
                            <a:rPr lang="en-US" sz="1200" baseline="0" dirty="0">
                              <a:solidFill>
                                <a:sysClr val="windowText" lastClr="000000"/>
                              </a:solidFill>
                              <a:latin typeface="Verdana" pitchFamily="34" charset="0"/>
                              <a:ea typeface="Verdana" pitchFamily="34" charset="0"/>
                              <a:cs typeface="Verdana" pitchFamily="34" charset="0"/>
                            </a:rPr>
                            <a:t> at the end of the processor’s current bus cycle. </a:t>
                          </a:r>
                        </a:p>
                        <a:p>
                          <a:endParaRPr lang="en-US" sz="1200" baseline="0" dirty="0">
                            <a:solidFill>
                              <a:sysClr val="windowText" lastClr="000000"/>
                            </a:solidFill>
                            <a:latin typeface="Verdana" pitchFamily="34" charset="0"/>
                            <a:ea typeface="Verdana" pitchFamily="34" charset="0"/>
                            <a:cs typeface="Verdana" pitchFamily="34" charset="0"/>
                          </a:endParaRPr>
                        </a:p>
                        <a:p>
                          <a:r>
                            <a:rPr lang="en-US" sz="1200" baseline="0" dirty="0">
                              <a:solidFill>
                                <a:sysClr val="windowText" lastClr="000000"/>
                              </a:solidFill>
                              <a:latin typeface="Verdana" pitchFamily="34" charset="0"/>
                              <a:ea typeface="Verdana" pitchFamily="34" charset="0"/>
                              <a:cs typeface="Verdana" pitchFamily="34" charset="0"/>
                            </a:rPr>
                            <a:t>These pins are bidirectional. </a:t>
                          </a:r>
                        </a:p>
                        <a:p>
                          <a:endParaRPr lang="en-US" sz="1200" baseline="0" dirty="0">
                            <a:solidFill>
                              <a:sysClr val="windowText" lastClr="000000"/>
                            </a:solidFill>
                            <a:latin typeface="Verdana" pitchFamily="34" charset="0"/>
                            <a:ea typeface="Verdana" pitchFamily="34" charset="0"/>
                            <a:cs typeface="Verdana" pitchFamily="34" charset="0"/>
                          </a:endParaRPr>
                        </a:p>
                        <a:p>
                          <a:r>
                            <a:rPr lang="en-US" sz="1200" baseline="0" dirty="0">
                              <a:solidFill>
                                <a:sysClr val="windowText" lastClr="000000"/>
                              </a:solidFill>
                              <a:latin typeface="Verdana" pitchFamily="34" charset="0"/>
                              <a:ea typeface="Verdana" pitchFamily="34" charset="0"/>
                              <a:cs typeface="Verdana" pitchFamily="34" charset="0"/>
                            </a:rPr>
                            <a:t>The request on</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dirty="0">
                              <a:solidFill>
                                <a:sysClr val="windowText" lastClr="000000"/>
                              </a:solidFill>
                              <a:latin typeface="Verdana" pitchFamily="34" charset="0"/>
                              <a:ea typeface="Verdana" pitchFamily="34" charset="0"/>
                              <a:cs typeface="Verdana" pitchFamily="34" charset="0"/>
                            </a:rPr>
                            <a:t> will have higher priority than</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3328042336"/>
                  </p:ext>
                </p:extLst>
              </p:nvPr>
            </p:nvGraphicFramePr>
            <p:xfrm>
              <a:off x="3385457" y="2133600"/>
              <a:ext cx="5529943" cy="1738122"/>
            </p:xfrm>
            <a:graphic>
              <a:graphicData uri="http://schemas.openxmlformats.org/drawingml/2006/table">
                <a:tbl>
                  <a:tblPr firstRow="1" bandRow="1">
                    <a:tableStyleId>{5C22544A-7EE6-4342-B048-85BDC9FD1C3A}</a:tableStyleId>
                  </a:tblPr>
                  <a:tblGrid>
                    <a:gridCol w="938115"/>
                    <a:gridCol w="4591828"/>
                  </a:tblGrid>
                  <a:tr h="1738122">
                    <a:tc>
                      <a:txBody>
                        <a:bodyPr/>
                        <a:lstStyle/>
                        <a:p>
                          <a:endParaRPr lang="en-US"/>
                        </a:p>
                      </a:txBody>
                      <a:tcPr>
                        <a:blipFill rotWithShape="1">
                          <a:blip r:embed="rId4"/>
                          <a:stretch>
                            <a:fillRect r="-489610" b="-351"/>
                          </a:stretch>
                        </a:blipFill>
                      </a:tcPr>
                    </a:tc>
                    <a:tc>
                      <a:txBody>
                        <a:bodyPr/>
                        <a:lstStyle/>
                        <a:p>
                          <a:endParaRPr lang="en-US"/>
                        </a:p>
                      </a:txBody>
                      <a:tcPr>
                        <a:blipFill rotWithShape="1">
                          <a:blip r:embed="rId4"/>
                          <a:stretch>
                            <a:fillRect l="-20424" b="-351"/>
                          </a:stretch>
                        </a:blip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17</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4010108024"/>
                  </p:ext>
                </p:extLst>
              </p:nvPr>
            </p:nvGraphicFramePr>
            <p:xfrm>
              <a:off x="3385457" y="4144899"/>
              <a:ext cx="5529943" cy="1783715"/>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𝐋𝐎𝐂𝐊</m:t>
                                    </m:r>
                                  </m:e>
                                </m:acc>
                              </m:oMath>
                            </m:oMathPara>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i="0" dirty="0">
                              <a:solidFill>
                                <a:sysClr val="windowText" lastClr="000000"/>
                              </a:solidFill>
                              <a:latin typeface="Verdana" pitchFamily="34" charset="0"/>
                              <a:ea typeface="Verdana" pitchFamily="34" charset="0"/>
                              <a:cs typeface="Verdana" pitchFamily="34" charset="0"/>
                            </a:rPr>
                            <a:t>An</a:t>
                          </a:r>
                          <a:r>
                            <a:rPr lang="en-US" sz="1200" i="0" baseline="0" dirty="0">
                              <a:solidFill>
                                <a:sysClr val="windowText" lastClr="000000"/>
                              </a:solidFill>
                              <a:latin typeface="Verdana" pitchFamily="34" charset="0"/>
                              <a:ea typeface="Verdana" pitchFamily="34" charset="0"/>
                              <a:cs typeface="Verdana" pitchFamily="34" charset="0"/>
                            </a:rPr>
                            <a:t> output signal activated by the LOCK prefix instruction.</a:t>
                          </a:r>
                        </a:p>
                        <a:p>
                          <a:pPr algn="just"/>
                          <a:endParaRPr lang="en-US" sz="1200" i="0" baseline="0" dirty="0">
                            <a:solidFill>
                              <a:sysClr val="windowText" lastClr="000000"/>
                            </a:solidFill>
                            <a:latin typeface="Verdana" pitchFamily="34" charset="0"/>
                            <a:ea typeface="Verdana" pitchFamily="34" charset="0"/>
                            <a:cs typeface="Verdana" pitchFamily="34" charset="0"/>
                          </a:endParaRPr>
                        </a:p>
                        <a:p>
                          <a:pPr algn="just"/>
                          <a:r>
                            <a:rPr lang="en-US" sz="1200" i="0" baseline="0" dirty="0">
                              <a:solidFill>
                                <a:sysClr val="windowText" lastClr="000000"/>
                              </a:solidFill>
                              <a:latin typeface="Verdana" pitchFamily="34" charset="0"/>
                              <a:ea typeface="Verdana" pitchFamily="34" charset="0"/>
                              <a:cs typeface="Verdana" pitchFamily="34" charset="0"/>
                            </a:rPr>
                            <a:t>Remains active until the completion of the instruction prefixed by LOCK.</a:t>
                          </a:r>
                        </a:p>
                        <a:p>
                          <a:pPr algn="just"/>
                          <a:endParaRPr lang="en-US" sz="1200" i="0" baseline="0" dirty="0">
                            <a:solidFill>
                              <a:sysClr val="windowText" lastClr="000000"/>
                            </a:solidFill>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i="0" baseline="0" dirty="0">
                              <a:solidFill>
                                <a:sysClr val="windowText" lastClr="000000"/>
                              </a:solidFill>
                              <a:latin typeface="Verdana" pitchFamily="34" charset="0"/>
                              <a:ea typeface="Verdana" pitchFamily="34" charset="0"/>
                              <a:cs typeface="Verdana" pitchFamily="34" charset="0"/>
                            </a:rPr>
                            <a:t>The 8086 output low on the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𝐋𝐎𝐂𝐊</m:t>
                                  </m:r>
                                </m:e>
                              </m:acc>
                            </m:oMath>
                          </a14:m>
                          <a:r>
                            <a:rPr lang="en-US" sz="1200" i="0" dirty="0">
                              <a:solidFill>
                                <a:sysClr val="windowText" lastClr="000000"/>
                              </a:solidFill>
                              <a:latin typeface="Verdana" pitchFamily="34" charset="0"/>
                              <a:ea typeface="Verdana" pitchFamily="34" charset="0"/>
                              <a:cs typeface="Verdana" pitchFamily="34" charset="0"/>
                            </a:rPr>
                            <a:t> pin while executing an instruction prefixed by LOCK to </a:t>
                          </a:r>
                          <a:r>
                            <a:rPr lang="en-US" sz="1200" i="0" u="sng" dirty="0">
                              <a:solidFill>
                                <a:sysClr val="windowText" lastClr="000000"/>
                              </a:solidFill>
                              <a:latin typeface="Verdana" pitchFamily="34" charset="0"/>
                              <a:ea typeface="Verdana" pitchFamily="34" charset="0"/>
                              <a:cs typeface="Verdana" pitchFamily="34" charset="0"/>
                            </a:rPr>
                            <a:t>prevent other bus masters from gaining control of the system bus.</a:t>
                          </a:r>
                        </a:p>
                        <a:p>
                          <a:endParaRPr lang="en-US" sz="1200" i="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xmlns="" xmlns:a14="http://schemas.microsoft.com/office/drawing/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gridCol w="4591828"/>
                  </a:tblGrid>
                  <a:tr h="2103501">
                    <a:tc>
                      <a:txBody>
                        <a:bodyPr/>
                        <a:lstStyle/>
                        <a:p>
                          <a:endParaRPr lang="en-US"/>
                        </a:p>
                      </a:txBody>
                      <a:tcPr>
                        <a:blipFill rotWithShape="1">
                          <a:blip r:embed="rId6"/>
                          <a:stretch>
                            <a:fillRect t="-290" r="-489610"/>
                          </a:stretch>
                        </a:blipFill>
                      </a:tcPr>
                    </a:tc>
                    <a:tc>
                      <a:txBody>
                        <a:bodyPr/>
                        <a:lstStyle/>
                        <a:p>
                          <a:endParaRPr lang="en-US"/>
                        </a:p>
                      </a:txBody>
                      <a:tcPr>
                        <a:blipFill rotWithShape="1">
                          <a:blip r:embed="rId6"/>
                          <a:stretch>
                            <a:fillRect l="-20424" t="-290"/>
                          </a:stretch>
                        </a:blipFill>
                      </a:tcPr>
                    </a:tc>
                  </a:tr>
                </a:tbl>
              </a:graphicData>
            </a:graphic>
          </p:graphicFrame>
        </mc:Fallback>
      </mc:AlternateContent>
      <p:sp>
        <p:nvSpPr>
          <p:cNvPr id="18" name="Rectangle 17"/>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424590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hidden"/>
                                      </p:to>
                                    </p:se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Architecture</a:t>
            </a:r>
          </a:p>
        </p:txBody>
      </p:sp>
    </p:spTree>
    <p:extLst>
      <p:ext uri="{BB962C8B-B14F-4D97-AF65-F5344CB8AC3E}">
        <p14:creationId xmlns:p14="http://schemas.microsoft.com/office/powerpoint/2010/main" val="33601960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19</a:t>
            </a:fld>
            <a:endParaRPr lang="en-US" dirty="0"/>
          </a:p>
        </p:txBody>
      </p:sp>
      <p:sp>
        <p:nvSpPr>
          <p:cNvPr id="18" name="TextBox 17"/>
          <p:cNvSpPr txBox="1"/>
          <p:nvPr/>
        </p:nvSpPr>
        <p:spPr>
          <a:xfrm>
            <a:off x="533400" y="5181600"/>
            <a:ext cx="3657600" cy="1292662"/>
          </a:xfrm>
          <a:prstGeom prst="rect">
            <a:avLst/>
          </a:prstGeom>
          <a:solidFill>
            <a:srgbClr val="99FF66"/>
          </a:solidFill>
        </p:spPr>
        <p:txBody>
          <a:bodyPr wrap="square" rtlCol="0">
            <a:spAutoFit/>
          </a:bodyPr>
          <a:lstStyle/>
          <a:p>
            <a:pPr algn="ctr"/>
            <a:r>
              <a:rPr lang="en-US" sz="1300" b="1" dirty="0">
                <a:solidFill>
                  <a:srgbClr val="FF0066"/>
                </a:solidFill>
                <a:latin typeface="Verdana" pitchFamily="34" charset="0"/>
                <a:ea typeface="Verdana" pitchFamily="34" charset="0"/>
                <a:cs typeface="Verdana" pitchFamily="34" charset="0"/>
              </a:rPr>
              <a:t>Execution Unit (EU)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EU executes instructions that have already been fetched by the BIU.</a:t>
            </a:r>
          </a:p>
          <a:p>
            <a:pPr algn="ctr"/>
            <a:endParaRPr lang="en-US" sz="1300" b="1" dirty="0">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and EU functions separately.</a:t>
            </a:r>
          </a:p>
        </p:txBody>
      </p:sp>
      <p:sp>
        <p:nvSpPr>
          <p:cNvPr id="7" name="TextBox 6"/>
          <p:cNvSpPr txBox="1"/>
          <p:nvPr/>
        </p:nvSpPr>
        <p:spPr>
          <a:xfrm>
            <a:off x="4572000" y="5181600"/>
            <a:ext cx="3657600" cy="1292662"/>
          </a:xfrm>
          <a:prstGeom prst="rect">
            <a:avLst/>
          </a:prstGeom>
          <a:solidFill>
            <a:srgbClr val="99FF66"/>
          </a:solidFill>
        </p:spPr>
        <p:txBody>
          <a:bodyPr wrap="square" rtlCol="0">
            <a:spAutoFit/>
          </a:bodyPr>
          <a:lstStyle/>
          <a:p>
            <a:pPr algn="ctr"/>
            <a:r>
              <a:rPr lang="en-US" sz="1300" b="1" dirty="0">
                <a:solidFill>
                  <a:srgbClr val="FF0066"/>
                </a:solidFill>
                <a:latin typeface="Verdana" pitchFamily="34" charset="0"/>
                <a:ea typeface="Verdana" pitchFamily="34" charset="0"/>
                <a:cs typeface="Verdana" pitchFamily="34" charset="0"/>
              </a:rPr>
              <a:t>Bus Interface Unit (BIU)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fetches instructions, reads data from memory and I/O ports, writes data to memory and I/ O ports.</a:t>
            </a:r>
          </a:p>
          <a:p>
            <a:pPr algn="ctr"/>
            <a:endParaRPr lang="en-US" sz="1300" b="1" dirty="0">
              <a:solidFill>
                <a:srgbClr val="FF0066"/>
              </a:solidFill>
              <a:latin typeface="Verdana" pitchFamily="34" charset="0"/>
              <a:ea typeface="Verdana" pitchFamily="34" charset="0"/>
              <a:cs typeface="Verdana" pitchFamily="34" charset="0"/>
            </a:endParaRPr>
          </a:p>
        </p:txBody>
      </p:sp>
      <p:pic>
        <p:nvPicPr>
          <p:cNvPr id="8" name="Picture 2" descr="What is 8086 Microprocessor? Definition, Block Diagram of Architecture and  Working of 8086 Microprocessor - Electronics Desk"/>
          <p:cNvPicPr>
            <a:picLocks noChangeAspect="1" noChangeArrowheads="1"/>
          </p:cNvPicPr>
          <p:nvPr/>
        </p:nvPicPr>
        <p:blipFill>
          <a:blip r:embed="rId3"/>
          <a:srcRect/>
          <a:stretch>
            <a:fillRect/>
          </a:stretch>
        </p:blipFill>
        <p:spPr bwMode="auto">
          <a:xfrm>
            <a:off x="1066800" y="457200"/>
            <a:ext cx="5715000" cy="4724400"/>
          </a:xfrm>
          <a:prstGeom prst="rect">
            <a:avLst/>
          </a:prstGeom>
          <a:noFill/>
        </p:spPr>
      </p:pic>
    </p:spTree>
    <p:extLst>
      <p:ext uri="{BB962C8B-B14F-4D97-AF65-F5344CB8AC3E}">
        <p14:creationId xmlns:p14="http://schemas.microsoft.com/office/powerpoint/2010/main" val="69938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8438"/>
            <a:ext cx="7391400" cy="487362"/>
          </a:xfrm>
        </p:spPr>
        <p:txBody>
          <a:bodyPr/>
          <a:lstStyle/>
          <a:p>
            <a:r>
              <a:rPr lang="en-IN" dirty="0"/>
              <a:t>8086 Microprocessor</a:t>
            </a:r>
            <a:endParaRPr lang="en-US" dirty="0"/>
          </a:p>
        </p:txBody>
      </p:sp>
      <p:sp>
        <p:nvSpPr>
          <p:cNvPr id="4" name="Slide Number Placeholder 3"/>
          <p:cNvSpPr>
            <a:spLocks noGrp="1"/>
          </p:cNvSpPr>
          <p:nvPr>
            <p:ph type="sldNum" sz="quarter" idx="12"/>
          </p:nvPr>
        </p:nvSpPr>
        <p:spPr/>
        <p:txBody>
          <a:bodyPr/>
          <a:lstStyle/>
          <a:p>
            <a:fld id="{85E6815B-E59C-4D87-B1F6-ECBDD22AF1DC}" type="slidenum">
              <a:rPr lang="en-US" smtClean="0"/>
              <a:pPr/>
              <a:t>2</a:t>
            </a:fld>
            <a:endParaRPr lang="en-US" dirty="0"/>
          </a:p>
        </p:txBody>
      </p:sp>
      <p:pic>
        <p:nvPicPr>
          <p:cNvPr id="3" name="Picture 2"/>
          <p:cNvPicPr>
            <a:picLocks noChangeAspect="1" noChangeArrowheads="1"/>
          </p:cNvPicPr>
          <p:nvPr/>
        </p:nvPicPr>
        <p:blipFill>
          <a:blip r:embed="rId2"/>
          <a:srcRect/>
          <a:stretch>
            <a:fillRect/>
          </a:stretch>
        </p:blipFill>
        <p:spPr bwMode="auto">
          <a:xfrm>
            <a:off x="681038" y="1828800"/>
            <a:ext cx="8234362" cy="2819400"/>
          </a:xfrm>
          <a:prstGeom prst="rect">
            <a:avLst/>
          </a:prstGeom>
          <a:noFill/>
          <a:ln w="9525">
            <a:noFill/>
            <a:miter lim="800000"/>
            <a:headEnd/>
            <a:tailEnd/>
          </a:ln>
          <a:effectLst/>
        </p:spPr>
      </p:pic>
    </p:spTree>
    <p:extLst>
      <p:ext uri="{BB962C8B-B14F-4D97-AF65-F5344CB8AC3E}">
        <p14:creationId xmlns:p14="http://schemas.microsoft.com/office/powerpoint/2010/main" val="4061673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20</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6" name="Line Callout 2 5"/>
          <p:cNvSpPr/>
          <p:nvPr/>
        </p:nvSpPr>
        <p:spPr>
          <a:xfrm>
            <a:off x="6010701" y="824460"/>
            <a:ext cx="3048000" cy="685800"/>
          </a:xfrm>
          <a:prstGeom prst="borderCallout2">
            <a:avLst>
              <a:gd name="adj1" fmla="val 18750"/>
              <a:gd name="adj2" fmla="val -192"/>
              <a:gd name="adj3" fmla="val 18750"/>
              <a:gd name="adj4" fmla="val -16667"/>
              <a:gd name="adj5" fmla="val 90610"/>
              <a:gd name="adj6" fmla="val -6054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Dedicated Adder to generate 20 bit address</a:t>
            </a:r>
          </a:p>
        </p:txBody>
      </p:sp>
      <p:sp>
        <p:nvSpPr>
          <p:cNvPr id="13" name="Line Callout 2 12"/>
          <p:cNvSpPr/>
          <p:nvPr/>
        </p:nvSpPr>
        <p:spPr>
          <a:xfrm>
            <a:off x="6019800" y="1676400"/>
            <a:ext cx="3048000" cy="1676400"/>
          </a:xfrm>
          <a:prstGeom prst="borderCallout2">
            <a:avLst>
              <a:gd name="adj1" fmla="val 18750"/>
              <a:gd name="adj2" fmla="val -192"/>
              <a:gd name="adj3" fmla="val 18750"/>
              <a:gd name="adj4" fmla="val -16667"/>
              <a:gd name="adj5" fmla="val 54144"/>
              <a:gd name="adj6" fmla="val -58757"/>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Four 16-bit segment registers</a:t>
            </a:r>
          </a:p>
          <a:p>
            <a:pPr algn="ctr"/>
            <a:endParaRPr lang="en-US" sz="1400" b="1" dirty="0">
              <a:solidFill>
                <a:schemeClr val="tx1"/>
              </a:solidFill>
              <a:latin typeface="Verdana" pitchFamily="34" charset="0"/>
              <a:ea typeface="Verdana" pitchFamily="34" charset="0"/>
              <a:cs typeface="Verdana" pitchFamily="34" charset="0"/>
            </a:endParaRPr>
          </a:p>
          <a:p>
            <a:pPr algn="ctr"/>
            <a:r>
              <a:rPr lang="en-US" sz="1400" b="1" dirty="0">
                <a:solidFill>
                  <a:schemeClr val="tx1"/>
                </a:solidFill>
                <a:latin typeface="Verdana" pitchFamily="34" charset="0"/>
                <a:ea typeface="Verdana" pitchFamily="34" charset="0"/>
                <a:cs typeface="Verdana" pitchFamily="34" charset="0"/>
              </a:rPr>
              <a:t>Code Segment (CS)</a:t>
            </a:r>
          </a:p>
          <a:p>
            <a:pPr algn="ctr"/>
            <a:r>
              <a:rPr lang="en-US" sz="1400" b="1" dirty="0">
                <a:solidFill>
                  <a:schemeClr val="tx1"/>
                </a:solidFill>
                <a:latin typeface="Verdana" pitchFamily="34" charset="0"/>
                <a:ea typeface="Verdana" pitchFamily="34" charset="0"/>
                <a:cs typeface="Verdana" pitchFamily="34" charset="0"/>
              </a:rPr>
              <a:t>Data Segment (DS)</a:t>
            </a:r>
          </a:p>
          <a:p>
            <a:pPr algn="ctr"/>
            <a:r>
              <a:rPr lang="en-US" sz="1400" b="1" dirty="0">
                <a:solidFill>
                  <a:schemeClr val="tx1"/>
                </a:solidFill>
                <a:latin typeface="Verdana" pitchFamily="34" charset="0"/>
                <a:ea typeface="Verdana" pitchFamily="34" charset="0"/>
                <a:cs typeface="Verdana" pitchFamily="34" charset="0"/>
              </a:rPr>
              <a:t>Stack Segment (SS)</a:t>
            </a:r>
          </a:p>
          <a:p>
            <a:pPr algn="ctr"/>
            <a:r>
              <a:rPr lang="en-US" sz="1400" b="1" dirty="0">
                <a:solidFill>
                  <a:schemeClr val="tx1"/>
                </a:solidFill>
                <a:latin typeface="Verdana" pitchFamily="34" charset="0"/>
                <a:ea typeface="Verdana" pitchFamily="34" charset="0"/>
                <a:cs typeface="Verdana" pitchFamily="34" charset="0"/>
              </a:rPr>
              <a:t>Extra Segment (ES)</a:t>
            </a: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05600" y="6400800"/>
            <a:ext cx="1731564" cy="253916"/>
          </a:xfrm>
          <a:prstGeom prst="rect">
            <a:avLst/>
          </a:prstGeom>
          <a:noFill/>
        </p:spPr>
        <p:txBody>
          <a:bodyPr wrap="none" rtlCol="0">
            <a:spAutoFit/>
          </a:bodyPr>
          <a:lstStyle/>
          <a:p>
            <a:r>
              <a:rPr lang="en-US" sz="1050" dirty="0">
                <a:solidFill>
                  <a:schemeClr val="bg1">
                    <a:lumMod val="75000"/>
                  </a:schemeClr>
                </a:solidFill>
              </a:rPr>
              <a:t>Segment Registers &gt;&gt;</a:t>
            </a:r>
          </a:p>
        </p:txBody>
      </p:sp>
    </p:spTree>
    <p:extLst>
      <p:ext uri="{BB962C8B-B14F-4D97-AF65-F5344CB8AC3E}">
        <p14:creationId xmlns:p14="http://schemas.microsoft.com/office/powerpoint/2010/main" val="692426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21</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4" name="TextBox 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7" name="Straight Connector 6"/>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800600"/>
            <a:ext cx="2561796" cy="954107"/>
          </a:xfrm>
          <a:prstGeom prst="rect">
            <a:avLst/>
          </a:prstGeom>
          <a:noFill/>
        </p:spPr>
        <p:txBody>
          <a:bodyPr wrap="square" rtlCol="0">
            <a:spAutoFit/>
          </a:bodyPr>
          <a:lstStyle/>
          <a:p>
            <a:pPr marL="285750" indent="-285750" algn="just">
              <a:buBlip>
                <a:blip r:embed="rId3"/>
              </a:buBlip>
            </a:pPr>
            <a:r>
              <a:rPr lang="en-US" sz="1400" b="1" dirty="0"/>
              <a:t>8086’s 1-megabyte memory is divided into segments of up to 64K bytes each.</a:t>
            </a:r>
          </a:p>
        </p:txBody>
      </p:sp>
      <p:sp>
        <p:nvSpPr>
          <p:cNvPr id="16" name="TextBox 15"/>
          <p:cNvSpPr txBox="1"/>
          <p:nvPr/>
        </p:nvSpPr>
        <p:spPr>
          <a:xfrm>
            <a:off x="6096000" y="4798326"/>
            <a:ext cx="2971800" cy="1600438"/>
          </a:xfrm>
          <a:prstGeom prst="rect">
            <a:avLst/>
          </a:prstGeom>
          <a:noFill/>
        </p:spPr>
        <p:txBody>
          <a:bodyPr wrap="square" rtlCol="0">
            <a:spAutoFit/>
          </a:bodyPr>
          <a:lstStyle/>
          <a:p>
            <a:pPr marL="285750" indent="-285750" algn="just">
              <a:buBlip>
                <a:blip r:embed="rId3"/>
              </a:buBlip>
            </a:pPr>
            <a:r>
              <a:rPr lang="en-US" sz="1400" b="1" dirty="0"/>
              <a:t>Programs obtain access to code and data in the segments by changing the segment register content to point to the desired segments.</a:t>
            </a:r>
          </a:p>
          <a:p>
            <a:pPr algn="just"/>
            <a:endParaRPr lang="en-US" sz="1400" b="1" dirty="0"/>
          </a:p>
        </p:txBody>
      </p:sp>
      <p:sp>
        <p:nvSpPr>
          <p:cNvPr id="17" name="TextBox 16"/>
          <p:cNvSpPr txBox="1"/>
          <p:nvPr/>
        </p:nvSpPr>
        <p:spPr>
          <a:xfrm>
            <a:off x="2729552" y="4800600"/>
            <a:ext cx="3166852" cy="1169551"/>
          </a:xfrm>
          <a:prstGeom prst="rect">
            <a:avLst/>
          </a:prstGeom>
          <a:noFill/>
        </p:spPr>
        <p:txBody>
          <a:bodyPr wrap="square" rtlCol="0">
            <a:spAutoFit/>
          </a:bodyPr>
          <a:lstStyle/>
          <a:p>
            <a:pPr marL="285750" indent="-285750" algn="just">
              <a:buBlip>
                <a:blip r:embed="rId3"/>
              </a:buBlip>
            </a:pPr>
            <a:r>
              <a:rPr lang="en-US" sz="1400" b="1" dirty="0"/>
              <a:t>The 8086 can directly address four segments (256 K bytes within the 1 M byte of memory) at a particular time.</a:t>
            </a:r>
          </a:p>
        </p:txBody>
      </p:sp>
      <p:pic>
        <p:nvPicPr>
          <p:cNvPr id="12" name="Picture 2" descr="C:\Users\AMMU\Desktop\Microprocessor\Internal Architecture.png"/>
          <p:cNvPicPr>
            <a:picLocks noChangeAspect="1" noChangeArrowheads="1"/>
          </p:cNvPicPr>
          <p:nvPr/>
        </p:nvPicPr>
        <p:blipFill rotWithShape="1">
          <a:blip r:embed="rId4">
            <a:extLst>
              <a:ext uri="{28A0092B-C50C-407E-A947-70E740481C1C}">
                <a14:useLocalDpi xmlns:a14="http://schemas.microsoft.com/office/drawing/2010/main" val="0"/>
              </a:ext>
            </a:extLst>
          </a:blip>
          <a:srcRect l="54250" t="29759" r="25865" b="35121"/>
          <a:stretch/>
        </p:blipFill>
        <p:spPr bwMode="auto">
          <a:xfrm>
            <a:off x="413897" y="2048582"/>
            <a:ext cx="1591559" cy="209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6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22</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508653"/>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Code Segment Register</a:t>
            </a:r>
          </a:p>
          <a:p>
            <a:endParaRPr lang="en-US" sz="800" b="1" dirty="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a:latin typeface="+mj-lt"/>
              </a:rPr>
              <a:t>16-bit</a:t>
            </a:r>
          </a:p>
          <a:p>
            <a:pPr marL="285750" indent="-285750">
              <a:buBlip>
                <a:blip r:embed="rId3"/>
              </a:buBlip>
            </a:pPr>
            <a:endParaRPr lang="en-US" sz="1400" b="1" dirty="0">
              <a:latin typeface="+mj-lt"/>
            </a:endParaRPr>
          </a:p>
          <a:p>
            <a:pPr marL="285750" indent="-285750">
              <a:buBlip>
                <a:blip r:embed="rId3"/>
              </a:buBlip>
            </a:pPr>
            <a:r>
              <a:rPr lang="en-US" sz="1400" b="1" dirty="0">
                <a:latin typeface="+mj-lt"/>
              </a:rPr>
              <a:t>CS contains the base or start of the current code segment; IP contains the distance or offset from this address to the next instruction byte to be fetched.</a:t>
            </a:r>
          </a:p>
          <a:p>
            <a:pPr marL="285750" indent="-285750">
              <a:buBlip>
                <a:blip r:embed="rId3"/>
              </a:buBlip>
            </a:pPr>
            <a:endParaRPr lang="en-US" sz="1400" b="1" dirty="0">
              <a:latin typeface="+mj-lt"/>
            </a:endParaRPr>
          </a:p>
          <a:p>
            <a:pPr marL="285750" indent="-285750">
              <a:buBlip>
                <a:blip r:embed="rId3"/>
              </a:buBlip>
            </a:pPr>
            <a:r>
              <a:rPr lang="en-US" sz="1400" b="1" dirty="0">
                <a:latin typeface="+mj-lt"/>
              </a:rPr>
              <a:t>BIU computes the 20-bit physical address by logically shifting the contents of CS 4-bits to the left and then adding the 16-bit contents of IP. </a:t>
            </a:r>
          </a:p>
          <a:p>
            <a:pPr marL="285750" indent="-285750">
              <a:buBlip>
                <a:blip r:embed="rId3"/>
              </a:buBlip>
            </a:pPr>
            <a:endParaRPr lang="en-US" sz="1400" b="1" dirty="0">
              <a:latin typeface="+mj-lt"/>
            </a:endParaRPr>
          </a:p>
          <a:p>
            <a:pPr marL="285750" indent="-285750">
              <a:buBlip>
                <a:blip r:embed="rId3"/>
              </a:buBlip>
            </a:pPr>
            <a:r>
              <a:rPr lang="en-US" sz="1400" b="1" dirty="0">
                <a:latin typeface="+mj-lt"/>
              </a:rPr>
              <a:t>That is, all instructions of a program are relative to the contents of the CS register multiplied by 16 and then offset is added provided by the IP.</a:t>
            </a:r>
          </a:p>
        </p:txBody>
      </p:sp>
      <p:pic>
        <p:nvPicPr>
          <p:cNvPr id="10"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8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23</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585323"/>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Data Segment Register</a:t>
            </a:r>
          </a:p>
          <a:p>
            <a:endParaRPr lang="en-US" b="1" dirty="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a:latin typeface="+mj-lt"/>
              </a:rPr>
              <a:t>16-bit</a:t>
            </a:r>
          </a:p>
          <a:p>
            <a:pPr marL="285750" indent="-285750">
              <a:buBlip>
                <a:blip r:embed="rId3"/>
              </a:buBlip>
            </a:pPr>
            <a:endParaRPr lang="en-US" sz="1400" b="1" dirty="0">
              <a:latin typeface="+mj-lt"/>
            </a:endParaRPr>
          </a:p>
          <a:p>
            <a:pPr marL="285750" indent="-285750">
              <a:buBlip>
                <a:blip r:embed="rId3"/>
              </a:buBlip>
            </a:pPr>
            <a:r>
              <a:rPr lang="en-US" sz="1400" b="1" dirty="0">
                <a:latin typeface="+mj-lt"/>
              </a:rPr>
              <a:t>Points to the current data segment; operands for most instructions are fetched from this segment.</a:t>
            </a:r>
          </a:p>
          <a:p>
            <a:pPr marL="285750" indent="-285750">
              <a:buBlip>
                <a:blip r:embed="rId3"/>
              </a:buBlip>
            </a:pPr>
            <a:endParaRPr lang="en-US" sz="1400" b="1" dirty="0">
              <a:latin typeface="+mj-lt"/>
            </a:endParaRPr>
          </a:p>
          <a:p>
            <a:pPr marL="285750" indent="-285750">
              <a:buBlip>
                <a:blip r:embed="rId3"/>
              </a:buBlip>
            </a:pPr>
            <a:r>
              <a:rPr lang="en-US" sz="1400" b="1" dirty="0">
                <a:latin typeface="+mj-lt"/>
              </a:rPr>
              <a:t>The 16-bit contents of the Source Index (SI) or Destination Index (DI) or a 16-bit displacement are used as offset for computing the 20-bit physical address.</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98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24</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985433"/>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Stack Segment Register</a:t>
            </a:r>
          </a:p>
          <a:p>
            <a:endParaRPr lang="en-US" sz="800" b="1" dirty="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a:latin typeface="+mj-lt"/>
              </a:rPr>
              <a:t>16-bit</a:t>
            </a:r>
          </a:p>
          <a:p>
            <a:pPr marL="285750" indent="-285750">
              <a:buBlip>
                <a:blip r:embed="rId3"/>
              </a:buBlip>
            </a:pPr>
            <a:endParaRPr lang="en-US" sz="1400" b="1" dirty="0">
              <a:latin typeface="+mj-lt"/>
            </a:endParaRPr>
          </a:p>
          <a:p>
            <a:pPr marL="285750" indent="-285750">
              <a:buBlip>
                <a:blip r:embed="rId3"/>
              </a:buBlip>
            </a:pPr>
            <a:r>
              <a:rPr lang="en-US" sz="1400" b="1" dirty="0">
                <a:latin typeface="+mj-lt"/>
              </a:rPr>
              <a:t>Points to the current stack.</a:t>
            </a:r>
          </a:p>
          <a:p>
            <a:pPr marL="285750" indent="-285750">
              <a:buBlip>
                <a:blip r:embed="rId3"/>
              </a:buBlip>
            </a:pPr>
            <a:endParaRPr lang="en-US" sz="1400" b="1" dirty="0">
              <a:latin typeface="+mj-lt"/>
            </a:endParaRPr>
          </a:p>
          <a:p>
            <a:pPr marL="285750" indent="-285750">
              <a:buBlip>
                <a:blip r:embed="rId3"/>
              </a:buBlip>
            </a:pPr>
            <a:r>
              <a:rPr lang="en-US" sz="1400" b="1" dirty="0">
                <a:latin typeface="+mj-lt"/>
              </a:rPr>
              <a:t>The 20-bit physical stack address is calculated from the Stack Segment (SS) and the Stack Pointer (SP) for stack instructions such as </a:t>
            </a:r>
            <a:r>
              <a:rPr lang="en-US" sz="1400" b="1" dirty="0">
                <a:solidFill>
                  <a:schemeClr val="accent2">
                    <a:lumMod val="75000"/>
                  </a:schemeClr>
                </a:solidFill>
                <a:latin typeface="+mj-lt"/>
              </a:rPr>
              <a:t>PUSH</a:t>
            </a:r>
            <a:r>
              <a:rPr lang="en-US" sz="1400" b="1" dirty="0">
                <a:latin typeface="+mj-lt"/>
              </a:rPr>
              <a:t> and </a:t>
            </a:r>
            <a:r>
              <a:rPr lang="en-US" sz="1400" b="1" dirty="0">
                <a:solidFill>
                  <a:schemeClr val="accent2">
                    <a:lumMod val="75000"/>
                  </a:schemeClr>
                </a:solidFill>
                <a:latin typeface="+mj-lt"/>
              </a:rPr>
              <a:t>POP</a:t>
            </a:r>
            <a:r>
              <a:rPr lang="en-US" sz="1400" b="1" dirty="0">
                <a:latin typeface="+mj-lt"/>
              </a:rPr>
              <a:t>.</a:t>
            </a:r>
          </a:p>
          <a:p>
            <a:pPr marL="285750" indent="-285750">
              <a:buBlip>
                <a:blip r:embed="rId3"/>
              </a:buBlip>
            </a:pPr>
            <a:endParaRPr lang="en-US" sz="1400" b="1" dirty="0">
              <a:latin typeface="+mj-lt"/>
            </a:endParaRPr>
          </a:p>
          <a:p>
            <a:pPr marL="285750" indent="-285750">
              <a:buBlip>
                <a:blip r:embed="rId3"/>
              </a:buBlip>
            </a:pPr>
            <a:r>
              <a:rPr lang="en-US" sz="1400" b="1" dirty="0">
                <a:latin typeface="+mj-lt"/>
              </a:rPr>
              <a:t>In </a:t>
            </a:r>
            <a:r>
              <a:rPr lang="en-US" sz="1400" b="1" u="sng" dirty="0">
                <a:latin typeface="+mj-lt"/>
              </a:rPr>
              <a:t>based addressing mode</a:t>
            </a:r>
            <a:r>
              <a:rPr lang="en-US" sz="1400" b="1" dirty="0">
                <a:latin typeface="+mj-lt"/>
              </a:rPr>
              <a:t>, the 20-bit physical stack address is calculated from the </a:t>
            </a:r>
            <a:r>
              <a:rPr lang="en-US" sz="1400" b="1" dirty="0"/>
              <a:t>Stack segment (SS) and the </a:t>
            </a:r>
            <a:r>
              <a:rPr lang="en-US" sz="1400" b="1" dirty="0">
                <a:latin typeface="+mj-lt"/>
              </a:rPr>
              <a:t>Base Pointer (BP). </a:t>
            </a:r>
          </a:p>
        </p:txBody>
      </p:sp>
      <p:pic>
        <p:nvPicPr>
          <p:cNvPr id="1026"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529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25</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Extra Segment Register</a:t>
            </a:r>
          </a:p>
          <a:p>
            <a:endParaRPr lang="en-US" b="1" dirty="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a:latin typeface="+mj-lt"/>
              </a:rPr>
              <a:t>16-bit</a:t>
            </a:r>
          </a:p>
          <a:p>
            <a:pPr marL="285750" indent="-285750">
              <a:buBlip>
                <a:blip r:embed="rId3"/>
              </a:buBlip>
            </a:pPr>
            <a:endParaRPr lang="en-US" sz="1400" b="1" dirty="0">
              <a:latin typeface="+mj-lt"/>
            </a:endParaRPr>
          </a:p>
          <a:p>
            <a:pPr marL="285750" indent="-285750">
              <a:buBlip>
                <a:blip r:embed="rId3"/>
              </a:buBlip>
            </a:pPr>
            <a:r>
              <a:rPr lang="en-US" sz="1400" b="1" dirty="0">
                <a:latin typeface="+mj-lt"/>
              </a:rPr>
              <a:t>Points to the extra segment in which data (in excess of 64K pointed to by the DS) is stored.</a:t>
            </a:r>
          </a:p>
          <a:p>
            <a:pPr marL="285750" indent="-285750">
              <a:buBlip>
                <a:blip r:embed="rId3"/>
              </a:buBlip>
            </a:pPr>
            <a:endParaRPr lang="en-US" sz="1400" b="1" dirty="0">
              <a:latin typeface="+mj-lt"/>
            </a:endParaRPr>
          </a:p>
          <a:p>
            <a:pPr marL="285750" indent="-285750">
              <a:buBlip>
                <a:blip r:embed="rId3"/>
              </a:buBlip>
            </a:pPr>
            <a:r>
              <a:rPr lang="en-US" sz="1400" b="1" dirty="0">
                <a:latin typeface="+mj-lt"/>
              </a:rPr>
              <a:t>String instructions use the ES and DI to determine the 20-bit physical address for the destination.</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26</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077766"/>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Instruction Pointer</a:t>
            </a:r>
          </a:p>
          <a:p>
            <a:endParaRPr lang="en-US" sz="800" b="1" dirty="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a:latin typeface="+mj-lt"/>
              </a:rPr>
              <a:t>16-bit</a:t>
            </a:r>
          </a:p>
          <a:p>
            <a:pPr marL="285750" indent="-285750">
              <a:buBlip>
                <a:blip r:embed="rId3"/>
              </a:buBlip>
            </a:pPr>
            <a:endParaRPr lang="en-US" sz="1400" b="1" dirty="0">
              <a:latin typeface="+mj-lt"/>
            </a:endParaRPr>
          </a:p>
          <a:p>
            <a:pPr marL="285750" indent="-285750" algn="just">
              <a:buBlip>
                <a:blip r:embed="rId3"/>
              </a:buBlip>
            </a:pPr>
            <a:r>
              <a:rPr lang="en-US" sz="1400" b="1" dirty="0">
                <a:latin typeface="Verdana" pitchFamily="34" charset="0"/>
                <a:ea typeface="Verdana" pitchFamily="34" charset="0"/>
                <a:cs typeface="Verdana" pitchFamily="34" charset="0"/>
              </a:rPr>
              <a:t>Always points to the next instruction to be executed within the currently executing code segment.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So, this register contains the 16-bit offset address pointing to the next instruction code within the 64Kb of the code segment area.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Its content is automatically incremented as the execution of the next instruction takes place. </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83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27</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3600" y="2010013"/>
            <a:ext cx="3048000" cy="3323987"/>
          </a:xfrm>
          <a:prstGeom prst="rect">
            <a:avLst/>
          </a:prstGeom>
          <a:noFill/>
        </p:spPr>
        <p:txBody>
          <a:bodyPr wrap="square" rtlCol="0">
            <a:spAutoFit/>
          </a:bodyPr>
          <a:lstStyle/>
          <a:p>
            <a:pPr marL="285750" indent="-285750" algn="just">
              <a:buBlip>
                <a:blip r:embed="rId4"/>
              </a:buBlip>
            </a:pPr>
            <a:r>
              <a:rPr lang="en-US" sz="1400" b="1" dirty="0"/>
              <a:t>A group of First-In-First-Out (FIFO) in which up to 6 bytes of instruction code are pre fetched from the memory ahead of time.</a:t>
            </a:r>
          </a:p>
          <a:p>
            <a:pPr marL="285750" indent="-285750" algn="just">
              <a:buBlip>
                <a:blip r:embed="rId4"/>
              </a:buBlip>
            </a:pPr>
            <a:endParaRPr lang="en-US" sz="1400" b="1" dirty="0"/>
          </a:p>
          <a:p>
            <a:pPr marL="285750" indent="-285750" algn="just">
              <a:buBlip>
                <a:blip r:embed="rId4"/>
              </a:buBlip>
            </a:pPr>
            <a:r>
              <a:rPr lang="en-US" sz="1400" b="1" dirty="0"/>
              <a:t>This is done in order to speed up the execution by overlapping instruction fetch with execution.</a:t>
            </a:r>
          </a:p>
          <a:p>
            <a:pPr marL="285750" indent="-285750" algn="just">
              <a:buBlip>
                <a:blip r:embed="rId4"/>
              </a:buBlip>
            </a:pPr>
            <a:endParaRPr lang="en-US" sz="1400" b="1" dirty="0"/>
          </a:p>
          <a:p>
            <a:pPr marL="285750" indent="-285750" algn="just">
              <a:buBlip>
                <a:blip r:embed="rId4"/>
              </a:buBlip>
            </a:pPr>
            <a:r>
              <a:rPr lang="en-US" sz="1400" b="1" dirty="0"/>
              <a:t>This mechanism is known as </a:t>
            </a:r>
            <a:r>
              <a:rPr lang="en-US" sz="1400" b="1" u="sng" dirty="0"/>
              <a:t>pipelining</a:t>
            </a:r>
            <a:r>
              <a:rPr lang="en-US" sz="1400" b="1" dirty="0"/>
              <a:t>.  </a:t>
            </a:r>
          </a:p>
        </p:txBody>
      </p:sp>
      <p:sp>
        <p:nvSpPr>
          <p:cNvPr id="6" name="Line Callout 2 5"/>
          <p:cNvSpPr/>
          <p:nvPr/>
        </p:nvSpPr>
        <p:spPr>
          <a:xfrm>
            <a:off x="6010701" y="1104900"/>
            <a:ext cx="3048000" cy="342900"/>
          </a:xfrm>
          <a:prstGeom prst="borderCallout2">
            <a:avLst>
              <a:gd name="adj1" fmla="val 18750"/>
              <a:gd name="adj2" fmla="val -192"/>
              <a:gd name="adj3" fmla="val 18750"/>
              <a:gd name="adj4" fmla="val -16667"/>
              <a:gd name="adj5" fmla="val 789117"/>
              <a:gd name="adj6" fmla="val -5651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Instruction queue</a:t>
            </a:r>
          </a:p>
        </p:txBody>
      </p:sp>
    </p:spTree>
    <p:extLst>
      <p:ext uri="{BB962C8B-B14F-4D97-AF65-F5344CB8AC3E}">
        <p14:creationId xmlns:p14="http://schemas.microsoft.com/office/powerpoint/2010/main" val="1803276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28</a:t>
            </a:fld>
            <a:endParaRPr lang="en-US" dirty="0"/>
          </a:p>
        </p:txBody>
      </p:sp>
      <p:sp>
        <p:nvSpPr>
          <p:cNvPr id="11" name="Rectangle 10"/>
          <p:cNvSpPr/>
          <p:nvPr/>
        </p:nvSpPr>
        <p:spPr>
          <a:xfrm>
            <a:off x="3581400" y="5349642"/>
            <a:ext cx="3886200" cy="1492716"/>
          </a:xfrm>
          <a:prstGeom prst="rect">
            <a:avLst/>
          </a:prstGeom>
          <a:solidFill>
            <a:srgbClr val="99FFCC"/>
          </a:solidFill>
        </p:spPr>
        <p:txBody>
          <a:bodyPr wrap="square">
            <a:spAutoFit/>
          </a:bodyPr>
          <a:lstStyle/>
          <a:p>
            <a:pPr algn="ctr"/>
            <a:r>
              <a:rPr lang="en-US" sz="1300" b="1" dirty="0">
                <a:latin typeface="Verdana" pitchFamily="34" charset="0"/>
                <a:ea typeface="Verdana" pitchFamily="34" charset="0"/>
                <a:cs typeface="Verdana" pitchFamily="34" charset="0"/>
              </a:rPr>
              <a:t>Some of the 16 bit registers can be used as two 8 bit registers as :</a:t>
            </a:r>
          </a:p>
          <a:p>
            <a:pPr algn="ctr"/>
            <a:endParaRPr lang="en-US" sz="1300" b="1" dirty="0">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AX can be used as AH and AL</a:t>
            </a:r>
          </a:p>
          <a:p>
            <a:pPr algn="ctr"/>
            <a:r>
              <a:rPr lang="en-US" sz="1300" b="1" dirty="0">
                <a:latin typeface="Verdana" pitchFamily="34" charset="0"/>
                <a:ea typeface="Verdana" pitchFamily="34" charset="0"/>
                <a:cs typeface="Verdana" pitchFamily="34" charset="0"/>
              </a:rPr>
              <a:t>BX can be used as BH and BL</a:t>
            </a:r>
          </a:p>
          <a:p>
            <a:pPr algn="ctr"/>
            <a:r>
              <a:rPr lang="en-US" sz="1300" b="1" dirty="0">
                <a:latin typeface="Verdana" pitchFamily="34" charset="0"/>
                <a:ea typeface="Verdana" pitchFamily="34" charset="0"/>
                <a:cs typeface="Verdana" pitchFamily="34" charset="0"/>
              </a:rPr>
              <a:t>CX can be used as CH and CL</a:t>
            </a:r>
          </a:p>
          <a:p>
            <a:pPr algn="ctr"/>
            <a:r>
              <a:rPr lang="en-US" sz="1300" b="1" dirty="0">
                <a:latin typeface="Verdana" pitchFamily="34" charset="0"/>
                <a:ea typeface="Verdana" pitchFamily="34" charset="0"/>
                <a:cs typeface="Verdana" pitchFamily="34" charset="0"/>
              </a:rPr>
              <a:t>DX can be used as DH and DL</a:t>
            </a:r>
            <a:endParaRPr lang="en-US" sz="1300" b="1" dirty="0">
              <a:solidFill>
                <a:srgbClr val="0070C0"/>
              </a:solidFill>
              <a:latin typeface="Verdana" pitchFamily="34" charset="0"/>
              <a:ea typeface="Verdana" pitchFamily="34" charset="0"/>
              <a:cs typeface="Verdana" pitchFamily="34" charset="0"/>
            </a:endParaRPr>
          </a:p>
        </p:txBody>
      </p:sp>
      <p:sp>
        <p:nvSpPr>
          <p:cNvPr id="14" name="TextBox 13"/>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pic>
        <p:nvPicPr>
          <p:cNvPr id="1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319" y="852985"/>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 y="914400"/>
            <a:ext cx="2971800" cy="1569660"/>
          </a:xfrm>
          <a:prstGeom prst="rect">
            <a:avLst/>
          </a:prstGeom>
          <a:noFill/>
        </p:spPr>
        <p:txBody>
          <a:bodyPr wrap="square" rtlCol="0">
            <a:spAutoFit/>
          </a:bodyPr>
          <a:lstStyle/>
          <a:p>
            <a:pPr algn="ctr"/>
            <a:r>
              <a:rPr lang="en-US" sz="1600" b="1" dirty="0">
                <a:solidFill>
                  <a:schemeClr val="accent1">
                    <a:lumMod val="75000"/>
                  </a:schemeClr>
                </a:solidFill>
                <a:latin typeface="Verdana" pitchFamily="34" charset="0"/>
                <a:ea typeface="Verdana" pitchFamily="34" charset="0"/>
                <a:cs typeface="Verdana" pitchFamily="34" charset="0"/>
              </a:rPr>
              <a:t>EU decodes and executes instructions. </a:t>
            </a:r>
          </a:p>
          <a:p>
            <a:pPr algn="ctr"/>
            <a:endParaRPr lang="en-US" sz="1600" b="1" dirty="0">
              <a:solidFill>
                <a:schemeClr val="accent1">
                  <a:lumMod val="75000"/>
                </a:schemeClr>
              </a:solidFill>
              <a:latin typeface="Verdana" pitchFamily="34" charset="0"/>
              <a:ea typeface="Verdana" pitchFamily="34" charset="0"/>
              <a:cs typeface="Verdana" pitchFamily="34" charset="0"/>
            </a:endParaRPr>
          </a:p>
          <a:p>
            <a:pPr algn="ctr"/>
            <a:r>
              <a:rPr lang="en-US" sz="1600" b="1" dirty="0">
                <a:solidFill>
                  <a:schemeClr val="accent1">
                    <a:lumMod val="75000"/>
                  </a:schemeClr>
                </a:solidFill>
                <a:latin typeface="Verdana" pitchFamily="34" charset="0"/>
                <a:ea typeface="Verdana" pitchFamily="34" charset="0"/>
                <a:cs typeface="Verdana" pitchFamily="34" charset="0"/>
              </a:rPr>
              <a:t>A decoder in the EU control system translates instructions.</a:t>
            </a:r>
          </a:p>
        </p:txBody>
      </p:sp>
      <p:sp>
        <p:nvSpPr>
          <p:cNvPr id="15" name="Line Callout 2 14"/>
          <p:cNvSpPr/>
          <p:nvPr/>
        </p:nvSpPr>
        <p:spPr>
          <a:xfrm>
            <a:off x="89848" y="2674393"/>
            <a:ext cx="2500952"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latin typeface="Verdana" pitchFamily="34" charset="0"/>
                <a:ea typeface="Verdana" pitchFamily="34" charset="0"/>
                <a:cs typeface="Verdana" pitchFamily="34" charset="0"/>
              </a:rPr>
              <a:t>16-bit ALU for performing arithmetic and logic operation</a:t>
            </a:r>
          </a:p>
        </p:txBody>
      </p:sp>
      <p:sp>
        <p:nvSpPr>
          <p:cNvPr id="16" name="Line Callout 2 15"/>
          <p:cNvSpPr/>
          <p:nvPr/>
        </p:nvSpPr>
        <p:spPr>
          <a:xfrm>
            <a:off x="107476" y="3810000"/>
            <a:ext cx="2864324"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Verdana" pitchFamily="34" charset="0"/>
                <a:ea typeface="Verdana" pitchFamily="34" charset="0"/>
                <a:cs typeface="Verdana" pitchFamily="34" charset="0"/>
              </a:rPr>
              <a:t>Four general purpose registers(AX, BX, CX, DX);</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Pointer registers (Stack Pointer, Base Pointer); </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and                     </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Index registers (Source Index, Destination Index) each of 16-bits </a:t>
            </a:r>
          </a:p>
        </p:txBody>
      </p:sp>
    </p:spTree>
    <p:extLst>
      <p:ext uri="{BB962C8B-B14F-4D97-AF65-F5344CB8AC3E}">
        <p14:creationId xmlns:p14="http://schemas.microsoft.com/office/powerpoint/2010/main" val="116989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29</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Accumulator Register (AX)</a:t>
            </a:r>
          </a:p>
          <a:p>
            <a:endParaRPr lang="en-US" b="1" dirty="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Consists of two 8-bit registers AL and AH, which can be combined together and used as a 16-bit register AX.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AL in this case contains the low order byte of the word, and AH contains the high-order byte.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The I/O instructions use the AX or AL for inputting / outputting 16 or 8 bit data to or from an I/O port.</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Multiplication and Division instructions also use the AX or AL.</a:t>
            </a:r>
          </a:p>
        </p:txBody>
      </p:sp>
      <p:sp>
        <p:nvSpPr>
          <p:cNvPr id="10" name="TextBox 9"/>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34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Microprocessor</a:t>
            </a:r>
            <a:endParaRPr lang="en-US" dirty="0"/>
          </a:p>
        </p:txBody>
      </p:sp>
      <p:sp>
        <p:nvSpPr>
          <p:cNvPr id="3" name="Content Placeholder 2"/>
          <p:cNvSpPr>
            <a:spLocks noGrp="1"/>
          </p:cNvSpPr>
          <p:nvPr>
            <p:ph idx="1"/>
          </p:nvPr>
        </p:nvSpPr>
        <p:spPr/>
        <p:txBody>
          <a:bodyPr/>
          <a:lstStyle/>
          <a:p>
            <a:pPr algn="ctr"/>
            <a:endParaRPr lang="en-IN" b="1" dirty="0">
              <a:latin typeface="Octapost NBP" pitchFamily="2" charset="0"/>
            </a:endParaRPr>
          </a:p>
          <a:p>
            <a:r>
              <a:rPr lang="en-IN" sz="2400" b="1" dirty="0">
                <a:latin typeface="Tahoma" pitchFamily="34" charset="0"/>
                <a:ea typeface="Tahoma" pitchFamily="34" charset="0"/>
                <a:cs typeface="Tahoma" pitchFamily="34" charset="0"/>
              </a:rPr>
              <a:t>Microprocessor is a Program Controlled semiconductor device(IC) Which fetches data from memory, decodes and executes instructions</a:t>
            </a:r>
          </a:p>
          <a:p>
            <a:r>
              <a:rPr lang="en-IN" sz="2400" b="1" dirty="0">
                <a:latin typeface="Tahoma" pitchFamily="34" charset="0"/>
                <a:ea typeface="Tahoma" pitchFamily="34" charset="0"/>
                <a:cs typeface="Tahoma" pitchFamily="34" charset="0"/>
              </a:rPr>
              <a:t>It is used as Central Processing Unit(CPU) in Computers</a:t>
            </a:r>
            <a:endParaRPr lang="en-US" sz="2400" b="1" dirty="0">
              <a:latin typeface="Tahoma" pitchFamily="34" charset="0"/>
              <a:ea typeface="Tahoma" pitchFamily="34" charset="0"/>
              <a:cs typeface="Tahoma" pitchFamily="34" charset="0"/>
            </a:endParaRPr>
          </a:p>
          <a:p>
            <a:endParaRPr lang="en-US" dirty="0"/>
          </a:p>
        </p:txBody>
      </p:sp>
      <p:sp>
        <p:nvSpPr>
          <p:cNvPr id="4" name="Slide Number Placeholder 3"/>
          <p:cNvSpPr>
            <a:spLocks noGrp="1"/>
          </p:cNvSpPr>
          <p:nvPr>
            <p:ph type="sldNum" sz="quarter" idx="12"/>
          </p:nvPr>
        </p:nvSpPr>
        <p:spPr/>
        <p:txBody>
          <a:bodyPr/>
          <a:lstStyle/>
          <a:p>
            <a:fld id="{85E6815B-E59C-4D87-B1F6-ECBDD22AF1DC}"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30</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Base Register (BX)</a:t>
            </a:r>
          </a:p>
          <a:p>
            <a:endParaRPr lang="en-US" b="1" dirty="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Consists of two 8-bit registers BL and BH, which can be combined together and used as a 16-bit register BX.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BL in this case contains the low-order byte of the word, and BH contains the high-order byte.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This is the only general purpose register whose contents can be used for addressing the 8086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All memory references utilizing this register content for addressing use DS as the default segment register.</a:t>
            </a: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4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31</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Counter Register (CX)</a:t>
            </a:r>
          </a:p>
          <a:p>
            <a:endParaRPr lang="en-US" b="1" dirty="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Consists of two 8-bit registers CL and CH, which can be combined together and used as a 16-bit register CX.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CL register contains the low order byte of the word, and CH contains the high-order byte.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Instructions such as </a:t>
            </a:r>
            <a:r>
              <a:rPr lang="en-US" sz="1400" b="1" dirty="0">
                <a:solidFill>
                  <a:schemeClr val="accent2">
                    <a:lumMod val="75000"/>
                  </a:schemeClr>
                </a:solidFill>
                <a:latin typeface="Verdana" pitchFamily="34" charset="0"/>
                <a:ea typeface="Verdana" pitchFamily="34" charset="0"/>
                <a:cs typeface="Verdana" pitchFamily="34" charset="0"/>
              </a:rPr>
              <a:t>SHIFT</a:t>
            </a:r>
            <a:r>
              <a:rPr lang="en-US" sz="1400" b="1" dirty="0">
                <a:latin typeface="Verdana" pitchFamily="34" charset="0"/>
                <a:ea typeface="Verdana" pitchFamily="34" charset="0"/>
                <a:cs typeface="Verdana" pitchFamily="34" charset="0"/>
              </a:rPr>
              <a:t>, </a:t>
            </a:r>
            <a:r>
              <a:rPr lang="en-US" sz="1400" b="1" dirty="0">
                <a:solidFill>
                  <a:schemeClr val="accent2">
                    <a:lumMod val="75000"/>
                  </a:schemeClr>
                </a:solidFill>
                <a:latin typeface="Verdana" pitchFamily="34" charset="0"/>
                <a:ea typeface="Verdana" pitchFamily="34" charset="0"/>
                <a:cs typeface="Verdana" pitchFamily="34" charset="0"/>
              </a:rPr>
              <a:t>ROTATE</a:t>
            </a:r>
            <a:r>
              <a:rPr lang="en-US" sz="1400" b="1" dirty="0">
                <a:latin typeface="Verdana" pitchFamily="34" charset="0"/>
                <a:ea typeface="Verdana" pitchFamily="34" charset="0"/>
                <a:cs typeface="Verdana" pitchFamily="34" charset="0"/>
              </a:rPr>
              <a:t> and </a:t>
            </a:r>
            <a:r>
              <a:rPr lang="en-US" sz="1400" b="1" dirty="0">
                <a:solidFill>
                  <a:schemeClr val="accent2">
                    <a:lumMod val="75000"/>
                  </a:schemeClr>
                </a:solidFill>
                <a:latin typeface="Verdana" pitchFamily="34" charset="0"/>
                <a:ea typeface="Verdana" pitchFamily="34" charset="0"/>
                <a:cs typeface="Verdana" pitchFamily="34" charset="0"/>
              </a:rPr>
              <a:t>LOOP</a:t>
            </a:r>
            <a:r>
              <a:rPr lang="en-US" sz="1400" b="1" dirty="0">
                <a:latin typeface="Verdana" pitchFamily="34" charset="0"/>
                <a:ea typeface="Verdana" pitchFamily="34" charset="0"/>
                <a:cs typeface="Verdana" pitchFamily="34" charset="0"/>
              </a:rPr>
              <a:t> use the contents of CX as a counter.</a:t>
            </a: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110552" y="4177605"/>
            <a:ext cx="5786656" cy="1815882"/>
          </a:xfrm>
          <a:prstGeom prst="rect">
            <a:avLst/>
          </a:prstGeom>
          <a:noFill/>
        </p:spPr>
        <p:txBody>
          <a:bodyPr wrap="square" rtlCol="0">
            <a:spAutoFit/>
          </a:bodyPr>
          <a:lstStyle/>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instruction </a:t>
            </a:r>
            <a:r>
              <a:rPr lang="en-US" sz="1400" b="1" dirty="0">
                <a:solidFill>
                  <a:srgbClr val="C00000"/>
                </a:solidFill>
                <a:latin typeface="Verdana" pitchFamily="34" charset="0"/>
                <a:ea typeface="Verdana" pitchFamily="34" charset="0"/>
                <a:cs typeface="Verdana" pitchFamily="34" charset="0"/>
              </a:rPr>
              <a:t>LOOP START</a:t>
            </a:r>
            <a:r>
              <a:rPr lang="en-US" sz="1400" b="1" dirty="0">
                <a:latin typeface="Verdana" pitchFamily="34" charset="0"/>
                <a:ea typeface="Verdana" pitchFamily="34" charset="0"/>
                <a:cs typeface="Verdana" pitchFamily="34" charset="0"/>
              </a:rPr>
              <a:t> automatically decrements CX by 1 without affecting flags and will check if [CX] = 0.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If it is  zero, 8086 executes the next instruction; otherwise the 8086 branches to the label START.</a:t>
            </a:r>
          </a:p>
        </p:txBody>
      </p:sp>
    </p:spTree>
    <p:extLst>
      <p:ext uri="{BB962C8B-B14F-4D97-AF65-F5344CB8AC3E}">
        <p14:creationId xmlns:p14="http://schemas.microsoft.com/office/powerpoint/2010/main" val="937383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32</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2500952" y="1110258"/>
                <a:ext cx="6396256" cy="2585323"/>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Data Register (DX)</a:t>
                </a:r>
              </a:p>
              <a:p>
                <a:endParaRPr lang="en-US" b="1" dirty="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Consists of two 8-bit registers DL and DH, which can be combined together and used as a 16-bit register DX.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DL register contains the low order byte of the word, and DH contains the high-order byte.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Used to hold the high 16-bit result (data) in 16 X 16 multiplication or the high 16-bit dividend (data) before a 32 </a:t>
                </a:r>
                <a14:m>
                  <m:oMath xmlns:m="http://schemas.openxmlformats.org/officeDocument/2006/math">
                    <m:r>
                      <a:rPr lang="en-US" sz="1400" b="1" i="1" smtClean="0">
                        <a:latin typeface="Cambria Math"/>
                        <a:ea typeface="Cambria Math"/>
                        <a:cs typeface="Verdana" pitchFamily="34" charset="0"/>
                      </a:rPr>
                      <m:t>÷</m:t>
                    </m:r>
                  </m:oMath>
                </a14:m>
                <a:r>
                  <a:rPr lang="en-US" sz="1400" b="1" dirty="0">
                    <a:latin typeface="Verdana" pitchFamily="34" charset="0"/>
                    <a:ea typeface="Verdana" pitchFamily="34" charset="0"/>
                    <a:cs typeface="Verdana" pitchFamily="34" charset="0"/>
                  </a:rPr>
                  <a:t> 16 division and the 16-bit reminder after division. </a:t>
                </a:r>
              </a:p>
            </p:txBody>
          </p:sp>
        </mc:Choice>
        <mc:Fallback xmlns="">
          <p:sp>
            <p:nvSpPr>
              <p:cNvPr id="6" name="TextBox 5"/>
              <p:cNvSpPr txBox="1">
                <a:spLocks noRot="1" noChangeAspect="1" noMove="1" noResize="1" noEditPoints="1" noAdjustHandles="1" noChangeArrowheads="1" noChangeShapeType="1" noTextEdit="1"/>
              </p:cNvSpPr>
              <p:nvPr/>
            </p:nvSpPr>
            <p:spPr>
              <a:xfrm>
                <a:off x="2500952" y="1110258"/>
                <a:ext cx="6396256" cy="2585323"/>
              </a:xfrm>
              <a:prstGeom prst="rect">
                <a:avLst/>
              </a:prstGeom>
              <a:blipFill rotWithShape="1">
                <a:blip r:embed="rId4"/>
                <a:stretch>
                  <a:fillRect l="-762" t="-1179" r="-286" b="-1415"/>
                </a:stretch>
              </a:blipFill>
            </p:spPr>
            <p:txBody>
              <a:bodyPr/>
              <a:lstStyle/>
              <a:p>
                <a:r>
                  <a:rPr lang="en-US">
                    <a:noFill/>
                  </a:rPr>
                  <a:t> </a:t>
                </a:r>
              </a:p>
            </p:txBody>
          </p:sp>
        </mc:Fallback>
      </mc:AlternateContent>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pic>
        <p:nvPicPr>
          <p:cNvPr id="10" name="Picture 2" descr="C:\Users\AMMU\Desktop\Microprocessor\Register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52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33</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Stack Pointer (SP) and Base Pointer (BP)</a:t>
            </a:r>
          </a:p>
          <a:p>
            <a:endParaRPr lang="en-US" b="1" dirty="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SP and BP are used to access data in the stack segment.</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SP is used as an offset from the current SS during execution of instructions that involve the stack segment in the external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SP contents are automatically updated (incremented/ decremented) due to execution of a POP or PUSH instruction.</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BP contains an offset address in the current SS, which is used by instructions utilizing the based addressing mode.</a:t>
            </a: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663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34</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Source Index (SI) and Destination Index (DI)</a:t>
            </a:r>
          </a:p>
          <a:p>
            <a:endParaRPr lang="en-US" b="1" dirty="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Used in indexed addressing.</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607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35</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Source Index (SI) and Destination Index (DI)</a:t>
            </a:r>
          </a:p>
          <a:p>
            <a:endParaRPr lang="en-US" b="1" dirty="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Used in indexed addressing.</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601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36</a:t>
            </a:fld>
            <a:endParaRPr lang="en-US" dirty="0"/>
          </a:p>
        </p:txBody>
      </p:sp>
      <p:sp>
        <p:nvSpPr>
          <p:cNvPr id="5" name="TextBox 4"/>
          <p:cNvSpPr txBox="1"/>
          <p:nvPr/>
        </p:nvSpPr>
        <p:spPr>
          <a:xfrm>
            <a:off x="228600" y="1002268"/>
            <a:ext cx="1895071" cy="369332"/>
          </a:xfrm>
          <a:prstGeom prst="rect">
            <a:avLst/>
          </a:prstGeom>
          <a:noFill/>
        </p:spPr>
        <p:txBody>
          <a:bodyPr wrap="none" rtlCol="0">
            <a:spAutoFit/>
          </a:bodyPr>
          <a:lstStyle/>
          <a:p>
            <a:r>
              <a:rPr lang="en-US" b="1" dirty="0">
                <a:solidFill>
                  <a:srgbClr val="0070C0"/>
                </a:solidFill>
                <a:latin typeface="Verdana" pitchFamily="34" charset="0"/>
                <a:ea typeface="Verdana" pitchFamily="34" charset="0"/>
                <a:cs typeface="Verdana" pitchFamily="34" charset="0"/>
              </a:rPr>
              <a:t>Flag Register</a:t>
            </a:r>
          </a:p>
        </p:txBody>
      </p:sp>
      <p:graphicFrame>
        <p:nvGraphicFramePr>
          <p:cNvPr id="10" name="Table 9"/>
          <p:cNvGraphicFramePr>
            <a:graphicFrameLocks noGrp="1"/>
          </p:cNvGraphicFramePr>
          <p:nvPr>
            <p:extLst>
              <p:ext uri="{D42A27DB-BD31-4B8C-83A1-F6EECF244321}">
                <p14:modId xmlns:p14="http://schemas.microsoft.com/office/powerpoint/2010/main" val="2848881907"/>
              </p:ext>
            </p:extLst>
          </p:nvPr>
        </p:nvGraphicFramePr>
        <p:xfrm>
          <a:off x="609600" y="3505200"/>
          <a:ext cx="7696198" cy="838200"/>
        </p:xfrm>
        <a:graphic>
          <a:graphicData uri="http://schemas.openxmlformats.org/drawingml/2006/table">
            <a:tbl>
              <a:tblPr>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gridCol w="457198">
                  <a:extLst>
                    <a:ext uri="{9D8B030D-6E8A-4147-A177-3AD203B41FA5}">
                      <a16:colId xmlns:a16="http://schemas.microsoft.com/office/drawing/2014/main" val="20015"/>
                    </a:ext>
                  </a:extLst>
                </a:gridCol>
              </a:tblGrid>
              <a:tr h="295835">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15</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14</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13</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12</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11</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10</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9</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8</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7</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6</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5</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4</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3</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2</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0</a:t>
                      </a:r>
                    </a:p>
                  </a:txBody>
                  <a:tcPr marL="68580" marR="68580" marT="0" marB="0">
                    <a:solidFill>
                      <a:schemeClr val="bg1"/>
                    </a:solidFill>
                  </a:tcPr>
                </a:tc>
                <a:extLst>
                  <a:ext uri="{0D108BD9-81ED-4DB2-BD59-A6C34878D82A}">
                    <a16:rowId xmlns:a16="http://schemas.microsoft.com/office/drawing/2014/main" val="10000"/>
                  </a:ext>
                </a:extLst>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OF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DF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IF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TF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SF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ZF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AF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PF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CF</a:t>
                      </a:r>
                    </a:p>
                  </a:txBody>
                  <a:tcPr marL="68580" marR="68580" marT="0" marB="0">
                    <a:solidFill>
                      <a:srgbClr val="CC0099"/>
                    </a:solidFill>
                  </a:tcPr>
                </a:tc>
                <a:extLst>
                  <a:ext uri="{0D108BD9-81ED-4DB2-BD59-A6C34878D82A}">
                    <a16:rowId xmlns:a16="http://schemas.microsoft.com/office/drawing/2014/main" val="10001"/>
                  </a:ext>
                </a:extLst>
              </a:tr>
            </a:tbl>
          </a:graphicData>
        </a:graphic>
      </p:graphicFrame>
      <p:sp>
        <p:nvSpPr>
          <p:cNvPr id="6" name="Line Callout 2 5"/>
          <p:cNvSpPr/>
          <p:nvPr/>
        </p:nvSpPr>
        <p:spPr>
          <a:xfrm>
            <a:off x="6553200" y="838200"/>
            <a:ext cx="251460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when there is a carry out of MSB in case of addition or a borrow in case of subtraction.</a:t>
            </a:r>
          </a:p>
        </p:txBody>
      </p:sp>
      <p:sp>
        <p:nvSpPr>
          <p:cNvPr id="11" name="Line Callout 2 10"/>
          <p:cNvSpPr/>
          <p:nvPr/>
        </p:nvSpPr>
        <p:spPr>
          <a:xfrm>
            <a:off x="5638800" y="2085975"/>
            <a:ext cx="2847975"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Parity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to 1, if the lower byte of the result contains even number   of 1’s ; for odd number of  1’s  set to zero.</a:t>
            </a:r>
          </a:p>
        </p:txBody>
      </p:sp>
      <p:sp>
        <p:nvSpPr>
          <p:cNvPr id="12" name="Line Callout 2 11"/>
          <p:cNvSpPr/>
          <p:nvPr/>
        </p:nvSpPr>
        <p:spPr>
          <a:xfrm>
            <a:off x="3124200" y="723900"/>
            <a:ext cx="320040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Auxiliary Carry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2500952" y="2076450"/>
            <a:ext cx="266700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Flag</a:t>
            </a:r>
          </a:p>
          <a:p>
            <a:pPr algn="ctr"/>
            <a:endParaRPr lang="en-US" sz="1200"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if the result of the computation or comparison performed by an instruction is zero</a:t>
            </a:r>
          </a:p>
        </p:txBody>
      </p:sp>
      <p:sp>
        <p:nvSpPr>
          <p:cNvPr id="14" name="Line Callout 2 13"/>
          <p:cNvSpPr/>
          <p:nvPr/>
        </p:nvSpPr>
        <p:spPr>
          <a:xfrm>
            <a:off x="62552" y="2095500"/>
            <a:ext cx="2299648" cy="952500"/>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Flag</a:t>
            </a:r>
          </a:p>
          <a:p>
            <a:pPr algn="ctr"/>
            <a:endParaRPr lang="en-US" sz="1200" dirty="0">
              <a:solidFill>
                <a:schemeClr val="tx1"/>
              </a:solidFill>
              <a:latin typeface="Verdana" pitchFamily="34" charset="0"/>
              <a:ea typeface="Verdana" pitchFamily="34" charset="0"/>
              <a:cs typeface="Verdana" pitchFamily="34" charset="0"/>
            </a:endParaRPr>
          </a:p>
          <a:p>
            <a:pPr algn="ctr"/>
            <a:r>
              <a:rPr lang="en-US" sz="1200" dirty="0">
                <a:solidFill>
                  <a:schemeClr val="tx1"/>
                </a:solidFill>
                <a:latin typeface="Verdana" pitchFamily="34" charset="0"/>
                <a:ea typeface="Verdana" pitchFamily="34" charset="0"/>
                <a:cs typeface="Verdana" pitchFamily="34" charset="0"/>
              </a:rPr>
              <a:t>This flag is set, when the result of any computation is negative</a:t>
            </a:r>
          </a:p>
        </p:txBody>
      </p:sp>
      <p:sp>
        <p:nvSpPr>
          <p:cNvPr id="16" name="Line Callout 2 15"/>
          <p:cNvSpPr/>
          <p:nvPr/>
        </p:nvSpPr>
        <p:spPr>
          <a:xfrm>
            <a:off x="6388431" y="4419600"/>
            <a:ext cx="2667000" cy="1092995"/>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Tarp Flag</a:t>
            </a:r>
          </a:p>
          <a:p>
            <a:pPr algn="just"/>
            <a:r>
              <a:rPr lang="en-US" sz="1200" dirty="0">
                <a:solidFill>
                  <a:schemeClr val="tx1"/>
                </a:solidFill>
                <a:latin typeface="Verdana" pitchFamily="34" charset="0"/>
                <a:ea typeface="Verdana" pitchFamily="34" charset="0"/>
                <a:cs typeface="Verdana" pitchFamily="34" charset="0"/>
              </a:rPr>
              <a:t>If this flag is set, the processor enters the single step execution mode by generating internal interrupts after the execution of each instruction</a:t>
            </a:r>
          </a:p>
        </p:txBody>
      </p:sp>
      <p:sp>
        <p:nvSpPr>
          <p:cNvPr id="17" name="Line Callout 2 16"/>
          <p:cNvSpPr/>
          <p:nvPr/>
        </p:nvSpPr>
        <p:spPr>
          <a:xfrm>
            <a:off x="6019800" y="5562600"/>
            <a:ext cx="3048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1281752" y="5562600"/>
            <a:ext cx="4572000" cy="1169195"/>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Flag</a:t>
            </a:r>
          </a:p>
          <a:p>
            <a:pPr algn="just"/>
            <a:r>
              <a:rPr lang="en-US" sz="1100" dirty="0">
                <a:solidFill>
                  <a:schemeClr val="tx1"/>
                </a:solidFill>
                <a:latin typeface="Verdana" pitchFamily="34" charset="0"/>
                <a:ea typeface="Verdana" pitchFamily="34" charset="0"/>
                <a:cs typeface="Verdana" pitchFamily="34" charset="0"/>
              </a:rPr>
              <a:t>This 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62552" y="4469605"/>
            <a:ext cx="4890448" cy="1169195"/>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Flag</a:t>
            </a:r>
          </a:p>
          <a:p>
            <a:pPr algn="ctr"/>
            <a:r>
              <a:rPr lang="en-US" sz="1100" dirty="0">
                <a:solidFill>
                  <a:schemeClr val="tx1"/>
                </a:solidFill>
                <a:latin typeface="Verdana" pitchFamily="34" charset="0"/>
                <a:ea typeface="Verdana" pitchFamily="34" charset="0"/>
                <a:cs typeface="Verdana" pitchFamily="34" charset="0"/>
              </a:rPr>
              <a:t>This 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1" name="TextBox 20"/>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156814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9"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37</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graphicFrame>
        <p:nvGraphicFramePr>
          <p:cNvPr id="8" name="Table 7"/>
          <p:cNvGraphicFramePr>
            <a:graphicFrameLocks noGrp="1"/>
          </p:cNvGraphicFramePr>
          <p:nvPr>
            <p:extLst>
              <p:ext uri="{D42A27DB-BD31-4B8C-83A1-F6EECF244321}">
                <p14:modId xmlns:p14="http://schemas.microsoft.com/office/powerpoint/2010/main" val="2770319774"/>
              </p:ext>
            </p:extLst>
          </p:nvPr>
        </p:nvGraphicFramePr>
        <p:xfrm>
          <a:off x="263856" y="2882624"/>
          <a:ext cx="8610600" cy="3795680"/>
        </p:xfrm>
        <a:graphic>
          <a:graphicData uri="http://schemas.openxmlformats.org/drawingml/2006/table">
            <a:tbl>
              <a:tblPr firstRow="1" bandRow="1">
                <a:tableStyleId>{93296810-A885-4BE3-A3E7-6D5BEEA58F35}</a:tableStyleId>
              </a:tblPr>
              <a:tblGrid>
                <a:gridCol w="838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335310">
                <a:tc>
                  <a:txBody>
                    <a:bodyPr/>
                    <a:lstStyle/>
                    <a:p>
                      <a:pPr algn="ctr"/>
                      <a:r>
                        <a:rPr lang="en-US" sz="1400" dirty="0" err="1">
                          <a:latin typeface="Verdana" pitchFamily="34" charset="0"/>
                          <a:ea typeface="Verdana" pitchFamily="34" charset="0"/>
                          <a:cs typeface="Verdana" pitchFamily="34" charset="0"/>
                        </a:rPr>
                        <a:t>Sl.No</a:t>
                      </a:r>
                      <a:r>
                        <a:rPr lang="en-US" sz="1400" dirty="0">
                          <a:latin typeface="Verdana" pitchFamily="34" charset="0"/>
                          <a:ea typeface="Verdana" pitchFamily="34" charset="0"/>
                          <a:cs typeface="Verdana" pitchFamily="34" charset="0"/>
                        </a:rPr>
                        <a:t>.</a:t>
                      </a:r>
                    </a:p>
                  </a:txBody>
                  <a:tcPr marL="91434" marR="91434" marT="45722" marB="45722"/>
                </a:tc>
                <a:tc>
                  <a:txBody>
                    <a:bodyPr/>
                    <a:lstStyle/>
                    <a:p>
                      <a:pPr algn="ctr"/>
                      <a:r>
                        <a:rPr lang="en-US" sz="1400" dirty="0">
                          <a:latin typeface="Verdana" pitchFamily="34" charset="0"/>
                          <a:ea typeface="Verdana" pitchFamily="34" charset="0"/>
                          <a:cs typeface="Verdana" pitchFamily="34" charset="0"/>
                        </a:rPr>
                        <a:t>Type</a:t>
                      </a:r>
                    </a:p>
                  </a:txBody>
                  <a:tcPr marL="91434" marR="91434" marT="45722" marB="45722"/>
                </a:tc>
                <a:tc>
                  <a:txBody>
                    <a:bodyPr/>
                    <a:lstStyle/>
                    <a:p>
                      <a:pPr algn="ctr"/>
                      <a:r>
                        <a:rPr lang="en-US" sz="1400" dirty="0">
                          <a:latin typeface="Verdana" pitchFamily="34" charset="0"/>
                          <a:ea typeface="Verdana" pitchFamily="34" charset="0"/>
                          <a:cs typeface="Verdana" pitchFamily="34" charset="0"/>
                        </a:rPr>
                        <a:t>Register width</a:t>
                      </a:r>
                    </a:p>
                  </a:txBody>
                  <a:tcPr marL="91434" marR="91434" marT="45722" marB="45722"/>
                </a:tc>
                <a:tc>
                  <a:txBody>
                    <a:bodyPr/>
                    <a:lstStyle/>
                    <a:p>
                      <a:pPr algn="ctr"/>
                      <a:r>
                        <a:rPr lang="en-US" sz="1400" dirty="0">
                          <a:latin typeface="Verdana" pitchFamily="34" charset="0"/>
                          <a:ea typeface="Verdana" pitchFamily="34" charset="0"/>
                          <a:cs typeface="Verdana" pitchFamily="34" charset="0"/>
                        </a:rPr>
                        <a:t>Name of register</a:t>
                      </a:r>
                    </a:p>
                  </a:txBody>
                  <a:tcPr marL="91434" marR="91434" marT="45722" marB="45722"/>
                </a:tc>
                <a:extLst>
                  <a:ext uri="{0D108BD9-81ED-4DB2-BD59-A6C34878D82A}">
                    <a16:rowId xmlns:a16="http://schemas.microsoft.com/office/drawing/2014/main" val="10000"/>
                  </a:ext>
                </a:extLst>
              </a:tr>
              <a:tr h="501594">
                <a:tc rowSpan="2">
                  <a:txBody>
                    <a:bodyPr/>
                    <a:lstStyle/>
                    <a:p>
                      <a:pPr algn="ctr"/>
                      <a:r>
                        <a:rPr lang="en-US" sz="1400" b="1" dirty="0">
                          <a:latin typeface="Verdana" pitchFamily="34" charset="0"/>
                          <a:ea typeface="Verdana" pitchFamily="34" charset="0"/>
                          <a:cs typeface="Verdana" pitchFamily="34" charset="0"/>
                        </a:rPr>
                        <a:t>1</a:t>
                      </a:r>
                    </a:p>
                  </a:txBody>
                  <a:tcPr marL="91434" marR="91434" marT="45722" marB="45722"/>
                </a:tc>
                <a:tc rowSpan="2">
                  <a:txBody>
                    <a:bodyPr/>
                    <a:lstStyle/>
                    <a:p>
                      <a:r>
                        <a:rPr lang="en-US" sz="1400" b="1" dirty="0">
                          <a:latin typeface="Verdana" pitchFamily="34" charset="0"/>
                          <a:ea typeface="Verdana" pitchFamily="34" charset="0"/>
                          <a:cs typeface="Verdana" pitchFamily="34" charset="0"/>
                        </a:rPr>
                        <a:t>General purpose register</a:t>
                      </a:r>
                    </a:p>
                  </a:txBody>
                  <a:tcPr marL="91434" marR="91434" marT="45722" marB="45722"/>
                </a:tc>
                <a:tc>
                  <a:txBody>
                    <a:bodyPr/>
                    <a:lstStyle/>
                    <a:p>
                      <a:r>
                        <a:rPr lang="en-US" sz="1400" b="1" dirty="0">
                          <a:latin typeface="Verdana" pitchFamily="34" charset="0"/>
                          <a:ea typeface="Verdana" pitchFamily="34" charset="0"/>
                          <a:cs typeface="Verdana" pitchFamily="34" charset="0"/>
                        </a:rPr>
                        <a:t>16 bit</a:t>
                      </a:r>
                    </a:p>
                  </a:txBody>
                  <a:tcPr marL="91434" marR="91434" marT="45722" marB="45722"/>
                </a:tc>
                <a:tc>
                  <a:txBody>
                    <a:bodyPr/>
                    <a:lstStyle/>
                    <a:p>
                      <a:r>
                        <a:rPr lang="en-US" sz="1400" b="1" dirty="0">
                          <a:latin typeface="Verdana" pitchFamily="34" charset="0"/>
                          <a:ea typeface="Verdana" pitchFamily="34" charset="0"/>
                          <a:cs typeface="Verdana" pitchFamily="34" charset="0"/>
                        </a:rPr>
                        <a:t>AX, BX, CX, DX</a:t>
                      </a:r>
                    </a:p>
                  </a:txBody>
                  <a:tcPr marL="91434" marR="91434" marT="45722" marB="45722"/>
                </a:tc>
                <a:extLst>
                  <a:ext uri="{0D108BD9-81ED-4DB2-BD59-A6C34878D82A}">
                    <a16:rowId xmlns:a16="http://schemas.microsoft.com/office/drawing/2014/main" val="10001"/>
                  </a:ext>
                </a:extLst>
              </a:tr>
              <a:tr h="473551">
                <a:tc vMerge="1">
                  <a:txBody>
                    <a:bodyPr/>
                    <a:lstStyle/>
                    <a:p>
                      <a:endParaRPr lang="en-US"/>
                    </a:p>
                  </a:txBody>
                  <a:tcPr/>
                </a:tc>
                <a:tc vMerge="1">
                  <a:txBody>
                    <a:bodyPr/>
                    <a:lstStyle/>
                    <a:p>
                      <a:endParaRPr lang="en-US"/>
                    </a:p>
                  </a:txBody>
                  <a:tcPr/>
                </a:tc>
                <a:tc>
                  <a:txBody>
                    <a:bodyPr/>
                    <a:lstStyle/>
                    <a:p>
                      <a:r>
                        <a:rPr lang="en-US" sz="1400" b="1" dirty="0">
                          <a:latin typeface="Verdana" pitchFamily="34" charset="0"/>
                          <a:ea typeface="Verdana" pitchFamily="34" charset="0"/>
                          <a:cs typeface="Verdana" pitchFamily="34" charset="0"/>
                        </a:rPr>
                        <a:t>8 bit</a:t>
                      </a:r>
                    </a:p>
                  </a:txBody>
                  <a:tcPr marL="91434" marR="91434" marT="45722" marB="45722"/>
                </a:tc>
                <a:tc>
                  <a:txBody>
                    <a:bodyPr/>
                    <a:lstStyle/>
                    <a:p>
                      <a:r>
                        <a:rPr lang="en-US" sz="1400" b="1" dirty="0">
                          <a:latin typeface="Verdana" pitchFamily="34" charset="0"/>
                          <a:ea typeface="Verdana" pitchFamily="34" charset="0"/>
                          <a:cs typeface="Verdana" pitchFamily="34" charset="0"/>
                        </a:rPr>
                        <a:t>AL, AH, BL, BH, CL, CH, DL,</a:t>
                      </a:r>
                      <a:r>
                        <a:rPr lang="en-US" sz="1400" b="1" baseline="0" dirty="0">
                          <a:latin typeface="Verdana" pitchFamily="34" charset="0"/>
                          <a:ea typeface="Verdana" pitchFamily="34" charset="0"/>
                          <a:cs typeface="Verdana" pitchFamily="34" charset="0"/>
                        </a:rPr>
                        <a:t> DH</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2"/>
                  </a:ext>
                </a:extLst>
              </a:tr>
              <a:tr h="497045">
                <a:tc>
                  <a:txBody>
                    <a:bodyPr/>
                    <a:lstStyle/>
                    <a:p>
                      <a:pPr algn="ctr"/>
                      <a:r>
                        <a:rPr lang="en-US" sz="1400" b="1" dirty="0">
                          <a:latin typeface="Verdana" pitchFamily="34" charset="0"/>
                          <a:ea typeface="Verdana" pitchFamily="34" charset="0"/>
                          <a:cs typeface="Verdana" pitchFamily="34" charset="0"/>
                        </a:rPr>
                        <a:t>2</a:t>
                      </a:r>
                    </a:p>
                  </a:txBody>
                  <a:tcPr marL="91434" marR="91434" marT="45722" marB="45722"/>
                </a:tc>
                <a:tc>
                  <a:txBody>
                    <a:bodyPr/>
                    <a:lstStyle/>
                    <a:p>
                      <a:r>
                        <a:rPr lang="en-US" sz="1400" b="1" dirty="0">
                          <a:latin typeface="Verdana" pitchFamily="34" charset="0"/>
                          <a:ea typeface="Verdana" pitchFamily="34" charset="0"/>
                          <a:cs typeface="Verdana" pitchFamily="34" charset="0"/>
                        </a:rPr>
                        <a:t>Pointer</a:t>
                      </a:r>
                      <a:r>
                        <a:rPr lang="en-US" sz="1400" b="1" baseline="0" dirty="0">
                          <a:latin typeface="Verdana" pitchFamily="34" charset="0"/>
                          <a:ea typeface="Verdana" pitchFamily="34" charset="0"/>
                          <a:cs typeface="Verdana" pitchFamily="34" charset="0"/>
                        </a:rPr>
                        <a: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latin typeface="Verdana" pitchFamily="34" charset="0"/>
                          <a:ea typeface="Verdana" pitchFamily="34" charset="0"/>
                          <a:cs typeface="Verdana" pitchFamily="34" charset="0"/>
                        </a:rPr>
                        <a:t>16 bit</a:t>
                      </a:r>
                    </a:p>
                  </a:txBody>
                  <a:tcPr marL="91434" marR="91434" marT="45722" marB="45722"/>
                </a:tc>
                <a:tc>
                  <a:txBody>
                    <a:bodyPr/>
                    <a:lstStyle/>
                    <a:p>
                      <a:r>
                        <a:rPr lang="en-US" sz="1400" b="1" dirty="0">
                          <a:latin typeface="Verdana" pitchFamily="34" charset="0"/>
                          <a:ea typeface="Verdana" pitchFamily="34" charset="0"/>
                          <a:cs typeface="Verdana" pitchFamily="34" charset="0"/>
                        </a:rPr>
                        <a:t>SP, BP</a:t>
                      </a:r>
                    </a:p>
                  </a:txBody>
                  <a:tcPr marL="91434" marR="91434" marT="45722" marB="45722"/>
                </a:tc>
                <a:extLst>
                  <a:ext uri="{0D108BD9-81ED-4DB2-BD59-A6C34878D82A}">
                    <a16:rowId xmlns:a16="http://schemas.microsoft.com/office/drawing/2014/main" val="10003"/>
                  </a:ext>
                </a:extLst>
              </a:tr>
              <a:tr h="497045">
                <a:tc>
                  <a:txBody>
                    <a:bodyPr/>
                    <a:lstStyle/>
                    <a:p>
                      <a:pPr algn="ctr"/>
                      <a:r>
                        <a:rPr lang="en-US" sz="1400" b="1" dirty="0">
                          <a:latin typeface="Verdana" pitchFamily="34" charset="0"/>
                          <a:ea typeface="Verdana" pitchFamily="34" charset="0"/>
                          <a:cs typeface="Verdana" pitchFamily="34" charset="0"/>
                        </a:rPr>
                        <a:t>3</a:t>
                      </a:r>
                    </a:p>
                  </a:txBody>
                  <a:tcPr marL="91434" marR="91434" marT="45722" marB="45722"/>
                </a:tc>
                <a:tc>
                  <a:txBody>
                    <a:bodyPr/>
                    <a:lstStyle/>
                    <a:p>
                      <a:r>
                        <a:rPr lang="en-US" sz="1400" b="1" dirty="0">
                          <a:latin typeface="Verdana" pitchFamily="34" charset="0"/>
                          <a:ea typeface="Verdana" pitchFamily="34" charset="0"/>
                          <a:cs typeface="Verdana" pitchFamily="34" charset="0"/>
                        </a:rPr>
                        <a:t>Index register</a:t>
                      </a:r>
                    </a:p>
                  </a:txBody>
                  <a:tcPr marL="91434" marR="91434" marT="45722" marB="45722"/>
                </a:tc>
                <a:tc>
                  <a:txBody>
                    <a:bodyPr/>
                    <a:lstStyle/>
                    <a:p>
                      <a:r>
                        <a:rPr lang="en-US" sz="1400" b="1" dirty="0">
                          <a:latin typeface="Verdana" pitchFamily="34" charset="0"/>
                          <a:ea typeface="Verdana" pitchFamily="34" charset="0"/>
                          <a:cs typeface="Verdana" pitchFamily="34" charset="0"/>
                        </a:rPr>
                        <a:t>16 bit</a:t>
                      </a:r>
                    </a:p>
                  </a:txBody>
                  <a:tcPr marL="91434" marR="91434" marT="45722" marB="45722"/>
                </a:tc>
                <a:tc>
                  <a:txBody>
                    <a:bodyPr/>
                    <a:lstStyle/>
                    <a:p>
                      <a:r>
                        <a:rPr lang="en-US" sz="1400" b="1" dirty="0">
                          <a:latin typeface="Verdana" pitchFamily="34" charset="0"/>
                          <a:ea typeface="Verdana" pitchFamily="34" charset="0"/>
                          <a:cs typeface="Verdana" pitchFamily="34" charset="0"/>
                        </a:rPr>
                        <a:t>SI, DI</a:t>
                      </a:r>
                    </a:p>
                  </a:txBody>
                  <a:tcPr marL="91434" marR="91434" marT="45722" marB="45722"/>
                </a:tc>
                <a:extLst>
                  <a:ext uri="{0D108BD9-81ED-4DB2-BD59-A6C34878D82A}">
                    <a16:rowId xmlns:a16="http://schemas.microsoft.com/office/drawing/2014/main" val="10004"/>
                  </a:ext>
                </a:extLst>
              </a:tr>
              <a:tr h="497045">
                <a:tc>
                  <a:txBody>
                    <a:bodyPr/>
                    <a:lstStyle/>
                    <a:p>
                      <a:pPr algn="ctr"/>
                      <a:r>
                        <a:rPr lang="en-US" sz="1400" b="1" dirty="0">
                          <a:latin typeface="Verdana" pitchFamily="34" charset="0"/>
                          <a:ea typeface="Verdana" pitchFamily="34" charset="0"/>
                          <a:cs typeface="Verdana" pitchFamily="34" charset="0"/>
                        </a:rPr>
                        <a:t>4</a:t>
                      </a:r>
                    </a:p>
                  </a:txBody>
                  <a:tcPr marL="91434" marR="91434" marT="45722" marB="45722"/>
                </a:tc>
                <a:tc>
                  <a:txBody>
                    <a:bodyPr/>
                    <a:lstStyle/>
                    <a:p>
                      <a:r>
                        <a:rPr lang="en-US" sz="1400" b="1" dirty="0">
                          <a:latin typeface="Verdana" pitchFamily="34" charset="0"/>
                          <a:ea typeface="Verdana" pitchFamily="34" charset="0"/>
                          <a:cs typeface="Verdana" pitchFamily="34" charset="0"/>
                        </a:rPr>
                        <a:t>Instruction Pointer</a:t>
                      </a:r>
                    </a:p>
                  </a:txBody>
                  <a:tcPr marL="91434" marR="91434" marT="45722" marB="45722"/>
                </a:tc>
                <a:tc>
                  <a:txBody>
                    <a:bodyPr/>
                    <a:lstStyle/>
                    <a:p>
                      <a:r>
                        <a:rPr lang="en-US" sz="1400" b="1" dirty="0">
                          <a:latin typeface="Verdana" pitchFamily="34" charset="0"/>
                          <a:ea typeface="Verdana" pitchFamily="34" charset="0"/>
                          <a:cs typeface="Verdana" pitchFamily="34" charset="0"/>
                        </a:rPr>
                        <a:t>16 bit</a:t>
                      </a:r>
                    </a:p>
                  </a:txBody>
                  <a:tcPr marL="91434" marR="91434" marT="45722" marB="45722"/>
                </a:tc>
                <a:tc>
                  <a:txBody>
                    <a:bodyPr/>
                    <a:lstStyle/>
                    <a:p>
                      <a:r>
                        <a:rPr lang="en-US" sz="1400" b="1" dirty="0">
                          <a:latin typeface="Verdana" pitchFamily="34" charset="0"/>
                          <a:ea typeface="Verdana" pitchFamily="34" charset="0"/>
                          <a:cs typeface="Verdana" pitchFamily="34" charset="0"/>
                        </a:rPr>
                        <a:t>IP</a:t>
                      </a:r>
                    </a:p>
                  </a:txBody>
                  <a:tcPr marL="91434" marR="91434" marT="45722" marB="45722"/>
                </a:tc>
                <a:extLst>
                  <a:ext uri="{0D108BD9-81ED-4DB2-BD59-A6C34878D82A}">
                    <a16:rowId xmlns:a16="http://schemas.microsoft.com/office/drawing/2014/main" val="10005"/>
                  </a:ext>
                </a:extLst>
              </a:tr>
              <a:tr h="497045">
                <a:tc>
                  <a:txBody>
                    <a:bodyPr/>
                    <a:lstStyle/>
                    <a:p>
                      <a:pPr algn="ctr"/>
                      <a:r>
                        <a:rPr lang="en-US" sz="1400" b="1" dirty="0">
                          <a:latin typeface="Verdana" pitchFamily="34" charset="0"/>
                          <a:ea typeface="Verdana" pitchFamily="34" charset="0"/>
                          <a:cs typeface="Verdana" pitchFamily="34" charset="0"/>
                        </a:rPr>
                        <a:t>5</a:t>
                      </a:r>
                    </a:p>
                  </a:txBody>
                  <a:tcPr marL="91434" marR="91434" marT="45722" marB="45722"/>
                </a:tc>
                <a:tc>
                  <a:txBody>
                    <a:bodyPr/>
                    <a:lstStyle/>
                    <a:p>
                      <a:r>
                        <a:rPr lang="en-US" sz="1400" b="1" dirty="0">
                          <a:latin typeface="Verdana" pitchFamily="34" charset="0"/>
                          <a:ea typeface="Verdana" pitchFamily="34" charset="0"/>
                          <a:cs typeface="Verdana" pitchFamily="34" charset="0"/>
                        </a:rPr>
                        <a:t>Segment register</a:t>
                      </a:r>
                    </a:p>
                  </a:txBody>
                  <a:tcPr marL="91434" marR="91434" marT="45722" marB="45722"/>
                </a:tc>
                <a:tc>
                  <a:txBody>
                    <a:bodyPr/>
                    <a:lstStyle/>
                    <a:p>
                      <a:r>
                        <a:rPr lang="en-US" sz="1400" b="1" dirty="0">
                          <a:latin typeface="Verdana" pitchFamily="34" charset="0"/>
                          <a:ea typeface="Verdana" pitchFamily="34" charset="0"/>
                          <a:cs typeface="Verdana" pitchFamily="34" charset="0"/>
                        </a:rPr>
                        <a:t>16 bit</a:t>
                      </a:r>
                    </a:p>
                  </a:txBody>
                  <a:tcPr marL="91434" marR="91434" marT="45722" marB="45722"/>
                </a:tc>
                <a:tc>
                  <a:txBody>
                    <a:bodyPr/>
                    <a:lstStyle/>
                    <a:p>
                      <a:r>
                        <a:rPr lang="en-US" sz="1400" b="1" dirty="0">
                          <a:latin typeface="Verdana" pitchFamily="34" charset="0"/>
                          <a:ea typeface="Verdana" pitchFamily="34" charset="0"/>
                          <a:cs typeface="Verdana" pitchFamily="34" charset="0"/>
                        </a:rPr>
                        <a:t>CS,</a:t>
                      </a:r>
                      <a:r>
                        <a:rPr lang="en-US" sz="1400" b="1" baseline="0" dirty="0">
                          <a:latin typeface="Verdana" pitchFamily="34" charset="0"/>
                          <a:ea typeface="Verdana" pitchFamily="34" charset="0"/>
                          <a:cs typeface="Verdana" pitchFamily="34" charset="0"/>
                        </a:rPr>
                        <a:t> DS, SS, ES</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6"/>
                  </a:ext>
                </a:extLst>
              </a:tr>
              <a:tr h="497045">
                <a:tc>
                  <a:txBody>
                    <a:bodyPr/>
                    <a:lstStyle/>
                    <a:p>
                      <a:pPr algn="ctr"/>
                      <a:r>
                        <a:rPr lang="en-US" sz="1400" b="1" dirty="0">
                          <a:latin typeface="Verdana" pitchFamily="34" charset="0"/>
                          <a:ea typeface="Verdana" pitchFamily="34" charset="0"/>
                          <a:cs typeface="Verdana" pitchFamily="34" charset="0"/>
                        </a:rPr>
                        <a:t>6</a:t>
                      </a:r>
                    </a:p>
                  </a:txBody>
                  <a:tcPr marL="91434" marR="91434" marT="45722" marB="45722"/>
                </a:tc>
                <a:tc>
                  <a:txBody>
                    <a:bodyPr/>
                    <a:lstStyle/>
                    <a:p>
                      <a:r>
                        <a:rPr lang="en-US" sz="1400" b="1" dirty="0">
                          <a:latin typeface="Verdana" pitchFamily="34" charset="0"/>
                          <a:ea typeface="Verdana" pitchFamily="34" charset="0"/>
                          <a:cs typeface="Verdana" pitchFamily="34" charset="0"/>
                        </a:rPr>
                        <a:t>Flag (PSW)</a:t>
                      </a:r>
                    </a:p>
                  </a:txBody>
                  <a:tcPr marL="91434" marR="91434" marT="45722" marB="45722"/>
                </a:tc>
                <a:tc>
                  <a:txBody>
                    <a:bodyPr/>
                    <a:lstStyle/>
                    <a:p>
                      <a:r>
                        <a:rPr lang="en-US" sz="1400" b="1" dirty="0">
                          <a:latin typeface="Verdana" pitchFamily="34" charset="0"/>
                          <a:ea typeface="Verdana" pitchFamily="34" charset="0"/>
                          <a:cs typeface="Verdana" pitchFamily="34" charset="0"/>
                        </a:rPr>
                        <a:t>16 bit</a:t>
                      </a:r>
                    </a:p>
                  </a:txBody>
                  <a:tcPr marL="91434" marR="91434" marT="45722" marB="45722"/>
                </a:tc>
                <a:tc>
                  <a:txBody>
                    <a:bodyPr/>
                    <a:lstStyle/>
                    <a:p>
                      <a:r>
                        <a:rPr lang="en-US" sz="1400" b="1" dirty="0">
                          <a:latin typeface="Verdana" pitchFamily="34" charset="0"/>
                          <a:ea typeface="Verdana" pitchFamily="34" charset="0"/>
                          <a:cs typeface="Verdana" pitchFamily="34" charset="0"/>
                        </a:rPr>
                        <a:t>Flag register</a:t>
                      </a:r>
                    </a:p>
                  </a:txBody>
                  <a:tcPr marL="91434" marR="91434" marT="45722" marB="45722"/>
                </a:tc>
                <a:extLst>
                  <a:ext uri="{0D108BD9-81ED-4DB2-BD59-A6C34878D82A}">
                    <a16:rowId xmlns:a16="http://schemas.microsoft.com/office/drawing/2014/main" val="10007"/>
                  </a:ext>
                </a:extLst>
              </a:tr>
            </a:tbl>
          </a:graphicData>
        </a:graphic>
      </p:graphicFrame>
      <p:sp>
        <p:nvSpPr>
          <p:cNvPr id="9" name="Rectangle 8"/>
          <p:cNvSpPr/>
          <p:nvPr/>
        </p:nvSpPr>
        <p:spPr>
          <a:xfrm>
            <a:off x="152400" y="990600"/>
            <a:ext cx="1905000" cy="830997"/>
          </a:xfrm>
          <a:prstGeom prst="rect">
            <a:avLst/>
          </a:prstGeom>
        </p:spPr>
        <p:txBody>
          <a:bodyPr wrap="square">
            <a:spAutoFit/>
          </a:bodyPr>
          <a:lstStyle/>
          <a:p>
            <a:pPr algn="r"/>
            <a:r>
              <a:rPr lang="en-US" sz="1600" b="1" dirty="0">
                <a:solidFill>
                  <a:srgbClr val="0070C0"/>
                </a:solidFill>
                <a:latin typeface="Verdana" pitchFamily="34" charset="0"/>
                <a:ea typeface="Verdana" pitchFamily="34" charset="0"/>
                <a:cs typeface="Verdana" pitchFamily="34" charset="0"/>
              </a:rPr>
              <a:t>8086 registers categorized into 4 groups </a:t>
            </a:r>
          </a:p>
        </p:txBody>
      </p:sp>
      <p:cxnSp>
        <p:nvCxnSpPr>
          <p:cNvPr id="10" name="Straight Connector 9"/>
          <p:cNvCxnSpPr/>
          <p:nvPr/>
        </p:nvCxnSpPr>
        <p:spPr>
          <a:xfrm>
            <a:off x="2033889" y="1100554"/>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449686430"/>
              </p:ext>
            </p:extLst>
          </p:nvPr>
        </p:nvGraphicFramePr>
        <p:xfrm>
          <a:off x="4038600" y="1295400"/>
          <a:ext cx="5029199" cy="609600"/>
        </p:xfrm>
        <a:graphic>
          <a:graphicData uri="http://schemas.openxmlformats.org/drawingml/2006/table">
            <a:tbl>
              <a:tblPr>
                <a:tableStyleId>{5C22544A-7EE6-4342-B048-85BDC9FD1C3A}</a:tableStyleId>
              </a:tblPr>
              <a:tblGrid>
                <a:gridCol w="298765">
                  <a:extLst>
                    <a:ext uri="{9D8B030D-6E8A-4147-A177-3AD203B41FA5}">
                      <a16:colId xmlns:a16="http://schemas.microsoft.com/office/drawing/2014/main" val="20000"/>
                    </a:ext>
                  </a:extLst>
                </a:gridCol>
                <a:gridCol w="298765">
                  <a:extLst>
                    <a:ext uri="{9D8B030D-6E8A-4147-A177-3AD203B41FA5}">
                      <a16:colId xmlns:a16="http://schemas.microsoft.com/office/drawing/2014/main" val="20001"/>
                    </a:ext>
                  </a:extLst>
                </a:gridCol>
                <a:gridCol w="298765">
                  <a:extLst>
                    <a:ext uri="{9D8B030D-6E8A-4147-A177-3AD203B41FA5}">
                      <a16:colId xmlns:a16="http://schemas.microsoft.com/office/drawing/2014/main" val="20002"/>
                    </a:ext>
                  </a:extLst>
                </a:gridCol>
                <a:gridCol w="298765">
                  <a:extLst>
                    <a:ext uri="{9D8B030D-6E8A-4147-A177-3AD203B41FA5}">
                      <a16:colId xmlns:a16="http://schemas.microsoft.com/office/drawing/2014/main" val="20003"/>
                    </a:ext>
                  </a:extLst>
                </a:gridCol>
                <a:gridCol w="348557">
                  <a:extLst>
                    <a:ext uri="{9D8B030D-6E8A-4147-A177-3AD203B41FA5}">
                      <a16:colId xmlns:a16="http://schemas.microsoft.com/office/drawing/2014/main" val="20004"/>
                    </a:ext>
                  </a:extLst>
                </a:gridCol>
                <a:gridCol w="348557">
                  <a:extLst>
                    <a:ext uri="{9D8B030D-6E8A-4147-A177-3AD203B41FA5}">
                      <a16:colId xmlns:a16="http://schemas.microsoft.com/office/drawing/2014/main" val="20005"/>
                    </a:ext>
                  </a:extLst>
                </a:gridCol>
                <a:gridCol w="348557">
                  <a:extLst>
                    <a:ext uri="{9D8B030D-6E8A-4147-A177-3AD203B41FA5}">
                      <a16:colId xmlns:a16="http://schemas.microsoft.com/office/drawing/2014/main" val="20006"/>
                    </a:ext>
                  </a:extLst>
                </a:gridCol>
                <a:gridCol w="348557">
                  <a:extLst>
                    <a:ext uri="{9D8B030D-6E8A-4147-A177-3AD203B41FA5}">
                      <a16:colId xmlns:a16="http://schemas.microsoft.com/office/drawing/2014/main" val="20007"/>
                    </a:ext>
                  </a:extLst>
                </a:gridCol>
                <a:gridCol w="298765">
                  <a:extLst>
                    <a:ext uri="{9D8B030D-6E8A-4147-A177-3AD203B41FA5}">
                      <a16:colId xmlns:a16="http://schemas.microsoft.com/office/drawing/2014/main" val="20008"/>
                    </a:ext>
                  </a:extLst>
                </a:gridCol>
                <a:gridCol w="298765">
                  <a:extLst>
                    <a:ext uri="{9D8B030D-6E8A-4147-A177-3AD203B41FA5}">
                      <a16:colId xmlns:a16="http://schemas.microsoft.com/office/drawing/2014/main" val="20009"/>
                    </a:ext>
                  </a:extLst>
                </a:gridCol>
                <a:gridCol w="298765">
                  <a:extLst>
                    <a:ext uri="{9D8B030D-6E8A-4147-A177-3AD203B41FA5}">
                      <a16:colId xmlns:a16="http://schemas.microsoft.com/office/drawing/2014/main" val="20010"/>
                    </a:ext>
                  </a:extLst>
                </a:gridCol>
                <a:gridCol w="348557">
                  <a:extLst>
                    <a:ext uri="{9D8B030D-6E8A-4147-A177-3AD203B41FA5}">
                      <a16:colId xmlns:a16="http://schemas.microsoft.com/office/drawing/2014/main" val="20011"/>
                    </a:ext>
                  </a:extLst>
                </a:gridCol>
                <a:gridCol w="298765">
                  <a:extLst>
                    <a:ext uri="{9D8B030D-6E8A-4147-A177-3AD203B41FA5}">
                      <a16:colId xmlns:a16="http://schemas.microsoft.com/office/drawing/2014/main" val="20012"/>
                    </a:ext>
                  </a:extLst>
                </a:gridCol>
                <a:gridCol w="298765">
                  <a:extLst>
                    <a:ext uri="{9D8B030D-6E8A-4147-A177-3AD203B41FA5}">
                      <a16:colId xmlns:a16="http://schemas.microsoft.com/office/drawing/2014/main" val="20013"/>
                    </a:ext>
                  </a:extLst>
                </a:gridCol>
                <a:gridCol w="298765">
                  <a:extLst>
                    <a:ext uri="{9D8B030D-6E8A-4147-A177-3AD203B41FA5}">
                      <a16:colId xmlns:a16="http://schemas.microsoft.com/office/drawing/2014/main" val="20014"/>
                    </a:ext>
                  </a:extLst>
                </a:gridCol>
                <a:gridCol w="298764">
                  <a:extLst>
                    <a:ext uri="{9D8B030D-6E8A-4147-A177-3AD203B41FA5}">
                      <a16:colId xmlns:a16="http://schemas.microsoft.com/office/drawing/2014/main" val="20015"/>
                    </a:ext>
                  </a:extLst>
                </a:gridCol>
              </a:tblGrid>
              <a:tr h="215153">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15</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14</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13</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12</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11</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10</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9</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8</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7</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6</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5</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4</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3</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2</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1</a:t>
                      </a:r>
                    </a:p>
                  </a:txBody>
                  <a:tcPr marL="68580" marR="68580" marT="0" marB="0">
                    <a:solidFill>
                      <a:schemeClr val="bg1"/>
                    </a:solidFill>
                  </a:tcPr>
                </a:tc>
                <a:tc>
                  <a:txBody>
                    <a:bodyPr/>
                    <a:lstStyle/>
                    <a:p>
                      <a:pPr marL="0" marR="0" algn="ctr">
                        <a:spcBef>
                          <a:spcPts val="0"/>
                        </a:spcBef>
                        <a:spcAft>
                          <a:spcPts val="0"/>
                        </a:spcAft>
                      </a:pPr>
                      <a:r>
                        <a:rPr lang="en-US" sz="900" b="0" dirty="0">
                          <a:effectLst/>
                          <a:latin typeface="Verdana" pitchFamily="34" charset="0"/>
                          <a:ea typeface="Verdana" pitchFamily="34" charset="0"/>
                          <a:cs typeface="Verdana" pitchFamily="34" charset="0"/>
                        </a:rPr>
                        <a:t>0</a:t>
                      </a:r>
                    </a:p>
                  </a:txBody>
                  <a:tcPr marL="68580" marR="68580" marT="0" marB="0">
                    <a:solidFill>
                      <a:schemeClr val="bg1"/>
                    </a:solidFill>
                  </a:tcPr>
                </a:tc>
                <a:extLst>
                  <a:ext uri="{0D108BD9-81ED-4DB2-BD59-A6C34878D82A}">
                    <a16:rowId xmlns:a16="http://schemas.microsoft.com/office/drawing/2014/main" val="10000"/>
                  </a:ext>
                </a:extLst>
              </a:tr>
              <a:tr h="394447">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a:solidFill>
                            <a:schemeClr val="bg1"/>
                          </a:solidFill>
                          <a:effectLst/>
                          <a:latin typeface="Verdana" pitchFamily="34" charset="0"/>
                          <a:ea typeface="Verdana" pitchFamily="34" charset="0"/>
                          <a:cs typeface="Verdana" pitchFamily="34" charset="0"/>
                        </a:rPr>
                        <a:t>OF</a:t>
                      </a: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a:solidFill>
                            <a:schemeClr val="bg1"/>
                          </a:solidFill>
                          <a:effectLst/>
                          <a:latin typeface="Verdana" pitchFamily="34" charset="0"/>
                          <a:ea typeface="Verdana" pitchFamily="34" charset="0"/>
                          <a:cs typeface="Verdana" pitchFamily="34" charset="0"/>
                        </a:rPr>
                        <a:t>DF</a:t>
                      </a: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a:solidFill>
                            <a:schemeClr val="bg1"/>
                          </a:solidFill>
                          <a:effectLst/>
                          <a:latin typeface="Verdana" pitchFamily="34" charset="0"/>
                          <a:ea typeface="Verdana" pitchFamily="34" charset="0"/>
                          <a:cs typeface="Verdana" pitchFamily="34" charset="0"/>
                        </a:rPr>
                        <a:t>IF</a:t>
                      </a: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a:solidFill>
                            <a:schemeClr val="bg1"/>
                          </a:solidFill>
                          <a:effectLst/>
                          <a:latin typeface="Verdana" pitchFamily="34" charset="0"/>
                          <a:ea typeface="Verdana" pitchFamily="34" charset="0"/>
                          <a:cs typeface="Verdana" pitchFamily="34" charset="0"/>
                        </a:rPr>
                        <a:t>TF</a:t>
                      </a: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a:solidFill>
                            <a:schemeClr val="bg1"/>
                          </a:solidFill>
                          <a:effectLst/>
                          <a:latin typeface="Verdana" pitchFamily="34" charset="0"/>
                          <a:ea typeface="Verdana" pitchFamily="34" charset="0"/>
                          <a:cs typeface="Verdana" pitchFamily="34" charset="0"/>
                        </a:rPr>
                        <a:t>SF</a:t>
                      </a: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a:solidFill>
                            <a:schemeClr val="bg1"/>
                          </a:solidFill>
                          <a:effectLst/>
                          <a:latin typeface="Verdana" pitchFamily="34" charset="0"/>
                          <a:ea typeface="Verdana" pitchFamily="34" charset="0"/>
                          <a:cs typeface="Verdana" pitchFamily="34" charset="0"/>
                        </a:rPr>
                        <a:t>ZF</a:t>
                      </a: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a:solidFill>
                            <a:schemeClr val="bg1"/>
                          </a:solidFill>
                          <a:effectLst/>
                          <a:latin typeface="Verdana" pitchFamily="34" charset="0"/>
                          <a:ea typeface="Verdana" pitchFamily="34" charset="0"/>
                          <a:cs typeface="Verdana" pitchFamily="34" charset="0"/>
                        </a:rPr>
                        <a:t>AF</a:t>
                      </a: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a:solidFill>
                            <a:schemeClr val="bg1"/>
                          </a:solidFill>
                          <a:effectLst/>
                          <a:latin typeface="Verdana" pitchFamily="34" charset="0"/>
                          <a:ea typeface="Verdana" pitchFamily="34" charset="0"/>
                          <a:cs typeface="Verdana" pitchFamily="34" charset="0"/>
                        </a:rPr>
                        <a:t>PF</a:t>
                      </a: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a:solidFill>
                            <a:schemeClr val="bg1"/>
                          </a:solidFill>
                          <a:effectLst/>
                          <a:latin typeface="Verdana" pitchFamily="34" charset="0"/>
                          <a:ea typeface="Verdana" pitchFamily="34" charset="0"/>
                          <a:cs typeface="Verdana" pitchFamily="34" charset="0"/>
                        </a:rPr>
                        <a:t>CF</a:t>
                      </a:r>
                    </a:p>
                  </a:txBody>
                  <a:tcPr marL="68580" marR="68580" marT="0" marB="0">
                    <a:solidFill>
                      <a:srgbClr val="FF0000"/>
                    </a:solidFill>
                  </a:tcPr>
                </a:tc>
                <a:extLst>
                  <a:ext uri="{0D108BD9-81ED-4DB2-BD59-A6C34878D82A}">
                    <a16:rowId xmlns:a16="http://schemas.microsoft.com/office/drawing/2014/main" val="10001"/>
                  </a:ext>
                </a:extLst>
              </a:tr>
            </a:tbl>
          </a:graphicData>
        </a:graphic>
      </p:graphicFrame>
      <p:pic>
        <p:nvPicPr>
          <p:cNvPr id="1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177" y="981136"/>
            <a:ext cx="1714551" cy="168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258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38</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graphicFrame>
        <p:nvGraphicFramePr>
          <p:cNvPr id="8" name="Table 7"/>
          <p:cNvGraphicFramePr>
            <a:graphicFrameLocks noGrp="1"/>
          </p:cNvGraphicFramePr>
          <p:nvPr>
            <p:extLst>
              <p:ext uri="{D42A27DB-BD31-4B8C-83A1-F6EECF244321}">
                <p14:modId xmlns:p14="http://schemas.microsoft.com/office/powerpoint/2010/main" val="1230916814"/>
              </p:ext>
            </p:extLst>
          </p:nvPr>
        </p:nvGraphicFramePr>
        <p:xfrm>
          <a:off x="348740" y="914400"/>
          <a:ext cx="8566660" cy="5754845"/>
        </p:xfrm>
        <a:graphic>
          <a:graphicData uri="http://schemas.openxmlformats.org/drawingml/2006/table">
            <a:tbl>
              <a:tblPr firstRow="1" bandRow="1">
                <a:tableStyleId>{21E4AEA4-8DFA-4A89-87EB-49C32662AFE0}</a:tableStyleId>
              </a:tblPr>
              <a:tblGrid>
                <a:gridCol w="1022860">
                  <a:extLst>
                    <a:ext uri="{9D8B030D-6E8A-4147-A177-3AD203B41FA5}">
                      <a16:colId xmlns:a16="http://schemas.microsoft.com/office/drawing/2014/main" val="20000"/>
                    </a:ext>
                  </a:extLst>
                </a:gridCol>
                <a:gridCol w="2998237">
                  <a:extLst>
                    <a:ext uri="{9D8B030D-6E8A-4147-A177-3AD203B41FA5}">
                      <a16:colId xmlns:a16="http://schemas.microsoft.com/office/drawing/2014/main" val="20001"/>
                    </a:ext>
                  </a:extLst>
                </a:gridCol>
                <a:gridCol w="4545563">
                  <a:extLst>
                    <a:ext uri="{9D8B030D-6E8A-4147-A177-3AD203B41FA5}">
                      <a16:colId xmlns:a16="http://schemas.microsoft.com/office/drawing/2014/main" val="20002"/>
                    </a:ext>
                  </a:extLst>
                </a:gridCol>
              </a:tblGrid>
              <a:tr h="335310">
                <a:tc>
                  <a:txBody>
                    <a:bodyPr/>
                    <a:lstStyle/>
                    <a:p>
                      <a:pPr algn="ctr"/>
                      <a:r>
                        <a:rPr lang="en-US" sz="1200" b="1" dirty="0"/>
                        <a:t>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a:t>Name</a:t>
                      </a:r>
                      <a:r>
                        <a:rPr lang="en-US" sz="1200" b="1" baseline="0" dirty="0"/>
                        <a:t> of the 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a:t>Special Function</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0"/>
                  </a:ext>
                </a:extLst>
              </a:tr>
              <a:tr h="579090">
                <a:tc>
                  <a:txBody>
                    <a:bodyPr/>
                    <a:lstStyle/>
                    <a:p>
                      <a:pPr algn="ctr"/>
                      <a:r>
                        <a:rPr lang="en-US" sz="1400" b="1" dirty="0"/>
                        <a:t>AX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16-bit Accumulator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Stores the 16-bit results of</a:t>
                      </a:r>
                      <a:r>
                        <a:rPr lang="en-US" sz="1200" b="1" baseline="0" dirty="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1"/>
                  </a:ext>
                </a:extLst>
              </a:tr>
              <a:tr h="533400">
                <a:tc>
                  <a:txBody>
                    <a:bodyPr/>
                    <a:lstStyle/>
                    <a:p>
                      <a:pPr algn="ctr"/>
                      <a:r>
                        <a:rPr lang="en-US" sz="1400" b="1" dirty="0"/>
                        <a:t>AL</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8-bit Accumulator</a:t>
                      </a:r>
                    </a:p>
                    <a:p>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Stores the 8-bit results of</a:t>
                      </a:r>
                      <a:r>
                        <a:rPr lang="en-US" sz="1200" b="1" baseline="0" dirty="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2"/>
                  </a:ext>
                </a:extLst>
              </a:tr>
              <a:tr h="609600">
                <a:tc>
                  <a:txBody>
                    <a:bodyPr/>
                    <a:lstStyle/>
                    <a:p>
                      <a:pPr algn="ctr"/>
                      <a:r>
                        <a:rPr lang="en-US" sz="1400" b="1" dirty="0"/>
                        <a:t>BX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Base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base value in base addressing</a:t>
                      </a:r>
                      <a:r>
                        <a:rPr lang="en-US" sz="1200" b="1" baseline="0" dirty="0"/>
                        <a:t> mode to access memory data</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3"/>
                  </a:ext>
                </a:extLst>
              </a:tr>
              <a:tr h="609600">
                <a:tc>
                  <a:txBody>
                    <a:bodyPr/>
                    <a:lstStyle/>
                    <a:p>
                      <a:pPr algn="ctr"/>
                      <a:r>
                        <a:rPr lang="en-US" sz="1400" b="1" dirty="0"/>
                        <a:t>CX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Count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the count value in SHIFT,</a:t>
                      </a:r>
                      <a:r>
                        <a:rPr lang="en-US" sz="1200" b="1" baseline="0" dirty="0"/>
                        <a:t> ROTATE and LOOP instructions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4"/>
                  </a:ext>
                </a:extLst>
              </a:tr>
              <a:tr h="609600">
                <a:tc>
                  <a:txBody>
                    <a:bodyPr/>
                    <a:lstStyle/>
                    <a:p>
                      <a:pPr algn="ctr"/>
                      <a:r>
                        <a:rPr lang="en-US" sz="1400" b="1" dirty="0"/>
                        <a:t>DX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Data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a:t>
                      </a:r>
                      <a:r>
                        <a:rPr lang="en-US" sz="1200" b="1" baseline="0" dirty="0"/>
                        <a:t> data for multiplication and division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5"/>
                  </a:ext>
                </a:extLst>
              </a:tr>
              <a:tr h="609600">
                <a:tc>
                  <a:txBody>
                    <a:bodyPr/>
                    <a:lstStyle/>
                    <a:p>
                      <a:pPr algn="ctr"/>
                      <a:r>
                        <a:rPr lang="en-US" sz="1400" b="1" dirty="0"/>
                        <a:t>SP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Stack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the offset address</a:t>
                      </a:r>
                      <a:r>
                        <a:rPr lang="en-US" sz="1200" b="1" baseline="0" dirty="0"/>
                        <a:t> of top stack memory</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6"/>
                  </a:ext>
                </a:extLst>
              </a:tr>
              <a:tr h="762000">
                <a:tc>
                  <a:txBody>
                    <a:bodyPr/>
                    <a:lstStyle/>
                    <a:p>
                      <a:pPr algn="ctr"/>
                      <a:r>
                        <a:rPr lang="en-US" sz="1400" b="1" dirty="0"/>
                        <a:t>BP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Base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the base value</a:t>
                      </a:r>
                      <a:r>
                        <a:rPr lang="en-US" sz="1200" b="1" baseline="0" dirty="0"/>
                        <a:t> in base addressing using SS register to access data from stack memory</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7"/>
                  </a:ext>
                </a:extLst>
              </a:tr>
              <a:tr h="609600">
                <a:tc>
                  <a:txBody>
                    <a:bodyPr/>
                    <a:lstStyle/>
                    <a:p>
                      <a:pPr algn="ctr"/>
                      <a:r>
                        <a:rPr lang="en-US" sz="1400" b="1" dirty="0"/>
                        <a:t>SI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Source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index value of source</a:t>
                      </a:r>
                      <a:r>
                        <a:rPr lang="en-US" sz="1200" b="1" baseline="0" dirty="0"/>
                        <a:t> operand (data) for string instructions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8"/>
                  </a:ext>
                </a:extLst>
              </a:tr>
              <a:tr h="497045">
                <a:tc>
                  <a:txBody>
                    <a:bodyPr/>
                    <a:lstStyle/>
                    <a:p>
                      <a:pPr algn="ctr"/>
                      <a:r>
                        <a:rPr lang="en-US" sz="1400" b="1" dirty="0"/>
                        <a:t>DI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Data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the index value of destination operand (data) for</a:t>
                      </a:r>
                      <a:r>
                        <a:rPr lang="en-US" sz="1200" b="1" baseline="0" dirty="0"/>
                        <a:t> string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9"/>
                  </a:ext>
                </a:extLst>
              </a:tr>
            </a:tbl>
          </a:graphicData>
        </a:graphic>
      </p:graphicFrame>
      <p:sp>
        <p:nvSpPr>
          <p:cNvPr id="4" name="TextBox 3"/>
          <p:cNvSpPr txBox="1"/>
          <p:nvPr/>
        </p:nvSpPr>
        <p:spPr>
          <a:xfrm>
            <a:off x="5105400" y="169771"/>
            <a:ext cx="3853940" cy="338554"/>
          </a:xfrm>
          <a:prstGeom prst="rect">
            <a:avLst/>
          </a:prstGeom>
          <a:noFill/>
        </p:spPr>
        <p:txBody>
          <a:bodyPr wrap="none" rtlCol="0">
            <a:spAutoFit/>
          </a:bodyPr>
          <a:lstStyle/>
          <a:p>
            <a:r>
              <a:rPr lang="en-US" sz="1600" b="1" dirty="0"/>
              <a:t>Registers and Special Functions</a:t>
            </a:r>
          </a:p>
        </p:txBody>
      </p:sp>
    </p:spTree>
    <p:extLst>
      <p:ext uri="{BB962C8B-B14F-4D97-AF65-F5344CB8AC3E}">
        <p14:creationId xmlns:p14="http://schemas.microsoft.com/office/powerpoint/2010/main" val="2233904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a:latin typeface="Octapost NBP" pitchFamily="2" charset="0"/>
              </a:rPr>
              <a:t>ADDRESSING MODES</a:t>
            </a:r>
            <a:br>
              <a:rPr lang="en-US" sz="3600" dirty="0">
                <a:latin typeface="Octapost NBP" pitchFamily="2" charset="0"/>
              </a:rPr>
            </a:br>
            <a:r>
              <a:rPr lang="en-US" sz="3600" dirty="0">
                <a:latin typeface="Octapost NBP" pitchFamily="2" charset="0"/>
              </a:rPr>
              <a:t>                     &amp;</a:t>
            </a:r>
            <a:br>
              <a:rPr lang="en-US" sz="3600" dirty="0">
                <a:latin typeface="Octapost NBP" pitchFamily="2" charset="0"/>
              </a:rPr>
            </a:br>
            <a:r>
              <a:rPr lang="en-US" sz="3600" dirty="0">
                <a:latin typeface="Octapost NBP" pitchFamily="2" charset="0"/>
              </a:rPr>
              <a:t>Instruction set</a:t>
            </a:r>
          </a:p>
        </p:txBody>
      </p:sp>
    </p:spTree>
    <p:extLst>
      <p:ext uri="{BB962C8B-B14F-4D97-AF65-F5344CB8AC3E}">
        <p14:creationId xmlns:p14="http://schemas.microsoft.com/office/powerpoint/2010/main" val="1164914713"/>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52" y="188601"/>
            <a:ext cx="2438400" cy="338554"/>
          </a:xfrm>
          <a:prstGeom prst="rect">
            <a:avLst/>
          </a:prstGeom>
          <a:noFill/>
        </p:spPr>
        <p:txBody>
          <a:bodyPr wrap="square" rtlCol="0">
            <a:spAutoFit/>
          </a:bodyPr>
          <a:lstStyle/>
          <a:p>
            <a:pPr algn="ctr"/>
            <a:r>
              <a:rPr lang="en-US" sz="1600" b="1" dirty="0">
                <a:latin typeface="Octapost NBP" pitchFamily="2" charset="0"/>
              </a:rPr>
              <a:t>Microprocessor</a:t>
            </a:r>
          </a:p>
        </p:txBody>
      </p:sp>
      <p:cxnSp>
        <p:nvCxnSpPr>
          <p:cNvPr id="13" name="Straight Connector 12"/>
          <p:cNvCxnSpPr/>
          <p:nvPr/>
        </p:nvCxnSpPr>
        <p:spPr>
          <a:xfrm flipV="1">
            <a:off x="4495800" y="1020396"/>
            <a:ext cx="3412" cy="58376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99212" y="42672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6048" y="5257800"/>
            <a:ext cx="4204648" cy="1600438"/>
          </a:xfrm>
          <a:prstGeom prst="rect">
            <a:avLst/>
          </a:prstGeom>
          <a:noFill/>
        </p:spPr>
        <p:txBody>
          <a:bodyPr wrap="square" rtlCol="0">
            <a:spAutoFit/>
          </a:bodyPr>
          <a:lstStyle/>
          <a:p>
            <a:pPr algn="r"/>
            <a:r>
              <a:rPr lang="en-US" sz="1400" b="1" dirty="0">
                <a:latin typeface="Verdana" pitchFamily="34" charset="0"/>
                <a:ea typeface="Verdana" pitchFamily="34" charset="0"/>
                <a:cs typeface="Verdana" pitchFamily="34" charset="0"/>
              </a:rPr>
              <a:t>First Generation</a:t>
            </a:r>
          </a:p>
          <a:p>
            <a:pPr algn="r"/>
            <a:r>
              <a:rPr lang="en-US" sz="1400" dirty="0">
                <a:solidFill>
                  <a:schemeClr val="accent2">
                    <a:lumMod val="75000"/>
                  </a:schemeClr>
                </a:solidFill>
                <a:latin typeface="Verdana" pitchFamily="34" charset="0"/>
                <a:ea typeface="Verdana" pitchFamily="34" charset="0"/>
                <a:cs typeface="Verdana" pitchFamily="34" charset="0"/>
              </a:rPr>
              <a:t>Between 1971 – 1973</a:t>
            </a:r>
          </a:p>
          <a:p>
            <a:pPr algn="r"/>
            <a:r>
              <a:rPr lang="en-US" sz="1400" dirty="0">
                <a:latin typeface="Verdana" pitchFamily="34" charset="0"/>
                <a:ea typeface="Verdana" pitchFamily="34" charset="0"/>
                <a:cs typeface="Verdana" pitchFamily="34" charset="0"/>
              </a:rPr>
              <a:t>PMOS technology, non compatible with TTL</a:t>
            </a:r>
          </a:p>
          <a:p>
            <a:pPr algn="r"/>
            <a:r>
              <a:rPr lang="en-US" sz="1400" dirty="0">
                <a:solidFill>
                  <a:schemeClr val="accent2">
                    <a:lumMod val="75000"/>
                  </a:schemeClr>
                </a:solidFill>
                <a:latin typeface="Verdana" pitchFamily="34" charset="0"/>
                <a:ea typeface="Verdana" pitchFamily="34" charset="0"/>
                <a:cs typeface="Verdana" pitchFamily="34" charset="0"/>
              </a:rPr>
              <a:t>4 bit processors </a:t>
            </a:r>
            <a:r>
              <a:rPr lang="en-US" sz="1400" dirty="0">
                <a:solidFill>
                  <a:schemeClr val="accent2">
                    <a:lumMod val="75000"/>
                  </a:schemeClr>
                </a:solidFill>
                <a:latin typeface="Verdana" pitchFamily="34" charset="0"/>
                <a:ea typeface="Verdana" pitchFamily="34" charset="0"/>
                <a:cs typeface="Verdana" pitchFamily="34" charset="0"/>
                <a:sym typeface="Symbol"/>
              </a:rPr>
              <a:t> 16 pins</a:t>
            </a:r>
          </a:p>
          <a:p>
            <a:pPr algn="r"/>
            <a:r>
              <a:rPr lang="en-US" sz="1400" dirty="0">
                <a:latin typeface="Verdana" pitchFamily="34" charset="0"/>
                <a:ea typeface="Verdana" pitchFamily="34" charset="0"/>
                <a:cs typeface="Verdana" pitchFamily="34" charset="0"/>
              </a:rPr>
              <a:t>8 and 16  bit processors </a:t>
            </a:r>
            <a:r>
              <a:rPr lang="en-US" sz="1400" dirty="0">
                <a:latin typeface="Verdana" pitchFamily="34" charset="0"/>
                <a:ea typeface="Verdana" pitchFamily="34" charset="0"/>
                <a:cs typeface="Verdana" pitchFamily="34" charset="0"/>
                <a:sym typeface="Symbol"/>
              </a:rPr>
              <a:t> 40 pins</a:t>
            </a:r>
          </a:p>
          <a:p>
            <a:pPr algn="r"/>
            <a:r>
              <a:rPr lang="en-US" sz="1400" dirty="0">
                <a:solidFill>
                  <a:schemeClr val="accent2">
                    <a:lumMod val="75000"/>
                  </a:schemeClr>
                </a:solidFill>
                <a:latin typeface="Verdana" pitchFamily="34" charset="0"/>
                <a:ea typeface="Verdana" pitchFamily="34" charset="0"/>
                <a:cs typeface="Verdana" pitchFamily="34" charset="0"/>
                <a:sym typeface="Symbol"/>
              </a:rPr>
              <a:t>Due to limitations of pins, signals are multiplexed</a:t>
            </a:r>
            <a:endParaRPr lang="en-US" sz="1400" dirty="0">
              <a:solidFill>
                <a:schemeClr val="accent2">
                  <a:lumMod val="75000"/>
                </a:schemeClr>
              </a:solidFill>
              <a:latin typeface="Verdana" pitchFamily="34" charset="0"/>
              <a:ea typeface="Verdana" pitchFamily="34" charset="0"/>
              <a:cs typeface="Verdana" pitchFamily="34" charset="0"/>
            </a:endParaRPr>
          </a:p>
        </p:txBody>
      </p:sp>
      <p:sp>
        <p:nvSpPr>
          <p:cNvPr id="19" name="TextBox 18"/>
          <p:cNvSpPr txBox="1"/>
          <p:nvPr/>
        </p:nvSpPr>
        <p:spPr>
          <a:xfrm>
            <a:off x="4953000" y="4114800"/>
            <a:ext cx="3962400" cy="2677656"/>
          </a:xfrm>
          <a:prstGeom prst="rect">
            <a:avLst/>
          </a:prstGeom>
          <a:noFill/>
        </p:spPr>
        <p:txBody>
          <a:bodyPr wrap="square" rtlCol="0">
            <a:spAutoFit/>
          </a:bodyPr>
          <a:lstStyle/>
          <a:p>
            <a:r>
              <a:rPr lang="en-US" sz="1400" b="1" dirty="0">
                <a:latin typeface="Verdana" pitchFamily="34" charset="0"/>
                <a:ea typeface="Verdana" pitchFamily="34" charset="0"/>
                <a:cs typeface="Verdana" pitchFamily="34" charset="0"/>
              </a:rPr>
              <a:t>Second Generation</a:t>
            </a:r>
          </a:p>
          <a:p>
            <a:r>
              <a:rPr lang="en-US" sz="1400" dirty="0">
                <a:solidFill>
                  <a:schemeClr val="accent2">
                    <a:lumMod val="75000"/>
                  </a:schemeClr>
                </a:solidFill>
                <a:latin typeface="Verdana" pitchFamily="34" charset="0"/>
                <a:ea typeface="Verdana" pitchFamily="34" charset="0"/>
                <a:cs typeface="Verdana" pitchFamily="34" charset="0"/>
              </a:rPr>
              <a:t>During 1973</a:t>
            </a:r>
          </a:p>
          <a:p>
            <a:r>
              <a:rPr lang="en-US" sz="1400" dirty="0">
                <a:latin typeface="Verdana" pitchFamily="34" charset="0"/>
                <a:ea typeface="Verdana" pitchFamily="34" charset="0"/>
                <a:cs typeface="Verdana" pitchFamily="34" charset="0"/>
              </a:rPr>
              <a:t>NMOS technology </a:t>
            </a:r>
            <a:r>
              <a:rPr lang="en-US" sz="1400" dirty="0">
                <a:latin typeface="Verdana" pitchFamily="34" charset="0"/>
                <a:ea typeface="Verdana" pitchFamily="34" charset="0"/>
                <a:cs typeface="Verdana" pitchFamily="34" charset="0"/>
                <a:sym typeface="Symbol"/>
              </a:rPr>
              <a:t> Faster speed, Higher density, Compatible with TTL</a:t>
            </a:r>
            <a:endParaRPr lang="en-US" sz="1400" dirty="0">
              <a:latin typeface="Verdana" pitchFamily="34" charset="0"/>
              <a:ea typeface="Verdana" pitchFamily="34" charset="0"/>
              <a:cs typeface="Verdana" pitchFamily="34" charset="0"/>
            </a:endParaRPr>
          </a:p>
          <a:p>
            <a:r>
              <a:rPr lang="en-US" sz="1400" dirty="0">
                <a:solidFill>
                  <a:schemeClr val="accent2">
                    <a:lumMod val="75000"/>
                  </a:schemeClr>
                </a:solidFill>
                <a:latin typeface="Verdana" pitchFamily="34" charset="0"/>
                <a:ea typeface="Verdana" pitchFamily="34" charset="0"/>
                <a:cs typeface="Verdana" pitchFamily="34" charset="0"/>
              </a:rPr>
              <a:t>4 / 8/ 16 bit processors </a:t>
            </a:r>
            <a:r>
              <a:rPr lang="en-US" sz="1400" dirty="0">
                <a:solidFill>
                  <a:schemeClr val="accent2">
                    <a:lumMod val="75000"/>
                  </a:schemeClr>
                </a:solidFill>
                <a:latin typeface="Verdana" pitchFamily="34" charset="0"/>
                <a:ea typeface="Verdana" pitchFamily="34" charset="0"/>
                <a:cs typeface="Verdana" pitchFamily="34" charset="0"/>
                <a:sym typeface="Symbol"/>
              </a:rPr>
              <a:t> 40 pins</a:t>
            </a:r>
          </a:p>
          <a:p>
            <a:r>
              <a:rPr lang="en-US" sz="1400" dirty="0">
                <a:latin typeface="Verdana" pitchFamily="34" charset="0"/>
                <a:ea typeface="Verdana" pitchFamily="34" charset="0"/>
                <a:cs typeface="Verdana" pitchFamily="34" charset="0"/>
                <a:sym typeface="Symbol"/>
              </a:rPr>
              <a:t>Ability to address large memory spaces and I/O ports</a:t>
            </a:r>
          </a:p>
          <a:p>
            <a:r>
              <a:rPr lang="en-US" sz="1400" dirty="0">
                <a:solidFill>
                  <a:schemeClr val="accent2">
                    <a:lumMod val="75000"/>
                  </a:schemeClr>
                </a:solidFill>
                <a:latin typeface="Verdana" pitchFamily="34" charset="0"/>
                <a:ea typeface="Verdana" pitchFamily="34" charset="0"/>
                <a:cs typeface="Verdana" pitchFamily="34" charset="0"/>
                <a:sym typeface="Symbol"/>
              </a:rPr>
              <a:t>Greater number of levels of subroutine nesting</a:t>
            </a:r>
          </a:p>
          <a:p>
            <a:r>
              <a:rPr lang="en-US" sz="1400" dirty="0">
                <a:latin typeface="Verdana" pitchFamily="34" charset="0"/>
                <a:ea typeface="Verdana" pitchFamily="34" charset="0"/>
                <a:cs typeface="Verdana" pitchFamily="34" charset="0"/>
                <a:sym typeface="Symbol"/>
              </a:rPr>
              <a:t>Better interrupt handling capabilities </a:t>
            </a:r>
          </a:p>
          <a:p>
            <a:endParaRPr lang="en-US" sz="1400" dirty="0">
              <a:latin typeface="Verdana" pitchFamily="34" charset="0"/>
              <a:ea typeface="Verdana" pitchFamily="34" charset="0"/>
              <a:cs typeface="Verdana" pitchFamily="34" charset="0"/>
              <a:sym typeface="Symbol"/>
            </a:endParaRPr>
          </a:p>
          <a:p>
            <a:r>
              <a:rPr lang="en-US" sz="1400" b="1" dirty="0">
                <a:solidFill>
                  <a:srgbClr val="FF0066"/>
                </a:solidFill>
                <a:latin typeface="Verdana" pitchFamily="34" charset="0"/>
                <a:ea typeface="Verdana" pitchFamily="34" charset="0"/>
                <a:cs typeface="Verdana" pitchFamily="34" charset="0"/>
                <a:sym typeface="Symbol"/>
              </a:rPr>
              <a:t>Intel 8085 </a:t>
            </a:r>
            <a:r>
              <a:rPr lang="en-US" sz="1400" dirty="0">
                <a:solidFill>
                  <a:srgbClr val="FF0066"/>
                </a:solidFill>
                <a:latin typeface="Verdana" pitchFamily="34" charset="0"/>
                <a:ea typeface="Verdana" pitchFamily="34" charset="0"/>
                <a:cs typeface="Verdana" pitchFamily="34" charset="0"/>
                <a:sym typeface="Symbol"/>
              </a:rPr>
              <a:t>(8 bit processor)</a:t>
            </a:r>
            <a:endParaRPr lang="en-US" sz="1400" dirty="0">
              <a:solidFill>
                <a:srgbClr val="FF0066"/>
              </a:solidFill>
              <a:latin typeface="Verdana" pitchFamily="34" charset="0"/>
              <a:ea typeface="Verdana" pitchFamily="34" charset="0"/>
              <a:cs typeface="Verdana" pitchFamily="34" charset="0"/>
            </a:endParaRPr>
          </a:p>
        </p:txBody>
      </p:sp>
      <p:cxnSp>
        <p:nvCxnSpPr>
          <p:cNvPr id="20" name="Straight Connector 19"/>
          <p:cNvCxnSpPr/>
          <p:nvPr/>
        </p:nvCxnSpPr>
        <p:spPr>
          <a:xfrm>
            <a:off x="4038600" y="5437496"/>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552" y="1905000"/>
            <a:ext cx="3976048" cy="3108543"/>
          </a:xfrm>
          <a:prstGeom prst="rect">
            <a:avLst/>
          </a:prstGeom>
          <a:noFill/>
        </p:spPr>
        <p:txBody>
          <a:bodyPr wrap="square" rtlCol="0">
            <a:spAutoFit/>
          </a:bodyPr>
          <a:lstStyle/>
          <a:p>
            <a:pPr algn="r"/>
            <a:r>
              <a:rPr lang="en-US" sz="1400" b="1" dirty="0">
                <a:latin typeface="Verdana" pitchFamily="34" charset="0"/>
                <a:ea typeface="Verdana" pitchFamily="34" charset="0"/>
                <a:cs typeface="Verdana" pitchFamily="34" charset="0"/>
              </a:rPr>
              <a:t>Third Generation</a:t>
            </a:r>
          </a:p>
          <a:p>
            <a:pPr algn="r"/>
            <a:r>
              <a:rPr lang="en-US" sz="1400" dirty="0">
                <a:solidFill>
                  <a:schemeClr val="accent2">
                    <a:lumMod val="75000"/>
                  </a:schemeClr>
                </a:solidFill>
                <a:latin typeface="Verdana" pitchFamily="34" charset="0"/>
                <a:ea typeface="Verdana" pitchFamily="34" charset="0"/>
                <a:cs typeface="Verdana" pitchFamily="34" charset="0"/>
              </a:rPr>
              <a:t>During 1978</a:t>
            </a:r>
          </a:p>
          <a:p>
            <a:pPr algn="r"/>
            <a:r>
              <a:rPr lang="en-US" sz="1400" dirty="0">
                <a:latin typeface="Verdana" pitchFamily="34" charset="0"/>
                <a:ea typeface="Verdana" pitchFamily="34" charset="0"/>
                <a:cs typeface="Verdana" pitchFamily="34" charset="0"/>
              </a:rPr>
              <a:t>HMOS technology </a:t>
            </a:r>
            <a:r>
              <a:rPr lang="en-US" sz="1400" dirty="0">
                <a:latin typeface="Verdana" pitchFamily="34" charset="0"/>
                <a:ea typeface="Verdana" pitchFamily="34" charset="0"/>
                <a:cs typeface="Verdana" pitchFamily="34" charset="0"/>
                <a:sym typeface="Symbol"/>
              </a:rPr>
              <a:t> Faster speed, Higher packing density</a:t>
            </a:r>
            <a:endParaRPr lang="en-US" sz="1400" dirty="0">
              <a:latin typeface="Verdana" pitchFamily="34" charset="0"/>
              <a:ea typeface="Verdana" pitchFamily="34" charset="0"/>
              <a:cs typeface="Verdana" pitchFamily="34" charset="0"/>
            </a:endParaRPr>
          </a:p>
          <a:p>
            <a:pPr algn="r"/>
            <a:r>
              <a:rPr lang="en-US" sz="1400" dirty="0">
                <a:solidFill>
                  <a:schemeClr val="accent2">
                    <a:lumMod val="75000"/>
                  </a:schemeClr>
                </a:solidFill>
                <a:latin typeface="Verdana" pitchFamily="34" charset="0"/>
                <a:ea typeface="Verdana" pitchFamily="34" charset="0"/>
                <a:cs typeface="Verdana" pitchFamily="34" charset="0"/>
              </a:rPr>
              <a:t>16 bit processors </a:t>
            </a:r>
            <a:r>
              <a:rPr lang="en-US" sz="1400" dirty="0">
                <a:solidFill>
                  <a:schemeClr val="accent2">
                    <a:lumMod val="75000"/>
                  </a:schemeClr>
                </a:solidFill>
                <a:latin typeface="Verdana" pitchFamily="34" charset="0"/>
                <a:ea typeface="Verdana" pitchFamily="34" charset="0"/>
                <a:cs typeface="Verdana" pitchFamily="34" charset="0"/>
                <a:sym typeface="Symbol"/>
              </a:rPr>
              <a:t> 40/ 48/ 64 pins</a:t>
            </a:r>
          </a:p>
          <a:p>
            <a:pPr algn="r"/>
            <a:r>
              <a:rPr lang="en-US" sz="1400" dirty="0">
                <a:latin typeface="Verdana" pitchFamily="34" charset="0"/>
                <a:ea typeface="Verdana" pitchFamily="34" charset="0"/>
                <a:cs typeface="Verdana" pitchFamily="34" charset="0"/>
                <a:sym typeface="Symbol"/>
              </a:rPr>
              <a:t>Easier to program</a:t>
            </a:r>
          </a:p>
          <a:p>
            <a:pPr algn="r"/>
            <a:r>
              <a:rPr lang="en-US" sz="1400" dirty="0">
                <a:solidFill>
                  <a:schemeClr val="accent2">
                    <a:lumMod val="75000"/>
                  </a:schemeClr>
                </a:solidFill>
                <a:latin typeface="Verdana" pitchFamily="34" charset="0"/>
                <a:ea typeface="Verdana" pitchFamily="34" charset="0"/>
                <a:cs typeface="Verdana" pitchFamily="34" charset="0"/>
                <a:sym typeface="Symbol"/>
              </a:rPr>
              <a:t>Dynamically  relatable programs</a:t>
            </a:r>
          </a:p>
          <a:p>
            <a:pPr algn="r"/>
            <a:r>
              <a:rPr lang="en-US" sz="1400" dirty="0">
                <a:latin typeface="Verdana" pitchFamily="34" charset="0"/>
                <a:ea typeface="Verdana" pitchFamily="34" charset="0"/>
                <a:cs typeface="Verdana" pitchFamily="34" charset="0"/>
                <a:sym typeface="Symbol"/>
              </a:rPr>
              <a:t>Processor has multiply/ divide arithmetic hardware</a:t>
            </a:r>
          </a:p>
          <a:p>
            <a:pPr algn="r"/>
            <a:r>
              <a:rPr lang="en-US" sz="1400" dirty="0">
                <a:solidFill>
                  <a:schemeClr val="accent2">
                    <a:lumMod val="75000"/>
                  </a:schemeClr>
                </a:solidFill>
                <a:latin typeface="Verdana" pitchFamily="34" charset="0"/>
                <a:ea typeface="Verdana" pitchFamily="34" charset="0"/>
                <a:cs typeface="Verdana" pitchFamily="34" charset="0"/>
                <a:sym typeface="Symbol"/>
              </a:rPr>
              <a:t>More powerful interrupt handling capabilities</a:t>
            </a:r>
          </a:p>
          <a:p>
            <a:pPr algn="r"/>
            <a:r>
              <a:rPr lang="en-US" sz="1400" dirty="0">
                <a:latin typeface="Verdana" pitchFamily="34" charset="0"/>
                <a:ea typeface="Verdana" pitchFamily="34" charset="0"/>
                <a:cs typeface="Verdana" pitchFamily="34" charset="0"/>
                <a:sym typeface="Symbol"/>
              </a:rPr>
              <a:t>Flexible I/O port addressing</a:t>
            </a:r>
          </a:p>
          <a:p>
            <a:pPr algn="r"/>
            <a:endParaRPr lang="en-US" sz="1400" dirty="0">
              <a:latin typeface="Verdana" pitchFamily="34" charset="0"/>
              <a:ea typeface="Verdana" pitchFamily="34" charset="0"/>
              <a:cs typeface="Verdana" pitchFamily="34" charset="0"/>
              <a:sym typeface="Symbol"/>
            </a:endParaRPr>
          </a:p>
          <a:p>
            <a:pPr algn="r"/>
            <a:r>
              <a:rPr lang="en-US" sz="1400" b="1" dirty="0">
                <a:solidFill>
                  <a:srgbClr val="FF0066"/>
                </a:solidFill>
                <a:latin typeface="Verdana" pitchFamily="34" charset="0"/>
                <a:ea typeface="Verdana" pitchFamily="34" charset="0"/>
                <a:cs typeface="Verdana" pitchFamily="34" charset="0"/>
                <a:sym typeface="Symbol"/>
              </a:rPr>
              <a:t>Intel 8086 </a:t>
            </a:r>
            <a:r>
              <a:rPr lang="en-US" sz="1400" dirty="0">
                <a:solidFill>
                  <a:srgbClr val="FF0066"/>
                </a:solidFill>
                <a:latin typeface="Verdana" pitchFamily="34" charset="0"/>
                <a:ea typeface="Verdana" pitchFamily="34" charset="0"/>
                <a:cs typeface="Verdana" pitchFamily="34" charset="0"/>
                <a:sym typeface="Symbol"/>
              </a:rPr>
              <a:t>(16 bit processor)</a:t>
            </a:r>
            <a:endParaRPr lang="en-US" sz="1400" dirty="0">
              <a:solidFill>
                <a:srgbClr val="FF0066"/>
              </a:solidFill>
              <a:latin typeface="Verdana" pitchFamily="34" charset="0"/>
              <a:ea typeface="Verdana" pitchFamily="34" charset="0"/>
              <a:cs typeface="Verdana" pitchFamily="34" charset="0"/>
            </a:endParaRPr>
          </a:p>
        </p:txBody>
      </p:sp>
      <p:cxnSp>
        <p:nvCxnSpPr>
          <p:cNvPr id="22" name="Straight Connector 21"/>
          <p:cNvCxnSpPr/>
          <p:nvPr/>
        </p:nvCxnSpPr>
        <p:spPr>
          <a:xfrm>
            <a:off x="4038600" y="20574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01904" y="1020396"/>
            <a:ext cx="3976048" cy="2677656"/>
          </a:xfrm>
          <a:prstGeom prst="rect">
            <a:avLst/>
          </a:prstGeom>
          <a:noFill/>
        </p:spPr>
        <p:txBody>
          <a:bodyPr wrap="square" rtlCol="0">
            <a:spAutoFit/>
          </a:bodyPr>
          <a:lstStyle/>
          <a:p>
            <a:r>
              <a:rPr lang="en-US" sz="1400" b="1" dirty="0">
                <a:latin typeface="Verdana" pitchFamily="34" charset="0"/>
                <a:ea typeface="Verdana" pitchFamily="34" charset="0"/>
                <a:cs typeface="Verdana" pitchFamily="34" charset="0"/>
              </a:rPr>
              <a:t>Fourth Generation</a:t>
            </a:r>
          </a:p>
          <a:p>
            <a:r>
              <a:rPr lang="en-US" sz="1400" dirty="0">
                <a:solidFill>
                  <a:schemeClr val="accent2">
                    <a:lumMod val="75000"/>
                  </a:schemeClr>
                </a:solidFill>
                <a:latin typeface="Verdana" pitchFamily="34" charset="0"/>
                <a:ea typeface="Verdana" pitchFamily="34" charset="0"/>
                <a:cs typeface="Verdana" pitchFamily="34" charset="0"/>
              </a:rPr>
              <a:t>During 1980s</a:t>
            </a:r>
          </a:p>
          <a:p>
            <a:r>
              <a:rPr lang="en-US" sz="1400" dirty="0">
                <a:latin typeface="Verdana" pitchFamily="34" charset="0"/>
                <a:ea typeface="Verdana" pitchFamily="34" charset="0"/>
                <a:cs typeface="Verdana" pitchFamily="34" charset="0"/>
              </a:rPr>
              <a:t>Low power version of HMOS technology (HCMOS)</a:t>
            </a:r>
          </a:p>
          <a:p>
            <a:r>
              <a:rPr lang="en-US" sz="1400" dirty="0">
                <a:solidFill>
                  <a:schemeClr val="accent2">
                    <a:lumMod val="75000"/>
                  </a:schemeClr>
                </a:solidFill>
                <a:latin typeface="Verdana" pitchFamily="34" charset="0"/>
                <a:ea typeface="Verdana" pitchFamily="34" charset="0"/>
                <a:cs typeface="Verdana" pitchFamily="34" charset="0"/>
              </a:rPr>
              <a:t>32 bit processors</a:t>
            </a:r>
          </a:p>
          <a:p>
            <a:r>
              <a:rPr lang="en-US" sz="1400" dirty="0">
                <a:latin typeface="Verdana" pitchFamily="34" charset="0"/>
                <a:ea typeface="Verdana" pitchFamily="34" charset="0"/>
                <a:cs typeface="Verdana" pitchFamily="34" charset="0"/>
                <a:sym typeface="Symbol"/>
              </a:rPr>
              <a:t>Physical memory space 2</a:t>
            </a:r>
            <a:r>
              <a:rPr lang="en-US" sz="1400" baseline="30000" dirty="0">
                <a:latin typeface="Verdana" pitchFamily="34" charset="0"/>
                <a:ea typeface="Verdana" pitchFamily="34" charset="0"/>
                <a:cs typeface="Verdana" pitchFamily="34" charset="0"/>
                <a:sym typeface="Symbol"/>
              </a:rPr>
              <a:t>24</a:t>
            </a:r>
            <a:r>
              <a:rPr lang="en-US" sz="1400" dirty="0">
                <a:latin typeface="Verdana" pitchFamily="34" charset="0"/>
                <a:ea typeface="Verdana" pitchFamily="34" charset="0"/>
                <a:cs typeface="Verdana" pitchFamily="34" charset="0"/>
                <a:sym typeface="Symbol"/>
              </a:rPr>
              <a:t> bytes = 16 Mb</a:t>
            </a:r>
          </a:p>
          <a:p>
            <a:r>
              <a:rPr lang="en-US" sz="1400" dirty="0">
                <a:solidFill>
                  <a:schemeClr val="accent2">
                    <a:lumMod val="75000"/>
                  </a:schemeClr>
                </a:solidFill>
                <a:latin typeface="Verdana" pitchFamily="34" charset="0"/>
                <a:ea typeface="Verdana" pitchFamily="34" charset="0"/>
                <a:cs typeface="Verdana" pitchFamily="34" charset="0"/>
                <a:sym typeface="Symbol"/>
              </a:rPr>
              <a:t>Virtual memory space 2</a:t>
            </a:r>
            <a:r>
              <a:rPr lang="en-US" sz="1400" baseline="30000" dirty="0">
                <a:solidFill>
                  <a:schemeClr val="accent2">
                    <a:lumMod val="75000"/>
                  </a:schemeClr>
                </a:solidFill>
                <a:latin typeface="Verdana" pitchFamily="34" charset="0"/>
                <a:ea typeface="Verdana" pitchFamily="34" charset="0"/>
                <a:cs typeface="Verdana" pitchFamily="34" charset="0"/>
                <a:sym typeface="Symbol"/>
              </a:rPr>
              <a:t>40</a:t>
            </a:r>
            <a:r>
              <a:rPr lang="en-US" sz="1400" dirty="0">
                <a:solidFill>
                  <a:schemeClr val="accent2">
                    <a:lumMod val="75000"/>
                  </a:schemeClr>
                </a:solidFill>
                <a:latin typeface="Verdana" pitchFamily="34" charset="0"/>
                <a:ea typeface="Verdana" pitchFamily="34" charset="0"/>
                <a:cs typeface="Verdana" pitchFamily="34" charset="0"/>
                <a:sym typeface="Symbol"/>
              </a:rPr>
              <a:t> bytes = 1 Tb</a:t>
            </a:r>
          </a:p>
          <a:p>
            <a:r>
              <a:rPr lang="en-US" sz="1400" dirty="0">
                <a:latin typeface="Verdana" pitchFamily="34" charset="0"/>
                <a:ea typeface="Verdana" pitchFamily="34" charset="0"/>
                <a:cs typeface="Verdana" pitchFamily="34" charset="0"/>
                <a:sym typeface="Symbol"/>
              </a:rPr>
              <a:t>Floating point hardware</a:t>
            </a:r>
          </a:p>
          <a:p>
            <a:r>
              <a:rPr lang="en-US" sz="1400" dirty="0">
                <a:solidFill>
                  <a:schemeClr val="accent2">
                    <a:lumMod val="75000"/>
                  </a:schemeClr>
                </a:solidFill>
                <a:latin typeface="Verdana" pitchFamily="34" charset="0"/>
                <a:ea typeface="Verdana" pitchFamily="34" charset="0"/>
                <a:cs typeface="Verdana" pitchFamily="34" charset="0"/>
                <a:sym typeface="Symbol"/>
              </a:rPr>
              <a:t>Supports increased number of addressing modes</a:t>
            </a:r>
          </a:p>
          <a:p>
            <a:endParaRPr lang="en-US" sz="1400" dirty="0">
              <a:latin typeface="Verdana" pitchFamily="34" charset="0"/>
              <a:ea typeface="Verdana" pitchFamily="34" charset="0"/>
              <a:cs typeface="Verdana" pitchFamily="34" charset="0"/>
              <a:sym typeface="Symbol"/>
            </a:endParaRPr>
          </a:p>
          <a:p>
            <a:r>
              <a:rPr lang="en-US" sz="1400" b="1" dirty="0">
                <a:solidFill>
                  <a:srgbClr val="FF0066"/>
                </a:solidFill>
                <a:latin typeface="Verdana" pitchFamily="34" charset="0"/>
                <a:ea typeface="Verdana" pitchFamily="34" charset="0"/>
                <a:cs typeface="Verdana" pitchFamily="34" charset="0"/>
                <a:sym typeface="Symbol"/>
              </a:rPr>
              <a:t>Intel 80386</a:t>
            </a:r>
            <a:endParaRPr lang="en-US" sz="1400" dirty="0">
              <a:solidFill>
                <a:srgbClr val="FF0066"/>
              </a:solidFill>
              <a:latin typeface="Verdana" pitchFamily="34" charset="0"/>
              <a:ea typeface="Verdana" pitchFamily="34" charset="0"/>
              <a:cs typeface="Verdana" pitchFamily="34" charset="0"/>
            </a:endParaRPr>
          </a:p>
        </p:txBody>
      </p:sp>
      <p:cxnSp>
        <p:nvCxnSpPr>
          <p:cNvPr id="24" name="Straight Connector 23"/>
          <p:cNvCxnSpPr/>
          <p:nvPr/>
        </p:nvCxnSpPr>
        <p:spPr>
          <a:xfrm>
            <a:off x="4495800" y="1175981"/>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485564" y="288192"/>
            <a:ext cx="0" cy="732204"/>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091752" y="225623"/>
            <a:ext cx="3976048" cy="307777"/>
          </a:xfrm>
          <a:prstGeom prst="rect">
            <a:avLst/>
          </a:prstGeom>
          <a:noFill/>
        </p:spPr>
        <p:txBody>
          <a:bodyPr wrap="square" rtlCol="0">
            <a:spAutoFit/>
          </a:bodyPr>
          <a:lstStyle/>
          <a:p>
            <a:r>
              <a:rPr lang="en-US" sz="1400" b="1" dirty="0">
                <a:latin typeface="Verdana" pitchFamily="34" charset="0"/>
                <a:ea typeface="Verdana" pitchFamily="34" charset="0"/>
                <a:cs typeface="Verdana" pitchFamily="34" charset="0"/>
              </a:rPr>
              <a:t>Fifth Generation  </a:t>
            </a:r>
            <a:r>
              <a:rPr lang="en-US" sz="1400" b="1" dirty="0">
                <a:solidFill>
                  <a:srgbClr val="FF0066"/>
                </a:solidFill>
                <a:latin typeface="Verdana" pitchFamily="34" charset="0"/>
                <a:ea typeface="Verdana" pitchFamily="34" charset="0"/>
                <a:cs typeface="Verdana" pitchFamily="34" charset="0"/>
              </a:rPr>
              <a:t>Pentium</a:t>
            </a:r>
          </a:p>
        </p:txBody>
      </p:sp>
      <p:cxnSp>
        <p:nvCxnSpPr>
          <p:cNvPr id="29" name="Straight Connector 28"/>
          <p:cNvCxnSpPr/>
          <p:nvPr/>
        </p:nvCxnSpPr>
        <p:spPr>
          <a:xfrm>
            <a:off x="4503761" y="379511"/>
            <a:ext cx="457200"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5E6815B-E59C-4D87-B1F6-ECBDD22AF1DC}" type="slidenum">
              <a:rPr lang="en-US" smtClean="0"/>
              <a:pPr/>
              <a:t>4</a:t>
            </a:fld>
            <a:endParaRPr lang="en-US" dirty="0"/>
          </a:p>
        </p:txBody>
      </p:sp>
    </p:spTree>
    <p:extLst>
      <p:ext uri="{BB962C8B-B14F-4D97-AF65-F5344CB8AC3E}">
        <p14:creationId xmlns:p14="http://schemas.microsoft.com/office/powerpoint/2010/main" val="3069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8194" name="Picture 2" descr="C:\Users\AMMU\Desktop\Scans\yt.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545" y="1239837"/>
            <a:ext cx="4722813" cy="3941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8600" y="1457927"/>
            <a:ext cx="1600200" cy="3723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9106" y="3454894"/>
            <a:ext cx="1600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4758" y="915889"/>
            <a:ext cx="3976842" cy="738664"/>
          </a:xfrm>
          <a:prstGeom prst="rect">
            <a:avLst/>
          </a:prstGeom>
          <a:ln>
            <a:solidFill>
              <a:srgbClr val="FF0000"/>
            </a:solidFill>
          </a:ln>
        </p:spPr>
        <p:txBody>
          <a:bodyPr wrap="square">
            <a:spAutoFit/>
          </a:bodyPr>
          <a:lstStyle/>
          <a:p>
            <a:pPr algn="ctr"/>
            <a:r>
              <a:rPr lang="en-US" sz="1400" b="1" dirty="0">
                <a:solidFill>
                  <a:srgbClr val="0070C0"/>
                </a:solidFill>
              </a:rPr>
              <a:t>Program</a:t>
            </a:r>
            <a:r>
              <a:rPr lang="en-US" sz="1400" dirty="0">
                <a:solidFill>
                  <a:srgbClr val="0070C0"/>
                </a:solidFill>
              </a:rPr>
              <a:t> </a:t>
            </a:r>
          </a:p>
          <a:p>
            <a:pPr algn="ctr"/>
            <a:r>
              <a:rPr lang="en-US" sz="1400" b="1" dirty="0"/>
              <a:t>A set of instructions written to solve a problem.</a:t>
            </a:r>
          </a:p>
        </p:txBody>
      </p:sp>
      <p:sp>
        <p:nvSpPr>
          <p:cNvPr id="8" name="Rectangle 7"/>
          <p:cNvSpPr/>
          <p:nvPr/>
        </p:nvSpPr>
        <p:spPr>
          <a:xfrm>
            <a:off x="5014758" y="1865293"/>
            <a:ext cx="3976842" cy="954107"/>
          </a:xfrm>
          <a:prstGeom prst="rect">
            <a:avLst/>
          </a:prstGeom>
          <a:ln>
            <a:solidFill>
              <a:srgbClr val="FF0000"/>
            </a:solidFill>
          </a:ln>
        </p:spPr>
        <p:txBody>
          <a:bodyPr wrap="square">
            <a:spAutoFit/>
          </a:bodyPr>
          <a:lstStyle/>
          <a:p>
            <a:pPr algn="ctr"/>
            <a:r>
              <a:rPr lang="en-US" sz="1400" b="1" dirty="0">
                <a:solidFill>
                  <a:srgbClr val="0070C0"/>
                </a:solidFill>
                <a:latin typeface="Verdana" pitchFamily="34" charset="0"/>
                <a:ea typeface="Verdana" pitchFamily="34" charset="0"/>
                <a:cs typeface="Verdana" pitchFamily="34" charset="0"/>
              </a:rPr>
              <a:t>Instruction</a:t>
            </a:r>
            <a:endParaRPr lang="en-US" sz="1400" dirty="0">
              <a:solidFill>
                <a:srgbClr val="0070C0"/>
              </a:solidFill>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Directions which a microprocessor follows to execute a task or part of a task.</a:t>
            </a:r>
          </a:p>
        </p:txBody>
      </p:sp>
      <p:sp>
        <p:nvSpPr>
          <p:cNvPr id="12" name="TextBox 11"/>
          <p:cNvSpPr txBox="1"/>
          <p:nvPr/>
        </p:nvSpPr>
        <p:spPr>
          <a:xfrm>
            <a:off x="5791200" y="3264275"/>
            <a:ext cx="2159566" cy="307777"/>
          </a:xfrm>
          <a:prstGeom prst="rect">
            <a:avLst/>
          </a:prstGeom>
          <a:solidFill>
            <a:srgbClr val="FFFF00"/>
          </a:solidFill>
        </p:spPr>
        <p:txBody>
          <a:bodyPr wrap="none" rtlCol="0">
            <a:spAutoFit/>
          </a:bodyPr>
          <a:lstStyle/>
          <a:p>
            <a:r>
              <a:rPr lang="en-US" sz="1400" b="1" dirty="0">
                <a:solidFill>
                  <a:srgbClr val="CC0099"/>
                </a:solidFill>
              </a:rPr>
              <a:t>Computer language</a:t>
            </a:r>
          </a:p>
        </p:txBody>
      </p:sp>
      <p:sp>
        <p:nvSpPr>
          <p:cNvPr id="15" name="TextBox 14"/>
          <p:cNvSpPr txBox="1"/>
          <p:nvPr/>
        </p:nvSpPr>
        <p:spPr>
          <a:xfrm>
            <a:off x="5029200" y="4183559"/>
            <a:ext cx="1239442" cy="307777"/>
          </a:xfrm>
          <a:prstGeom prst="rect">
            <a:avLst/>
          </a:prstGeom>
          <a:solidFill>
            <a:srgbClr val="FFFF00"/>
          </a:solidFill>
        </p:spPr>
        <p:txBody>
          <a:bodyPr wrap="none" rtlCol="0">
            <a:spAutoFit/>
          </a:bodyPr>
          <a:lstStyle/>
          <a:p>
            <a:r>
              <a:rPr lang="en-US" sz="1400" b="1" dirty="0">
                <a:solidFill>
                  <a:srgbClr val="CC0099"/>
                </a:solidFill>
              </a:rPr>
              <a:t>High Level</a:t>
            </a:r>
          </a:p>
        </p:txBody>
      </p:sp>
      <p:sp>
        <p:nvSpPr>
          <p:cNvPr id="16" name="TextBox 15"/>
          <p:cNvSpPr txBox="1"/>
          <p:nvPr/>
        </p:nvSpPr>
        <p:spPr>
          <a:xfrm>
            <a:off x="7540237" y="4183559"/>
            <a:ext cx="1188146" cy="307777"/>
          </a:xfrm>
          <a:prstGeom prst="rect">
            <a:avLst/>
          </a:prstGeom>
          <a:solidFill>
            <a:srgbClr val="FFFF00"/>
          </a:solidFill>
        </p:spPr>
        <p:txBody>
          <a:bodyPr wrap="none" rtlCol="0">
            <a:spAutoFit/>
          </a:bodyPr>
          <a:lstStyle/>
          <a:p>
            <a:r>
              <a:rPr lang="en-US" sz="1400" b="1" dirty="0">
                <a:solidFill>
                  <a:srgbClr val="CC0099"/>
                </a:solidFill>
              </a:rPr>
              <a:t>Low Level</a:t>
            </a:r>
          </a:p>
        </p:txBody>
      </p:sp>
      <p:sp>
        <p:nvSpPr>
          <p:cNvPr id="17" name="TextBox 16"/>
          <p:cNvSpPr txBox="1"/>
          <p:nvPr/>
        </p:nvSpPr>
        <p:spPr>
          <a:xfrm>
            <a:off x="3962400" y="5220646"/>
            <a:ext cx="2056973" cy="307777"/>
          </a:xfrm>
          <a:prstGeom prst="rect">
            <a:avLst/>
          </a:prstGeom>
          <a:solidFill>
            <a:srgbClr val="FFFF00"/>
          </a:solidFill>
        </p:spPr>
        <p:txBody>
          <a:bodyPr wrap="none" rtlCol="0">
            <a:spAutoFit/>
          </a:bodyPr>
          <a:lstStyle/>
          <a:p>
            <a:r>
              <a:rPr lang="en-US" sz="1400" b="1" dirty="0">
                <a:solidFill>
                  <a:srgbClr val="CC0099"/>
                </a:solidFill>
              </a:rPr>
              <a:t>Machine Language</a:t>
            </a:r>
          </a:p>
        </p:txBody>
      </p:sp>
      <p:sp>
        <p:nvSpPr>
          <p:cNvPr id="18" name="TextBox 17"/>
          <p:cNvSpPr txBox="1"/>
          <p:nvPr/>
        </p:nvSpPr>
        <p:spPr>
          <a:xfrm>
            <a:off x="6629400" y="5223679"/>
            <a:ext cx="2188420" cy="307777"/>
          </a:xfrm>
          <a:prstGeom prst="rect">
            <a:avLst/>
          </a:prstGeom>
          <a:solidFill>
            <a:srgbClr val="FFFF00"/>
          </a:solidFill>
        </p:spPr>
        <p:txBody>
          <a:bodyPr wrap="none" rtlCol="0">
            <a:spAutoFit/>
          </a:bodyPr>
          <a:lstStyle/>
          <a:p>
            <a:r>
              <a:rPr lang="en-US" sz="1400" b="1" dirty="0">
                <a:solidFill>
                  <a:srgbClr val="CC0099"/>
                </a:solidFill>
              </a:rPr>
              <a:t>Assembly Language</a:t>
            </a:r>
          </a:p>
        </p:txBody>
      </p:sp>
      <p:sp>
        <p:nvSpPr>
          <p:cNvPr id="13" name="TextBox 12"/>
          <p:cNvSpPr txBox="1"/>
          <p:nvPr/>
        </p:nvSpPr>
        <p:spPr>
          <a:xfrm>
            <a:off x="3962400" y="5665113"/>
            <a:ext cx="1981200" cy="307777"/>
          </a:xfrm>
          <a:prstGeom prst="rect">
            <a:avLst/>
          </a:prstGeom>
          <a:noFill/>
        </p:spPr>
        <p:txBody>
          <a:bodyPr wrap="square" rtlCol="0">
            <a:spAutoFit/>
          </a:bodyPr>
          <a:lstStyle/>
          <a:p>
            <a:r>
              <a:rPr lang="en-US" sz="1400" b="1" dirty="0">
                <a:latin typeface="Agency FB"/>
                <a:sym typeface="Wingdings 2"/>
              </a:rPr>
              <a:t> </a:t>
            </a:r>
            <a:r>
              <a:rPr lang="en-US" sz="1400" b="1" dirty="0"/>
              <a:t>Binary bits</a:t>
            </a:r>
          </a:p>
        </p:txBody>
      </p:sp>
      <p:sp>
        <p:nvSpPr>
          <p:cNvPr id="21" name="TextBox 20"/>
          <p:cNvSpPr txBox="1"/>
          <p:nvPr/>
        </p:nvSpPr>
        <p:spPr>
          <a:xfrm>
            <a:off x="6553200" y="5662136"/>
            <a:ext cx="2438400" cy="1077218"/>
          </a:xfrm>
          <a:prstGeom prst="rect">
            <a:avLst/>
          </a:prstGeom>
          <a:noFill/>
        </p:spPr>
        <p:txBody>
          <a:bodyPr wrap="square" rtlCol="0">
            <a:spAutoFit/>
          </a:bodyPr>
          <a:lstStyle/>
          <a:p>
            <a:pPr marL="285750" indent="-285750">
              <a:buFont typeface="Wingdings 2"/>
              <a:buChar char="¾"/>
            </a:pPr>
            <a:r>
              <a:rPr lang="en-US" sz="1400" b="1" dirty="0"/>
              <a:t>English Alphabets</a:t>
            </a:r>
          </a:p>
          <a:p>
            <a:pPr marL="285750" indent="-285750">
              <a:buFont typeface="Wingdings 2"/>
              <a:buChar char="¾"/>
            </a:pPr>
            <a:r>
              <a:rPr lang="en-US" sz="1400" b="1" dirty="0">
                <a:sym typeface="Wingdings 2"/>
              </a:rPr>
              <a:t>‘Mnemonics’</a:t>
            </a:r>
          </a:p>
          <a:p>
            <a:pPr marL="285750" indent="-285750">
              <a:buFont typeface="Wingdings 2"/>
              <a:buChar char="¾"/>
            </a:pPr>
            <a:r>
              <a:rPr lang="en-US" sz="1400" b="1" dirty="0">
                <a:sym typeface="Wingdings 2"/>
              </a:rPr>
              <a:t>Assembler </a:t>
            </a:r>
            <a:r>
              <a:rPr lang="en-US" sz="1100" b="1" dirty="0">
                <a:sym typeface="Symbol"/>
              </a:rPr>
              <a:t>Mnemonics  </a:t>
            </a:r>
            <a:r>
              <a:rPr lang="en-US" sz="1100" b="1" dirty="0">
                <a:sym typeface="Wingdings 2"/>
              </a:rPr>
              <a:t>Machine Language</a:t>
            </a:r>
            <a:endParaRPr lang="en-US" sz="1100" b="1" dirty="0"/>
          </a:p>
        </p:txBody>
      </p:sp>
      <p:cxnSp>
        <p:nvCxnSpPr>
          <p:cNvPr id="19" name="Straight Arrow Connector 18"/>
          <p:cNvCxnSpPr>
            <a:stCxn id="12" idx="2"/>
          </p:cNvCxnSpPr>
          <p:nvPr/>
        </p:nvCxnSpPr>
        <p:spPr>
          <a:xfrm flipH="1">
            <a:off x="5791200" y="3572052"/>
            <a:ext cx="1079783"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16" idx="0"/>
          </p:cNvCxnSpPr>
          <p:nvPr/>
        </p:nvCxnSpPr>
        <p:spPr>
          <a:xfrm>
            <a:off x="6870983" y="3572052"/>
            <a:ext cx="1263327"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7" idx="0"/>
          </p:cNvCxnSpPr>
          <p:nvPr/>
        </p:nvCxnSpPr>
        <p:spPr>
          <a:xfrm flipH="1">
            <a:off x="4990887" y="4491336"/>
            <a:ext cx="3143423" cy="7293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p:cNvCxnSpPr>
          <p:nvPr/>
        </p:nvCxnSpPr>
        <p:spPr>
          <a:xfrm>
            <a:off x="8134310" y="4491336"/>
            <a:ext cx="247690" cy="690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34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7" grpId="0" animBg="1"/>
      <p:bldP spid="8" grpId="0" animBg="1"/>
      <p:bldP spid="12" grpId="0" animBg="1"/>
      <p:bldP spid="15" grpId="0" animBg="1"/>
      <p:bldP spid="16" grpId="0" animBg="1"/>
      <p:bldP spid="17" grpId="0" animBg="1"/>
      <p:bldP spid="18" grpId="0" animBg="1"/>
      <p:bldP spid="13" grpId="0"/>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23" name="Rectangle 3"/>
          <p:cNvSpPr txBox="1">
            <a:spLocks noChangeArrowheads="1"/>
          </p:cNvSpPr>
          <p:nvPr/>
        </p:nvSpPr>
        <p:spPr>
          <a:xfrm>
            <a:off x="0" y="914400"/>
            <a:ext cx="79248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None/>
              <a:defRPr/>
            </a:pPr>
            <a:r>
              <a:rPr lang="en-US" sz="1750" b="1" dirty="0">
                <a:solidFill>
                  <a:schemeClr val="tx2"/>
                </a:solidFill>
                <a:latin typeface="Time New Roman"/>
              </a:rPr>
              <a:t>	</a:t>
            </a:r>
            <a:r>
              <a:rPr lang="en-US" sz="1750" dirty="0">
                <a:latin typeface="Time New Roman"/>
              </a:rPr>
              <a:t>Program is a set of instructions written to solve a problem. Instructions are the directions which a microprocessor follows to execute a task or part of a task.	Broadly, computer language can be divided into two parts as high-level language and low level language. Low level language are machine specific. Low level language can be further divided into machine language and assembly language.</a:t>
            </a:r>
          </a:p>
          <a:p>
            <a:pPr algn="just">
              <a:lnSpc>
                <a:spcPct val="80000"/>
              </a:lnSpc>
              <a:buFont typeface="Wingdings" pitchFamily="2" charset="2"/>
              <a:buNone/>
              <a:defRPr/>
            </a:pPr>
            <a:endParaRPr lang="en-US" sz="1750" dirty="0">
              <a:latin typeface="Time New Roman"/>
            </a:endParaRPr>
          </a:p>
          <a:p>
            <a:pPr algn="just">
              <a:lnSpc>
                <a:spcPct val="80000"/>
              </a:lnSpc>
              <a:buFont typeface="Wingdings" pitchFamily="2" charset="2"/>
              <a:buNone/>
              <a:defRPr/>
            </a:pPr>
            <a:r>
              <a:rPr lang="en-US" sz="1750" dirty="0">
                <a:latin typeface="Time New Roman"/>
              </a:rPr>
              <a:t>	Machine language is the only language which a machine can understand. Instructions in this language are written in binary bits as a specific bit pattern. The computer interprets this bit pattern as an instruction to perform a particular task. The entire program is a sequence of binary numbers. This is a machine-friendly language but not user friendly. Debugging is another problem associated with machine language. </a:t>
            </a:r>
          </a:p>
          <a:p>
            <a:pPr algn="just">
              <a:lnSpc>
                <a:spcPct val="80000"/>
              </a:lnSpc>
              <a:buFont typeface="Wingdings" pitchFamily="2" charset="2"/>
              <a:buNone/>
              <a:defRPr/>
            </a:pPr>
            <a:endParaRPr lang="en-US" sz="1750" dirty="0">
              <a:latin typeface="Time New Roman"/>
            </a:endParaRPr>
          </a:p>
          <a:p>
            <a:pPr algn="just">
              <a:lnSpc>
                <a:spcPct val="80000"/>
              </a:lnSpc>
              <a:buFont typeface="Wingdings" pitchFamily="2" charset="2"/>
              <a:buNone/>
              <a:defRPr/>
            </a:pPr>
            <a:r>
              <a:rPr lang="en-US" sz="1750" dirty="0">
                <a:latin typeface="Time New Roman"/>
              </a:rPr>
              <a:t>	To overcome these problems, programmers develop another way in which instructions are written in English alphabets. This new language is known as Assembly language. The instructions in this language are termed </a:t>
            </a:r>
            <a:r>
              <a:rPr lang="en-US" sz="1750" i="1" dirty="0">
                <a:latin typeface="Time New Roman"/>
              </a:rPr>
              <a:t>mnemonics. As</a:t>
            </a:r>
            <a:r>
              <a:rPr lang="en-US" sz="1750" dirty="0">
                <a:latin typeface="Time New Roman"/>
              </a:rPr>
              <a:t> microprocessor can only understand the machine language so mnemonics</a:t>
            </a:r>
            <a:r>
              <a:rPr lang="en-US" sz="1750" i="1" dirty="0">
                <a:latin typeface="Time New Roman"/>
              </a:rPr>
              <a:t> </a:t>
            </a:r>
            <a:r>
              <a:rPr lang="en-US" sz="1750" dirty="0">
                <a:latin typeface="Time New Roman"/>
              </a:rPr>
              <a:t>are translated into machine language either manually or by a program known as</a:t>
            </a:r>
            <a:r>
              <a:rPr lang="en-US" sz="1750" i="1" dirty="0">
                <a:latin typeface="Time New Roman"/>
              </a:rPr>
              <a:t> assembler.</a:t>
            </a:r>
          </a:p>
          <a:p>
            <a:pPr algn="just">
              <a:lnSpc>
                <a:spcPct val="80000"/>
              </a:lnSpc>
              <a:buFont typeface="Wingdings" pitchFamily="2" charset="2"/>
              <a:buNone/>
              <a:defRPr/>
            </a:pPr>
            <a:r>
              <a:rPr lang="en-US" sz="1750" i="1" dirty="0">
                <a:latin typeface="Time New Roman"/>
              </a:rPr>
              <a:t> 	</a:t>
            </a:r>
          </a:p>
          <a:p>
            <a:pPr algn="just">
              <a:lnSpc>
                <a:spcPct val="80000"/>
              </a:lnSpc>
              <a:buFont typeface="Wingdings" pitchFamily="2" charset="2"/>
              <a:buNone/>
              <a:defRPr/>
            </a:pPr>
            <a:r>
              <a:rPr lang="en-US" sz="1750" i="1" dirty="0">
                <a:latin typeface="Time New Roman"/>
              </a:rPr>
              <a:t>	Efficient software development for the microprocessor requires a complete familiarity with the instruction set, their format and addressing modes. Here in this chapter, we will focus on the addressing modes and instructions formats of microprocessor 8086.</a:t>
            </a:r>
          </a:p>
        </p:txBody>
      </p:sp>
    </p:spTree>
    <p:extLst>
      <p:ext uri="{BB962C8B-B14F-4D97-AF65-F5344CB8AC3E}">
        <p14:creationId xmlns:p14="http://schemas.microsoft.com/office/powerpoint/2010/main" val="3188212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ADDRESSING MODES</a:t>
            </a:r>
          </a:p>
        </p:txBody>
      </p:sp>
    </p:spTree>
    <p:extLst>
      <p:ext uri="{BB962C8B-B14F-4D97-AF65-F5344CB8AC3E}">
        <p14:creationId xmlns:p14="http://schemas.microsoft.com/office/powerpoint/2010/main" val="1708259086"/>
      </p:ext>
    </p:extLst>
  </p:cSld>
  <p:clrMapOvr>
    <a:masterClrMapping/>
  </p:clrMapOvr>
  <p:transition>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1964" y="1703696"/>
            <a:ext cx="8794381" cy="685800"/>
            <a:chOff x="474258" y="1703696"/>
            <a:chExt cx="8275095" cy="685800"/>
          </a:xfrm>
        </p:grpSpPr>
        <p:sp>
          <p:nvSpPr>
            <p:cNvPr id="8" name="Rectangle 7"/>
            <p:cNvSpPr/>
            <p:nvPr/>
          </p:nvSpPr>
          <p:spPr>
            <a:xfrm>
              <a:off x="474258" y="1703696"/>
              <a:ext cx="8275094" cy="6858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82395" y="1752600"/>
              <a:ext cx="3766958" cy="584775"/>
            </a:xfrm>
            <a:prstGeom prst="rect">
              <a:avLst/>
            </a:prstGeom>
            <a:noFill/>
          </p:spPr>
          <p:txBody>
            <a:bodyPr wrap="square" rtlCol="0">
              <a:spAutoFit/>
            </a:bodyPr>
            <a:lstStyle/>
            <a:p>
              <a:pPr algn="r"/>
              <a:r>
                <a:rPr lang="en-US" sz="1600" b="1" dirty="0">
                  <a:solidFill>
                    <a:srgbClr val="FF0000"/>
                  </a:solidFill>
                </a:rPr>
                <a:t>Group I : Addressing modes for register and immediate data</a:t>
              </a:r>
            </a:p>
          </p:txBody>
        </p:sp>
      </p:grpSp>
      <p:grpSp>
        <p:nvGrpSpPr>
          <p:cNvPr id="20" name="Group 19"/>
          <p:cNvGrpSpPr/>
          <p:nvPr/>
        </p:nvGrpSpPr>
        <p:grpSpPr>
          <a:xfrm>
            <a:off x="161964" y="5908344"/>
            <a:ext cx="8777322" cy="416256"/>
            <a:chOff x="457200" y="5881048"/>
            <a:chExt cx="8275094" cy="356548"/>
          </a:xfrm>
        </p:grpSpPr>
        <p:sp>
          <p:nvSpPr>
            <p:cNvPr id="14" name="Rectangle 13"/>
            <p:cNvSpPr/>
            <p:nvPr/>
          </p:nvSpPr>
          <p:spPr>
            <a:xfrm>
              <a:off x="457200" y="5894696"/>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11942" y="5881048"/>
              <a:ext cx="5320352" cy="338554"/>
            </a:xfrm>
            <a:prstGeom prst="rect">
              <a:avLst/>
            </a:prstGeom>
            <a:noFill/>
          </p:spPr>
          <p:txBody>
            <a:bodyPr wrap="square" rtlCol="0">
              <a:spAutoFit/>
            </a:bodyPr>
            <a:lstStyle/>
            <a:p>
              <a:pPr algn="r"/>
              <a:r>
                <a:rPr lang="en-US" sz="1600" b="1" dirty="0">
                  <a:solidFill>
                    <a:srgbClr val="FF0000"/>
                  </a:solidFill>
                </a:rPr>
                <a:t>Group IV : Relative Addressing mode</a:t>
              </a:r>
            </a:p>
          </p:txBody>
        </p:sp>
      </p:grpSp>
      <p:grpSp>
        <p:nvGrpSpPr>
          <p:cNvPr id="21" name="Group 20"/>
          <p:cNvGrpSpPr/>
          <p:nvPr/>
        </p:nvGrpSpPr>
        <p:grpSpPr>
          <a:xfrm>
            <a:off x="161964" y="6351897"/>
            <a:ext cx="8808028" cy="381000"/>
            <a:chOff x="487906" y="6324600"/>
            <a:chExt cx="8275094" cy="356548"/>
          </a:xfrm>
        </p:grpSpPr>
        <p:sp>
          <p:nvSpPr>
            <p:cNvPr id="16" name="Rectangle 15"/>
            <p:cNvSpPr/>
            <p:nvPr/>
          </p:nvSpPr>
          <p:spPr>
            <a:xfrm>
              <a:off x="487906" y="6338248"/>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42648" y="6324600"/>
              <a:ext cx="5320352" cy="338554"/>
            </a:xfrm>
            <a:prstGeom prst="rect">
              <a:avLst/>
            </a:prstGeom>
            <a:noFill/>
          </p:spPr>
          <p:txBody>
            <a:bodyPr wrap="square" rtlCol="0">
              <a:spAutoFit/>
            </a:bodyPr>
            <a:lstStyle/>
            <a:p>
              <a:pPr algn="r"/>
              <a:r>
                <a:rPr lang="en-US" sz="1600" b="1" dirty="0">
                  <a:solidFill>
                    <a:srgbClr val="FF0000"/>
                  </a:solidFill>
                </a:rPr>
                <a:t>Group V : Implied Addressing mode</a:t>
              </a:r>
            </a:p>
          </p:txBody>
        </p:sp>
      </p:grpSp>
      <p:grpSp>
        <p:nvGrpSpPr>
          <p:cNvPr id="19" name="Group 18"/>
          <p:cNvGrpSpPr/>
          <p:nvPr/>
        </p:nvGrpSpPr>
        <p:grpSpPr>
          <a:xfrm>
            <a:off x="161964" y="5098406"/>
            <a:ext cx="8777322" cy="754381"/>
            <a:chOff x="457200" y="5084758"/>
            <a:chExt cx="8275094" cy="754381"/>
          </a:xfrm>
        </p:grpSpPr>
        <p:sp>
          <p:nvSpPr>
            <p:cNvPr id="12" name="Rectangle 11"/>
            <p:cNvSpPr/>
            <p:nvPr/>
          </p:nvSpPr>
          <p:spPr>
            <a:xfrm>
              <a:off x="457200" y="5084758"/>
              <a:ext cx="8275094" cy="7543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02259" y="5181600"/>
              <a:ext cx="3830035" cy="584775"/>
            </a:xfrm>
            <a:prstGeom prst="rect">
              <a:avLst/>
            </a:prstGeom>
            <a:noFill/>
          </p:spPr>
          <p:txBody>
            <a:bodyPr wrap="square" rtlCol="0">
              <a:spAutoFit/>
            </a:bodyPr>
            <a:lstStyle/>
            <a:p>
              <a:pPr algn="r"/>
              <a:r>
                <a:rPr lang="en-US" sz="1600" b="1" dirty="0">
                  <a:solidFill>
                    <a:srgbClr val="FF0000"/>
                  </a:solidFill>
                </a:rPr>
                <a:t>Group III : Addressing modes for I/O ports</a:t>
              </a:r>
            </a:p>
          </p:txBody>
        </p:sp>
      </p:grpSp>
      <p:grpSp>
        <p:nvGrpSpPr>
          <p:cNvPr id="18" name="Group 17"/>
          <p:cNvGrpSpPr/>
          <p:nvPr/>
        </p:nvGrpSpPr>
        <p:grpSpPr>
          <a:xfrm>
            <a:off x="161964" y="2514600"/>
            <a:ext cx="8790970" cy="2514600"/>
            <a:chOff x="470848" y="2514600"/>
            <a:chExt cx="8275094" cy="2514600"/>
          </a:xfrm>
        </p:grpSpPr>
        <p:sp>
          <p:nvSpPr>
            <p:cNvPr id="10" name="Rectangle 9"/>
            <p:cNvSpPr/>
            <p:nvPr/>
          </p:nvSpPr>
          <p:spPr>
            <a:xfrm>
              <a:off x="470848" y="2514600"/>
              <a:ext cx="8275094"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51533" y="3603008"/>
              <a:ext cx="4094409" cy="584775"/>
            </a:xfrm>
            <a:prstGeom prst="rect">
              <a:avLst/>
            </a:prstGeom>
            <a:noFill/>
          </p:spPr>
          <p:txBody>
            <a:bodyPr wrap="square" rtlCol="0">
              <a:spAutoFit/>
            </a:bodyPr>
            <a:lstStyle/>
            <a:p>
              <a:pPr algn="r"/>
              <a:r>
                <a:rPr lang="en-US" sz="1600" b="1" dirty="0">
                  <a:solidFill>
                    <a:srgbClr val="FF0000"/>
                  </a:solidFill>
                </a:rPr>
                <a:t>Group II : Addressing modes for memory data</a:t>
              </a:r>
            </a:p>
          </p:txBody>
        </p:sp>
      </p:gr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6" name="TextBox 5"/>
          <p:cNvSpPr txBox="1"/>
          <p:nvPr/>
        </p:nvSpPr>
        <p:spPr>
          <a:xfrm>
            <a:off x="1434152" y="762000"/>
            <a:ext cx="6338248" cy="738664"/>
          </a:xfrm>
          <a:prstGeom prst="rect">
            <a:avLst/>
          </a:prstGeom>
          <a:solidFill>
            <a:srgbClr val="99FFCC"/>
          </a:solidFill>
        </p:spPr>
        <p:txBody>
          <a:bodyPr wrap="square" rtlCol="0">
            <a:spAutoFit/>
          </a:bodyPr>
          <a:lstStyle/>
          <a:p>
            <a:pPr marL="285750" indent="-285750" algn="just">
              <a:buBlip>
                <a:blip r:embed="rId3"/>
              </a:buBlip>
            </a:pPr>
            <a:r>
              <a:rPr lang="en-US" sz="1400" b="1" dirty="0">
                <a:latin typeface="Verdana" pitchFamily="34" charset="0"/>
                <a:ea typeface="Verdana" pitchFamily="34" charset="0"/>
                <a:cs typeface="Verdana" pitchFamily="34" charset="0"/>
              </a:rPr>
              <a:t>Every instruction of a program has to operate on a data. </a:t>
            </a:r>
          </a:p>
          <a:p>
            <a:pPr marL="285750" indent="-285750" algn="just">
              <a:buBlip>
                <a:blip r:embed="rId3"/>
              </a:buBlip>
            </a:pPr>
            <a:r>
              <a:rPr lang="en-US" sz="1400" b="1" dirty="0">
                <a:latin typeface="Verdana" pitchFamily="34" charset="0"/>
                <a:ea typeface="Verdana" pitchFamily="34" charset="0"/>
                <a:cs typeface="Verdana" pitchFamily="34" charset="0"/>
              </a:rPr>
              <a:t>The different ways in which a source operand is denoted in an instruction are known as addressing modes.</a:t>
            </a:r>
          </a:p>
        </p:txBody>
      </p:sp>
      <p:sp>
        <p:nvSpPr>
          <p:cNvPr id="22" name="Rectangle 21"/>
          <p:cNvSpPr/>
          <p:nvPr/>
        </p:nvSpPr>
        <p:spPr>
          <a:xfrm>
            <a:off x="161964" y="1658064"/>
            <a:ext cx="3474028" cy="5047536"/>
          </a:xfrm>
          <a:prstGeom prst="rect">
            <a:avLst/>
          </a:prstGeom>
        </p:spPr>
        <p:txBody>
          <a:bodyPr wrap="none">
            <a:spAutoFit/>
          </a:bodyPr>
          <a:lstStyle/>
          <a:p>
            <a:pPr marL="342900" indent="-342900">
              <a:buAutoNum type="arabicPeriod"/>
            </a:pPr>
            <a:r>
              <a:rPr lang="en-US" sz="14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4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400" b="1" dirty="0">
                <a:solidFill>
                  <a:srgbClr val="FF0066"/>
                </a:solidFill>
                <a:latin typeface="Verdana" pitchFamily="34" charset="0"/>
                <a:ea typeface="Verdana" pitchFamily="34" charset="0"/>
                <a:cs typeface="Verdana" pitchFamily="34" charset="0"/>
              </a:rPr>
              <a:t>Direct Addressing</a:t>
            </a:r>
          </a:p>
          <a:p>
            <a:pPr marL="342900" indent="-342900">
              <a:buAutoNum type="arabicPeriod" startAt="3"/>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4"/>
            </a:pPr>
            <a:r>
              <a:rPr lang="en-US" sz="1400" b="1" dirty="0">
                <a:solidFill>
                  <a:srgbClr val="FF0066"/>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5"/>
            </a:pPr>
            <a:r>
              <a:rPr lang="en-US" sz="1400" b="1" dirty="0">
                <a:solidFill>
                  <a:srgbClr val="FF0066"/>
                </a:solidFill>
                <a:latin typeface="Verdana" pitchFamily="34" charset="0"/>
                <a:ea typeface="Verdana" pitchFamily="34" charset="0"/>
                <a:cs typeface="Verdana" pitchFamily="34" charset="0"/>
              </a:rPr>
              <a:t>Based Addressing</a:t>
            </a:r>
          </a:p>
          <a:p>
            <a:pPr marL="342900" indent="-342900">
              <a:buAutoNum type="arabicPeriod" startAt="5"/>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6"/>
            </a:pPr>
            <a:r>
              <a:rPr lang="en-US" sz="1400" b="1" dirty="0">
                <a:solidFill>
                  <a:srgbClr val="FF0066"/>
                </a:solidFill>
                <a:latin typeface="Verdana" pitchFamily="34" charset="0"/>
                <a:ea typeface="Verdana" pitchFamily="34" charset="0"/>
                <a:cs typeface="Verdana" pitchFamily="34" charset="0"/>
              </a:rPr>
              <a:t>Indexed Addressing</a:t>
            </a:r>
          </a:p>
          <a:p>
            <a:pPr marL="342900" indent="-342900">
              <a:buAutoNum type="arabicPeriod" startAt="6"/>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7"/>
            </a:pPr>
            <a:r>
              <a:rPr lang="en-US" sz="1400" b="1" dirty="0">
                <a:solidFill>
                  <a:srgbClr val="FF0066"/>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8"/>
            </a:pPr>
            <a:r>
              <a:rPr lang="en-US" sz="1400" b="1" dirty="0">
                <a:solidFill>
                  <a:srgbClr val="FF0066"/>
                </a:solidFill>
                <a:latin typeface="Verdana" pitchFamily="34" charset="0"/>
                <a:ea typeface="Verdana" pitchFamily="34" charset="0"/>
                <a:cs typeface="Verdana" pitchFamily="34" charset="0"/>
              </a:rPr>
              <a:t>String Addressing</a:t>
            </a:r>
          </a:p>
          <a:p>
            <a:pPr marL="342900" indent="-342900">
              <a:buAutoNum type="arabicPeriod" startAt="8"/>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4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400" b="1" dirty="0">
              <a:solidFill>
                <a:srgbClr val="FF0066"/>
              </a:solidFill>
              <a:latin typeface="Verdana" pitchFamily="34" charset="0"/>
              <a:ea typeface="Verdana" pitchFamily="34" charset="0"/>
              <a:cs typeface="Verdana" pitchFamily="34" charset="0"/>
            </a:endParaRPr>
          </a:p>
          <a:p>
            <a:r>
              <a:rPr lang="en-US" sz="1400" b="1" dirty="0">
                <a:solidFill>
                  <a:srgbClr val="FF0066"/>
                </a:solidFill>
                <a:latin typeface="Verdana" pitchFamily="34" charset="0"/>
                <a:ea typeface="Verdana" pitchFamily="34" charset="0"/>
                <a:cs typeface="Verdana" pitchFamily="34" charset="0"/>
              </a:rPr>
              <a:t>10. Indirect I/O port 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a:solidFill>
                  <a:srgbClr val="FF0066"/>
                </a:solidFill>
                <a:latin typeface="Verdana" pitchFamily="34" charset="0"/>
                <a:ea typeface="Verdana" pitchFamily="34" charset="0"/>
                <a:cs typeface="Verdana" pitchFamily="34" charset="0"/>
              </a:rPr>
              <a:t>11. Relative 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a:solidFill>
                  <a:srgbClr val="FF0066"/>
                </a:solidFill>
                <a:latin typeface="Verdana" pitchFamily="34" charset="0"/>
                <a:ea typeface="Verdana" pitchFamily="34" charset="0"/>
                <a:cs typeface="Verdana" pitchFamily="34" charset="0"/>
              </a:rPr>
              <a:t>12. Implied Addressing</a:t>
            </a:r>
          </a:p>
        </p:txBody>
      </p:sp>
    </p:spTree>
    <p:extLst>
      <p:ext uri="{BB962C8B-B14F-4D97-AF65-F5344CB8AC3E}">
        <p14:creationId xmlns:p14="http://schemas.microsoft.com/office/powerpoint/2010/main" val="247085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753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7620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22" name="Rectangle 21"/>
          <p:cNvSpPr/>
          <p:nvPr/>
        </p:nvSpPr>
        <p:spPr>
          <a:xfrm>
            <a:off x="3733800" y="838200"/>
            <a:ext cx="52578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The instruction will specify the name of the register which holds the data to be operated by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CL, DH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content of 8-bit register DH is moved to another 8-bit register CL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(CL) </a:t>
            </a:r>
            <a:r>
              <a:rPr lang="en-US" sz="1400" b="1" dirty="0">
                <a:solidFill>
                  <a:schemeClr val="tx1"/>
                </a:solidFill>
                <a:latin typeface="Verdana" pitchFamily="34" charset="0"/>
                <a:ea typeface="Verdana" pitchFamily="34" charset="0"/>
                <a:cs typeface="Verdana" pitchFamily="34" charset="0"/>
                <a:sym typeface="Symbol"/>
              </a:rPr>
              <a:t> (DH)</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886200"/>
            <a:ext cx="2576098" cy="25329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62936" y="127323"/>
            <a:ext cx="3028664" cy="461665"/>
          </a:xfrm>
          <a:prstGeom prst="rect">
            <a:avLst/>
          </a:prstGeom>
          <a:noFill/>
        </p:spPr>
        <p:txBody>
          <a:bodyPr wrap="square" rtlCol="0">
            <a:spAutoFit/>
          </a:bodyPr>
          <a:lstStyle/>
          <a:p>
            <a:pPr algn="r"/>
            <a:r>
              <a:rPr lang="en-US" sz="1200" b="1" dirty="0">
                <a:solidFill>
                  <a:srgbClr val="FF0000"/>
                </a:solidFill>
              </a:rPr>
              <a:t>Group I : Addressing modes for register and immediate data</a:t>
            </a:r>
          </a:p>
        </p:txBody>
      </p:sp>
    </p:spTree>
    <p:extLst>
      <p:ext uri="{BB962C8B-B14F-4D97-AF65-F5344CB8AC3E}">
        <p14:creationId xmlns:p14="http://schemas.microsoft.com/office/powerpoint/2010/main" val="2470850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88392" y="3858904"/>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3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19190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733800" y="1080448"/>
            <a:ext cx="52578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immediate addressing mode, an 8-bit or 16-bit data is specified as part of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DL, 08H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8-bit data (08</a:t>
            </a:r>
            <a:r>
              <a:rPr lang="en-US" sz="1400" b="1" baseline="-25000" dirty="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given in the instruction is moved to DL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(DL) </a:t>
            </a:r>
            <a:r>
              <a:rPr lang="en-US" sz="1400" b="1" dirty="0">
                <a:solidFill>
                  <a:schemeClr val="tx1"/>
                </a:solidFill>
                <a:latin typeface="Verdana" pitchFamily="34" charset="0"/>
                <a:ea typeface="Verdana" pitchFamily="34" charset="0"/>
                <a:cs typeface="Verdana" pitchFamily="34" charset="0"/>
                <a:sym typeface="Symbol"/>
              </a:rPr>
              <a:t> 08</a:t>
            </a:r>
            <a:r>
              <a:rPr lang="en-US" sz="1400" b="1" baseline="-25000" dirty="0">
                <a:solidFill>
                  <a:schemeClr val="tx1"/>
                </a:solidFill>
                <a:latin typeface="Verdana" pitchFamily="34" charset="0"/>
                <a:ea typeface="Verdana" pitchFamily="34" charset="0"/>
                <a:cs typeface="Verdana" pitchFamily="34" charset="0"/>
                <a:sym typeface="Symbol"/>
              </a:rPr>
              <a:t>H</a:t>
            </a:r>
            <a:endParaRPr lang="en-US" sz="1400" b="1" baseline="-25000"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AX, 0A9FH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16-bit data (0A9F</a:t>
            </a:r>
            <a:r>
              <a:rPr lang="en-US" sz="1400" b="1" baseline="-25000" dirty="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given in the instruction is moved to AX register</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(AX) </a:t>
            </a:r>
            <a:r>
              <a:rPr lang="en-US" sz="1400" b="1" dirty="0">
                <a:solidFill>
                  <a:schemeClr val="tx1"/>
                </a:solidFill>
                <a:latin typeface="Verdana" pitchFamily="34" charset="0"/>
                <a:ea typeface="Verdana" pitchFamily="34" charset="0"/>
                <a:cs typeface="Verdana" pitchFamily="34" charset="0"/>
                <a:sym typeface="Symbol"/>
              </a:rPr>
              <a:t> 0A9F</a:t>
            </a:r>
            <a:r>
              <a:rPr lang="en-US" sz="1400" b="1" baseline="-25000" dirty="0">
                <a:solidFill>
                  <a:schemeClr val="tx1"/>
                </a:solidFill>
                <a:latin typeface="Verdana" pitchFamily="34" charset="0"/>
                <a:ea typeface="Verdana" pitchFamily="34" charset="0"/>
                <a:cs typeface="Verdana" pitchFamily="34" charset="0"/>
                <a:sym typeface="Symbol"/>
              </a:rPr>
              <a:t>H</a:t>
            </a:r>
            <a:endParaRPr lang="en-US" sz="1400" b="1" baseline="-25000" dirty="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sp>
        <p:nvSpPr>
          <p:cNvPr id="12" name="TextBox 11"/>
          <p:cNvSpPr txBox="1"/>
          <p:nvPr/>
        </p:nvSpPr>
        <p:spPr>
          <a:xfrm>
            <a:off x="5962936" y="127323"/>
            <a:ext cx="3028664" cy="461665"/>
          </a:xfrm>
          <a:prstGeom prst="rect">
            <a:avLst/>
          </a:prstGeom>
          <a:noFill/>
        </p:spPr>
        <p:txBody>
          <a:bodyPr wrap="square" rtlCol="0">
            <a:spAutoFit/>
          </a:bodyPr>
          <a:lstStyle/>
          <a:p>
            <a:pPr algn="r"/>
            <a:r>
              <a:rPr lang="en-US" sz="1200" b="1" dirty="0">
                <a:solidFill>
                  <a:srgbClr val="FF0000"/>
                </a:solidFill>
              </a:rPr>
              <a:t>Group I : Addressing modes for register and immediate data</a:t>
            </a:r>
          </a:p>
        </p:txBody>
      </p:sp>
    </p:spTree>
    <p:extLst>
      <p:ext uri="{BB962C8B-B14F-4D97-AF65-F5344CB8AC3E}">
        <p14:creationId xmlns:p14="http://schemas.microsoft.com/office/powerpoint/2010/main" val="1570410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 : Memory Access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2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6"/>
          <p:cNvGrpSpPr>
            <a:grpSpLocks/>
          </p:cNvGrpSpPr>
          <p:nvPr/>
        </p:nvGrpSpPr>
        <p:grpSpPr bwMode="auto">
          <a:xfrm>
            <a:off x="2098675" y="4759325"/>
            <a:ext cx="3868738" cy="439738"/>
            <a:chOff x="1500" y="3788"/>
            <a:chExt cx="2437" cy="277"/>
          </a:xfrm>
        </p:grpSpPr>
        <p:sp>
          <p:nvSpPr>
            <p:cNvPr id="12" name="AutoShape 7"/>
            <p:cNvSpPr>
              <a:spLocks noChangeArrowheads="1"/>
            </p:cNvSpPr>
            <p:nvPr/>
          </p:nvSpPr>
          <p:spPr bwMode="auto">
            <a:xfrm>
              <a:off x="1500" y="3788"/>
              <a:ext cx="2437" cy="27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Rectangle 8"/>
            <p:cNvSpPr>
              <a:spLocks noChangeArrowheads="1"/>
            </p:cNvSpPr>
            <p:nvPr/>
          </p:nvSpPr>
          <p:spPr bwMode="auto">
            <a:xfrm>
              <a:off x="1610" y="3877"/>
              <a:ext cx="131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Physical Address (20 Bits)</a:t>
              </a:r>
            </a:p>
          </p:txBody>
        </p:sp>
      </p:grpSp>
      <p:grpSp>
        <p:nvGrpSpPr>
          <p:cNvPr id="14" name="Group 9"/>
          <p:cNvGrpSpPr>
            <a:grpSpLocks/>
          </p:cNvGrpSpPr>
          <p:nvPr/>
        </p:nvGrpSpPr>
        <p:grpSpPr bwMode="auto">
          <a:xfrm>
            <a:off x="3368675" y="3359150"/>
            <a:ext cx="1155700" cy="1454150"/>
            <a:chOff x="2300" y="2906"/>
            <a:chExt cx="728" cy="916"/>
          </a:xfrm>
        </p:grpSpPr>
        <p:sp>
          <p:nvSpPr>
            <p:cNvPr id="15" name="AutoShape 10"/>
            <p:cNvSpPr>
              <a:spLocks noChangeArrowheads="1"/>
            </p:cNvSpPr>
            <p:nvPr/>
          </p:nvSpPr>
          <p:spPr bwMode="auto">
            <a:xfrm>
              <a:off x="2307" y="2906"/>
              <a:ext cx="721" cy="496"/>
            </a:xfrm>
            <a:prstGeom prst="cube">
              <a:avLst>
                <a:gd name="adj" fmla="val 24995"/>
              </a:avLst>
            </a:prstGeom>
            <a:solidFill>
              <a:srgbClr val="FF0000"/>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 name="Rectangle 11"/>
            <p:cNvSpPr>
              <a:spLocks noChangeArrowheads="1"/>
            </p:cNvSpPr>
            <p:nvPr/>
          </p:nvSpPr>
          <p:spPr bwMode="auto">
            <a:xfrm>
              <a:off x="2300" y="3049"/>
              <a:ext cx="62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solidFill>
                    <a:schemeClr val="bg1"/>
                  </a:solidFill>
                </a:rPr>
                <a:t>Adder</a:t>
              </a:r>
            </a:p>
          </p:txBody>
        </p:sp>
        <p:sp>
          <p:nvSpPr>
            <p:cNvPr id="17" name="Line 12"/>
            <p:cNvSpPr>
              <a:spLocks noChangeShapeType="1"/>
            </p:cNvSpPr>
            <p:nvPr/>
          </p:nvSpPr>
          <p:spPr bwMode="auto">
            <a:xfrm>
              <a:off x="2609" y="3407"/>
              <a:ext cx="0" cy="415"/>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8" name="Group 13"/>
          <p:cNvGrpSpPr>
            <a:grpSpLocks/>
          </p:cNvGrpSpPr>
          <p:nvPr/>
        </p:nvGrpSpPr>
        <p:grpSpPr bwMode="auto">
          <a:xfrm>
            <a:off x="152400" y="2352675"/>
            <a:ext cx="3835400" cy="1158875"/>
            <a:chOff x="1418" y="2370"/>
            <a:chExt cx="2416" cy="730"/>
          </a:xfrm>
        </p:grpSpPr>
        <p:sp>
          <p:nvSpPr>
            <p:cNvPr id="19" name="Line 14"/>
            <p:cNvSpPr>
              <a:spLocks noChangeShapeType="1"/>
            </p:cNvSpPr>
            <p:nvPr/>
          </p:nvSpPr>
          <p:spPr bwMode="auto">
            <a:xfrm>
              <a:off x="3681" y="2783"/>
              <a:ext cx="0" cy="317"/>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 name="AutoShape 15"/>
            <p:cNvSpPr>
              <a:spLocks noChangeArrowheads="1"/>
            </p:cNvSpPr>
            <p:nvPr/>
          </p:nvSpPr>
          <p:spPr bwMode="auto">
            <a:xfrm>
              <a:off x="1418" y="2370"/>
              <a:ext cx="2416" cy="24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1" name="Rectangle 16"/>
            <p:cNvSpPr>
              <a:spLocks noChangeArrowheads="1"/>
            </p:cNvSpPr>
            <p:nvPr/>
          </p:nvSpPr>
          <p:spPr bwMode="auto">
            <a:xfrm>
              <a:off x="1661" y="2447"/>
              <a:ext cx="132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Segment Register (16 bits)</a:t>
              </a:r>
            </a:p>
          </p:txBody>
        </p:sp>
        <p:sp>
          <p:nvSpPr>
            <p:cNvPr id="22" name="Line 17"/>
            <p:cNvSpPr>
              <a:spLocks noChangeShapeType="1"/>
            </p:cNvSpPr>
            <p:nvPr/>
          </p:nvSpPr>
          <p:spPr bwMode="auto">
            <a:xfrm flipH="1">
              <a:off x="2365" y="2781"/>
              <a:ext cx="1318" cy="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3" name="Line 18"/>
            <p:cNvSpPr>
              <a:spLocks noChangeShapeType="1"/>
            </p:cNvSpPr>
            <p:nvPr/>
          </p:nvSpPr>
          <p:spPr bwMode="auto">
            <a:xfrm>
              <a:off x="2365" y="2622"/>
              <a:ext cx="0" cy="16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4" name="AutoShape 19"/>
            <p:cNvSpPr>
              <a:spLocks noChangeArrowheads="1"/>
            </p:cNvSpPr>
            <p:nvPr/>
          </p:nvSpPr>
          <p:spPr bwMode="auto">
            <a:xfrm>
              <a:off x="3189" y="2376"/>
              <a:ext cx="642" cy="247"/>
            </a:xfrm>
            <a:prstGeom prst="cube">
              <a:avLst>
                <a:gd name="adj" fmla="val 24995"/>
              </a:avLst>
            </a:prstGeom>
            <a:solidFill>
              <a:srgbClr val="FFCC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6" name="Rectangle 20"/>
            <p:cNvSpPr>
              <a:spLocks noChangeArrowheads="1"/>
            </p:cNvSpPr>
            <p:nvPr/>
          </p:nvSpPr>
          <p:spPr bwMode="auto">
            <a:xfrm>
              <a:off x="3249" y="2416"/>
              <a:ext cx="5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solidFill>
                    <a:schemeClr val="bg1"/>
                  </a:solidFill>
                </a:rPr>
                <a:t>0 0 0 0</a:t>
              </a:r>
            </a:p>
          </p:txBody>
        </p:sp>
      </p:grpSp>
      <p:grpSp>
        <p:nvGrpSpPr>
          <p:cNvPr id="27" name="Group 21"/>
          <p:cNvGrpSpPr>
            <a:grpSpLocks/>
          </p:cNvGrpSpPr>
          <p:nvPr/>
        </p:nvGrpSpPr>
        <p:grpSpPr bwMode="auto">
          <a:xfrm>
            <a:off x="3065463" y="1425575"/>
            <a:ext cx="3030537" cy="1987550"/>
            <a:chOff x="3253" y="1786"/>
            <a:chExt cx="1909" cy="1252"/>
          </a:xfrm>
        </p:grpSpPr>
        <p:grpSp>
          <p:nvGrpSpPr>
            <p:cNvPr id="28" name="Group 22"/>
            <p:cNvGrpSpPr>
              <a:grpSpLocks/>
            </p:cNvGrpSpPr>
            <p:nvPr/>
          </p:nvGrpSpPr>
          <p:grpSpPr bwMode="auto">
            <a:xfrm>
              <a:off x="3253" y="1786"/>
              <a:ext cx="1909" cy="269"/>
              <a:chOff x="2109" y="1688"/>
              <a:chExt cx="1909" cy="269"/>
            </a:xfrm>
          </p:grpSpPr>
          <p:sp>
            <p:nvSpPr>
              <p:cNvPr id="30" name="AutoShape 23"/>
              <p:cNvSpPr>
                <a:spLocks noChangeArrowheads="1"/>
              </p:cNvSpPr>
              <p:nvPr/>
            </p:nvSpPr>
            <p:spPr bwMode="auto">
              <a:xfrm>
                <a:off x="2109" y="1688"/>
                <a:ext cx="1909" cy="262"/>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solidFill>
                    <a:srgbClr val="FF0000"/>
                  </a:solidFill>
                  <a:effectLst>
                    <a:outerShdw blurRad="38100" dist="38100" dir="2700000" algn="tl">
                      <a:srgbClr val="000000">
                        <a:alpha val="43137"/>
                      </a:srgbClr>
                    </a:outerShdw>
                  </a:effectLst>
                </a:endParaRPr>
              </a:p>
            </p:txBody>
          </p:sp>
          <p:sp>
            <p:nvSpPr>
              <p:cNvPr id="31" name="Rectangle 24"/>
              <p:cNvSpPr>
                <a:spLocks noChangeArrowheads="1"/>
              </p:cNvSpPr>
              <p:nvPr/>
            </p:nvSpPr>
            <p:spPr bwMode="auto">
              <a:xfrm>
                <a:off x="2426" y="1786"/>
                <a:ext cx="10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dirty="0">
                    <a:solidFill>
                      <a:schemeClr val="bg1"/>
                    </a:solidFill>
                  </a:rPr>
                  <a:t>Offset Value (16 bits)</a:t>
                </a:r>
              </a:p>
            </p:txBody>
          </p:sp>
        </p:grpSp>
        <p:sp>
          <p:nvSpPr>
            <p:cNvPr id="29" name="Line 25"/>
            <p:cNvSpPr>
              <a:spLocks noChangeShapeType="1"/>
            </p:cNvSpPr>
            <p:nvPr/>
          </p:nvSpPr>
          <p:spPr bwMode="auto">
            <a:xfrm>
              <a:off x="3987" y="2074"/>
              <a:ext cx="0" cy="964"/>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29529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 : Memory Access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Rectangle 4"/>
          <p:cNvSpPr/>
          <p:nvPr/>
        </p:nvSpPr>
        <p:spPr>
          <a:xfrm>
            <a:off x="304801" y="990600"/>
            <a:ext cx="5638799" cy="4478149"/>
          </a:xfrm>
          <a:prstGeom prst="rect">
            <a:avLst/>
          </a:prstGeom>
        </p:spPr>
        <p:txBody>
          <a:bodyPr wrap="square">
            <a:spAutoFit/>
          </a:bodyPr>
          <a:lstStyle/>
          <a:p>
            <a:pPr marL="285750" indent="-285750">
              <a:buBlip>
                <a:blip r:embed="rId3"/>
              </a:buBlip>
            </a:pPr>
            <a:r>
              <a:rPr lang="en-US" sz="1500" b="1" dirty="0"/>
              <a:t>20 Address lines  </a:t>
            </a:r>
            <a:r>
              <a:rPr lang="en-US" sz="1500" b="1" dirty="0">
                <a:sym typeface="Symbol"/>
              </a:rPr>
              <a:t>  8086 can address up to          2</a:t>
            </a:r>
            <a:r>
              <a:rPr lang="en-US" sz="1500" b="1" baseline="30000" dirty="0">
                <a:sym typeface="Symbol"/>
              </a:rPr>
              <a:t>20</a:t>
            </a:r>
            <a:r>
              <a:rPr lang="en-US" sz="1500" b="1" dirty="0">
                <a:sym typeface="Symbol"/>
              </a:rPr>
              <a:t> = 1M bytes of memory</a:t>
            </a:r>
            <a:br>
              <a:rPr lang="en-US" sz="1500" b="1" dirty="0"/>
            </a:br>
            <a:endParaRPr lang="en-US" sz="1500" b="1" dirty="0"/>
          </a:p>
          <a:p>
            <a:pPr marL="285750" indent="-285750">
              <a:buBlip>
                <a:blip r:embed="rId3"/>
              </a:buBlip>
            </a:pPr>
            <a:r>
              <a:rPr lang="en-US" sz="1500" b="1" dirty="0"/>
              <a:t>However, the largest register is only 16 bits</a:t>
            </a:r>
          </a:p>
          <a:p>
            <a:pPr marL="285750" indent="-285750">
              <a:buBlip>
                <a:blip r:embed="rId3"/>
              </a:buBlip>
            </a:pPr>
            <a:endParaRPr lang="en-US" sz="1500" b="1" dirty="0"/>
          </a:p>
          <a:p>
            <a:pPr marL="285750" indent="-285750">
              <a:buBlip>
                <a:blip r:embed="rId3"/>
              </a:buBlip>
            </a:pPr>
            <a:r>
              <a:rPr lang="en-US" sz="1500" b="1" dirty="0"/>
              <a:t>Physical Address will have to be calculated    </a:t>
            </a:r>
            <a:r>
              <a:rPr lang="en-US" sz="1500" b="1" dirty="0">
                <a:solidFill>
                  <a:srgbClr val="CC0066"/>
                </a:solidFill>
              </a:rPr>
              <a:t>Physical Address : Actual address of a byte in memory. i.e. the value which goes out onto the address bus.</a:t>
            </a:r>
          </a:p>
          <a:p>
            <a:pPr marL="285750" indent="-285750">
              <a:buBlip>
                <a:blip r:embed="rId3"/>
              </a:buBlip>
            </a:pPr>
            <a:endParaRPr lang="en-US" sz="1500" b="1" dirty="0">
              <a:solidFill>
                <a:srgbClr val="CC0066"/>
              </a:solidFill>
            </a:endParaRPr>
          </a:p>
          <a:p>
            <a:pPr marL="285750" indent="-285750">
              <a:buBlip>
                <a:blip r:embed="rId3"/>
              </a:buBlip>
            </a:pPr>
            <a:r>
              <a:rPr lang="en-US" sz="1500" b="1" dirty="0"/>
              <a:t>Memory Address represented in the form –          </a:t>
            </a:r>
            <a:r>
              <a:rPr lang="en-US" sz="1500" b="1" dirty="0" err="1">
                <a:solidFill>
                  <a:srgbClr val="CC0066"/>
                </a:solidFill>
              </a:rPr>
              <a:t>Seg</a:t>
            </a:r>
            <a:r>
              <a:rPr lang="en-US" sz="1500" b="1" dirty="0">
                <a:solidFill>
                  <a:srgbClr val="CC0066"/>
                </a:solidFill>
              </a:rPr>
              <a:t> : Offset   </a:t>
            </a:r>
            <a:r>
              <a:rPr lang="en-US" sz="1500" b="1" dirty="0"/>
              <a:t>(</a:t>
            </a:r>
            <a:r>
              <a:rPr lang="en-US" sz="1500" b="1" dirty="0" err="1"/>
              <a:t>Eg</a:t>
            </a:r>
            <a:r>
              <a:rPr lang="en-US" sz="1500" b="1" dirty="0"/>
              <a:t> - 89AB:F012)</a:t>
            </a:r>
          </a:p>
          <a:p>
            <a:pPr marL="285750" indent="-285750">
              <a:buBlip>
                <a:blip r:embed="rId3"/>
              </a:buBlip>
            </a:pPr>
            <a:endParaRPr lang="en-US" sz="1500" b="1" dirty="0"/>
          </a:p>
          <a:p>
            <a:pPr marL="285750" indent="-285750">
              <a:buBlip>
                <a:blip r:embed="rId3"/>
              </a:buBlip>
            </a:pPr>
            <a:r>
              <a:rPr lang="en-US" sz="1500" b="1" dirty="0"/>
              <a:t>Each time the processor wants to  access memory, it takes the contents of a segment register, shifts it one hexadecimal place to the left (same as multiplying by 16</a:t>
            </a:r>
            <a:r>
              <a:rPr lang="en-US" sz="1500" b="1" baseline="-25000" dirty="0"/>
              <a:t>10</a:t>
            </a:r>
            <a:r>
              <a:rPr lang="en-US" sz="1500" b="1" dirty="0"/>
              <a:t>), then add the required offset to form the 20- bit address</a:t>
            </a:r>
          </a:p>
          <a:p>
            <a:endParaRPr lang="en-US" sz="1500" b="1" dirty="0"/>
          </a:p>
        </p:txBody>
      </p:sp>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5468749"/>
            <a:ext cx="8153400" cy="954107"/>
          </a:xfrm>
          <a:prstGeom prst="rect">
            <a:avLst/>
          </a:prstGeom>
        </p:spPr>
        <p:txBody>
          <a:bodyPr wrap="square">
            <a:spAutoFit/>
          </a:bodyPr>
          <a:lstStyle/>
          <a:p>
            <a:r>
              <a:rPr lang="en-US" sz="1400" b="1" dirty="0">
                <a:solidFill>
                  <a:srgbClr val="CC0066"/>
                </a:solidFill>
              </a:rPr>
              <a:t>89AB : F012  </a:t>
            </a:r>
            <a:r>
              <a:rPr lang="en-US" sz="1400" b="1" dirty="0">
                <a:solidFill>
                  <a:srgbClr val="CC0066"/>
                </a:solidFill>
                <a:sym typeface="Symbol"/>
              </a:rPr>
              <a:t>  89AB    89AB0  (Paragraph to byte  89AB x 10 = 89AB0)</a:t>
            </a:r>
          </a:p>
          <a:p>
            <a:r>
              <a:rPr lang="en-US" sz="1400" b="1" dirty="0">
                <a:solidFill>
                  <a:srgbClr val="CC0066"/>
                </a:solidFill>
                <a:sym typeface="Symbol"/>
              </a:rPr>
              <a:t>                           F012     0F012   (Offset is already in byte unit)</a:t>
            </a:r>
          </a:p>
          <a:p>
            <a:r>
              <a:rPr lang="en-US" sz="1400" b="1" dirty="0">
                <a:solidFill>
                  <a:srgbClr val="CC0066"/>
                </a:solidFill>
                <a:sym typeface="Symbol"/>
              </a:rPr>
              <a:t>                                       + -------</a:t>
            </a:r>
          </a:p>
          <a:p>
            <a:r>
              <a:rPr lang="en-US" sz="1400" b="1" dirty="0">
                <a:solidFill>
                  <a:srgbClr val="CC0066"/>
                </a:solidFill>
                <a:sym typeface="Symbol"/>
              </a:rPr>
              <a:t>                                           98AC2   (The absolute address)</a:t>
            </a:r>
            <a:endParaRPr lang="en-US" sz="1400" b="1" dirty="0">
              <a:solidFill>
                <a:srgbClr val="CC0066"/>
              </a:solidFill>
            </a:endParaRPr>
          </a:p>
        </p:txBody>
      </p:sp>
      <p:sp>
        <p:nvSpPr>
          <p:cNvPr id="11" name="Line Callout 1 10"/>
          <p:cNvSpPr/>
          <p:nvPr/>
        </p:nvSpPr>
        <p:spPr>
          <a:xfrm>
            <a:off x="6854371" y="4575556"/>
            <a:ext cx="1808327" cy="427346"/>
          </a:xfrm>
          <a:prstGeom prst="borderCallout1">
            <a:avLst>
              <a:gd name="adj1" fmla="val 49795"/>
              <a:gd name="adj2" fmla="val -725"/>
              <a:gd name="adj3" fmla="val 223499"/>
              <a:gd name="adj4" fmla="val -119947"/>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 bytes of contiguous memory</a:t>
            </a:r>
          </a:p>
        </p:txBody>
      </p:sp>
    </p:spTree>
    <p:extLst>
      <p:ext uri="{BB962C8B-B14F-4D97-AF65-F5344CB8AC3E}">
        <p14:creationId xmlns:p14="http://schemas.microsoft.com/office/powerpoint/2010/main" val="100233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 : Memory Access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Rectangle 4"/>
          <p:cNvSpPr/>
          <p:nvPr/>
        </p:nvSpPr>
        <p:spPr>
          <a:xfrm>
            <a:off x="304801" y="990600"/>
            <a:ext cx="6096000" cy="1938992"/>
          </a:xfrm>
          <a:prstGeom prst="rect">
            <a:avLst/>
          </a:prstGeom>
        </p:spPr>
        <p:txBody>
          <a:bodyPr wrap="square">
            <a:spAutoFit/>
          </a:bodyPr>
          <a:lstStyle/>
          <a:p>
            <a:pPr marL="285750" indent="-285750">
              <a:buBlip>
                <a:blip r:embed="rId3"/>
              </a:buBlip>
            </a:pPr>
            <a:r>
              <a:rPr lang="en-US" sz="1500" b="1" dirty="0"/>
              <a:t>To access memory we use these four registers:   </a:t>
            </a:r>
            <a:r>
              <a:rPr lang="en-US" sz="1500" b="1" dirty="0">
                <a:solidFill>
                  <a:srgbClr val="CC0066"/>
                </a:solidFill>
              </a:rPr>
              <a:t>BX, SI, DI, BP</a:t>
            </a:r>
            <a:br>
              <a:rPr lang="en-US" sz="1500" b="1" dirty="0"/>
            </a:br>
            <a:endParaRPr lang="en-US" sz="1500" b="1" dirty="0"/>
          </a:p>
          <a:p>
            <a:pPr marL="285750" indent="-285750">
              <a:buBlip>
                <a:blip r:embed="rId3"/>
              </a:buBlip>
            </a:pPr>
            <a:r>
              <a:rPr lang="en-US" sz="1500" b="1" dirty="0"/>
              <a:t>Combining these registers inside [ ] symbols, we can get different memory locations (</a:t>
            </a:r>
            <a:r>
              <a:rPr lang="en-US" sz="1500" b="1" dirty="0">
                <a:solidFill>
                  <a:srgbClr val="CC0066"/>
                </a:solidFill>
              </a:rPr>
              <a:t>Effective Address, EA</a:t>
            </a:r>
            <a:r>
              <a:rPr lang="en-US" sz="1500" b="1" dirty="0"/>
              <a:t>) </a:t>
            </a:r>
          </a:p>
          <a:p>
            <a:pPr marL="285750" indent="-285750">
              <a:buBlip>
                <a:blip r:embed="rId3"/>
              </a:buBlip>
            </a:pPr>
            <a:endParaRPr lang="en-US" sz="1500" b="1" dirty="0"/>
          </a:p>
          <a:p>
            <a:pPr marL="285750" indent="-285750">
              <a:buBlip>
                <a:blip r:embed="rId3"/>
              </a:buBlip>
            </a:pPr>
            <a:r>
              <a:rPr lang="en-US" sz="1500" b="1" dirty="0"/>
              <a:t>Supported combinations:</a:t>
            </a:r>
          </a:p>
        </p:txBody>
      </p:sp>
      <p:graphicFrame>
        <p:nvGraphicFramePr>
          <p:cNvPr id="9" name="Table 8"/>
          <p:cNvGraphicFramePr>
            <a:graphicFrameLocks noGrp="1"/>
          </p:cNvGraphicFramePr>
          <p:nvPr>
            <p:extLst>
              <p:ext uri="{D42A27DB-BD31-4B8C-83A1-F6EECF244321}">
                <p14:modId xmlns:p14="http://schemas.microsoft.com/office/powerpoint/2010/main" val="3230457190"/>
              </p:ext>
            </p:extLst>
          </p:nvPr>
        </p:nvGraphicFramePr>
        <p:xfrm>
          <a:off x="699448" y="3048000"/>
          <a:ext cx="5715000" cy="2766060"/>
        </p:xfrm>
        <a:graphic>
          <a:graphicData uri="http://schemas.openxmlformats.org/drawingml/2006/table">
            <a:tbl>
              <a:tblPr/>
              <a:tblGrid>
                <a:gridCol w="1390135">
                  <a:extLst>
                    <a:ext uri="{9D8B030D-6E8A-4147-A177-3AD203B41FA5}">
                      <a16:colId xmlns:a16="http://schemas.microsoft.com/office/drawing/2014/main" val="20000"/>
                    </a:ext>
                  </a:extLst>
                </a:gridCol>
                <a:gridCol w="2717520">
                  <a:extLst>
                    <a:ext uri="{9D8B030D-6E8A-4147-A177-3AD203B41FA5}">
                      <a16:colId xmlns:a16="http://schemas.microsoft.com/office/drawing/2014/main" val="20001"/>
                    </a:ext>
                  </a:extLst>
                </a:gridCol>
                <a:gridCol w="1607345">
                  <a:extLst>
                    <a:ext uri="{9D8B030D-6E8A-4147-A177-3AD203B41FA5}">
                      <a16:colId xmlns:a16="http://schemas.microsoft.com/office/drawing/2014/main" val="20002"/>
                    </a:ext>
                  </a:extLst>
                </a:gridCol>
              </a:tblGrid>
              <a:tr h="1295400">
                <a:tc>
                  <a:txBody>
                    <a:bodyPr/>
                    <a:lstStyle/>
                    <a:p>
                      <a:r>
                        <a:rPr lang="it-IT" sz="1400" dirty="0"/>
                        <a:t>[BX + SI]</a:t>
                      </a:r>
                      <a:br>
                        <a:rPr lang="it-IT" sz="1400" dirty="0"/>
                      </a:br>
                      <a:r>
                        <a:rPr lang="it-IT" sz="1400" dirty="0"/>
                        <a:t>[BX + DI]</a:t>
                      </a:r>
                      <a:br>
                        <a:rPr lang="it-IT" sz="1400" dirty="0"/>
                      </a:br>
                      <a:r>
                        <a:rPr lang="it-IT" sz="1400" dirty="0"/>
                        <a:t>[BP + SI]</a:t>
                      </a:r>
                      <a:br>
                        <a:rPr lang="it-IT" sz="1400" dirty="0"/>
                      </a:br>
                      <a:r>
                        <a:rPr lang="it-IT" sz="1400" dirty="0"/>
                        <a:t>[BP + DI]</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a:t>
                      </a:r>
                      <a:br>
                        <a:rPr lang="it-IT" sz="1400" dirty="0"/>
                      </a:br>
                      <a:r>
                        <a:rPr lang="it-IT" sz="1400" dirty="0"/>
                        <a:t>[DI]</a:t>
                      </a:r>
                      <a:br>
                        <a:rPr lang="it-IT" sz="1400" dirty="0"/>
                      </a:br>
                      <a:r>
                        <a:rPr lang="it-IT" sz="1400" dirty="0"/>
                        <a:t>d16 (variable offset only)</a:t>
                      </a:r>
                      <a:br>
                        <a:rPr lang="it-IT" sz="1400" dirty="0"/>
                      </a:br>
                      <a:r>
                        <a:rPr lang="it-IT" sz="1400" dirty="0"/>
                        <a:t>[BX]</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[BX + SI + d8]</a:t>
                      </a:r>
                      <a:br>
                        <a:rPr lang="it-IT" sz="1400" dirty="0"/>
                      </a:br>
                      <a:r>
                        <a:rPr lang="it-IT" sz="1400" dirty="0"/>
                        <a:t>[BX + DI + d8]</a:t>
                      </a:r>
                      <a:br>
                        <a:rPr lang="it-IT" sz="1400" dirty="0"/>
                      </a:br>
                      <a:r>
                        <a:rPr lang="it-IT" sz="1400" dirty="0"/>
                        <a:t>[BP + SI + d8]</a:t>
                      </a:r>
                      <a:br>
                        <a:rPr lang="it-IT" sz="1400" dirty="0"/>
                      </a:br>
                      <a:r>
                        <a:rPr lang="it-IT" sz="1400" dirty="0"/>
                        <a:t>[BP + DI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endParaRPr lang="it-IT" sz="1400" dirty="0"/>
                    </a:p>
                    <a:p>
                      <a:r>
                        <a:rPr lang="it-IT" sz="1400" dirty="0"/>
                        <a:t>[SI + d8]</a:t>
                      </a:r>
                      <a:br>
                        <a:rPr lang="it-IT" sz="1400" dirty="0"/>
                      </a:br>
                      <a:r>
                        <a:rPr lang="it-IT" sz="1400" dirty="0"/>
                        <a:t>[DI + d8]</a:t>
                      </a:r>
                      <a:br>
                        <a:rPr lang="it-IT" sz="1400" dirty="0"/>
                      </a:br>
                      <a:r>
                        <a:rPr lang="it-IT" sz="1400" dirty="0"/>
                        <a:t>[BP + d8]</a:t>
                      </a:r>
                      <a:br>
                        <a:rPr lang="it-IT" sz="1400" dirty="0"/>
                      </a:br>
                      <a:r>
                        <a:rPr lang="it-IT" sz="1400" dirty="0"/>
                        <a:t>[BX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it-IT" sz="1400" dirty="0"/>
                    </a:p>
                    <a:p>
                      <a:r>
                        <a:rPr lang="it-IT" sz="1400" dirty="0"/>
                        <a:t>[BX + SI + d16]</a:t>
                      </a:r>
                      <a:br>
                        <a:rPr lang="it-IT" sz="1400" dirty="0"/>
                      </a:br>
                      <a:r>
                        <a:rPr lang="it-IT" sz="1400" dirty="0"/>
                        <a:t>[BX + DI + d16] </a:t>
                      </a:r>
                      <a:br>
                        <a:rPr lang="it-IT" sz="1400" dirty="0"/>
                      </a:br>
                      <a:r>
                        <a:rPr lang="it-IT" sz="1400" dirty="0"/>
                        <a:t>[BP + SI + d16]</a:t>
                      </a:r>
                      <a:br>
                        <a:rPr lang="it-IT" sz="1400" dirty="0"/>
                      </a:br>
                      <a:r>
                        <a:rPr lang="it-IT" sz="1400" dirty="0"/>
                        <a:t>[BP + DI + d16]</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 + d16]</a:t>
                      </a:r>
                      <a:br>
                        <a:rPr lang="it-IT" sz="1400" dirty="0"/>
                      </a:br>
                      <a:r>
                        <a:rPr lang="it-IT" sz="1400" dirty="0"/>
                        <a:t>[DI + d16]</a:t>
                      </a:r>
                      <a:br>
                        <a:rPr lang="it-IT" sz="1400" dirty="0"/>
                      </a:br>
                      <a:r>
                        <a:rPr lang="it-IT" sz="1400" dirty="0"/>
                        <a:t>[BP + d16]</a:t>
                      </a:r>
                      <a:br>
                        <a:rPr lang="it-IT" sz="1400" dirty="0"/>
                      </a:br>
                      <a:r>
                        <a:rPr lang="it-IT" sz="1400" dirty="0"/>
                        <a:t>[BX + d16]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54014169"/>
              </p:ext>
            </p:extLst>
          </p:nvPr>
        </p:nvGraphicFramePr>
        <p:xfrm>
          <a:off x="699448" y="6019800"/>
          <a:ext cx="2331493" cy="731520"/>
        </p:xfrm>
        <a:graphic>
          <a:graphicData uri="http://schemas.openxmlformats.org/drawingml/2006/table">
            <a:tbl>
              <a:tblPr firstRow="1" bandRow="1">
                <a:tableStyleId>{5C22544A-7EE6-4342-B048-85BDC9FD1C3A}</a:tableStyleId>
              </a:tblPr>
              <a:tblGrid>
                <a:gridCol w="647637">
                  <a:extLst>
                    <a:ext uri="{9D8B030D-6E8A-4147-A177-3AD203B41FA5}">
                      <a16:colId xmlns:a16="http://schemas.microsoft.com/office/drawing/2014/main" val="20000"/>
                    </a:ext>
                  </a:extLst>
                </a:gridCol>
                <a:gridCol w="712401">
                  <a:extLst>
                    <a:ext uri="{9D8B030D-6E8A-4147-A177-3AD203B41FA5}">
                      <a16:colId xmlns:a16="http://schemas.microsoft.com/office/drawing/2014/main" val="20001"/>
                    </a:ext>
                  </a:extLst>
                </a:gridCol>
                <a:gridCol w="971455">
                  <a:extLst>
                    <a:ext uri="{9D8B030D-6E8A-4147-A177-3AD203B41FA5}">
                      <a16:colId xmlns:a16="http://schemas.microsoft.com/office/drawing/2014/main" val="20002"/>
                    </a:ext>
                  </a:extLst>
                </a:gridCol>
              </a:tblGrid>
              <a:tr h="370840">
                <a:tc>
                  <a:txBody>
                    <a:bodyPr/>
                    <a:lstStyle/>
                    <a:p>
                      <a:r>
                        <a:rPr lang="en-US" sz="1400" dirty="0">
                          <a:solidFill>
                            <a:srgbClr val="FF0000"/>
                          </a:solidFill>
                        </a:rPr>
                        <a:t>BX</a:t>
                      </a:r>
                    </a:p>
                    <a:p>
                      <a:endParaRPr lang="en-US" sz="1400" dirty="0">
                        <a:solidFill>
                          <a:srgbClr val="FF0000"/>
                        </a:solidFill>
                      </a:endParaRPr>
                    </a:p>
                    <a:p>
                      <a:r>
                        <a:rPr lang="en-US" sz="1400" dirty="0">
                          <a:solidFill>
                            <a:srgbClr val="FF0000"/>
                          </a:solidFill>
                        </a:rPr>
                        <a:t>BP</a:t>
                      </a:r>
                    </a:p>
                  </a:txBody>
                  <a:tcPr>
                    <a:solidFill>
                      <a:srgbClr val="FFC000"/>
                    </a:solidFill>
                  </a:tcPr>
                </a:tc>
                <a:tc>
                  <a:txBody>
                    <a:bodyPr/>
                    <a:lstStyle/>
                    <a:p>
                      <a:r>
                        <a:rPr lang="en-US" sz="1400" dirty="0">
                          <a:solidFill>
                            <a:srgbClr val="FF0000"/>
                          </a:solidFill>
                        </a:rPr>
                        <a:t>SI</a:t>
                      </a:r>
                    </a:p>
                    <a:p>
                      <a:endParaRPr lang="en-US" sz="1400" dirty="0">
                        <a:solidFill>
                          <a:srgbClr val="FF0000"/>
                        </a:solidFill>
                      </a:endParaRPr>
                    </a:p>
                    <a:p>
                      <a:r>
                        <a:rPr lang="en-US" sz="1400" dirty="0">
                          <a:solidFill>
                            <a:srgbClr val="FF0000"/>
                          </a:solidFill>
                        </a:rPr>
                        <a:t>DI</a:t>
                      </a:r>
                    </a:p>
                  </a:txBody>
                  <a:tcPr>
                    <a:solidFill>
                      <a:srgbClr val="FFC000"/>
                    </a:solidFill>
                  </a:tcPr>
                </a:tc>
                <a:tc>
                  <a:txBody>
                    <a:bodyPr/>
                    <a:lstStyle/>
                    <a:p>
                      <a:endParaRPr lang="en-US" sz="1400" dirty="0">
                        <a:solidFill>
                          <a:srgbClr val="FF0000"/>
                        </a:solidFill>
                      </a:endParaRPr>
                    </a:p>
                    <a:p>
                      <a:r>
                        <a:rPr lang="en-US" sz="1400" dirty="0">
                          <a:solidFill>
                            <a:srgbClr val="FF0000"/>
                          </a:solidFill>
                        </a:rPr>
                        <a:t>+ </a:t>
                      </a:r>
                      <a:r>
                        <a:rPr lang="en-US" sz="1400" dirty="0" err="1">
                          <a:solidFill>
                            <a:srgbClr val="FF0000"/>
                          </a:solidFill>
                        </a:rPr>
                        <a:t>disp</a:t>
                      </a:r>
                      <a:endParaRPr lang="en-US" sz="1400" dirty="0">
                        <a:solidFill>
                          <a:srgbClr val="FF0000"/>
                        </a:solidFill>
                      </a:endParaRPr>
                    </a:p>
                  </a:txBody>
                  <a:tcPr>
                    <a:solidFill>
                      <a:srgbClr val="FFC000"/>
                    </a:solidFill>
                  </a:tcPr>
                </a:tc>
                <a:extLst>
                  <a:ext uri="{0D108BD9-81ED-4DB2-BD59-A6C34878D82A}">
                    <a16:rowId xmlns:a16="http://schemas.microsoft.com/office/drawing/2014/main" val="10000"/>
                  </a:ext>
                </a:extLst>
              </a:tr>
            </a:tbl>
          </a:graphicData>
        </a:graphic>
      </p:graphicFrame>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8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934200" y="5195248"/>
            <a:ext cx="148850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42397" y="4343400"/>
            <a:ext cx="282258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4128448"/>
            <a:ext cx="1752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25840" y="3429898"/>
            <a:ext cx="1961864" cy="5532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57371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2" name="Rectangle 11"/>
          <p:cNvSpPr/>
          <p:nvPr/>
        </p:nvSpPr>
        <p:spPr>
          <a:xfrm>
            <a:off x="3657600" y="1524000"/>
            <a:ext cx="52578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Here, the effective  address of the memory location at which the data operand is stored  is given in the instruction.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effective address is just a 16-bit number  written directly in the instruction. </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BX, [1354H] </a:t>
            </a:r>
          </a:p>
          <a:p>
            <a:pPr algn="just"/>
            <a:r>
              <a:rPr lang="en-US" sz="1400" b="1" dirty="0">
                <a:solidFill>
                  <a:schemeClr val="tx1"/>
                </a:solidFill>
                <a:latin typeface="Verdana" pitchFamily="34" charset="0"/>
                <a:ea typeface="Verdana" pitchFamily="34" charset="0"/>
                <a:cs typeface="Verdana" pitchFamily="34" charset="0"/>
              </a:rPr>
              <a:t>MOV   BL,  [0400H]</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a:solidFill>
                  <a:schemeClr val="tx1"/>
                </a:solidFill>
                <a:latin typeface="Verdana" pitchFamily="34" charset="0"/>
                <a:ea typeface="Verdana" pitchFamily="34" charset="0"/>
                <a:cs typeface="Verdana" pitchFamily="34" charset="0"/>
              </a:rPr>
              <a:t>The square brackets around the  1354</a:t>
            </a:r>
            <a:r>
              <a:rPr lang="en-US" sz="1400" b="1" baseline="-25000" dirty="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denotes the contents of the memory location. When executed, this instruction will copy the contents of the memory location into BX register.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This addressing mode is called direct because the displacement of the operand from the segment base is specified directly in the instruction. </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136368" y="127323"/>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Tree>
    <p:extLst>
      <p:ext uri="{BB962C8B-B14F-4D97-AF65-F5344CB8AC3E}">
        <p14:creationId xmlns:p14="http://schemas.microsoft.com/office/powerpoint/2010/main" val="393152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blocks</a:t>
            </a:r>
          </a:p>
        </p:txBody>
      </p:sp>
      <p:sp>
        <p:nvSpPr>
          <p:cNvPr id="3" name="TextBox 2"/>
          <p:cNvSpPr txBox="1"/>
          <p:nvPr/>
        </p:nvSpPr>
        <p:spPr>
          <a:xfrm>
            <a:off x="62552" y="188601"/>
            <a:ext cx="2438400" cy="338554"/>
          </a:xfrm>
          <a:prstGeom prst="rect">
            <a:avLst/>
          </a:prstGeom>
          <a:noFill/>
        </p:spPr>
        <p:txBody>
          <a:bodyPr wrap="square" rtlCol="0">
            <a:spAutoFit/>
          </a:bodyPr>
          <a:lstStyle/>
          <a:p>
            <a:pPr algn="ctr"/>
            <a:r>
              <a:rPr lang="en-US" sz="1600" b="1" dirty="0">
                <a:latin typeface="Octapost NBP" pitchFamily="2" charset="0"/>
              </a:rPr>
              <a:t>Microprocessor</a:t>
            </a:r>
          </a:p>
        </p:txBody>
      </p:sp>
      <p:grpSp>
        <p:nvGrpSpPr>
          <p:cNvPr id="60" name="Group 59"/>
          <p:cNvGrpSpPr/>
          <p:nvPr/>
        </p:nvGrpSpPr>
        <p:grpSpPr>
          <a:xfrm>
            <a:off x="1905000" y="2124783"/>
            <a:ext cx="6292917" cy="3473115"/>
            <a:chOff x="1409789" y="1295400"/>
            <a:chExt cx="6292917" cy="3473115"/>
          </a:xfrm>
        </p:grpSpPr>
        <p:sp>
          <p:nvSpPr>
            <p:cNvPr id="4" name="Rectangle 3"/>
            <p:cNvSpPr/>
            <p:nvPr/>
          </p:nvSpPr>
          <p:spPr>
            <a:xfrm>
              <a:off x="1409789" y="1295400"/>
              <a:ext cx="5105400" cy="2743200"/>
            </a:xfrm>
            <a:prstGeom prst="rect">
              <a:avLst/>
            </a:prstGeom>
            <a:pattFill prst="ltUpDiag">
              <a:fgClr>
                <a:schemeClr val="bg2"/>
              </a:fgClr>
              <a:bgClr>
                <a:schemeClr val="accent1">
                  <a:lumMod val="20000"/>
                  <a:lumOff val="80000"/>
                </a:schemeClr>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005740" y="2497775"/>
              <a:ext cx="1244190"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Flag Register</a:t>
              </a:r>
            </a:p>
          </p:txBody>
        </p:sp>
        <p:sp>
          <p:nvSpPr>
            <p:cNvPr id="10" name="Rectangle 9"/>
            <p:cNvSpPr/>
            <p:nvPr/>
          </p:nvSpPr>
          <p:spPr>
            <a:xfrm>
              <a:off x="2005740" y="3273054"/>
              <a:ext cx="1232759" cy="5334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Timing and control unit</a:t>
              </a:r>
            </a:p>
          </p:txBody>
        </p:sp>
        <p:sp>
          <p:nvSpPr>
            <p:cNvPr id="11" name="Rectangle 10"/>
            <p:cNvSpPr/>
            <p:nvPr/>
          </p:nvSpPr>
          <p:spPr>
            <a:xfrm>
              <a:off x="4114800" y="1468902"/>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Register array or internal memory</a:t>
              </a:r>
            </a:p>
          </p:txBody>
        </p:sp>
        <p:sp>
          <p:nvSpPr>
            <p:cNvPr id="12" name="Rectangle 11"/>
            <p:cNvSpPr/>
            <p:nvPr/>
          </p:nvSpPr>
          <p:spPr>
            <a:xfrm>
              <a:off x="4114800" y="2362200"/>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Instruction decoding unit</a:t>
              </a:r>
            </a:p>
          </p:txBody>
        </p:sp>
        <p:sp>
          <p:nvSpPr>
            <p:cNvPr id="13" name="Rectangle 12"/>
            <p:cNvSpPr/>
            <p:nvPr/>
          </p:nvSpPr>
          <p:spPr>
            <a:xfrm>
              <a:off x="4114800" y="3352800"/>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PC/ IP</a:t>
              </a:r>
            </a:p>
          </p:txBody>
        </p:sp>
        <p:grpSp>
          <p:nvGrpSpPr>
            <p:cNvPr id="15" name="Group 14"/>
            <p:cNvGrpSpPr/>
            <p:nvPr/>
          </p:nvGrpSpPr>
          <p:grpSpPr>
            <a:xfrm>
              <a:off x="1786210" y="1447800"/>
              <a:ext cx="1600200" cy="681213"/>
              <a:chOff x="2167210" y="1447800"/>
              <a:chExt cx="1600200" cy="681213"/>
            </a:xfrm>
          </p:grpSpPr>
          <p:grpSp>
            <p:nvGrpSpPr>
              <p:cNvPr id="8" name="Group 7"/>
              <p:cNvGrpSpPr/>
              <p:nvPr/>
            </p:nvGrpSpPr>
            <p:grpSpPr>
              <a:xfrm>
                <a:off x="2167210" y="1447800"/>
                <a:ext cx="1600200" cy="681213"/>
                <a:chOff x="1947570" y="4717576"/>
                <a:chExt cx="2286000" cy="850143"/>
              </a:xfrm>
            </p:grpSpPr>
            <p:sp>
              <p:nvSpPr>
                <p:cNvPr id="5" name="Diagonal Stripe 4"/>
                <p:cNvSpPr/>
                <p:nvPr/>
              </p:nvSpPr>
              <p:spPr>
                <a:xfrm>
                  <a:off x="3395370" y="4717576"/>
                  <a:ext cx="838200" cy="838200"/>
                </a:xfrm>
                <a:prstGeom prst="diagStripe">
                  <a:avLst>
                    <a:gd name="adj" fmla="val 3697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Diagonal Stripe 5"/>
                <p:cNvSpPr/>
                <p:nvPr/>
              </p:nvSpPr>
              <p:spPr>
                <a:xfrm flipH="1">
                  <a:off x="1947570" y="4729519"/>
                  <a:ext cx="838200" cy="838200"/>
                </a:xfrm>
                <a:prstGeom prst="diagStripe">
                  <a:avLst>
                    <a:gd name="adj" fmla="val 353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2785974" y="5029200"/>
                  <a:ext cx="609600" cy="53169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nvSpPr>
            <p:spPr>
              <a:xfrm>
                <a:off x="2601807" y="1717294"/>
                <a:ext cx="699230" cy="369332"/>
              </a:xfrm>
              <a:prstGeom prst="rect">
                <a:avLst/>
              </a:prstGeom>
              <a:noFill/>
            </p:spPr>
            <p:txBody>
              <a:bodyPr wrap="none" rtlCol="0">
                <a:spAutoFit/>
              </a:bodyPr>
              <a:lstStyle/>
              <a:p>
                <a:r>
                  <a:rPr lang="en-US" b="1" dirty="0">
                    <a:latin typeface="Verdana" pitchFamily="34" charset="0"/>
                    <a:ea typeface="Verdana" pitchFamily="34" charset="0"/>
                    <a:cs typeface="Verdana" pitchFamily="34" charset="0"/>
                  </a:rPr>
                  <a:t>ALU</a:t>
                </a:r>
              </a:p>
            </p:txBody>
          </p:sp>
        </p:grpSp>
        <p:sp>
          <p:nvSpPr>
            <p:cNvPr id="16" name="Up-Down Arrow 15"/>
            <p:cNvSpPr/>
            <p:nvPr/>
          </p:nvSpPr>
          <p:spPr>
            <a:xfrm>
              <a:off x="2462293" y="2117138"/>
              <a:ext cx="229248" cy="36876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Up-Down Arrow 16"/>
            <p:cNvSpPr/>
            <p:nvPr/>
          </p:nvSpPr>
          <p:spPr>
            <a:xfrm>
              <a:off x="2471686" y="3812284"/>
              <a:ext cx="229248" cy="64257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eft-Right Arrow 18"/>
            <p:cNvSpPr/>
            <p:nvPr/>
          </p:nvSpPr>
          <p:spPr>
            <a:xfrm>
              <a:off x="5829389" y="1566877"/>
              <a:ext cx="990600" cy="22631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Left Arrow 20"/>
            <p:cNvSpPr/>
            <p:nvPr/>
          </p:nvSpPr>
          <p:spPr>
            <a:xfrm>
              <a:off x="5841264" y="2450275"/>
              <a:ext cx="495300" cy="22860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243789" y="1717294"/>
              <a:ext cx="92776" cy="8735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22"/>
            <p:cNvSpPr/>
            <p:nvPr/>
          </p:nvSpPr>
          <p:spPr>
            <a:xfrm>
              <a:off x="4953000" y="3821874"/>
              <a:ext cx="228600" cy="673925"/>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Left-Right Arrow 23"/>
            <p:cNvSpPr/>
            <p:nvPr/>
          </p:nvSpPr>
          <p:spPr>
            <a:xfrm>
              <a:off x="3238499" y="1558299"/>
              <a:ext cx="893126" cy="188718"/>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3249930" y="3352800"/>
              <a:ext cx="25527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505200" y="1901960"/>
              <a:ext cx="0" cy="145084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505200" y="1901960"/>
              <a:ext cx="6096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10000" y="2567050"/>
              <a:ext cx="3048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2564575"/>
              <a:ext cx="0" cy="94062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238500" y="3505200"/>
              <a:ext cx="5715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238500" y="3715000"/>
              <a:ext cx="8763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562189" y="1857516"/>
              <a:ext cx="0" cy="1712009"/>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562189" y="3567050"/>
              <a:ext cx="443551"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549113" y="2727168"/>
              <a:ext cx="46863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562189" y="1857516"/>
              <a:ext cx="587992"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91012" y="4491516"/>
              <a:ext cx="1186543" cy="276999"/>
            </a:xfrm>
            <a:prstGeom prst="rect">
              <a:avLst/>
            </a:prstGeom>
            <a:noFill/>
          </p:spPr>
          <p:txBody>
            <a:bodyPr wrap="none" rtlCol="0">
              <a:spAutoFit/>
            </a:bodyPr>
            <a:lstStyle/>
            <a:p>
              <a:r>
                <a:rPr lang="en-US" sz="1200" b="1" dirty="0">
                  <a:latin typeface="Verdana" pitchFamily="34" charset="0"/>
                  <a:ea typeface="Verdana" pitchFamily="34" charset="0"/>
                  <a:cs typeface="Verdana" pitchFamily="34" charset="0"/>
                </a:rPr>
                <a:t>Control Bus</a:t>
              </a:r>
            </a:p>
          </p:txBody>
        </p:sp>
        <p:sp>
          <p:nvSpPr>
            <p:cNvPr id="58" name="TextBox 57"/>
            <p:cNvSpPr txBox="1"/>
            <p:nvPr/>
          </p:nvSpPr>
          <p:spPr>
            <a:xfrm>
              <a:off x="4442161" y="4477826"/>
              <a:ext cx="1252266" cy="276999"/>
            </a:xfrm>
            <a:prstGeom prst="rect">
              <a:avLst/>
            </a:prstGeom>
            <a:noFill/>
          </p:spPr>
          <p:txBody>
            <a:bodyPr wrap="none" rtlCol="0">
              <a:spAutoFit/>
            </a:bodyPr>
            <a:lstStyle/>
            <a:p>
              <a:r>
                <a:rPr lang="en-US" sz="1200" b="1" dirty="0">
                  <a:latin typeface="Verdana" pitchFamily="34" charset="0"/>
                  <a:ea typeface="Verdana" pitchFamily="34" charset="0"/>
                  <a:cs typeface="Verdana" pitchFamily="34" charset="0"/>
                </a:rPr>
                <a:t>Address Bus</a:t>
              </a:r>
            </a:p>
          </p:txBody>
        </p:sp>
        <p:sp>
          <p:nvSpPr>
            <p:cNvPr id="59" name="TextBox 58"/>
            <p:cNvSpPr txBox="1"/>
            <p:nvPr/>
          </p:nvSpPr>
          <p:spPr>
            <a:xfrm>
              <a:off x="6743789" y="1538053"/>
              <a:ext cx="958917" cy="276999"/>
            </a:xfrm>
            <a:prstGeom prst="rect">
              <a:avLst/>
            </a:prstGeom>
            <a:noFill/>
          </p:spPr>
          <p:txBody>
            <a:bodyPr wrap="none" rtlCol="0">
              <a:spAutoFit/>
            </a:bodyPr>
            <a:lstStyle/>
            <a:p>
              <a:r>
                <a:rPr lang="en-US" sz="1200" b="1" dirty="0">
                  <a:latin typeface="Verdana" pitchFamily="34" charset="0"/>
                  <a:ea typeface="Verdana" pitchFamily="34" charset="0"/>
                  <a:cs typeface="Verdana" pitchFamily="34" charset="0"/>
                </a:rPr>
                <a:t>Data Bus</a:t>
              </a:r>
            </a:p>
          </p:txBody>
        </p:sp>
      </p:grpSp>
      <p:sp>
        <p:nvSpPr>
          <p:cNvPr id="18" name="Slide Number Placeholder 17"/>
          <p:cNvSpPr>
            <a:spLocks noGrp="1"/>
          </p:cNvSpPr>
          <p:nvPr>
            <p:ph type="sldNum" sz="quarter" idx="12"/>
          </p:nvPr>
        </p:nvSpPr>
        <p:spPr/>
        <p:txBody>
          <a:bodyPr/>
          <a:lstStyle/>
          <a:p>
            <a:fld id="{85E6815B-E59C-4D87-B1F6-ECBDD22AF1DC}" type="slidenum">
              <a:rPr lang="en-US" smtClean="0"/>
              <a:pPr/>
              <a:t>5</a:t>
            </a:fld>
            <a:endParaRPr lang="en-US" dirty="0"/>
          </a:p>
        </p:txBody>
      </p:sp>
      <p:sp>
        <p:nvSpPr>
          <p:cNvPr id="45" name="Line Callout 2 44"/>
          <p:cNvSpPr/>
          <p:nvPr/>
        </p:nvSpPr>
        <p:spPr>
          <a:xfrm>
            <a:off x="201418" y="762000"/>
            <a:ext cx="2514600" cy="914399"/>
          </a:xfrm>
          <a:prstGeom prst="borderCallout2">
            <a:avLst>
              <a:gd name="adj1" fmla="val 46532"/>
              <a:gd name="adj2" fmla="val 99703"/>
              <a:gd name="adj3" fmla="val 46381"/>
              <a:gd name="adj4" fmla="val 115590"/>
              <a:gd name="adj5" fmla="val 182612"/>
              <a:gd name="adj6" fmla="val 12237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Verdana" pitchFamily="34" charset="0"/>
                <a:ea typeface="Verdana" pitchFamily="34" charset="0"/>
                <a:cs typeface="Verdana" pitchFamily="34" charset="0"/>
              </a:rPr>
              <a:t>Computational Unit; performs arithmetic and logic operations</a:t>
            </a:r>
          </a:p>
        </p:txBody>
      </p:sp>
      <p:sp>
        <p:nvSpPr>
          <p:cNvPr id="46" name="Line Callout 2 45"/>
          <p:cNvSpPr/>
          <p:nvPr/>
        </p:nvSpPr>
        <p:spPr>
          <a:xfrm>
            <a:off x="3352711" y="762000"/>
            <a:ext cx="2514600" cy="914399"/>
          </a:xfrm>
          <a:prstGeom prst="borderCallout2">
            <a:avLst>
              <a:gd name="adj1" fmla="val 101756"/>
              <a:gd name="adj2" fmla="val 50314"/>
              <a:gd name="adj3" fmla="val 137426"/>
              <a:gd name="adj4" fmla="val 50461"/>
              <a:gd name="adj5" fmla="val 284105"/>
              <a:gd name="adj6" fmla="val 351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Various conditions of the results are stored as status bits called flags in flag register</a:t>
            </a:r>
            <a:endParaRPr lang="en-US" sz="1200" dirty="0">
              <a:solidFill>
                <a:schemeClr val="tx1"/>
              </a:solidFill>
              <a:latin typeface="Verdana" pitchFamily="34" charset="0"/>
              <a:ea typeface="Verdana" pitchFamily="34" charset="0"/>
              <a:cs typeface="Verdana" pitchFamily="34" charset="0"/>
            </a:endParaRPr>
          </a:p>
        </p:txBody>
      </p:sp>
      <p:sp>
        <p:nvSpPr>
          <p:cNvPr id="47" name="Line Callout 2 46"/>
          <p:cNvSpPr/>
          <p:nvPr/>
        </p:nvSpPr>
        <p:spPr>
          <a:xfrm>
            <a:off x="6107094" y="990600"/>
            <a:ext cx="2514600" cy="457199"/>
          </a:xfrm>
          <a:prstGeom prst="borderCallout2">
            <a:avLst>
              <a:gd name="adj1" fmla="val 101756"/>
              <a:gd name="adj2" fmla="val 50314"/>
              <a:gd name="adj3" fmla="val 137426"/>
              <a:gd name="adj4" fmla="val 50461"/>
              <a:gd name="adj5" fmla="val 307986"/>
              <a:gd name="adj6" fmla="val 514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Internal storage of data</a:t>
            </a:r>
            <a:endParaRPr lang="en-US" sz="1200" dirty="0">
              <a:solidFill>
                <a:schemeClr val="tx1"/>
              </a:solidFill>
              <a:latin typeface="Verdana" pitchFamily="34" charset="0"/>
              <a:ea typeface="Verdana" pitchFamily="34" charset="0"/>
              <a:cs typeface="Verdana" pitchFamily="34" charset="0"/>
            </a:endParaRPr>
          </a:p>
        </p:txBody>
      </p:sp>
      <p:sp>
        <p:nvSpPr>
          <p:cNvPr id="49" name="Line Callout 2 48"/>
          <p:cNvSpPr/>
          <p:nvPr/>
        </p:nvSpPr>
        <p:spPr>
          <a:xfrm>
            <a:off x="7315200" y="2920248"/>
            <a:ext cx="1752600" cy="1575552"/>
          </a:xfrm>
          <a:prstGeom prst="borderCallout2">
            <a:avLst>
              <a:gd name="adj1" fmla="val 98291"/>
              <a:gd name="adj2" fmla="val 50314"/>
              <a:gd name="adj3" fmla="val 106242"/>
              <a:gd name="adj4" fmla="val 50461"/>
              <a:gd name="adj5" fmla="val 106157"/>
              <a:gd name="adj6" fmla="val -5715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Verdana" pitchFamily="34" charset="0"/>
                <a:ea typeface="Verdana" pitchFamily="34" charset="0"/>
                <a:cs typeface="Verdana" pitchFamily="34" charset="0"/>
              </a:rPr>
              <a:t>Generates the address of the instructions to be fetched from the memory and send through address bus to the memory</a:t>
            </a:r>
            <a:endParaRPr lang="en-US" sz="1200" dirty="0">
              <a:solidFill>
                <a:schemeClr val="tx1"/>
              </a:solidFill>
              <a:latin typeface="Verdana" pitchFamily="34" charset="0"/>
              <a:ea typeface="Verdana" pitchFamily="34" charset="0"/>
              <a:cs typeface="Verdana" pitchFamily="34" charset="0"/>
            </a:endParaRPr>
          </a:p>
        </p:txBody>
      </p:sp>
      <p:sp>
        <p:nvSpPr>
          <p:cNvPr id="51" name="Line Callout 2 50"/>
          <p:cNvSpPr/>
          <p:nvPr/>
        </p:nvSpPr>
        <p:spPr>
          <a:xfrm>
            <a:off x="4061072" y="6019800"/>
            <a:ext cx="2949328" cy="685800"/>
          </a:xfrm>
          <a:prstGeom prst="borderCallout2">
            <a:avLst>
              <a:gd name="adj1" fmla="val -5191"/>
              <a:gd name="adj2" fmla="val 8667"/>
              <a:gd name="adj3" fmla="val -317639"/>
              <a:gd name="adj4" fmla="val 9278"/>
              <a:gd name="adj5" fmla="val -359515"/>
              <a:gd name="adj6" fmla="val 2105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Verdana" pitchFamily="34" charset="0"/>
                <a:ea typeface="Verdana" pitchFamily="34" charset="0"/>
                <a:cs typeface="Verdana" pitchFamily="34" charset="0"/>
              </a:rPr>
              <a:t>Decodes instructions; sends information to the timing and control unit</a:t>
            </a:r>
            <a:endParaRPr lang="en-US" sz="1200" dirty="0">
              <a:solidFill>
                <a:schemeClr val="tx1"/>
              </a:solidFill>
              <a:latin typeface="Verdana" pitchFamily="34" charset="0"/>
              <a:ea typeface="Verdana" pitchFamily="34" charset="0"/>
              <a:cs typeface="Verdana" pitchFamily="34" charset="0"/>
            </a:endParaRPr>
          </a:p>
        </p:txBody>
      </p:sp>
      <p:sp>
        <p:nvSpPr>
          <p:cNvPr id="53" name="Line Callout 2 52"/>
          <p:cNvSpPr/>
          <p:nvPr/>
        </p:nvSpPr>
        <p:spPr>
          <a:xfrm>
            <a:off x="433487" y="5943600"/>
            <a:ext cx="2949328" cy="800100"/>
          </a:xfrm>
          <a:prstGeom prst="borderCallout2">
            <a:avLst>
              <a:gd name="adj1" fmla="val -5191"/>
              <a:gd name="adj2" fmla="val 8667"/>
              <a:gd name="adj3" fmla="val -107831"/>
              <a:gd name="adj4" fmla="val 8815"/>
              <a:gd name="adj5" fmla="val -212820"/>
              <a:gd name="adj6" fmla="val 7102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Verdana" pitchFamily="34" charset="0"/>
                <a:ea typeface="Verdana" pitchFamily="34" charset="0"/>
                <a:cs typeface="Verdana" pitchFamily="34" charset="0"/>
              </a:rPr>
              <a:t>Generates control signals for internal and external operations of the microprocessor</a:t>
            </a:r>
            <a:endParaRPr lang="en-US" sz="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0968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9" grpId="0" animBg="1"/>
      <p:bldP spid="51" grpId="0" animBg="1"/>
      <p:bldP spid="5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01091" y="2743200"/>
            <a:ext cx="135318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367602" y="2756848"/>
            <a:ext cx="521712"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777927" y="2968388"/>
            <a:ext cx="217932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780432" y="2321256"/>
            <a:ext cx="1981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77000" y="1066800"/>
            <a:ext cx="250664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53136" y="3771900"/>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9410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3" name="Rectangle 12"/>
          <p:cNvSpPr/>
          <p:nvPr/>
        </p:nvSpPr>
        <p:spPr>
          <a:xfrm>
            <a:off x="3725840" y="783608"/>
            <a:ext cx="5257800" cy="586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Register indirect addressing, name of the register which holds the effective address (EA) will be specified in the instruction.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Registers used to hold EA are any of the following registers: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BX, BP, DI and SI.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Content of the DS register is used for base address calculation.</a:t>
            </a:r>
          </a:p>
          <a:p>
            <a:pPr algn="just"/>
            <a:r>
              <a:rPr lang="en-US" sz="1400" b="1" dirty="0">
                <a:solidFill>
                  <a:srgbClr val="FF0000"/>
                </a:solidFill>
                <a:latin typeface="Verdana" pitchFamily="34" charset="0"/>
                <a:ea typeface="Verdana" pitchFamily="34" charset="0"/>
                <a:cs typeface="Verdana" pitchFamily="34" charset="0"/>
              </a:rPr>
              <a:t> </a:t>
            </a: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CX, [BX]</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rPr>
              <a:t>Operations:</a:t>
            </a:r>
          </a:p>
          <a:p>
            <a:pPr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EA = (BX)</a:t>
            </a:r>
          </a:p>
          <a:p>
            <a:pPr lvl="2" algn="just"/>
            <a:r>
              <a:rPr lang="en-US" sz="1400" b="1" dirty="0">
                <a:solidFill>
                  <a:srgbClr val="C00000"/>
                </a:solidFill>
                <a:latin typeface="Verdana" pitchFamily="34" charset="0"/>
                <a:ea typeface="Verdana" pitchFamily="34" charset="0"/>
                <a:cs typeface="Verdana" pitchFamily="34" charset="0"/>
              </a:rPr>
              <a:t>BA = (DS) x 16</a:t>
            </a:r>
            <a:r>
              <a:rPr lang="en-US" sz="1400" b="1" baseline="-25000" dirty="0">
                <a:solidFill>
                  <a:srgbClr val="C00000"/>
                </a:solidFill>
                <a:latin typeface="Verdana" pitchFamily="34" charset="0"/>
                <a:ea typeface="Verdana" pitchFamily="34" charset="0"/>
                <a:cs typeface="Verdana" pitchFamily="34" charset="0"/>
              </a:rPr>
              <a:t>10</a:t>
            </a:r>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MA = BA + EA</a:t>
            </a:r>
          </a:p>
          <a:p>
            <a:pPr lvl="2"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(CX) </a:t>
            </a:r>
            <a:r>
              <a:rPr lang="en-US" sz="1400" b="1" dirty="0">
                <a:solidFill>
                  <a:srgbClr val="C00000"/>
                </a:solidFill>
                <a:latin typeface="Verdana" pitchFamily="34" charset="0"/>
                <a:ea typeface="Verdana" pitchFamily="34" charset="0"/>
                <a:cs typeface="Verdana" pitchFamily="34" charset="0"/>
                <a:sym typeface="Symbol"/>
              </a:rPr>
              <a:t> (MA)   or,</a:t>
            </a:r>
          </a:p>
          <a:p>
            <a:pPr lvl="2" algn="just"/>
            <a:endParaRPr lang="en-US" sz="1400" b="1" dirty="0">
              <a:solidFill>
                <a:srgbClr val="C00000"/>
              </a:solidFill>
              <a:latin typeface="Verdana" pitchFamily="34" charset="0"/>
              <a:ea typeface="Verdana" pitchFamily="34" charset="0"/>
              <a:cs typeface="Verdana" pitchFamily="34" charset="0"/>
              <a:sym typeface="Symbol"/>
            </a:endParaRPr>
          </a:p>
          <a:p>
            <a:pPr lvl="2" algn="just"/>
            <a:r>
              <a:rPr lang="en-US" sz="1400" b="1" dirty="0">
                <a:solidFill>
                  <a:srgbClr val="C00000"/>
                </a:solidFill>
                <a:latin typeface="Verdana" pitchFamily="34" charset="0"/>
                <a:ea typeface="Verdana" pitchFamily="34" charset="0"/>
                <a:cs typeface="Verdana" pitchFamily="34" charset="0"/>
                <a:sym typeface="Symbol"/>
              </a:rPr>
              <a:t>(CL)  (MA)</a:t>
            </a:r>
          </a:p>
          <a:p>
            <a:pPr lvl="2" algn="just"/>
            <a:r>
              <a:rPr lang="en-US" sz="1400" b="1" dirty="0">
                <a:solidFill>
                  <a:srgbClr val="C00000"/>
                </a:solidFill>
                <a:latin typeface="Verdana" pitchFamily="34" charset="0"/>
                <a:ea typeface="Verdana" pitchFamily="34" charset="0"/>
                <a:cs typeface="Verdana" pitchFamily="34" charset="0"/>
                <a:sym typeface="Symbol"/>
              </a:rPr>
              <a:t>(CH)   (MA +1)</a:t>
            </a:r>
          </a:p>
          <a:p>
            <a:pPr algn="just"/>
            <a:r>
              <a:rPr lang="en-US" sz="1400" b="1" dirty="0">
                <a:solidFill>
                  <a:schemeClr val="tx1"/>
                </a:solidFill>
                <a:latin typeface="Verdana" pitchFamily="34" charset="0"/>
                <a:ea typeface="Verdana" pitchFamily="34" charset="0"/>
                <a:cs typeface="Verdana" pitchFamily="34" charset="0"/>
              </a:rPr>
              <a:t> </a:t>
            </a:r>
          </a:p>
          <a:p>
            <a:pPr algn="just"/>
            <a:endParaRPr lang="en-US" sz="1400" b="1" dirty="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136368" y="127323"/>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
        <p:nvSpPr>
          <p:cNvPr id="6" name="Line Callout 1 5"/>
          <p:cNvSpPr/>
          <p:nvPr/>
        </p:nvSpPr>
        <p:spPr>
          <a:xfrm>
            <a:off x="6726073" y="3505200"/>
            <a:ext cx="2286000" cy="854692"/>
          </a:xfrm>
          <a:prstGeom prst="borderCallout1">
            <a:avLst>
              <a:gd name="adj1" fmla="val 49795"/>
              <a:gd name="adj2" fmla="val -725"/>
              <a:gd name="adj3" fmla="val 143659"/>
              <a:gd name="adj4" fmla="val -43720"/>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Note : Register/ memory enclosed in brackets refer to content of register/ memory</a:t>
            </a:r>
          </a:p>
        </p:txBody>
      </p:sp>
    </p:spTree>
    <p:extLst>
      <p:ext uri="{BB962C8B-B14F-4D97-AF65-F5344CB8AC3E}">
        <p14:creationId xmlns:p14="http://schemas.microsoft.com/office/powerpoint/2010/main" val="34093932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606352" y="3124200"/>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65008" y="3137848"/>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83441" y="2734563"/>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9601" y="2496751"/>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14800" y="1225457"/>
            <a:ext cx="1600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450869" y="1868492"/>
            <a:ext cx="1437235"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9" y="1020171"/>
            <a:ext cx="124649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19800" y="791571"/>
            <a:ext cx="990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040" y="4142096"/>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398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4" name="Rectangle 13"/>
          <p:cNvSpPr/>
          <p:nvPr/>
        </p:nvSpPr>
        <p:spPr>
          <a:xfrm>
            <a:off x="3733800" y="762000"/>
            <a:ext cx="5257800" cy="594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Based Addressing, BX or BP is used to hold the base value for effective address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When BX holds the base value of EA, 20-bit physical address is calculated from BX and DS.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When BP holds the base value of EA, BP and SS is used.</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AX, [BX + 08H]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200" b="1" dirty="0">
                <a:solidFill>
                  <a:srgbClr val="C00000"/>
                </a:solidFill>
                <a:latin typeface="Verdana" pitchFamily="34" charset="0"/>
                <a:ea typeface="Verdana" pitchFamily="34" charset="0"/>
                <a:cs typeface="Verdana" pitchFamily="34" charset="0"/>
              </a:rPr>
              <a:t>0008</a:t>
            </a:r>
            <a:r>
              <a:rPr lang="en-US" sz="1200" b="1" baseline="-25000" dirty="0">
                <a:solidFill>
                  <a:srgbClr val="C00000"/>
                </a:solidFill>
                <a:latin typeface="Verdana" pitchFamily="34" charset="0"/>
                <a:ea typeface="Verdana" pitchFamily="34" charset="0"/>
                <a:cs typeface="Verdana" pitchFamily="34" charset="0"/>
              </a:rPr>
              <a:t>H</a:t>
            </a:r>
            <a:r>
              <a:rPr lang="en-US" sz="1200" b="1" dirty="0">
                <a:solidFill>
                  <a:srgbClr val="C00000"/>
                </a:solidFill>
                <a:latin typeface="Verdana" pitchFamily="34" charset="0"/>
                <a:ea typeface="Verdana" pitchFamily="34" charset="0"/>
                <a:cs typeface="Verdana" pitchFamily="34" charset="0"/>
              </a:rPr>
              <a:t> </a:t>
            </a:r>
            <a:r>
              <a:rPr lang="en-US" sz="1200" b="1" dirty="0">
                <a:solidFill>
                  <a:srgbClr val="C00000"/>
                </a:solidFill>
                <a:latin typeface="Verdana" pitchFamily="34" charset="0"/>
                <a:ea typeface="Verdana" pitchFamily="34" charset="0"/>
                <a:cs typeface="Verdana" pitchFamily="34" charset="0"/>
                <a:sym typeface="Symbol"/>
              </a:rPr>
              <a:t>  08</a:t>
            </a:r>
            <a:r>
              <a:rPr lang="en-US" sz="1200" b="1" baseline="-25000" dirty="0">
                <a:solidFill>
                  <a:srgbClr val="C00000"/>
                </a:solidFill>
                <a:latin typeface="Verdana" pitchFamily="34" charset="0"/>
                <a:ea typeface="Verdana" pitchFamily="34" charset="0"/>
                <a:cs typeface="Verdana" pitchFamily="34" charset="0"/>
                <a:sym typeface="Symbol"/>
              </a:rPr>
              <a:t>H</a:t>
            </a:r>
            <a:r>
              <a:rPr lang="en-US" sz="1200" b="1" dirty="0">
                <a:solidFill>
                  <a:srgbClr val="C00000"/>
                </a:solidFill>
                <a:latin typeface="Verdana" pitchFamily="34" charset="0"/>
                <a:ea typeface="Verdana" pitchFamily="34" charset="0"/>
                <a:cs typeface="Verdana" pitchFamily="34" charset="0"/>
                <a:sym typeface="Symbol"/>
              </a:rPr>
              <a:t>  (Sign extended)</a:t>
            </a:r>
          </a:p>
          <a:p>
            <a:pPr lvl="2" algn="just"/>
            <a:r>
              <a:rPr lang="en-US" sz="1200" b="1" dirty="0">
                <a:solidFill>
                  <a:srgbClr val="C00000"/>
                </a:solidFill>
                <a:latin typeface="Verdana" pitchFamily="34" charset="0"/>
                <a:ea typeface="Verdana" pitchFamily="34" charset="0"/>
                <a:cs typeface="Verdana" pitchFamily="34" charset="0"/>
                <a:sym typeface="Symbol"/>
              </a:rPr>
              <a:t>EA = (BX) + 0008</a:t>
            </a:r>
            <a:r>
              <a:rPr lang="en-US" sz="1200" b="1" baseline="-25000" dirty="0">
                <a:solidFill>
                  <a:srgbClr val="C00000"/>
                </a:solidFill>
                <a:latin typeface="Verdana" pitchFamily="34" charset="0"/>
                <a:ea typeface="Verdana" pitchFamily="34" charset="0"/>
                <a:cs typeface="Verdana" pitchFamily="34" charset="0"/>
                <a:sym typeface="Symbol"/>
              </a:rPr>
              <a:t>H</a:t>
            </a:r>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BA = (DS) x 16</a:t>
            </a:r>
            <a:r>
              <a:rPr lang="en-US" sz="1200" b="1" baseline="-25000" dirty="0">
                <a:solidFill>
                  <a:srgbClr val="C00000"/>
                </a:solidFill>
                <a:latin typeface="Verdana" pitchFamily="34" charset="0"/>
                <a:ea typeface="Verdana" pitchFamily="34" charset="0"/>
                <a:cs typeface="Verdana" pitchFamily="34" charset="0"/>
                <a:sym typeface="Symbol"/>
              </a:rPr>
              <a:t>10</a:t>
            </a:r>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MA = BA + EA</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(AX)  (MA)     or,</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(AL)  (MA)</a:t>
            </a:r>
          </a:p>
          <a:p>
            <a:pPr lvl="2" algn="just"/>
            <a:r>
              <a:rPr lang="en-US" sz="1200" b="1" dirty="0">
                <a:solidFill>
                  <a:srgbClr val="C00000"/>
                </a:solidFill>
                <a:latin typeface="Verdana" pitchFamily="34" charset="0"/>
                <a:ea typeface="Verdana" pitchFamily="34" charset="0"/>
                <a:cs typeface="Verdana" pitchFamily="34" charset="0"/>
                <a:sym typeface="Symbol"/>
              </a:rPr>
              <a:t>(AH)  (MA + 1)</a:t>
            </a:r>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Tree>
    <p:extLst>
      <p:ext uri="{BB962C8B-B14F-4D97-AF65-F5344CB8AC3E}">
        <p14:creationId xmlns:p14="http://schemas.microsoft.com/office/powerpoint/2010/main" val="1244360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33800" y="791571"/>
            <a:ext cx="818677"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33800" y="3733800"/>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7432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5" name="Rectangle 14"/>
          <p:cNvSpPr/>
          <p:nvPr/>
        </p:nvSpPr>
        <p:spPr>
          <a:xfrm>
            <a:off x="36576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SI or DI register is used to hold an index value for memory data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Displacement is added to the index value in SI or DI register to obtain the EA.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CX, [SI + 0A2H]</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Operations: </a:t>
            </a:r>
          </a:p>
          <a:p>
            <a:pPr lvl="2" algn="just"/>
            <a:endParaRPr lang="en-US" sz="1400" b="1" dirty="0">
              <a:solidFill>
                <a:srgbClr val="C00000"/>
              </a:solidFill>
              <a:latin typeface="Verdana" pitchFamily="34" charset="0"/>
              <a:ea typeface="Verdana" pitchFamily="34" charset="0"/>
              <a:cs typeface="Verdana" pitchFamily="34" charset="0"/>
            </a:endParaRPr>
          </a:p>
          <a:p>
            <a:pPr lvl="3" algn="just"/>
            <a:r>
              <a:rPr lang="en-US" sz="1200" b="1" dirty="0">
                <a:solidFill>
                  <a:srgbClr val="C00000"/>
                </a:solidFill>
                <a:latin typeface="Verdana" pitchFamily="34" charset="0"/>
                <a:ea typeface="Verdana" pitchFamily="34" charset="0"/>
                <a:cs typeface="Verdana" pitchFamily="34" charset="0"/>
              </a:rPr>
              <a:t>FFA2</a:t>
            </a:r>
            <a:r>
              <a:rPr lang="en-US" sz="1200" b="1" baseline="-25000" dirty="0">
                <a:solidFill>
                  <a:srgbClr val="C00000"/>
                </a:solidFill>
                <a:latin typeface="Verdana" pitchFamily="34" charset="0"/>
                <a:ea typeface="Verdana" pitchFamily="34" charset="0"/>
                <a:cs typeface="Verdana" pitchFamily="34" charset="0"/>
              </a:rPr>
              <a:t>H</a:t>
            </a:r>
            <a:r>
              <a:rPr lang="en-US" sz="1200" b="1" dirty="0">
                <a:solidFill>
                  <a:srgbClr val="C00000"/>
                </a:solidFill>
                <a:latin typeface="Verdana" pitchFamily="34" charset="0"/>
                <a:ea typeface="Verdana" pitchFamily="34" charset="0"/>
                <a:cs typeface="Verdana" pitchFamily="34" charset="0"/>
              </a:rPr>
              <a:t> </a:t>
            </a:r>
            <a:r>
              <a:rPr lang="en-US" sz="1200" b="1" dirty="0">
                <a:solidFill>
                  <a:srgbClr val="C00000"/>
                </a:solidFill>
                <a:latin typeface="Verdana" pitchFamily="34" charset="0"/>
                <a:ea typeface="Verdana" pitchFamily="34" charset="0"/>
                <a:cs typeface="Verdana" pitchFamily="34" charset="0"/>
                <a:sym typeface="Symbol"/>
              </a:rPr>
              <a:t> A2</a:t>
            </a:r>
            <a:r>
              <a:rPr lang="en-US" sz="1200" b="1" baseline="-25000" dirty="0">
                <a:solidFill>
                  <a:srgbClr val="C00000"/>
                </a:solidFill>
                <a:latin typeface="Verdana" pitchFamily="34" charset="0"/>
                <a:ea typeface="Verdana" pitchFamily="34" charset="0"/>
                <a:cs typeface="Verdana" pitchFamily="34" charset="0"/>
                <a:sym typeface="Symbol"/>
              </a:rPr>
              <a:t>H</a:t>
            </a:r>
            <a:r>
              <a:rPr lang="en-US" sz="1200" b="1" dirty="0">
                <a:solidFill>
                  <a:srgbClr val="C00000"/>
                </a:solidFill>
                <a:latin typeface="Verdana" pitchFamily="34" charset="0"/>
                <a:ea typeface="Verdana" pitchFamily="34" charset="0"/>
                <a:cs typeface="Verdana" pitchFamily="34" charset="0"/>
                <a:sym typeface="Symbol"/>
              </a:rPr>
              <a:t>  (Sign extended)</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EA = (SI) + FFA2</a:t>
            </a:r>
            <a:r>
              <a:rPr lang="en-US" sz="1200" b="1" baseline="-25000" dirty="0">
                <a:solidFill>
                  <a:srgbClr val="C00000"/>
                </a:solidFill>
                <a:latin typeface="Verdana" pitchFamily="34" charset="0"/>
                <a:ea typeface="Verdana" pitchFamily="34" charset="0"/>
                <a:cs typeface="Verdana" pitchFamily="34" charset="0"/>
                <a:sym typeface="Symbol"/>
              </a:rPr>
              <a:t>H</a:t>
            </a:r>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BA = (DS) x 16</a:t>
            </a:r>
            <a:r>
              <a:rPr lang="en-US" sz="1200" b="1" baseline="-25000" dirty="0">
                <a:solidFill>
                  <a:srgbClr val="C00000"/>
                </a:solidFill>
                <a:latin typeface="Verdana" pitchFamily="34" charset="0"/>
                <a:ea typeface="Verdana" pitchFamily="34" charset="0"/>
                <a:cs typeface="Verdana" pitchFamily="34" charset="0"/>
                <a:sym typeface="Symbol"/>
              </a:rPr>
              <a:t>10</a:t>
            </a:r>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MA = BA + EA</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(CX)  (MA)   or,</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(CL)  (MA)</a:t>
            </a:r>
          </a:p>
          <a:p>
            <a:pPr lvl="3" algn="just"/>
            <a:r>
              <a:rPr lang="en-US" sz="1200" b="1" dirty="0">
                <a:solidFill>
                  <a:srgbClr val="C00000"/>
                </a:solidFill>
                <a:latin typeface="Verdana" pitchFamily="34" charset="0"/>
                <a:ea typeface="Verdana" pitchFamily="34" charset="0"/>
                <a:cs typeface="Verdana" pitchFamily="34" charset="0"/>
                <a:sym typeface="Symbol"/>
              </a:rPr>
              <a:t>(CH)  (MA + 1)</a:t>
            </a:r>
            <a:endParaRPr lang="en-US" sz="12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Tree>
    <p:extLst>
      <p:ext uri="{BB962C8B-B14F-4D97-AF65-F5344CB8AC3E}">
        <p14:creationId xmlns:p14="http://schemas.microsoft.com/office/powerpoint/2010/main" val="3458876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784599" y="144780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84599" y="1219200"/>
            <a:ext cx="5155993"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193" y="102529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040" y="2209800"/>
            <a:ext cx="26749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3160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6" name="Rectangle 15"/>
          <p:cNvSpPr/>
          <p:nvPr/>
        </p:nvSpPr>
        <p:spPr>
          <a:xfrm>
            <a:off x="3733800" y="762000"/>
            <a:ext cx="5257800" cy="556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Based Index Addressing, the effective address is computed from the sum of a base register (BX or BP), an index register (SI or DI) and a displacement.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DX, [BX + SI + 0AH]</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Operations:</a:t>
            </a:r>
          </a:p>
          <a:p>
            <a:pPr lvl="2" algn="just"/>
            <a:endParaRPr lang="en-US" sz="1400" b="1" dirty="0">
              <a:solidFill>
                <a:srgbClr val="C00000"/>
              </a:solidFill>
              <a:latin typeface="Verdana" pitchFamily="34" charset="0"/>
              <a:ea typeface="Verdana" pitchFamily="34" charset="0"/>
              <a:cs typeface="Verdana" pitchFamily="34" charset="0"/>
            </a:endParaRPr>
          </a:p>
          <a:p>
            <a:pPr lvl="3" algn="just"/>
            <a:r>
              <a:rPr lang="en-US" sz="1400" b="1" dirty="0">
                <a:solidFill>
                  <a:srgbClr val="C00000"/>
                </a:solidFill>
                <a:latin typeface="Verdana" pitchFamily="34" charset="0"/>
                <a:ea typeface="Verdana" pitchFamily="34" charset="0"/>
                <a:cs typeface="Verdana" pitchFamily="34" charset="0"/>
              </a:rPr>
              <a:t>000A</a:t>
            </a:r>
            <a:r>
              <a:rPr lang="en-US" sz="1400" b="1" baseline="-25000" dirty="0">
                <a:solidFill>
                  <a:srgbClr val="C00000"/>
                </a:solidFill>
                <a:latin typeface="Verdana" pitchFamily="34" charset="0"/>
                <a:ea typeface="Verdana" pitchFamily="34" charset="0"/>
                <a:cs typeface="Verdana" pitchFamily="34" charset="0"/>
              </a:rPr>
              <a:t>H</a:t>
            </a:r>
            <a:r>
              <a:rPr lang="en-US" sz="1400" b="1" dirty="0">
                <a:solidFill>
                  <a:srgbClr val="C00000"/>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sym typeface="Symbol"/>
              </a:rPr>
              <a:t> 0A</a:t>
            </a:r>
            <a:r>
              <a:rPr lang="en-US" sz="1400" b="1" baseline="-25000" dirty="0">
                <a:solidFill>
                  <a:srgbClr val="C00000"/>
                </a:solidFill>
                <a:latin typeface="Verdana" pitchFamily="34" charset="0"/>
                <a:ea typeface="Verdana" pitchFamily="34" charset="0"/>
                <a:cs typeface="Verdana" pitchFamily="34" charset="0"/>
                <a:sym typeface="Symbol"/>
              </a:rPr>
              <a:t>H</a:t>
            </a:r>
            <a:r>
              <a:rPr lang="en-US" sz="1400" b="1" dirty="0">
                <a:solidFill>
                  <a:srgbClr val="C00000"/>
                </a:solidFill>
                <a:latin typeface="Verdana" pitchFamily="34" charset="0"/>
                <a:ea typeface="Verdana" pitchFamily="34" charset="0"/>
                <a:cs typeface="Verdana" pitchFamily="34" charset="0"/>
                <a:sym typeface="Symbol"/>
              </a:rPr>
              <a:t>  (Sign extended)</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EA = (BX) + (SI) + 000A</a:t>
            </a:r>
            <a:r>
              <a:rPr lang="en-US" sz="1400" b="1" baseline="-25000" dirty="0">
                <a:solidFill>
                  <a:srgbClr val="C00000"/>
                </a:solidFill>
                <a:latin typeface="Verdana" pitchFamily="34" charset="0"/>
                <a:ea typeface="Verdana" pitchFamily="34" charset="0"/>
                <a:cs typeface="Verdana" pitchFamily="34" charset="0"/>
                <a:sym typeface="Symbol"/>
              </a:rPr>
              <a:t>H</a:t>
            </a:r>
          </a:p>
          <a:p>
            <a:pPr lvl="3" algn="just"/>
            <a:r>
              <a:rPr lang="en-US" sz="1400" b="1" dirty="0">
                <a:solidFill>
                  <a:srgbClr val="C00000"/>
                </a:solidFill>
                <a:latin typeface="Verdana" pitchFamily="34" charset="0"/>
                <a:ea typeface="Verdana" pitchFamily="34" charset="0"/>
                <a:cs typeface="Verdana" pitchFamily="34" charset="0"/>
                <a:sym typeface="Symbol"/>
              </a:rPr>
              <a:t>BA = (DS) x 16</a:t>
            </a:r>
            <a:r>
              <a:rPr lang="en-US" sz="1400" b="1" baseline="-25000" dirty="0">
                <a:solidFill>
                  <a:srgbClr val="C00000"/>
                </a:solidFill>
                <a:latin typeface="Verdana" pitchFamily="34" charset="0"/>
                <a:ea typeface="Verdana" pitchFamily="34" charset="0"/>
                <a:cs typeface="Verdana" pitchFamily="34" charset="0"/>
                <a:sym typeface="Symbol"/>
              </a:rPr>
              <a:t>10</a:t>
            </a:r>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MA = BA + EA</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(DX)  (MA)  or,</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(DL)  (MA)</a:t>
            </a:r>
          </a:p>
          <a:p>
            <a:pPr lvl="3" algn="just"/>
            <a:r>
              <a:rPr lang="en-US" sz="1400" b="1" dirty="0">
                <a:solidFill>
                  <a:srgbClr val="C00000"/>
                </a:solidFill>
                <a:latin typeface="Verdana" pitchFamily="34" charset="0"/>
                <a:ea typeface="Verdana" pitchFamily="34" charset="0"/>
                <a:cs typeface="Verdana" pitchFamily="34" charset="0"/>
                <a:sym typeface="Symbol"/>
              </a:rPr>
              <a:t>(DH)  (MA + 1)</a:t>
            </a:r>
            <a:endParaRPr lang="en-US" sz="14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Tree>
    <p:extLst>
      <p:ext uri="{BB962C8B-B14F-4D97-AF65-F5344CB8AC3E}">
        <p14:creationId xmlns:p14="http://schemas.microsoft.com/office/powerpoint/2010/main" val="198183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810000" y="2272352"/>
            <a:ext cx="176084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0500" y="2729552"/>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57800" y="2499246"/>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10000" y="18913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24952" y="16627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78992" y="3336308"/>
            <a:ext cx="1357376"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3581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6" name="Rectangle 15"/>
          <p:cNvSpPr/>
          <p:nvPr/>
        </p:nvSpPr>
        <p:spPr>
          <a:xfrm>
            <a:off x="3733800" y="762000"/>
            <a:ext cx="5257800" cy="60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Employed in string operations to operate on string data.</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effective address (EA) of source data is stored in SI register and the EA of destination is stored in DI register.</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Segment register for calculating base address of </a:t>
            </a:r>
          </a:p>
          <a:p>
            <a:pPr algn="just"/>
            <a:r>
              <a:rPr lang="en-US" sz="1400" b="1" dirty="0">
                <a:solidFill>
                  <a:schemeClr val="tx1"/>
                </a:solidFill>
                <a:latin typeface="Verdana" pitchFamily="34" charset="0"/>
                <a:ea typeface="Verdana" pitchFamily="34" charset="0"/>
                <a:cs typeface="Verdana" pitchFamily="34" charset="0"/>
              </a:rPr>
              <a:t>source data is DS and that of the destination data is ES</a:t>
            </a: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MOVS BYTE</a:t>
            </a: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accent2">
                    <a:lumMod val="50000"/>
                  </a:schemeClr>
                </a:solidFill>
                <a:latin typeface="Verdana" pitchFamily="34" charset="0"/>
                <a:ea typeface="Verdana" pitchFamily="34" charset="0"/>
                <a:cs typeface="Verdana" pitchFamily="34" charset="0"/>
              </a:rPr>
              <a:t>Calculation of source memory location:</a:t>
            </a:r>
          </a:p>
          <a:p>
            <a:pPr algn="just"/>
            <a:r>
              <a:rPr lang="it-IT" sz="1400" b="1" dirty="0">
                <a:solidFill>
                  <a:srgbClr val="C00000"/>
                </a:solidFill>
                <a:latin typeface="Verdana" pitchFamily="34" charset="0"/>
                <a:ea typeface="Verdana" pitchFamily="34" charset="0"/>
                <a:cs typeface="Verdana" pitchFamily="34" charset="0"/>
              </a:rPr>
              <a:t>EA = (SI)      BA = (DS) x 16</a:t>
            </a:r>
            <a:r>
              <a:rPr lang="it-IT" sz="1400" b="1" baseline="-25000" dirty="0">
                <a:solidFill>
                  <a:srgbClr val="C00000"/>
                </a:solidFill>
                <a:latin typeface="Verdana" pitchFamily="34" charset="0"/>
                <a:ea typeface="Verdana" pitchFamily="34" charset="0"/>
                <a:cs typeface="Verdana" pitchFamily="34" charset="0"/>
              </a:rPr>
              <a:t>10</a:t>
            </a:r>
            <a:r>
              <a:rPr lang="it-IT" sz="1400" b="1" dirty="0">
                <a:solidFill>
                  <a:srgbClr val="C00000"/>
                </a:solidFill>
                <a:latin typeface="Verdana" pitchFamily="34" charset="0"/>
                <a:ea typeface="Verdana" pitchFamily="34" charset="0"/>
                <a:cs typeface="Verdana" pitchFamily="34" charset="0"/>
              </a:rPr>
              <a:t>        MA = BA + EA</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en-US" sz="1400" b="1" dirty="0">
                <a:solidFill>
                  <a:schemeClr val="accent2">
                    <a:lumMod val="50000"/>
                  </a:schemeClr>
                </a:solidFill>
                <a:latin typeface="Verdana" pitchFamily="34" charset="0"/>
                <a:ea typeface="Verdana" pitchFamily="34" charset="0"/>
                <a:cs typeface="Verdana" pitchFamily="34" charset="0"/>
              </a:rPr>
              <a:t>Calculation of destination memory location:</a:t>
            </a:r>
            <a:endParaRPr lang="it-IT" sz="1400" b="1" dirty="0">
              <a:solidFill>
                <a:schemeClr val="accent2">
                  <a:lumMod val="50000"/>
                </a:schemeClr>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EA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(DI)     BA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(ES) x 16</a:t>
            </a:r>
            <a:r>
              <a:rPr lang="it-IT" sz="1400" b="1" baseline="-25000" dirty="0">
                <a:solidFill>
                  <a:srgbClr val="C00000"/>
                </a:solidFill>
                <a:latin typeface="Verdana" pitchFamily="34" charset="0"/>
                <a:ea typeface="Verdana" pitchFamily="34" charset="0"/>
                <a:cs typeface="Verdana" pitchFamily="34" charset="0"/>
              </a:rPr>
              <a:t>10       </a:t>
            </a:r>
            <a:r>
              <a:rPr lang="it-IT" sz="1400" b="1" dirty="0">
                <a:solidFill>
                  <a:srgbClr val="C00000"/>
                </a:solidFill>
                <a:latin typeface="Verdana" pitchFamily="34" charset="0"/>
                <a:ea typeface="Verdana" pitchFamily="34" charset="0"/>
                <a:cs typeface="Verdana" pitchFamily="34" charset="0"/>
              </a:rPr>
              <a:t>MA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BA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EA</a:t>
            </a:r>
            <a:r>
              <a:rPr lang="it-IT" sz="1400" b="1" baseline="-25000" dirty="0">
                <a:solidFill>
                  <a:srgbClr val="C00000"/>
                </a:solidFill>
                <a:latin typeface="Verdana" pitchFamily="34" charset="0"/>
                <a:ea typeface="Verdana" pitchFamily="34" charset="0"/>
                <a:cs typeface="Verdana" pitchFamily="34" charset="0"/>
              </a:rPr>
              <a:t>E</a:t>
            </a:r>
          </a:p>
          <a:p>
            <a:pPr algn="just"/>
            <a:endParaRPr lang="it-IT" sz="1400" b="1" dirty="0">
              <a:solidFill>
                <a:srgbClr val="C00000"/>
              </a:solidFill>
              <a:latin typeface="Verdana" pitchFamily="34" charset="0"/>
              <a:ea typeface="Verdana" pitchFamily="34" charset="0"/>
              <a:cs typeface="Verdana" pitchFamily="34" charset="0"/>
            </a:endParaRP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(MAE)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(MA)</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If DF = 1, 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(SI) – 1 and (DI) = (DI) - 1 </a:t>
            </a:r>
          </a:p>
          <a:p>
            <a:pPr algn="just"/>
            <a:r>
              <a:rPr lang="it-IT" sz="1400" b="1" dirty="0">
                <a:solidFill>
                  <a:srgbClr val="C00000"/>
                </a:solidFill>
                <a:latin typeface="Verdana" pitchFamily="34" charset="0"/>
                <a:ea typeface="Verdana" pitchFamily="34" charset="0"/>
                <a:cs typeface="Verdana" pitchFamily="34" charset="0"/>
              </a:rPr>
              <a:t>If DF = 0, 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(SI) +1 and (DI) = (DI) + 1 </a:t>
            </a:r>
          </a:p>
          <a:p>
            <a:pPr algn="just"/>
            <a:endParaRPr lang="en-US" sz="1400" b="1" dirty="0">
              <a:solidFill>
                <a:srgbClr val="C00000"/>
              </a:solidFill>
              <a:latin typeface="Verdana" pitchFamily="34" charset="0"/>
              <a:ea typeface="Verdana" pitchFamily="34" charset="0"/>
              <a:cs typeface="Verdana" pitchFamily="34" charset="0"/>
            </a:endParaRPr>
          </a:p>
        </p:txBody>
      </p:sp>
      <p:sp>
        <p:nvSpPr>
          <p:cNvPr id="10" name="TextBox 9"/>
          <p:cNvSpPr txBox="1"/>
          <p:nvPr/>
        </p:nvSpPr>
        <p:spPr>
          <a:xfrm>
            <a:off x="6136368" y="147935"/>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
        <p:nvSpPr>
          <p:cNvPr id="17" name="Line Callout 1 16"/>
          <p:cNvSpPr/>
          <p:nvPr/>
        </p:nvSpPr>
        <p:spPr>
          <a:xfrm>
            <a:off x="914400" y="5715000"/>
            <a:ext cx="2286000" cy="427346"/>
          </a:xfrm>
          <a:prstGeom prst="borderCallout1">
            <a:avLst>
              <a:gd name="adj1" fmla="val 1890"/>
              <a:gd name="adj2" fmla="val 98976"/>
              <a:gd name="adj3" fmla="val -124603"/>
              <a:gd name="adj4" fmla="val 126429"/>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Note : Effective address of the Extra segment register</a:t>
            </a:r>
          </a:p>
        </p:txBody>
      </p:sp>
    </p:spTree>
    <p:extLst>
      <p:ext uri="{BB962C8B-B14F-4D97-AF65-F5344CB8AC3E}">
        <p14:creationId xmlns:p14="http://schemas.microsoft.com/office/powerpoint/2010/main" val="2692585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13111" y="4833012"/>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78992" y="2057400"/>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4038600"/>
            <a:ext cx="3264190" cy="678240"/>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6" name="Rectangle 15"/>
          <p:cNvSpPr/>
          <p:nvPr/>
        </p:nvSpPr>
        <p:spPr>
          <a:xfrm>
            <a:off x="37338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These addressing modes are used to access data from standard I/O mapped devices or ports.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a:t>
            </a:r>
            <a:r>
              <a:rPr lang="en-US" sz="1400" b="1" dirty="0">
                <a:solidFill>
                  <a:srgbClr val="0070C0"/>
                </a:solidFill>
                <a:latin typeface="Verdana" pitchFamily="34" charset="0"/>
                <a:ea typeface="Verdana" pitchFamily="34" charset="0"/>
                <a:cs typeface="Verdana" pitchFamily="34" charset="0"/>
              </a:rPr>
              <a:t>direct port addressing mode</a:t>
            </a:r>
            <a:r>
              <a:rPr lang="en-US" sz="1400" b="1" dirty="0">
                <a:solidFill>
                  <a:schemeClr val="tx1"/>
                </a:solidFill>
                <a:latin typeface="Verdana" pitchFamily="34" charset="0"/>
                <a:ea typeface="Verdana" pitchFamily="34" charset="0"/>
                <a:cs typeface="Verdana" pitchFamily="34" charset="0"/>
              </a:rPr>
              <a:t>, an 8-bit port address is directly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IN AL, [09H]</a:t>
            </a: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C00000"/>
                </a:solidFill>
                <a:latin typeface="Verdana" pitchFamily="34" charset="0"/>
                <a:ea typeface="Verdana" pitchFamily="34" charset="0"/>
                <a:cs typeface="Verdana" pitchFamily="34" charset="0"/>
              </a:rPr>
              <a:t>Operations: </a:t>
            </a:r>
            <a:r>
              <a:rPr lang="it-IT" sz="1400" b="1" dirty="0">
                <a:solidFill>
                  <a:srgbClr val="C00000"/>
                </a:solidFill>
                <a:latin typeface="Verdana" pitchFamily="34" charset="0"/>
                <a:ea typeface="Verdana" pitchFamily="34" charset="0"/>
                <a:cs typeface="Verdana" pitchFamily="34" charset="0"/>
              </a:rPr>
              <a:t>  PORT</a:t>
            </a:r>
            <a:r>
              <a:rPr lang="it-IT" sz="1400" b="1" baseline="-25000" dirty="0">
                <a:solidFill>
                  <a:srgbClr val="C00000"/>
                </a:solidFill>
                <a:latin typeface="Verdana" pitchFamily="34" charset="0"/>
                <a:ea typeface="Verdana" pitchFamily="34" charset="0"/>
                <a:cs typeface="Verdana" pitchFamily="34" charset="0"/>
              </a:rPr>
              <a:t>addr</a:t>
            </a:r>
            <a:r>
              <a:rPr lang="it-IT" sz="1400" b="1" dirty="0">
                <a:solidFill>
                  <a:srgbClr val="C00000"/>
                </a:solidFill>
                <a:latin typeface="Verdana" pitchFamily="34" charset="0"/>
                <a:ea typeface="Verdana" pitchFamily="34" charset="0"/>
                <a:cs typeface="Verdana" pitchFamily="34" charset="0"/>
              </a:rPr>
              <a:t> = 09</a:t>
            </a:r>
            <a:r>
              <a:rPr lang="it-IT" sz="1400" b="1" baseline="-25000" dirty="0">
                <a:solidFill>
                  <a:srgbClr val="C00000"/>
                </a:solidFill>
                <a:latin typeface="Verdana" pitchFamily="34" charset="0"/>
                <a:ea typeface="Verdana" pitchFamily="34" charset="0"/>
                <a:cs typeface="Verdana" pitchFamily="34" charset="0"/>
              </a:rPr>
              <a:t>H</a:t>
            </a:r>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(AL)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(PORT)  </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Content of port with address 09</a:t>
            </a:r>
            <a:r>
              <a:rPr lang="it-IT" sz="1400" b="1" baseline="-25000" dirty="0">
                <a:solidFill>
                  <a:srgbClr val="C00000"/>
                </a:solidFill>
                <a:latin typeface="Verdana" pitchFamily="34" charset="0"/>
                <a:ea typeface="Verdana" pitchFamily="34" charset="0"/>
                <a:cs typeface="Verdana" pitchFamily="34" charset="0"/>
              </a:rPr>
              <a:t>H</a:t>
            </a:r>
            <a:r>
              <a:rPr lang="it-IT" sz="1400" b="1" dirty="0">
                <a:solidFill>
                  <a:srgbClr val="C00000"/>
                </a:solidFill>
                <a:latin typeface="Verdana" pitchFamily="34" charset="0"/>
                <a:ea typeface="Verdana" pitchFamily="34" charset="0"/>
                <a:cs typeface="Verdana" pitchFamily="34" charset="0"/>
              </a:rPr>
              <a:t> is 	       moved to AL register</a:t>
            </a:r>
          </a:p>
          <a:p>
            <a:pPr algn="just"/>
            <a:endParaRPr lang="en-US" sz="1400" b="1" dirty="0">
              <a:solidFill>
                <a:srgbClr val="C00000"/>
              </a:solidFill>
              <a:latin typeface="Verdana" pitchFamily="34" charset="0"/>
              <a:ea typeface="Verdana" pitchFamily="34" charset="0"/>
              <a:cs typeface="Verdana" pitchFamily="34" charset="0"/>
            </a:endParaRPr>
          </a:p>
          <a:p>
            <a:pPr algn="just"/>
            <a:r>
              <a:rPr lang="en-US" sz="1400" b="1" dirty="0">
                <a:solidFill>
                  <a:srgbClr val="0070C0"/>
                </a:solidFill>
                <a:latin typeface="Verdana" pitchFamily="34" charset="0"/>
                <a:ea typeface="Verdana" pitchFamily="34" charset="0"/>
                <a:cs typeface="Verdana" pitchFamily="34" charset="0"/>
              </a:rPr>
              <a:t>In indirect port addressing mode</a:t>
            </a:r>
            <a:r>
              <a:rPr lang="en-US" sz="1400" b="1" dirty="0">
                <a:solidFill>
                  <a:schemeClr val="tx1"/>
                </a:solidFill>
                <a:latin typeface="Verdana" pitchFamily="34" charset="0"/>
                <a:ea typeface="Verdana" pitchFamily="34" charset="0"/>
                <a:cs typeface="Verdana" pitchFamily="34" charset="0"/>
              </a:rPr>
              <a:t>, the instruction will specify the name of the register which holds the port address. In 8086, the 16-bit port address is stored in the DX register.</a:t>
            </a:r>
          </a:p>
          <a:p>
            <a:pPr algn="just"/>
            <a:endParaRPr lang="en-US" sz="1400" b="1" dirty="0">
              <a:solidFill>
                <a:srgbClr val="C00000"/>
              </a:solidFill>
              <a:latin typeface="Verdana" pitchFamily="34" charset="0"/>
              <a:ea typeface="Verdana" pitchFamily="34" charset="0"/>
              <a:cs typeface="Verdana" pitchFamily="34" charset="0"/>
            </a:endParaRPr>
          </a:p>
          <a:p>
            <a:pPr marL="0" lvl="2" algn="just"/>
            <a:r>
              <a:rPr lang="en-US" sz="1400" b="1" dirty="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OUT [DX], AX</a:t>
            </a:r>
            <a:endParaRPr lang="en-US" sz="1400" b="1" dirty="0">
              <a:solidFill>
                <a:srgbClr val="FF0000"/>
              </a:solidFill>
              <a:latin typeface="Verdana" pitchFamily="34" charset="0"/>
              <a:ea typeface="Verdana" pitchFamily="34" charset="0"/>
              <a:cs typeface="Verdana" pitchFamily="34" charset="0"/>
            </a:endParaRP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C00000"/>
                </a:solidFill>
                <a:latin typeface="Verdana" pitchFamily="34" charset="0"/>
                <a:ea typeface="Verdana" pitchFamily="34" charset="0"/>
                <a:cs typeface="Verdana" pitchFamily="34" charset="0"/>
              </a:rPr>
              <a:t>Operations:   P</a:t>
            </a:r>
            <a:r>
              <a:rPr lang="it-IT" sz="1400" b="1" dirty="0">
                <a:solidFill>
                  <a:srgbClr val="C00000"/>
                </a:solidFill>
                <a:latin typeface="Verdana" pitchFamily="34" charset="0"/>
                <a:ea typeface="Verdana" pitchFamily="34" charset="0"/>
                <a:cs typeface="Verdana" pitchFamily="34" charset="0"/>
              </a:rPr>
              <a:t>ORT</a:t>
            </a:r>
            <a:r>
              <a:rPr lang="it-IT" sz="1400" b="1" baseline="-25000" dirty="0">
                <a:solidFill>
                  <a:srgbClr val="C00000"/>
                </a:solidFill>
                <a:latin typeface="Verdana" pitchFamily="34" charset="0"/>
                <a:ea typeface="Verdana" pitchFamily="34" charset="0"/>
                <a:cs typeface="Verdana" pitchFamily="34" charset="0"/>
              </a:rPr>
              <a:t>addr</a:t>
            </a:r>
            <a:r>
              <a:rPr lang="it-IT" sz="1400" b="1" dirty="0">
                <a:solidFill>
                  <a:srgbClr val="C00000"/>
                </a:solidFill>
                <a:latin typeface="Verdana" pitchFamily="34" charset="0"/>
                <a:ea typeface="Verdana" pitchFamily="34" charset="0"/>
                <a:cs typeface="Verdana" pitchFamily="34" charset="0"/>
              </a:rPr>
              <a:t> = (DX)</a:t>
            </a:r>
          </a:p>
          <a:p>
            <a:pPr algn="just"/>
            <a:r>
              <a:rPr lang="it-IT" sz="1400" b="1" dirty="0">
                <a:solidFill>
                  <a:srgbClr val="C00000"/>
                </a:solidFill>
                <a:latin typeface="Verdana" pitchFamily="34" charset="0"/>
                <a:ea typeface="Verdana" pitchFamily="34" charset="0"/>
                <a:cs typeface="Verdana" pitchFamily="34" charset="0"/>
              </a:rPr>
              <a:t>	       (PORT)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(AX)  </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Content of AX is moved to port 		     whose address is specified by DX       	     register.</a:t>
            </a:r>
          </a:p>
          <a:p>
            <a:pPr algn="just"/>
            <a:endParaRPr lang="en-US" sz="14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0" y="3806873"/>
            <a:ext cx="5257800" cy="2892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5E6815B-E59C-4D87-B1F6-ECBDD22AF1DC}" type="slidenum">
              <a:rPr lang="en-US" smtClean="0"/>
              <a:pPr/>
              <a:t>55</a:t>
            </a:fld>
            <a:endParaRPr lang="en-US" dirty="0"/>
          </a:p>
        </p:txBody>
      </p:sp>
      <p:sp>
        <p:nvSpPr>
          <p:cNvPr id="12" name="TextBox 11"/>
          <p:cNvSpPr txBox="1"/>
          <p:nvPr/>
        </p:nvSpPr>
        <p:spPr>
          <a:xfrm>
            <a:off x="6362700" y="147935"/>
            <a:ext cx="2495166" cy="461665"/>
          </a:xfrm>
          <a:prstGeom prst="rect">
            <a:avLst/>
          </a:prstGeom>
          <a:noFill/>
        </p:spPr>
        <p:txBody>
          <a:bodyPr wrap="square" rtlCol="0">
            <a:spAutoFit/>
          </a:bodyPr>
          <a:lstStyle/>
          <a:p>
            <a:pPr algn="r"/>
            <a:r>
              <a:rPr lang="en-US" sz="1200" b="1" dirty="0">
                <a:solidFill>
                  <a:srgbClr val="FF0000"/>
                </a:solidFill>
              </a:rPr>
              <a:t>Group III : Addressing modes for I/O ports</a:t>
            </a:r>
          </a:p>
        </p:txBody>
      </p:sp>
    </p:spTree>
    <p:extLst>
      <p:ext uri="{BB962C8B-B14F-4D97-AF65-F5344CB8AC3E}">
        <p14:creationId xmlns:p14="http://schemas.microsoft.com/office/powerpoint/2010/main" val="263948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629400" y="1877704"/>
            <a:ext cx="230306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93539" y="2106304"/>
            <a:ext cx="283586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00600" y="2664156"/>
            <a:ext cx="89396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4724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25" name="Rectangle 24"/>
          <p:cNvSpPr/>
          <p:nvPr/>
        </p:nvSpPr>
        <p:spPr>
          <a:xfrm>
            <a:off x="3733800" y="762000"/>
            <a:ext cx="51816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this addressing mode, the effective address of a program instruction is specified relative to Instruction Pointer (IP) by an 8-bit signed displacement.</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JZ 0AH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rPr>
              <a:t>Operations:</a:t>
            </a:r>
          </a:p>
          <a:p>
            <a:pPr lvl="1" algn="just"/>
            <a:endParaRPr lang="en-US" sz="1400" b="1" dirty="0">
              <a:solidFill>
                <a:srgbClr val="C00000"/>
              </a:solidFill>
              <a:latin typeface="Verdana" pitchFamily="34" charset="0"/>
              <a:ea typeface="Verdana" pitchFamily="34" charset="0"/>
              <a:cs typeface="Verdana" pitchFamily="34" charset="0"/>
            </a:endParaRPr>
          </a:p>
          <a:p>
            <a:pPr lvl="1" algn="just"/>
            <a:r>
              <a:rPr lang="en-US" sz="1400" b="1" dirty="0">
                <a:solidFill>
                  <a:srgbClr val="C00000"/>
                </a:solidFill>
                <a:latin typeface="Verdana" pitchFamily="34" charset="0"/>
                <a:ea typeface="Verdana" pitchFamily="34" charset="0"/>
                <a:cs typeface="Verdana" pitchFamily="34" charset="0"/>
              </a:rPr>
              <a:t>000A</a:t>
            </a:r>
            <a:r>
              <a:rPr lang="en-US" sz="1400" b="1" baseline="-25000" dirty="0">
                <a:solidFill>
                  <a:srgbClr val="C00000"/>
                </a:solidFill>
                <a:latin typeface="Verdana" pitchFamily="34" charset="0"/>
                <a:ea typeface="Verdana" pitchFamily="34" charset="0"/>
                <a:cs typeface="Verdana" pitchFamily="34" charset="0"/>
              </a:rPr>
              <a:t>H</a:t>
            </a:r>
            <a:r>
              <a:rPr lang="en-US" sz="1400" b="1" dirty="0">
                <a:solidFill>
                  <a:srgbClr val="C00000"/>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sym typeface="Symbol"/>
              </a:rPr>
              <a:t> 0A</a:t>
            </a:r>
            <a:r>
              <a:rPr lang="en-US" sz="1400" b="1" baseline="-25000" dirty="0">
                <a:solidFill>
                  <a:srgbClr val="C00000"/>
                </a:solidFill>
                <a:latin typeface="Verdana" pitchFamily="34" charset="0"/>
                <a:ea typeface="Verdana" pitchFamily="34" charset="0"/>
                <a:cs typeface="Verdana" pitchFamily="34" charset="0"/>
                <a:sym typeface="Symbol"/>
              </a:rPr>
              <a:t>H</a:t>
            </a:r>
            <a:r>
              <a:rPr lang="en-US" sz="1400" b="1" dirty="0">
                <a:solidFill>
                  <a:srgbClr val="C00000"/>
                </a:solidFill>
                <a:latin typeface="Verdana" pitchFamily="34" charset="0"/>
                <a:ea typeface="Verdana" pitchFamily="34" charset="0"/>
                <a:cs typeface="Verdana" pitchFamily="34" charset="0"/>
                <a:sym typeface="Symbol"/>
              </a:rPr>
              <a:t>      (sign extend)</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If ZF = 1, then</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EA = (IP) + 000A</a:t>
            </a:r>
            <a:r>
              <a:rPr lang="en-US" sz="1400" b="1" baseline="-25000" dirty="0">
                <a:solidFill>
                  <a:srgbClr val="C00000"/>
                </a:solidFill>
                <a:latin typeface="Verdana" pitchFamily="34" charset="0"/>
                <a:ea typeface="Verdana" pitchFamily="34" charset="0"/>
                <a:cs typeface="Verdana" pitchFamily="34" charset="0"/>
                <a:sym typeface="Symbol"/>
              </a:rPr>
              <a:t>H</a:t>
            </a:r>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BA = (CS) x 16</a:t>
            </a:r>
            <a:r>
              <a:rPr lang="en-US" sz="1400" b="1" baseline="-25000" dirty="0">
                <a:solidFill>
                  <a:srgbClr val="C00000"/>
                </a:solidFill>
                <a:latin typeface="Verdana" pitchFamily="34" charset="0"/>
                <a:ea typeface="Verdana" pitchFamily="34" charset="0"/>
                <a:cs typeface="Verdana" pitchFamily="34" charset="0"/>
                <a:sym typeface="Symbol"/>
              </a:rPr>
              <a:t>10</a:t>
            </a:r>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MA = BA + EA</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If ZF = 1, then the program control jumps to new address calculated above. </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If ZF = 0, then next instruction of the program is executed.</a:t>
            </a:r>
            <a:endParaRPr lang="en-US" sz="14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615818" y="127323"/>
            <a:ext cx="2283660" cy="461665"/>
          </a:xfrm>
          <a:prstGeom prst="rect">
            <a:avLst/>
          </a:prstGeom>
          <a:noFill/>
        </p:spPr>
        <p:txBody>
          <a:bodyPr wrap="square" rtlCol="0">
            <a:spAutoFit/>
          </a:bodyPr>
          <a:lstStyle/>
          <a:p>
            <a:pPr algn="r"/>
            <a:r>
              <a:rPr lang="en-US" sz="1200" b="1" dirty="0">
                <a:solidFill>
                  <a:srgbClr val="FF0000"/>
                </a:solidFill>
              </a:rPr>
              <a:t>Group IV : Relative Addressing mode</a:t>
            </a:r>
          </a:p>
        </p:txBody>
      </p:sp>
    </p:spTree>
    <p:extLst>
      <p:ext uri="{BB962C8B-B14F-4D97-AF65-F5344CB8AC3E}">
        <p14:creationId xmlns:p14="http://schemas.microsoft.com/office/powerpoint/2010/main" val="37421275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4884964" y="3747448"/>
            <a:ext cx="73881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51816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25" name="Rectangle 24"/>
          <p:cNvSpPr/>
          <p:nvPr/>
        </p:nvSpPr>
        <p:spPr>
          <a:xfrm>
            <a:off x="3810000" y="762000"/>
            <a:ext cx="51054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Instructions using this mode have no operands. The instruction itself will specify the data to be operated by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CLC</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This clears the carry flag to zero.</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615818" y="127323"/>
            <a:ext cx="2283660" cy="461665"/>
          </a:xfrm>
          <a:prstGeom prst="rect">
            <a:avLst/>
          </a:prstGeom>
          <a:noFill/>
        </p:spPr>
        <p:txBody>
          <a:bodyPr wrap="square" rtlCol="0">
            <a:spAutoFit/>
          </a:bodyPr>
          <a:lstStyle/>
          <a:p>
            <a:pPr algn="r"/>
            <a:r>
              <a:rPr lang="en-US" sz="1200" b="1" dirty="0">
                <a:solidFill>
                  <a:srgbClr val="FF0000"/>
                </a:solidFill>
              </a:rPr>
              <a:t>Group IV : Implied Addressing mode</a:t>
            </a:r>
          </a:p>
        </p:txBody>
      </p:sp>
    </p:spTree>
    <p:extLst>
      <p:ext uri="{BB962C8B-B14F-4D97-AF65-F5344CB8AC3E}">
        <p14:creationId xmlns:p14="http://schemas.microsoft.com/office/powerpoint/2010/main" val="2276274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INSTRUCTION SET</a:t>
            </a:r>
          </a:p>
        </p:txBody>
      </p:sp>
    </p:spTree>
    <p:extLst>
      <p:ext uri="{BB962C8B-B14F-4D97-AF65-F5344CB8AC3E}">
        <p14:creationId xmlns:p14="http://schemas.microsoft.com/office/powerpoint/2010/main" val="2058313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92656" y="1967552"/>
            <a:ext cx="5374944" cy="2909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Data Transfer Instructions</a:t>
            </a:r>
          </a:p>
          <a:p>
            <a:pPr marL="342900" indent="-342900">
              <a:buFont typeface="+mj-lt"/>
              <a:buAutoNum type="arabicPeriod"/>
            </a:pPr>
            <a:endParaRPr lang="en-US" sz="1600" b="1" dirty="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Arithmetic Instructions</a:t>
            </a:r>
          </a:p>
          <a:p>
            <a:pPr marL="342900" indent="-342900">
              <a:buFont typeface="+mj-lt"/>
              <a:buAutoNum type="arabicPeriod"/>
            </a:pPr>
            <a:endParaRPr lang="en-US" sz="1600" b="1" dirty="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Logical Instructions</a:t>
            </a:r>
          </a:p>
          <a:p>
            <a:pPr marL="342900" indent="-342900">
              <a:buFont typeface="+mj-lt"/>
              <a:buAutoNum type="arabicPeriod"/>
            </a:pPr>
            <a:endParaRPr lang="en-US" sz="1600" b="1" dirty="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String manipulation Instructions</a:t>
            </a:r>
          </a:p>
          <a:p>
            <a:pPr marL="342900" indent="-342900">
              <a:buFont typeface="+mj-lt"/>
              <a:buAutoNum type="arabicPeriod"/>
            </a:pPr>
            <a:endParaRPr lang="en-US" sz="1600" b="1" dirty="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Process Control Instructions</a:t>
            </a:r>
          </a:p>
          <a:p>
            <a:pPr marL="342900" indent="-342900">
              <a:buFont typeface="+mj-lt"/>
              <a:buAutoNum type="arabicPeriod"/>
            </a:pPr>
            <a:endParaRPr lang="en-US" sz="1600" b="1" dirty="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Control Transfer Instructions</a:t>
            </a:r>
          </a:p>
          <a:p>
            <a:pPr marL="342900" indent="-342900">
              <a:buAutoNum type="arabicPeriod"/>
            </a:pPr>
            <a:endParaRPr lang="en-US" sz="1600" b="1" dirty="0">
              <a:solidFill>
                <a:srgbClr val="FF0066"/>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6" name="TextBox 5"/>
          <p:cNvSpPr txBox="1"/>
          <p:nvPr/>
        </p:nvSpPr>
        <p:spPr>
          <a:xfrm>
            <a:off x="498144" y="1371600"/>
            <a:ext cx="5216856" cy="338554"/>
          </a:xfrm>
          <a:prstGeom prst="rect">
            <a:avLst/>
          </a:prstGeom>
          <a:noFill/>
        </p:spPr>
        <p:txBody>
          <a:bodyPr wrap="square" rtlCol="0">
            <a:spAutoFit/>
          </a:bodyPr>
          <a:lstStyle/>
          <a:p>
            <a:r>
              <a:rPr lang="en-US" sz="1600" b="1" dirty="0">
                <a:latin typeface="Verdana" pitchFamily="34" charset="0"/>
                <a:ea typeface="Verdana" pitchFamily="34" charset="0"/>
                <a:cs typeface="Verdana" pitchFamily="34" charset="0"/>
              </a:rPr>
              <a:t>8086 supports 6 types of instructions.</a:t>
            </a:r>
          </a:p>
        </p:txBody>
      </p:sp>
    </p:spTree>
    <p:extLst>
      <p:ext uri="{BB962C8B-B14F-4D97-AF65-F5344CB8AC3E}">
        <p14:creationId xmlns:p14="http://schemas.microsoft.com/office/powerpoint/2010/main" val="415064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648200" y="2267664"/>
            <a:ext cx="4343400" cy="70413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4648200" y="1524000"/>
            <a:ext cx="4343400" cy="14478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152400" y="1496911"/>
            <a:ext cx="4343400" cy="70413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dirty="0"/>
              <a:t>Overview </a:t>
            </a: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TextBox 4"/>
          <p:cNvSpPr txBox="1"/>
          <p:nvPr/>
        </p:nvSpPr>
        <p:spPr>
          <a:xfrm>
            <a:off x="228600" y="1568708"/>
            <a:ext cx="4191000" cy="4616648"/>
          </a:xfrm>
          <a:prstGeom prst="rect">
            <a:avLst/>
          </a:prstGeom>
          <a:noFill/>
        </p:spPr>
        <p:txBody>
          <a:bodyPr wrap="square" rtlCol="0">
            <a:spAutoFit/>
          </a:bodyPr>
          <a:lstStyle/>
          <a:p>
            <a:pPr algn="just"/>
            <a:r>
              <a:rPr lang="en-US" sz="1400" b="1" dirty="0">
                <a:latin typeface="Verdana" pitchFamily="34" charset="0"/>
                <a:ea typeface="Verdana" pitchFamily="34" charset="0"/>
                <a:cs typeface="Verdana" pitchFamily="34" charset="0"/>
              </a:rPr>
              <a:t>First 16- bit processor released by INTEL in the year 1978</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HMOS technique</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Approximately 29, 000 transistors, 40 pin  DIP, 5V supply</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Does not have internal clock; external asymmetric clock source with 33% duty cycle</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20-bit address to access memory </a:t>
            </a:r>
            <a:r>
              <a:rPr lang="en-US" sz="1400" b="1" dirty="0">
                <a:latin typeface="Verdana" pitchFamily="34" charset="0"/>
                <a:ea typeface="Verdana" pitchFamily="34" charset="0"/>
                <a:cs typeface="Verdana" pitchFamily="34" charset="0"/>
                <a:sym typeface="Symbol"/>
              </a:rPr>
              <a:t> can address up to 2</a:t>
            </a:r>
            <a:r>
              <a:rPr lang="en-US" sz="1400" b="1" baseline="30000" dirty="0">
                <a:latin typeface="Verdana" pitchFamily="34" charset="0"/>
                <a:ea typeface="Verdana" pitchFamily="34" charset="0"/>
                <a:cs typeface="Verdana" pitchFamily="34" charset="0"/>
                <a:sym typeface="Symbol"/>
              </a:rPr>
              <a:t>20</a:t>
            </a:r>
            <a:r>
              <a:rPr lang="en-US" sz="1400" b="1" dirty="0">
                <a:latin typeface="Verdana" pitchFamily="34" charset="0"/>
                <a:ea typeface="Verdana" pitchFamily="34" charset="0"/>
                <a:cs typeface="Verdana" pitchFamily="34" charset="0"/>
                <a:sym typeface="Symbol"/>
              </a:rPr>
              <a:t> = 1 megabytes of memory space.</a:t>
            </a:r>
          </a:p>
          <a:p>
            <a:pPr algn="just"/>
            <a:endParaRPr lang="en-US" sz="1400" b="1" dirty="0">
              <a:latin typeface="Verdana" pitchFamily="34" charset="0"/>
              <a:ea typeface="Verdana" pitchFamily="34" charset="0"/>
              <a:cs typeface="Verdana" pitchFamily="34" charset="0"/>
              <a:sym typeface="Symbol"/>
            </a:endParaRPr>
          </a:p>
          <a:p>
            <a:pPr algn="just"/>
            <a:endParaRPr lang="en-US" sz="1400" b="1" dirty="0">
              <a:latin typeface="Verdana" pitchFamily="34" charset="0"/>
              <a:ea typeface="Verdana" pitchFamily="34" charset="0"/>
              <a:cs typeface="Verdana" pitchFamily="34" charset="0"/>
              <a:sym typeface="Symbol"/>
            </a:endParaRPr>
          </a:p>
        </p:txBody>
      </p:sp>
      <mc:AlternateContent xmlns:mc="http://schemas.openxmlformats.org/markup-compatibility/2006" xmlns:a14="http://schemas.microsoft.com/office/drawing/2010/main">
        <mc:Choice Requires="a14">
          <p:sp>
            <p:nvSpPr>
              <p:cNvPr id="7" name="TextBox 6"/>
              <p:cNvSpPr txBox="1"/>
              <p:nvPr/>
            </p:nvSpPr>
            <p:spPr>
              <a:xfrm>
                <a:off x="4724400" y="1568708"/>
                <a:ext cx="4191000" cy="3108543"/>
              </a:xfrm>
              <a:prstGeom prst="rect">
                <a:avLst/>
              </a:prstGeom>
              <a:noFill/>
            </p:spPr>
            <p:txBody>
              <a:bodyPr wrap="square" rtlCol="0">
                <a:spAutoFit/>
              </a:bodyPr>
              <a:lstStyle/>
              <a:p>
                <a:pPr algn="just"/>
                <a:r>
                  <a:rPr lang="en-US" sz="1400" b="1" dirty="0">
                    <a:latin typeface="Verdana" pitchFamily="34" charset="0"/>
                    <a:ea typeface="Verdana" pitchFamily="34" charset="0"/>
                    <a:cs typeface="Verdana" pitchFamily="34" charset="0"/>
                    <a:sym typeface="Symbol"/>
                  </a:rPr>
                  <a:t>Addressable memory space is organized in to two banks of 512 kb each; </a:t>
                </a:r>
                <a:r>
                  <a:rPr lang="en-US" sz="1400" b="1" dirty="0">
                    <a:solidFill>
                      <a:srgbClr val="FF0066"/>
                    </a:solidFill>
                    <a:latin typeface="Verdana" pitchFamily="34" charset="0"/>
                    <a:ea typeface="Verdana" pitchFamily="34" charset="0"/>
                    <a:cs typeface="Verdana" pitchFamily="34" charset="0"/>
                    <a:sym typeface="Symbol"/>
                  </a:rPr>
                  <a:t>Even (or lower) bank </a:t>
                </a:r>
                <a:r>
                  <a:rPr lang="en-US" sz="1400" b="1" dirty="0">
                    <a:latin typeface="Verdana" pitchFamily="34" charset="0"/>
                    <a:ea typeface="Verdana" pitchFamily="34" charset="0"/>
                    <a:cs typeface="Verdana" pitchFamily="34" charset="0"/>
                    <a:sym typeface="Symbol"/>
                  </a:rPr>
                  <a:t>and</a:t>
                </a:r>
                <a:r>
                  <a:rPr lang="en-US" sz="1400" b="1" dirty="0">
                    <a:solidFill>
                      <a:srgbClr val="FF0066"/>
                    </a:solidFill>
                    <a:latin typeface="Verdana" pitchFamily="34" charset="0"/>
                    <a:ea typeface="Verdana" pitchFamily="34" charset="0"/>
                    <a:cs typeface="Verdana" pitchFamily="34" charset="0"/>
                    <a:sym typeface="Symbol"/>
                  </a:rPr>
                  <a:t> Odd (or higher) bank</a:t>
                </a:r>
                <a:r>
                  <a:rPr lang="en-US" sz="1400" b="1" dirty="0">
                    <a:latin typeface="Verdana" pitchFamily="34" charset="0"/>
                    <a:ea typeface="Verdana" pitchFamily="34" charset="0"/>
                    <a:cs typeface="Verdana" pitchFamily="34" charset="0"/>
                    <a:sym typeface="Symbol"/>
                  </a:rPr>
                  <a:t>. Address line A</a:t>
                </a:r>
                <a:r>
                  <a:rPr lang="en-US" sz="1400" b="1" baseline="-25000" dirty="0">
                    <a:latin typeface="Verdana" pitchFamily="34" charset="0"/>
                    <a:ea typeface="Verdana" pitchFamily="34" charset="0"/>
                    <a:cs typeface="Verdana" pitchFamily="34" charset="0"/>
                    <a:sym typeface="Symbol"/>
                  </a:rPr>
                  <a:t>0</a:t>
                </a:r>
                <a:r>
                  <a:rPr lang="en-US" sz="1400" b="1" dirty="0">
                    <a:latin typeface="Verdana" pitchFamily="34" charset="0"/>
                    <a:ea typeface="Verdana" pitchFamily="34" charset="0"/>
                    <a:cs typeface="Verdana" pitchFamily="34" charset="0"/>
                    <a:sym typeface="Symbol"/>
                  </a:rPr>
                  <a:t> is used to select even bank and control signal </a:t>
                </a:r>
                <a14:m>
                  <m:oMath xmlns:m="http://schemas.openxmlformats.org/officeDocument/2006/math">
                    <m:acc>
                      <m:accPr>
                        <m:chr m:val="̅"/>
                        <m:ctrlPr>
                          <a:rPr lang="en-US" sz="1400" b="1" i="1">
                            <a:latin typeface="Cambria Math" panose="02040503050406030204" pitchFamily="18" charset="0"/>
                            <a:ea typeface="Verdana" pitchFamily="34" charset="0"/>
                            <a:cs typeface="Verdana" pitchFamily="34" charset="0"/>
                            <a:sym typeface="Symbol"/>
                          </a:rPr>
                        </m:ctrlPr>
                      </m:accPr>
                      <m:e>
                        <m:r>
                          <a:rPr lang="en-US" sz="1400" b="1">
                            <a:latin typeface="Cambria Math"/>
                            <a:ea typeface="Verdana" pitchFamily="34" charset="0"/>
                            <a:cs typeface="Verdana" pitchFamily="34" charset="0"/>
                            <a:sym typeface="Symbol"/>
                          </a:rPr>
                          <m:t>𝐁𝐇𝐄</m:t>
                        </m:r>
                      </m:e>
                    </m:acc>
                  </m:oMath>
                </a14:m>
                <a:endParaRPr lang="en-US" sz="1400" b="1" dirty="0">
                  <a:latin typeface="Verdana" pitchFamily="34" charset="0"/>
                  <a:ea typeface="Verdana" pitchFamily="34" charset="0"/>
                  <a:cs typeface="Verdana" pitchFamily="34" charset="0"/>
                  <a:sym typeface="Symbol"/>
                </a:endParaRPr>
              </a:p>
              <a:p>
                <a:pPr algn="just"/>
                <a:r>
                  <a:rPr lang="en-US" sz="1400" b="1" dirty="0">
                    <a:latin typeface="Verdana" pitchFamily="34" charset="0"/>
                    <a:ea typeface="Verdana" pitchFamily="34" charset="0"/>
                    <a:cs typeface="Verdana" pitchFamily="34" charset="0"/>
                    <a:sym typeface="Symbol"/>
                  </a:rPr>
                  <a:t>is used  to access odd bank</a:t>
                </a:r>
              </a:p>
              <a:p>
                <a:pPr algn="just"/>
                <a:endParaRPr lang="en-US" sz="1400" b="1" dirty="0">
                  <a:latin typeface="Verdana" pitchFamily="34" charset="0"/>
                  <a:ea typeface="Verdana" pitchFamily="34" charset="0"/>
                  <a:cs typeface="Verdana" pitchFamily="34" charset="0"/>
                  <a:sym typeface="Symbol"/>
                </a:endParaRPr>
              </a:p>
              <a:p>
                <a:pPr algn="just"/>
                <a:r>
                  <a:rPr lang="en-US" sz="1400" b="1" dirty="0">
                    <a:latin typeface="Verdana" pitchFamily="34" charset="0"/>
                    <a:ea typeface="Verdana" pitchFamily="34" charset="0"/>
                    <a:cs typeface="Verdana" pitchFamily="34" charset="0"/>
                    <a:sym typeface="Symbol"/>
                  </a:rPr>
                  <a:t>Uses a separate 16 bit address for I/O mapped devices  can generate 2</a:t>
                </a:r>
                <a:r>
                  <a:rPr lang="en-US" sz="1400" b="1" baseline="30000" dirty="0">
                    <a:latin typeface="Verdana" pitchFamily="34" charset="0"/>
                    <a:ea typeface="Verdana" pitchFamily="34" charset="0"/>
                    <a:cs typeface="Verdana" pitchFamily="34" charset="0"/>
                    <a:sym typeface="Symbol"/>
                  </a:rPr>
                  <a:t>16</a:t>
                </a:r>
                <a:r>
                  <a:rPr lang="en-US" sz="1400" b="1" dirty="0">
                    <a:latin typeface="Verdana" pitchFamily="34" charset="0"/>
                    <a:ea typeface="Verdana" pitchFamily="34" charset="0"/>
                    <a:cs typeface="Verdana" pitchFamily="34" charset="0"/>
                    <a:sym typeface="Symbol"/>
                  </a:rPr>
                  <a:t> = 64 k addresses.</a:t>
                </a:r>
              </a:p>
              <a:p>
                <a:pPr algn="just"/>
                <a:endParaRPr lang="en-US" sz="1400" b="1" dirty="0">
                  <a:latin typeface="Verdana" pitchFamily="34" charset="0"/>
                  <a:ea typeface="Verdana" pitchFamily="34" charset="0"/>
                  <a:cs typeface="Verdana" pitchFamily="34" charset="0"/>
                  <a:sym typeface="Symbol"/>
                </a:endParaRPr>
              </a:p>
              <a:p>
                <a:pPr algn="just"/>
                <a:r>
                  <a:rPr lang="en-US" sz="1400" b="1" dirty="0">
                    <a:latin typeface="Verdana" pitchFamily="34" charset="0"/>
                    <a:ea typeface="Verdana" pitchFamily="34" charset="0"/>
                    <a:cs typeface="Verdana" pitchFamily="34" charset="0"/>
                    <a:sym typeface="Symbol"/>
                  </a:rPr>
                  <a:t>Operates in two modes: </a:t>
                </a:r>
                <a:r>
                  <a:rPr lang="en-US" sz="1400" b="1" dirty="0">
                    <a:solidFill>
                      <a:srgbClr val="FF0066"/>
                    </a:solidFill>
                    <a:latin typeface="Verdana" pitchFamily="34" charset="0"/>
                    <a:ea typeface="Verdana" pitchFamily="34" charset="0"/>
                    <a:cs typeface="Verdana" pitchFamily="34" charset="0"/>
                    <a:sym typeface="Symbol"/>
                  </a:rPr>
                  <a:t>minimum mode </a:t>
                </a:r>
                <a:r>
                  <a:rPr lang="en-US" sz="1400" b="1" dirty="0">
                    <a:latin typeface="Verdana" pitchFamily="34" charset="0"/>
                    <a:ea typeface="Verdana" pitchFamily="34" charset="0"/>
                    <a:cs typeface="Verdana" pitchFamily="34" charset="0"/>
                    <a:sym typeface="Symbol"/>
                  </a:rPr>
                  <a:t>and </a:t>
                </a:r>
                <a:r>
                  <a:rPr lang="en-US" sz="1400" b="1" dirty="0">
                    <a:solidFill>
                      <a:srgbClr val="FF0066"/>
                    </a:solidFill>
                    <a:latin typeface="Verdana" pitchFamily="34" charset="0"/>
                    <a:ea typeface="Verdana" pitchFamily="34" charset="0"/>
                    <a:cs typeface="Verdana" pitchFamily="34" charset="0"/>
                    <a:sym typeface="Symbol"/>
                  </a:rPr>
                  <a:t>maximum mode</a:t>
                </a:r>
                <a:r>
                  <a:rPr lang="en-US" sz="1400" b="1" dirty="0">
                    <a:latin typeface="Verdana" pitchFamily="34" charset="0"/>
                    <a:ea typeface="Verdana" pitchFamily="34" charset="0"/>
                    <a:cs typeface="Verdana" pitchFamily="34" charset="0"/>
                    <a:sym typeface="Symbol"/>
                  </a:rPr>
                  <a:t>, decided by the signal at MN and </a:t>
                </a:r>
                <a14:m>
                  <m:oMath xmlns:m="http://schemas.openxmlformats.org/officeDocument/2006/math">
                    <m:acc>
                      <m:accPr>
                        <m:chr m:val="̅"/>
                        <m:ctrlPr>
                          <a:rPr lang="en-US" sz="1400" b="1" i="1" smtClean="0">
                            <a:latin typeface="Cambria Math" panose="02040503050406030204" pitchFamily="18" charset="0"/>
                            <a:ea typeface="Verdana" pitchFamily="34" charset="0"/>
                            <a:cs typeface="Verdana" pitchFamily="34" charset="0"/>
                            <a:sym typeface="Symbol"/>
                          </a:rPr>
                        </m:ctrlPr>
                      </m:accPr>
                      <m:e>
                        <m:r>
                          <a:rPr lang="en-US" sz="1400" b="1" i="0" smtClean="0">
                            <a:latin typeface="Cambria Math"/>
                            <a:ea typeface="Verdana" pitchFamily="34" charset="0"/>
                            <a:cs typeface="Verdana" pitchFamily="34" charset="0"/>
                            <a:sym typeface="Symbol"/>
                          </a:rPr>
                          <m:t>𝐌𝐗</m:t>
                        </m:r>
                      </m:e>
                    </m:acc>
                  </m:oMath>
                </a14:m>
                <a:r>
                  <a:rPr lang="en-US" sz="1400" b="1" dirty="0">
                    <a:latin typeface="Verdana" pitchFamily="34" charset="0"/>
                    <a:ea typeface="Verdana" pitchFamily="34" charset="0"/>
                    <a:cs typeface="Verdana" pitchFamily="34" charset="0"/>
                    <a:sym typeface="Symbol"/>
                  </a:rPr>
                  <a:t> pins.</a:t>
                </a:r>
                <a:endParaRPr lang="en-US" sz="1400" b="1" dirty="0">
                  <a:latin typeface="Verdana" pitchFamily="34" charset="0"/>
                  <a:ea typeface="Verdana" pitchFamily="34" charset="0"/>
                  <a:cs typeface="Verdana"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24400" y="1568708"/>
                <a:ext cx="4191000" cy="3108543"/>
              </a:xfrm>
              <a:prstGeom prst="rect">
                <a:avLst/>
              </a:prstGeom>
              <a:blipFill rotWithShape="1">
                <a:blip r:embed="rId3"/>
                <a:stretch>
                  <a:fillRect l="-291" t="-196" r="-291" b="-98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85E6815B-E59C-4D87-B1F6-ECBDD22AF1DC}" type="slidenum">
              <a:rPr lang="en-US" smtClean="0"/>
              <a:pPr/>
              <a:t>6</a:t>
            </a:fld>
            <a:endParaRPr lang="en-US" dirty="0"/>
          </a:p>
        </p:txBody>
      </p:sp>
    </p:spTree>
    <p:extLst>
      <p:ext uri="{BB962C8B-B14F-4D97-AF65-F5344CB8AC3E}">
        <p14:creationId xmlns:p14="http://schemas.microsoft.com/office/powerpoint/2010/main" val="246577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036E-6 L 3.33333E-6 0.11933 " pathEditMode="relative" rAng="0" ptsTypes="AA">
                                      <p:cBhvr>
                                        <p:cTn id="6" dur="500" fill="hold"/>
                                        <p:tgtEl>
                                          <p:spTgt spid="4"/>
                                        </p:tgtEl>
                                        <p:attrNameLst>
                                          <p:attrName>ppt_x</p:attrName>
                                          <p:attrName>ppt_y</p:attrName>
                                        </p:attrNameLst>
                                      </p:cBhvr>
                                      <p:rCtr x="0" y="596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3.33333E-6 0.11933 L 3.33333E-6 0.25254 " pathEditMode="relative" rAng="0" ptsTypes="AA">
                                      <p:cBhvr>
                                        <p:cTn id="10" dur="500" fill="hold"/>
                                        <p:tgtEl>
                                          <p:spTgt spid="4"/>
                                        </p:tgtEl>
                                        <p:attrNameLst>
                                          <p:attrName>ppt_x</p:attrName>
                                          <p:attrName>ppt_y</p:attrName>
                                        </p:attrNameLst>
                                      </p:cBhvr>
                                      <p:rCtr x="0" y="666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3.33333E-6 0.25254 L 3.33333E-6 0.38575 " pathEditMode="relative" rAng="0" ptsTypes="AA">
                                      <p:cBhvr>
                                        <p:cTn id="14" dur="500" fill="hold"/>
                                        <p:tgtEl>
                                          <p:spTgt spid="4"/>
                                        </p:tgtEl>
                                        <p:attrNameLst>
                                          <p:attrName>ppt_x</p:attrName>
                                          <p:attrName>ppt_y</p:attrName>
                                        </p:attrNameLst>
                                      </p:cBhvr>
                                      <p:rCtr x="0" y="666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3.33333E-6 0.38575 L 3.33333E-6 0.54116 " pathEditMode="relative" rAng="0" ptsTypes="AA">
                                      <p:cBhvr>
                                        <p:cTn id="18" dur="500" fill="hold"/>
                                        <p:tgtEl>
                                          <p:spTgt spid="4"/>
                                        </p:tgtEl>
                                        <p:attrNameLst>
                                          <p:attrName>ppt_x</p:attrName>
                                          <p:attrName>ppt_y</p:attrName>
                                        </p:attrNameLst>
                                      </p:cBhvr>
                                      <p:rCtr x="0" y="7771"/>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4"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42" presetClass="path" presetSubtype="0" accel="50000" decel="50000" fill="hold" grpId="1" nodeType="withEffect">
                                  <p:stCondLst>
                                    <p:cond delay="0"/>
                                  </p:stCondLst>
                                  <p:childTnLst>
                                    <p:animMotion origin="layout" path="M -3.33333E-6 -1.11933E-6 L -3.33333E-6 0.11795 " pathEditMode="relative" rAng="0" ptsTypes="AA">
                                      <p:cBhvr>
                                        <p:cTn id="34" dur="500" fill="hold"/>
                                        <p:tgtEl>
                                          <p:spTgt spid="10"/>
                                        </p:tgtEl>
                                        <p:attrNameLst>
                                          <p:attrName>ppt_x</p:attrName>
                                          <p:attrName>ppt_y</p:attrName>
                                        </p:attrNameLst>
                                      </p:cBhvr>
                                      <p:rCtr x="0" y="5897"/>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3.33333E-6 0.11795 L -3.33333E-6 0.24006 " pathEditMode="relative" rAng="0" ptsTypes="AA">
                                      <p:cBhvr>
                                        <p:cTn id="38" dur="500" fill="hold"/>
                                        <p:tgtEl>
                                          <p:spTgt spid="10"/>
                                        </p:tgtEl>
                                        <p:attrNameLst>
                                          <p:attrName>ppt_x</p:attrName>
                                          <p:attrName>ppt_y</p:attrName>
                                        </p:attrNameLst>
                                      </p:cBhvr>
                                      <p:rCtr x="0" y="6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9" grpId="0" animBg="1"/>
      <p:bldP spid="9" grpId="1" animBg="1"/>
      <p:bldP spid="4" grpId="0" animBg="1"/>
      <p:bldP spid="4" grpId="1" animBg="1"/>
      <p:bldP spid="4" grpId="2" animBg="1"/>
      <p:bldP spid="4" grpId="3" animBg="1"/>
      <p:bldP spid="4" grpId="4"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1738952"/>
            <a:ext cx="7924800" cy="762000"/>
          </a:xfrm>
          <a:prstGeom prst="roundRect">
            <a:avLst/>
          </a:prstGeom>
          <a:solidFill>
            <a:srgbClr val="66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1. Data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TextBox 4"/>
          <p:cNvSpPr txBox="1"/>
          <p:nvPr/>
        </p:nvSpPr>
        <p:spPr>
          <a:xfrm>
            <a:off x="533400" y="1752600"/>
            <a:ext cx="8001000" cy="3693319"/>
          </a:xfrm>
          <a:prstGeom prst="rect">
            <a:avLst/>
          </a:prstGeom>
          <a:noFill/>
        </p:spPr>
        <p:txBody>
          <a:bodyPr wrap="square" rtlCol="0">
            <a:spAutoFit/>
          </a:bodyPr>
          <a:lstStyle/>
          <a:p>
            <a:pPr algn="ctr"/>
            <a:r>
              <a:rPr lang="en-US" b="1" dirty="0"/>
              <a:t>Instructions that are used to transfer data/ address in to registers, memory locations and I/O ports.</a:t>
            </a:r>
          </a:p>
          <a:p>
            <a:pPr algn="ctr"/>
            <a:endParaRPr lang="en-US" b="1" dirty="0"/>
          </a:p>
          <a:p>
            <a:pPr algn="ctr"/>
            <a:r>
              <a:rPr lang="en-US" b="1" dirty="0"/>
              <a:t>Generally involve two operands: Source operand and Destination operand of the same size.</a:t>
            </a:r>
          </a:p>
          <a:p>
            <a:pPr algn="ctr"/>
            <a:endParaRPr lang="en-US" b="1" dirty="0"/>
          </a:p>
          <a:p>
            <a:pPr algn="ctr"/>
            <a:r>
              <a:rPr lang="en-US" b="1" dirty="0">
                <a:solidFill>
                  <a:srgbClr val="C00000"/>
                </a:solidFill>
              </a:rPr>
              <a:t>Source</a:t>
            </a:r>
            <a:r>
              <a:rPr lang="en-US" b="1" dirty="0"/>
              <a:t>: Register or a memory location or an immediate data</a:t>
            </a:r>
          </a:p>
          <a:p>
            <a:pPr algn="ctr"/>
            <a:r>
              <a:rPr lang="en-US" b="1" dirty="0">
                <a:solidFill>
                  <a:srgbClr val="C00000"/>
                </a:solidFill>
              </a:rPr>
              <a:t>Destination</a:t>
            </a:r>
            <a:r>
              <a:rPr lang="en-US" b="1" dirty="0"/>
              <a:t> : Register or a memory location. </a:t>
            </a:r>
          </a:p>
          <a:p>
            <a:pPr algn="ctr"/>
            <a:endParaRPr lang="en-US" b="1" dirty="0"/>
          </a:p>
          <a:p>
            <a:pPr algn="ctr"/>
            <a:r>
              <a:rPr lang="en-US" b="1" dirty="0"/>
              <a:t>The size should be a either a byte or a word.</a:t>
            </a:r>
          </a:p>
          <a:p>
            <a:pPr algn="ctr"/>
            <a:endParaRPr lang="en-US" b="1" dirty="0"/>
          </a:p>
          <a:p>
            <a:pPr algn="ctr"/>
            <a:r>
              <a:rPr lang="en-US" b="1" dirty="0"/>
              <a:t>A 8-bit data can only be moved to 8-bit register/ memory and a 16-bit data can be moved to 16-bit register/ memory. </a:t>
            </a:r>
          </a:p>
        </p:txBody>
      </p:sp>
    </p:spTree>
    <p:extLst>
      <p:ext uri="{BB962C8B-B14F-4D97-AF65-F5344CB8AC3E}">
        <p14:creationId xmlns:p14="http://schemas.microsoft.com/office/powerpoint/2010/main" val="290114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3.73988E-6 L 3.33333E-6 0.12427 " pathEditMode="relative" rAng="0" ptsTypes="AA">
                                      <p:cBhvr>
                                        <p:cTn id="6" dur="500" fill="hold"/>
                                        <p:tgtEl>
                                          <p:spTgt spid="7"/>
                                        </p:tgtEl>
                                        <p:attrNameLst>
                                          <p:attrName>ppt_x</p:attrName>
                                          <p:attrName>ppt_y</p:attrName>
                                        </p:attrNameLst>
                                      </p:cBhvr>
                                      <p:rCtr x="0" y="620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3.33333E-6 0.12419 L 3.33333E-6 0.2352 " pathEditMode="relative" rAng="0" ptsTypes="AA">
                                      <p:cBhvr>
                                        <p:cTn id="10" dur="500" fill="hold"/>
                                        <p:tgtEl>
                                          <p:spTgt spid="7"/>
                                        </p:tgtEl>
                                        <p:attrNameLst>
                                          <p:attrName>ppt_x</p:attrName>
                                          <p:attrName>ppt_y</p:attrName>
                                        </p:attrNameLst>
                                      </p:cBhvr>
                                      <p:rCtr x="0" y="555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3.33333E-6 0.2352 L 3.33333E-6 0.33511 " pathEditMode="relative" rAng="0" ptsTypes="AA">
                                      <p:cBhvr>
                                        <p:cTn id="14" dur="500" fill="hold"/>
                                        <p:tgtEl>
                                          <p:spTgt spid="7"/>
                                        </p:tgtEl>
                                        <p:attrNameLst>
                                          <p:attrName>ppt_x</p:attrName>
                                          <p:attrName>ppt_y</p:attrName>
                                        </p:attrNameLst>
                                      </p:cBhvr>
                                      <p:rCtr x="0" y="4995"/>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3.33333E-6 0.33511 L 3.33333E-6 0.43502 " pathEditMode="relative" rAng="0" ptsTypes="AA">
                                      <p:cBhvr>
                                        <p:cTn id="18" dur="500" fill="hold"/>
                                        <p:tgtEl>
                                          <p:spTgt spid="7"/>
                                        </p:tgtEl>
                                        <p:attrNameLst>
                                          <p:attrName>ppt_x</p:attrName>
                                          <p:attrName>ppt_y</p:attrName>
                                        </p:attrNameLst>
                                      </p:cBhvr>
                                      <p:rCtr x="0" y="4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581400" y="1281332"/>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1. Data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2794780" y="1282714"/>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MOV, XCHG, PUSH, POP, IN, OUT …</a:t>
            </a:r>
          </a:p>
        </p:txBody>
      </p:sp>
      <p:graphicFrame>
        <p:nvGraphicFramePr>
          <p:cNvPr id="13" name="Table 12"/>
          <p:cNvGraphicFramePr>
            <a:graphicFrameLocks noGrp="1"/>
          </p:cNvGraphicFramePr>
          <p:nvPr>
            <p:extLst>
              <p:ext uri="{D42A27DB-BD31-4B8C-83A1-F6EECF244321}">
                <p14:modId xmlns:p14="http://schemas.microsoft.com/office/powerpoint/2010/main" val="3616725137"/>
              </p:ext>
            </p:extLst>
          </p:nvPr>
        </p:nvGraphicFramePr>
        <p:xfrm>
          <a:off x="533400" y="1905000"/>
          <a:ext cx="8153400" cy="247216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37832">
                <a:tc>
                  <a:txBody>
                    <a:bodyPr/>
                    <a:lstStyle/>
                    <a:p>
                      <a:r>
                        <a:rPr lang="en-US" sz="1400" b="1" dirty="0">
                          <a:solidFill>
                            <a:srgbClr val="FF0000"/>
                          </a:solidFill>
                        </a:rPr>
                        <a:t>MOV reg2/ </a:t>
                      </a:r>
                      <a:r>
                        <a:rPr lang="en-US" sz="1400" b="1" dirty="0" err="1">
                          <a:solidFill>
                            <a:srgbClr val="FF0000"/>
                          </a:solidFill>
                        </a:rPr>
                        <a:t>mem</a:t>
                      </a:r>
                      <a:r>
                        <a:rPr lang="en-US" sz="1400" b="1" dirty="0">
                          <a:solidFill>
                            <a:srgbClr val="FF0000"/>
                          </a:solidFill>
                        </a:rPr>
                        <a:t>, reg1/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MOV reg2, reg1 </a:t>
                      </a:r>
                    </a:p>
                    <a:p>
                      <a:r>
                        <a:rPr lang="en-US" sz="1400" b="1" dirty="0">
                          <a:solidFill>
                            <a:schemeClr val="tx1"/>
                          </a:solidFill>
                        </a:rPr>
                        <a:t>MOV </a:t>
                      </a:r>
                      <a:r>
                        <a:rPr lang="en-US" sz="1400" b="1" dirty="0" err="1">
                          <a:solidFill>
                            <a:schemeClr val="tx1"/>
                          </a:solidFill>
                        </a:rPr>
                        <a:t>mem</a:t>
                      </a:r>
                      <a:r>
                        <a:rPr lang="en-US" sz="1400" b="1" dirty="0">
                          <a:solidFill>
                            <a:schemeClr val="tx1"/>
                          </a:solidFill>
                        </a:rPr>
                        <a:t>,</a:t>
                      </a:r>
                      <a:r>
                        <a:rPr lang="en-US" sz="1400" b="1" baseline="0" dirty="0">
                          <a:solidFill>
                            <a:schemeClr val="tx1"/>
                          </a:solidFill>
                        </a:rPr>
                        <a:t> reg1</a:t>
                      </a:r>
                    </a:p>
                    <a:p>
                      <a:r>
                        <a:rPr lang="en-US" sz="1400" b="1" baseline="0" dirty="0">
                          <a:solidFill>
                            <a:schemeClr val="tx1"/>
                          </a:solidFill>
                        </a:rPr>
                        <a:t>MOV reg2, </a:t>
                      </a:r>
                      <a:r>
                        <a:rPr lang="en-US" sz="1400" b="1" baseline="0" dirty="0" err="1">
                          <a:solidFill>
                            <a:schemeClr val="tx1"/>
                          </a:solidFill>
                        </a:rPr>
                        <a:t>mem</a:t>
                      </a:r>
                      <a:endParaRPr lang="en-US" sz="1400" b="1" dirty="0">
                        <a:solidFill>
                          <a:schemeClr val="tx1"/>
                        </a:solidFill>
                      </a:endParaRPr>
                    </a:p>
                    <a:p>
                      <a:endParaRPr lang="en-US" sz="1400" b="1" dirty="0">
                        <a:solidFill>
                          <a:srgbClr val="FF0000"/>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dirty="0">
                          <a:solidFill>
                            <a:schemeClr val="tx1"/>
                          </a:solidFill>
                        </a:rPr>
                        <a:t> </a:t>
                      </a:r>
                      <a:r>
                        <a:rPr lang="en-US" sz="1400" b="1" dirty="0">
                          <a:solidFill>
                            <a:schemeClr val="tx1"/>
                          </a:solidFill>
                          <a:sym typeface="Symbol"/>
                        </a:rPr>
                        <a:t> (reg1) </a:t>
                      </a:r>
                    </a:p>
                    <a:p>
                      <a:r>
                        <a:rPr lang="en-US" sz="1400" b="1" dirty="0">
                          <a:solidFill>
                            <a:schemeClr val="tx1"/>
                          </a:solidFill>
                          <a:sym typeface="Symbol"/>
                        </a:rPr>
                        <a:t>(reg2)</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100568">
                <a:tc>
                  <a:txBody>
                    <a:bodyPr/>
                    <a:lstStyle/>
                    <a:p>
                      <a:r>
                        <a:rPr lang="en-US" sz="1400" b="1" dirty="0">
                          <a:solidFill>
                            <a:srgbClr val="FF0000"/>
                          </a:solidFill>
                        </a:rPr>
                        <a:t>MOV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r>
                        <a:rPr lang="en-US" sz="1400" b="1" dirty="0">
                          <a:solidFill>
                            <a:srgbClr val="FF0000"/>
                          </a:solidFill>
                        </a:rPr>
                        <a:t>, data</a:t>
                      </a:r>
                    </a:p>
                    <a:p>
                      <a:endParaRPr lang="en-US" sz="1400" b="1" dirty="0">
                        <a:solidFill>
                          <a:srgbClr val="FF0000"/>
                        </a:solidFill>
                      </a:endParaRPr>
                    </a:p>
                    <a:p>
                      <a:r>
                        <a:rPr lang="en-US" sz="1400" b="1" dirty="0">
                          <a:solidFill>
                            <a:schemeClr val="tx1"/>
                          </a:solidFill>
                        </a:rPr>
                        <a:t>MOV </a:t>
                      </a:r>
                      <a:r>
                        <a:rPr lang="en-US" sz="1400" b="1" dirty="0" err="1">
                          <a:solidFill>
                            <a:schemeClr val="tx1"/>
                          </a:solidFill>
                        </a:rPr>
                        <a:t>reg</a:t>
                      </a:r>
                      <a:r>
                        <a:rPr lang="en-US" sz="1400" b="1" dirty="0">
                          <a:solidFill>
                            <a:schemeClr val="tx1"/>
                          </a:solidFill>
                        </a:rPr>
                        <a:t>, data</a:t>
                      </a:r>
                    </a:p>
                    <a:p>
                      <a:r>
                        <a:rPr lang="en-US" sz="1400" b="1" dirty="0">
                          <a:solidFill>
                            <a:schemeClr val="tx1"/>
                          </a:solidFill>
                        </a:rPr>
                        <a:t>MOV </a:t>
                      </a:r>
                      <a:r>
                        <a:rPr lang="en-US" sz="1400" b="1" dirty="0" err="1">
                          <a:solidFill>
                            <a:schemeClr val="tx1"/>
                          </a:solidFill>
                        </a:rPr>
                        <a:t>mem</a:t>
                      </a:r>
                      <a:r>
                        <a:rPr lang="en-US" sz="1400" b="1" dirty="0">
                          <a:solidFill>
                            <a:schemeClr val="tx1"/>
                          </a:solidFill>
                        </a:rPr>
                        <a:t>, data</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a:t>
                      </a:r>
                      <a:r>
                        <a:rPr lang="en-US" sz="1400" b="1" dirty="0" err="1">
                          <a:solidFill>
                            <a:schemeClr val="tx1"/>
                          </a:solidFill>
                        </a:rPr>
                        <a:t>reg</a:t>
                      </a:r>
                      <a:r>
                        <a:rPr lang="en-US" sz="1400" b="1" dirty="0">
                          <a:solidFill>
                            <a:schemeClr val="tx1"/>
                          </a:solidFill>
                        </a:rPr>
                        <a:t>) </a:t>
                      </a:r>
                      <a:r>
                        <a:rPr lang="en-US" sz="1400" b="1" dirty="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23191234"/>
              </p:ext>
            </p:extLst>
          </p:nvPr>
        </p:nvGraphicFramePr>
        <p:xfrm>
          <a:off x="533400" y="4690632"/>
          <a:ext cx="8153400" cy="117676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176768">
                <a:tc>
                  <a:txBody>
                    <a:bodyPr/>
                    <a:lstStyle/>
                    <a:p>
                      <a:r>
                        <a:rPr lang="en-US" sz="1400" b="1" dirty="0">
                          <a:solidFill>
                            <a:srgbClr val="FF0000"/>
                          </a:solidFill>
                        </a:rPr>
                        <a:t>XCHG reg2/ </a:t>
                      </a:r>
                      <a:r>
                        <a:rPr lang="en-US" sz="1400" b="1" dirty="0" err="1">
                          <a:solidFill>
                            <a:srgbClr val="FF0000"/>
                          </a:solidFill>
                        </a:rPr>
                        <a:t>mem</a:t>
                      </a:r>
                      <a:r>
                        <a:rPr lang="en-US" sz="1400" b="1" dirty="0">
                          <a:solidFill>
                            <a:srgbClr val="FF0000"/>
                          </a:solidFill>
                        </a:rPr>
                        <a:t>, reg1</a:t>
                      </a:r>
                    </a:p>
                    <a:p>
                      <a:endParaRPr lang="en-US" sz="1400" b="1" dirty="0">
                        <a:solidFill>
                          <a:srgbClr val="FF0000"/>
                        </a:solidFill>
                      </a:endParaRPr>
                    </a:p>
                    <a:p>
                      <a:r>
                        <a:rPr lang="en-US" sz="1400" b="1" dirty="0">
                          <a:solidFill>
                            <a:schemeClr val="tx1"/>
                          </a:solidFill>
                        </a:rPr>
                        <a:t>XCHG reg2, reg1</a:t>
                      </a:r>
                    </a:p>
                    <a:p>
                      <a:r>
                        <a:rPr lang="en-US" sz="1400" b="1" dirty="0">
                          <a:solidFill>
                            <a:schemeClr val="tx1"/>
                          </a:solidFill>
                        </a:rPr>
                        <a:t>XCHG </a:t>
                      </a:r>
                      <a:r>
                        <a:rPr lang="en-US" sz="1400" b="1" dirty="0" err="1">
                          <a:solidFill>
                            <a:schemeClr val="tx1"/>
                          </a:solidFill>
                        </a:rPr>
                        <a:t>mem</a:t>
                      </a:r>
                      <a:r>
                        <a:rPr lang="en-US" sz="1400" b="1" dirty="0">
                          <a:solidFill>
                            <a:schemeClr val="tx1"/>
                          </a:solidFill>
                        </a:rPr>
                        <a:t>, reg1</a:t>
                      </a:r>
                    </a:p>
                    <a:p>
                      <a:endParaRPr lang="en-US" sz="1400" b="1" dirty="0">
                        <a:solidFill>
                          <a:srgbClr val="FF0000"/>
                        </a:solidFill>
                      </a:endParaRP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dirty="0">
                          <a:solidFill>
                            <a:schemeClr val="tx1"/>
                          </a:solidFill>
                        </a:rPr>
                        <a:t> </a:t>
                      </a:r>
                      <a:r>
                        <a:rPr lang="en-US" sz="1400" b="1" dirty="0">
                          <a:solidFill>
                            <a:schemeClr val="tx1"/>
                          </a:solidFill>
                          <a:sym typeface="Symbol"/>
                        </a:rPr>
                        <a:t> (reg1) </a:t>
                      </a: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525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206220" y="1281332"/>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1. Data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4447736" y="1282714"/>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MOV, XCHG, PUSH, POP, IN, OUT …</a:t>
            </a:r>
          </a:p>
        </p:txBody>
      </p:sp>
      <p:graphicFrame>
        <p:nvGraphicFramePr>
          <p:cNvPr id="13" name="Table 12"/>
          <p:cNvGraphicFramePr>
            <a:graphicFrameLocks noGrp="1"/>
          </p:cNvGraphicFramePr>
          <p:nvPr>
            <p:extLst>
              <p:ext uri="{D42A27DB-BD31-4B8C-83A1-F6EECF244321}">
                <p14:modId xmlns:p14="http://schemas.microsoft.com/office/powerpoint/2010/main" val="564547039"/>
              </p:ext>
            </p:extLst>
          </p:nvPr>
        </p:nvGraphicFramePr>
        <p:xfrm>
          <a:off x="533400" y="1905000"/>
          <a:ext cx="8153400" cy="24384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37832">
                <a:tc>
                  <a:txBody>
                    <a:bodyPr/>
                    <a:lstStyle/>
                    <a:p>
                      <a:r>
                        <a:rPr lang="en-US" sz="1400" b="1" dirty="0">
                          <a:solidFill>
                            <a:srgbClr val="FF0000"/>
                          </a:solidFill>
                        </a:rPr>
                        <a:t>PUSH reg16/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PUSH reg16</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PUSH </a:t>
                      </a:r>
                      <a:r>
                        <a:rPr lang="en-US" sz="1400" b="1" dirty="0" err="1">
                          <a:solidFill>
                            <a:schemeClr val="tx1"/>
                          </a:solidFill>
                        </a:rPr>
                        <a:t>mem</a:t>
                      </a:r>
                      <a:endParaRPr lang="en-US" sz="1400" b="1" dirty="0">
                        <a:solidFill>
                          <a:schemeClr val="tx1"/>
                        </a:solidFill>
                      </a:endParaRPr>
                    </a:p>
                    <a:p>
                      <a:endParaRPr lang="en-US" sz="1400" b="1" dirty="0">
                        <a:solidFill>
                          <a:srgbClr val="FF0000"/>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(SP) </a:t>
                      </a:r>
                      <a:r>
                        <a:rPr lang="en-US" sz="1400" b="1" dirty="0">
                          <a:solidFill>
                            <a:schemeClr val="tx1"/>
                          </a:solidFill>
                          <a:sym typeface="Symbol"/>
                        </a:rPr>
                        <a:t> (SP) – 2</a:t>
                      </a:r>
                    </a:p>
                    <a:p>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(SS) x 16</a:t>
                      </a:r>
                      <a:r>
                        <a:rPr lang="en-US" sz="1400" b="1" baseline="-25000" dirty="0">
                          <a:solidFill>
                            <a:schemeClr val="tx1"/>
                          </a:solidFill>
                          <a:sym typeface="Symbol"/>
                        </a:rPr>
                        <a:t>10</a:t>
                      </a:r>
                      <a:r>
                        <a:rPr lang="en-US" sz="1400" b="1" baseline="0" dirty="0">
                          <a:solidFill>
                            <a:schemeClr val="tx1"/>
                          </a:solidFill>
                          <a:sym typeface="Symbol"/>
                        </a:rPr>
                        <a:t> + SP</a:t>
                      </a:r>
                      <a:endParaRPr lang="en-US" sz="1400" b="1" dirty="0">
                        <a:solidFill>
                          <a:schemeClr val="tx1"/>
                        </a:solidFill>
                        <a:sym typeface="Symbol"/>
                      </a:endParaRPr>
                    </a:p>
                    <a:p>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a:t>
                      </a: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+ 1</a:t>
                      </a:r>
                      <a:r>
                        <a:rPr lang="en-US" sz="1400" b="1" dirty="0">
                          <a:solidFill>
                            <a:schemeClr val="tx1"/>
                          </a:solidFill>
                          <a:sym typeface="Symbol"/>
                        </a:rPr>
                        <a:t>)</a:t>
                      </a:r>
                      <a:r>
                        <a:rPr lang="en-US" sz="1400" b="1" dirty="0">
                          <a:solidFill>
                            <a:schemeClr val="tx1"/>
                          </a:solidFill>
                        </a:rPr>
                        <a:t> </a:t>
                      </a:r>
                      <a:r>
                        <a:rPr lang="en-US" sz="1400" b="1" dirty="0">
                          <a:solidFill>
                            <a:schemeClr val="tx1"/>
                          </a:solidFill>
                          <a:sym typeface="Symbol"/>
                        </a:rPr>
                        <a:t> (reg16) </a:t>
                      </a: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(SP) </a:t>
                      </a:r>
                      <a:r>
                        <a:rPr lang="en-US" sz="1400" b="1" dirty="0">
                          <a:solidFill>
                            <a:schemeClr val="tx1"/>
                          </a:solidFill>
                          <a:sym typeface="Symbol"/>
                        </a:rPr>
                        <a:t> (SP) – 2</a:t>
                      </a:r>
                    </a:p>
                    <a:p>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(SS) x 16</a:t>
                      </a:r>
                      <a:r>
                        <a:rPr lang="en-US" sz="1400" b="1" baseline="-25000" dirty="0">
                          <a:solidFill>
                            <a:schemeClr val="tx1"/>
                          </a:solidFill>
                          <a:sym typeface="Symbol"/>
                        </a:rPr>
                        <a:t>10</a:t>
                      </a:r>
                      <a:r>
                        <a:rPr lang="en-US" sz="1400" b="1" baseline="0" dirty="0">
                          <a:solidFill>
                            <a:schemeClr val="tx1"/>
                          </a:solidFill>
                          <a:sym typeface="Symbol"/>
                        </a:rPr>
                        <a:t> + SP</a:t>
                      </a:r>
                      <a:endParaRPr lang="en-US" sz="1400" b="1" dirty="0">
                        <a:solidFill>
                          <a:schemeClr val="tx1"/>
                        </a:solidFill>
                        <a:sym typeface="Symbol"/>
                      </a:endParaRPr>
                    </a:p>
                    <a:p>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a:t>
                      </a: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+ 1</a:t>
                      </a:r>
                      <a:r>
                        <a:rPr lang="en-US" sz="1400" b="1" dirty="0">
                          <a:solidFill>
                            <a:schemeClr val="tx1"/>
                          </a:solidFill>
                          <a:sym typeface="Symbol"/>
                        </a:rPr>
                        <a:t>)</a:t>
                      </a:r>
                      <a:r>
                        <a:rPr lang="en-US" sz="1400" b="1" dirty="0">
                          <a:solidFill>
                            <a:schemeClr val="tx1"/>
                          </a:solidFil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129014008"/>
              </p:ext>
            </p:extLst>
          </p:nvPr>
        </p:nvGraphicFramePr>
        <p:xfrm>
          <a:off x="533400" y="4343400"/>
          <a:ext cx="8153400" cy="24384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176768">
                <a:tc>
                  <a:txBody>
                    <a:bodyPr/>
                    <a:lstStyle/>
                    <a:p>
                      <a:r>
                        <a:rPr lang="en-US" sz="1400" b="1" dirty="0">
                          <a:solidFill>
                            <a:srgbClr val="FF0000"/>
                          </a:solidFill>
                        </a:rPr>
                        <a:t>POP reg16/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POP reg16</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POP </a:t>
                      </a:r>
                      <a:r>
                        <a:rPr lang="en-US" sz="1400" b="1" dirty="0" err="1">
                          <a:solidFill>
                            <a:schemeClr val="tx1"/>
                          </a:solidFill>
                        </a:rPr>
                        <a:t>mem</a:t>
                      </a:r>
                      <a:endParaRPr lang="en-US" sz="1400" b="1" dirty="0">
                        <a:solidFill>
                          <a:schemeClr val="tx1"/>
                        </a:solidFill>
                      </a:endParaRPr>
                    </a:p>
                    <a:p>
                      <a:endParaRPr lang="en-US" sz="1400" b="1" dirty="0">
                        <a:solidFill>
                          <a:srgbClr val="FF0000"/>
                        </a:solidFill>
                      </a:endParaRP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(SS) x 16</a:t>
                      </a:r>
                      <a:r>
                        <a:rPr lang="en-US" sz="1400" b="1" baseline="-25000" dirty="0">
                          <a:solidFill>
                            <a:schemeClr val="tx1"/>
                          </a:solidFill>
                          <a:sym typeface="Symbol"/>
                        </a:rPr>
                        <a:t>10</a:t>
                      </a:r>
                      <a:r>
                        <a:rPr lang="en-US" sz="1400" b="1" baseline="0" dirty="0">
                          <a:solidFill>
                            <a:schemeClr val="tx1"/>
                          </a:solidFill>
                          <a:sym typeface="Symbol"/>
                        </a:rPr>
                        <a:t> + SP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(reg16)  (MA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a:t>
                      </a: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+ 1</a:t>
                      </a:r>
                      <a:r>
                        <a:rPr lang="en-US" sz="1400" b="1" dirty="0">
                          <a:solidFill>
                            <a:schemeClr val="tx1"/>
                          </a:solidFill>
                          <a:sym typeface="Symbol"/>
                        </a:rPr>
                        <a:t>)</a:t>
                      </a:r>
                      <a:r>
                        <a:rPr lang="en-US" sz="1400" b="1"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(SP) </a:t>
                      </a:r>
                      <a:r>
                        <a:rPr lang="en-US" sz="1400" b="1" dirty="0">
                          <a:solidFill>
                            <a:schemeClr val="tx1"/>
                          </a:solidFill>
                          <a:sym typeface="Symbol"/>
                        </a:rPr>
                        <a:t> (SP) + 2</a:t>
                      </a: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(SS) x 16</a:t>
                      </a:r>
                      <a:r>
                        <a:rPr lang="en-US" sz="1400" b="1" baseline="-25000" dirty="0">
                          <a:solidFill>
                            <a:schemeClr val="tx1"/>
                          </a:solidFill>
                          <a:sym typeface="Symbol"/>
                        </a:rPr>
                        <a:t>10</a:t>
                      </a:r>
                      <a:r>
                        <a:rPr lang="en-US" sz="1400" b="1" baseline="0" dirty="0">
                          <a:solidFill>
                            <a:schemeClr val="tx1"/>
                          </a:solidFill>
                          <a:sym typeface="Symbol"/>
                        </a:rPr>
                        <a:t> + SP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  (MA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a:t>
                      </a: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+ 1</a:t>
                      </a:r>
                      <a:r>
                        <a:rPr lang="en-US" sz="1400" b="1" dirty="0">
                          <a:solidFill>
                            <a:schemeClr val="tx1"/>
                          </a:solidFill>
                          <a:sym typeface="Symbol"/>
                        </a:rPr>
                        <a:t>)</a:t>
                      </a:r>
                      <a:r>
                        <a:rPr lang="en-US" sz="1400" b="1"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(SP) </a:t>
                      </a:r>
                      <a:r>
                        <a:rPr lang="en-US" sz="1400" b="1" dirty="0">
                          <a:solidFill>
                            <a:schemeClr val="tx1"/>
                          </a:solidFill>
                          <a:sym typeface="Symbol"/>
                        </a:rPr>
                        <a:t> (SP) + 2</a:t>
                      </a:r>
                    </a:p>
                    <a:p>
                      <a:endParaRPr lang="en-US" sz="1400" b="1" dirty="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6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553200" y="1281332"/>
            <a:ext cx="541275"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1. Data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6024566" y="1282714"/>
            <a:ext cx="447335"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MOV, XCHG, PUSH, POP, IN, OUT …</a:t>
            </a:r>
          </a:p>
        </p:txBody>
      </p:sp>
      <p:graphicFrame>
        <p:nvGraphicFramePr>
          <p:cNvPr id="13" name="Table 12"/>
          <p:cNvGraphicFramePr>
            <a:graphicFrameLocks noGrp="1"/>
          </p:cNvGraphicFramePr>
          <p:nvPr>
            <p:extLst>
              <p:ext uri="{D42A27DB-BD31-4B8C-83A1-F6EECF244321}">
                <p14:modId xmlns:p14="http://schemas.microsoft.com/office/powerpoint/2010/main" val="2696588934"/>
              </p:ext>
            </p:extLst>
          </p:nvPr>
        </p:nvGraphicFramePr>
        <p:xfrm>
          <a:off x="457200" y="2167368"/>
          <a:ext cx="4056228" cy="33375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379828">
                  <a:extLst>
                    <a:ext uri="{9D8B030D-6E8A-4147-A177-3AD203B41FA5}">
                      <a16:colId xmlns:a16="http://schemas.microsoft.com/office/drawing/2014/main" val="20001"/>
                    </a:ext>
                  </a:extLst>
                </a:gridCol>
              </a:tblGrid>
              <a:tr h="1752600">
                <a:tc>
                  <a:txBody>
                    <a:bodyPr/>
                    <a:lstStyle/>
                    <a:p>
                      <a:r>
                        <a:rPr lang="en-US" sz="1400" b="1" dirty="0">
                          <a:solidFill>
                            <a:srgbClr val="FF0000"/>
                          </a:solidFill>
                        </a:rPr>
                        <a:t>IN A, [DX]</a:t>
                      </a:r>
                    </a:p>
                    <a:p>
                      <a:endParaRPr lang="en-US" sz="1400" b="1" dirty="0">
                        <a:solidFill>
                          <a:srgbClr val="FF0000"/>
                        </a:solidFill>
                      </a:endParaRPr>
                    </a:p>
                    <a:p>
                      <a:r>
                        <a:rPr lang="en-US" sz="1400" b="1" dirty="0">
                          <a:solidFill>
                            <a:schemeClr val="tx1"/>
                          </a:solidFill>
                        </a:rPr>
                        <a:t>IN AL, [DX]</a:t>
                      </a: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IN AX, [DX]</a:t>
                      </a: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err="1">
                          <a:solidFill>
                            <a:schemeClr val="tx1"/>
                          </a:solidFill>
                        </a:rPr>
                        <a:t>PORT</a:t>
                      </a:r>
                      <a:r>
                        <a:rPr lang="en-US" sz="1400" b="1" baseline="-25000" dirty="0" err="1">
                          <a:solidFill>
                            <a:schemeClr val="tx1"/>
                          </a:solidFill>
                        </a:rPr>
                        <a:t>addr</a:t>
                      </a:r>
                      <a:r>
                        <a:rPr lang="en-US" sz="1400" b="1" baseline="0" dirty="0">
                          <a:solidFill>
                            <a:schemeClr val="tx1"/>
                          </a:solidFill>
                        </a:rPr>
                        <a:t> = (DX)</a:t>
                      </a:r>
                      <a:endParaRPr lang="en-US" sz="1400" b="1" dirty="0">
                        <a:solidFill>
                          <a:schemeClr val="tx1"/>
                        </a:solidFill>
                      </a:endParaRPr>
                    </a:p>
                    <a:p>
                      <a:r>
                        <a:rPr lang="en-US" sz="1400" b="1" dirty="0">
                          <a:solidFill>
                            <a:schemeClr val="tx1"/>
                          </a:solidFill>
                        </a:rPr>
                        <a:t>(AL) </a:t>
                      </a:r>
                      <a:r>
                        <a:rPr lang="en-US" sz="1400" b="1" dirty="0">
                          <a:solidFill>
                            <a:schemeClr val="tx1"/>
                          </a:solidFill>
                          <a:sym typeface="Symbol"/>
                        </a:rPr>
                        <a:t> (PORT) </a:t>
                      </a:r>
                    </a:p>
                    <a:p>
                      <a:endParaRPr lang="en-US" sz="1400" b="1" dirty="0">
                        <a:solidFill>
                          <a:schemeClr val="tx1"/>
                        </a:solidFill>
                      </a:endParaRPr>
                    </a:p>
                    <a:p>
                      <a:r>
                        <a:rPr lang="en-US" sz="1400" b="1" dirty="0" err="1">
                          <a:solidFill>
                            <a:schemeClr val="tx1"/>
                          </a:solidFill>
                        </a:rPr>
                        <a:t>PORT</a:t>
                      </a:r>
                      <a:r>
                        <a:rPr lang="en-US" sz="1400" b="1" baseline="-25000" dirty="0" err="1">
                          <a:solidFill>
                            <a:schemeClr val="tx1"/>
                          </a:solidFill>
                        </a:rPr>
                        <a:t>addr</a:t>
                      </a:r>
                      <a:r>
                        <a:rPr lang="en-US" sz="1400" b="1" baseline="0" dirty="0">
                          <a:solidFill>
                            <a:schemeClr val="tx1"/>
                          </a:solidFill>
                        </a:rPr>
                        <a:t> = (DX)</a:t>
                      </a:r>
                      <a:endParaRPr lang="en-US" sz="1400" b="1" dirty="0">
                        <a:solidFill>
                          <a:schemeClr val="tx1"/>
                        </a:solidFill>
                      </a:endParaRPr>
                    </a:p>
                    <a:p>
                      <a:r>
                        <a:rPr lang="en-US" sz="1400" b="1" dirty="0">
                          <a:solidFill>
                            <a:schemeClr val="tx1"/>
                          </a:solidFill>
                        </a:rPr>
                        <a:t>(AX) </a:t>
                      </a:r>
                      <a:r>
                        <a:rPr lang="en-US" sz="1400" b="1" dirty="0">
                          <a:solidFill>
                            <a:schemeClr val="tx1"/>
                          </a:solidFill>
                          <a:sym typeface="Symbol"/>
                        </a:rPr>
                        <a:t> (PORT) </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337832">
                <a:tc>
                  <a:txBody>
                    <a:bodyPr/>
                    <a:lstStyle/>
                    <a:p>
                      <a:endParaRPr lang="en-US" sz="1400" b="1" dirty="0">
                        <a:solidFill>
                          <a:srgbClr val="FF0000"/>
                        </a:solidFill>
                      </a:endParaRPr>
                    </a:p>
                    <a:p>
                      <a:r>
                        <a:rPr lang="en-US" sz="1400" b="1" dirty="0">
                          <a:solidFill>
                            <a:srgbClr val="FF0000"/>
                          </a:solidFill>
                        </a:rPr>
                        <a:t>IN A, addr8</a:t>
                      </a:r>
                    </a:p>
                    <a:p>
                      <a:endParaRPr lang="en-US" sz="1400" b="1" dirty="0">
                        <a:solidFill>
                          <a:srgbClr val="FF0000"/>
                        </a:solidFill>
                      </a:endParaRPr>
                    </a:p>
                    <a:p>
                      <a:r>
                        <a:rPr lang="en-US" sz="1400" b="1" dirty="0">
                          <a:solidFill>
                            <a:schemeClr val="tx1"/>
                          </a:solidFill>
                        </a:rPr>
                        <a:t>IN AL, addr8</a:t>
                      </a: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IN AX, addr8</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(AL) </a:t>
                      </a:r>
                      <a:r>
                        <a:rPr lang="en-US" sz="1400" b="1" dirty="0">
                          <a:solidFill>
                            <a:schemeClr val="tx1"/>
                          </a:solidFill>
                          <a:sym typeface="Symbol"/>
                        </a:rPr>
                        <a:t> (addr8) </a:t>
                      </a:r>
                    </a:p>
                    <a:p>
                      <a:endParaRPr lang="en-US" sz="1400" b="1" dirty="0">
                        <a:solidFill>
                          <a:schemeClr val="tx1"/>
                        </a:solidFill>
                      </a:endParaRPr>
                    </a:p>
                    <a:p>
                      <a:r>
                        <a:rPr lang="en-US" sz="1400" b="1" dirty="0">
                          <a:solidFill>
                            <a:schemeClr val="tx1"/>
                          </a:solidFill>
                        </a:rPr>
                        <a:t>(AX) </a:t>
                      </a:r>
                      <a:r>
                        <a:rPr lang="en-US" sz="1400" b="1" dirty="0">
                          <a:solidFill>
                            <a:schemeClr val="tx1"/>
                          </a:solidFill>
                          <a:sym typeface="Symbol"/>
                        </a:rPr>
                        <a:t> (addr8)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90617268"/>
              </p:ext>
            </p:extLst>
          </p:nvPr>
        </p:nvGraphicFramePr>
        <p:xfrm>
          <a:off x="4724400" y="2133600"/>
          <a:ext cx="4191000" cy="3377943"/>
        </p:xfrm>
        <a:graphic>
          <a:graphicData uri="http://schemas.openxmlformats.org/drawingml/2006/table">
            <a:tbl>
              <a:tblPr firstRow="1" bandRow="1">
                <a:tableStyleId>{5C22544A-7EE6-4342-B048-85BDC9FD1C3A}</a:tableStyleId>
              </a:tblPr>
              <a:tblGrid>
                <a:gridCol w="1919243">
                  <a:extLst>
                    <a:ext uri="{9D8B030D-6E8A-4147-A177-3AD203B41FA5}">
                      <a16:colId xmlns:a16="http://schemas.microsoft.com/office/drawing/2014/main" val="20000"/>
                    </a:ext>
                  </a:extLst>
                </a:gridCol>
                <a:gridCol w="2271757">
                  <a:extLst>
                    <a:ext uri="{9D8B030D-6E8A-4147-A177-3AD203B41FA5}">
                      <a16:colId xmlns:a16="http://schemas.microsoft.com/office/drawing/2014/main" val="20001"/>
                    </a:ext>
                  </a:extLst>
                </a:gridCol>
              </a:tblGrid>
              <a:tr h="1792983">
                <a:tc>
                  <a:txBody>
                    <a:bodyPr/>
                    <a:lstStyle/>
                    <a:p>
                      <a:r>
                        <a:rPr lang="en-US" sz="1400" b="1" dirty="0">
                          <a:solidFill>
                            <a:srgbClr val="FF0000"/>
                          </a:solidFill>
                        </a:rPr>
                        <a:t>OUT [DX], A</a:t>
                      </a:r>
                    </a:p>
                    <a:p>
                      <a:endParaRPr lang="en-US" sz="1400" b="1" dirty="0">
                        <a:solidFill>
                          <a:srgbClr val="FF0000"/>
                        </a:solidFill>
                      </a:endParaRPr>
                    </a:p>
                    <a:p>
                      <a:r>
                        <a:rPr lang="en-US" sz="1400" b="1" dirty="0">
                          <a:solidFill>
                            <a:schemeClr val="tx1"/>
                          </a:solidFill>
                        </a:rPr>
                        <a:t>OUT [DX], AL</a:t>
                      </a: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OUT [DX], AX</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err="1">
                          <a:solidFill>
                            <a:schemeClr val="tx1"/>
                          </a:solidFill>
                        </a:rPr>
                        <a:t>PORT</a:t>
                      </a:r>
                      <a:r>
                        <a:rPr lang="en-US" sz="1400" b="1" baseline="-25000" dirty="0" err="1">
                          <a:solidFill>
                            <a:schemeClr val="tx1"/>
                          </a:solidFill>
                        </a:rPr>
                        <a:t>addr</a:t>
                      </a:r>
                      <a:r>
                        <a:rPr lang="en-US" sz="1400" b="1" baseline="0" dirty="0">
                          <a:solidFill>
                            <a:schemeClr val="tx1"/>
                          </a:solidFill>
                        </a:rPr>
                        <a:t> = (DX)</a:t>
                      </a:r>
                      <a:endParaRPr lang="en-US" sz="1400" b="1" dirty="0">
                        <a:solidFill>
                          <a:schemeClr val="tx1"/>
                        </a:solidFill>
                      </a:endParaRPr>
                    </a:p>
                    <a:p>
                      <a:r>
                        <a:rPr lang="en-US" sz="1400" b="1" dirty="0">
                          <a:solidFill>
                            <a:schemeClr val="tx1"/>
                          </a:solidFill>
                          <a:sym typeface="Symbol"/>
                        </a:rPr>
                        <a:t>(PORT)  (AL)</a:t>
                      </a:r>
                    </a:p>
                    <a:p>
                      <a:endParaRPr lang="en-US" sz="1400" b="1" dirty="0">
                        <a:solidFill>
                          <a:schemeClr val="tx1"/>
                        </a:solidFill>
                      </a:endParaRPr>
                    </a:p>
                    <a:p>
                      <a:r>
                        <a:rPr lang="en-US" sz="1400" b="1" dirty="0" err="1">
                          <a:solidFill>
                            <a:schemeClr val="tx1"/>
                          </a:solidFill>
                        </a:rPr>
                        <a:t>PORT</a:t>
                      </a:r>
                      <a:r>
                        <a:rPr lang="en-US" sz="1400" b="1" baseline="-25000" dirty="0" err="1">
                          <a:solidFill>
                            <a:schemeClr val="tx1"/>
                          </a:solidFill>
                        </a:rPr>
                        <a:t>addr</a:t>
                      </a:r>
                      <a:r>
                        <a:rPr lang="en-US" sz="1400" b="1" baseline="0" dirty="0">
                          <a:solidFill>
                            <a:schemeClr val="tx1"/>
                          </a:solidFill>
                        </a:rPr>
                        <a:t> = (DX)</a:t>
                      </a:r>
                      <a:endParaRPr lang="en-US" sz="1400" b="1" dirty="0">
                        <a:solidFill>
                          <a:schemeClr val="tx1"/>
                        </a:solidFill>
                      </a:endParaRPr>
                    </a:p>
                    <a:p>
                      <a:r>
                        <a:rPr lang="en-US" sz="1400" b="1" dirty="0">
                          <a:solidFill>
                            <a:schemeClr val="tx1"/>
                          </a:solidFill>
                          <a:sym typeface="Symbol"/>
                        </a:rPr>
                        <a:t>(PORT)  (AX)</a:t>
                      </a:r>
                    </a:p>
                  </a:txBody>
                  <a:tcPr>
                    <a:solidFill>
                      <a:srgbClr val="99FF66"/>
                    </a:solidFill>
                  </a:tcPr>
                </a:tc>
                <a:extLst>
                  <a:ext uri="{0D108BD9-81ED-4DB2-BD59-A6C34878D82A}">
                    <a16:rowId xmlns:a16="http://schemas.microsoft.com/office/drawing/2014/main" val="10000"/>
                  </a:ext>
                </a:extLst>
              </a:tr>
              <a:tr h="1331217">
                <a:tc>
                  <a:txBody>
                    <a:bodyPr/>
                    <a:lstStyle/>
                    <a:p>
                      <a:endParaRPr lang="en-US" sz="1400" b="1" dirty="0">
                        <a:solidFill>
                          <a:srgbClr val="FF0000"/>
                        </a:solidFill>
                      </a:endParaRPr>
                    </a:p>
                    <a:p>
                      <a:r>
                        <a:rPr lang="en-US" sz="1400" b="1" dirty="0">
                          <a:solidFill>
                            <a:srgbClr val="FF0000"/>
                          </a:solidFill>
                        </a:rPr>
                        <a:t>OUT addr8, A</a:t>
                      </a:r>
                    </a:p>
                    <a:p>
                      <a:endParaRPr lang="en-US" sz="1400" b="1" dirty="0">
                        <a:solidFill>
                          <a:srgbClr val="FF0000"/>
                        </a:solidFill>
                      </a:endParaRPr>
                    </a:p>
                    <a:p>
                      <a:r>
                        <a:rPr lang="en-US" sz="1400" b="1" dirty="0">
                          <a:solidFill>
                            <a:schemeClr val="tx1"/>
                          </a:solidFill>
                        </a:rPr>
                        <a:t>OUT addr8, AL</a:t>
                      </a: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OUT addr8, AX</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sym typeface="Symbol"/>
                        </a:rPr>
                        <a:t>(addr8)   (AL)</a:t>
                      </a:r>
                    </a:p>
                    <a:p>
                      <a:endParaRPr lang="en-US" sz="1400" b="1" dirty="0">
                        <a:solidFill>
                          <a:schemeClr val="tx1"/>
                        </a:solidFill>
                      </a:endParaRPr>
                    </a:p>
                    <a:p>
                      <a:r>
                        <a:rPr lang="en-US" sz="1400" b="1" dirty="0">
                          <a:solidFill>
                            <a:schemeClr val="tx1"/>
                          </a:solidFill>
                          <a:sym typeface="Symbol"/>
                        </a:rPr>
                        <a:t>(addr8)   </a:t>
                      </a:r>
                      <a:r>
                        <a:rPr lang="en-US" sz="1400" b="1" dirty="0">
                          <a:solidFill>
                            <a:schemeClr val="tx1"/>
                          </a:solidFill>
                        </a:rPr>
                        <a:t>(AX) </a:t>
                      </a:r>
                    </a:p>
                    <a:p>
                      <a:endParaRPr lang="en-US" sz="1400" b="1" dirty="0">
                        <a:solidFill>
                          <a:schemeClr val="tx1"/>
                        </a:solidFill>
                      </a:endParaRPr>
                    </a:p>
                  </a:txBody>
                  <a:tcPr>
                    <a:solidFill>
                      <a:srgbClr val="99FF66"/>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64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227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3405926413"/>
              </p:ext>
            </p:extLst>
          </p:nvPr>
        </p:nvGraphicFramePr>
        <p:xfrm>
          <a:off x="533400" y="1905000"/>
          <a:ext cx="8153400" cy="381886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ADD reg2/ </a:t>
                      </a:r>
                      <a:r>
                        <a:rPr lang="en-US" sz="1400" b="1" dirty="0" err="1">
                          <a:solidFill>
                            <a:srgbClr val="FF0000"/>
                          </a:solidFill>
                        </a:rPr>
                        <a:t>mem</a:t>
                      </a:r>
                      <a:r>
                        <a:rPr lang="en-US" sz="1400" b="1" dirty="0">
                          <a:solidFill>
                            <a:srgbClr val="FF0000"/>
                          </a:solidFill>
                        </a:rPr>
                        <a:t>, reg1/</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ADD reg2, reg1</a:t>
                      </a:r>
                    </a:p>
                    <a:p>
                      <a:r>
                        <a:rPr lang="en-US" sz="1400" b="1" dirty="0">
                          <a:solidFill>
                            <a:schemeClr val="tx1"/>
                          </a:solidFill>
                        </a:rPr>
                        <a:t>ADD reg2, </a:t>
                      </a:r>
                      <a:r>
                        <a:rPr lang="en-US" sz="1400" b="1" dirty="0" err="1">
                          <a:solidFill>
                            <a:schemeClr val="tx1"/>
                          </a:solidFill>
                        </a:rPr>
                        <a:t>mem</a:t>
                      </a:r>
                      <a:endParaRPr lang="en-US" sz="1400" b="1" dirty="0">
                        <a:solidFill>
                          <a:schemeClr val="tx1"/>
                        </a:solidFill>
                      </a:endParaRPr>
                    </a:p>
                    <a:p>
                      <a:r>
                        <a:rPr lang="en-US" sz="1400" b="1" dirty="0">
                          <a:solidFill>
                            <a:schemeClr val="tx1"/>
                          </a:solidFill>
                        </a:rPr>
                        <a:t>ADD </a:t>
                      </a:r>
                      <a:r>
                        <a:rPr lang="en-US" sz="1400" b="1" dirty="0" err="1">
                          <a:solidFill>
                            <a:schemeClr val="tx1"/>
                          </a:solidFill>
                        </a:rPr>
                        <a:t>mem</a:t>
                      </a:r>
                      <a:r>
                        <a:rPr lang="en-US" sz="1400" b="1" dirty="0">
                          <a:solidFill>
                            <a:schemeClr val="tx1"/>
                          </a:solidFill>
                        </a:rPr>
                        <a:t>, reg1</a:t>
                      </a:r>
                    </a:p>
                    <a:p>
                      <a:endParaRPr lang="en-US" sz="1400" b="1" dirty="0">
                        <a:solidFill>
                          <a:srgbClr val="FF0000"/>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 + (reg2)</a:t>
                      </a:r>
                    </a:p>
                    <a:p>
                      <a:r>
                        <a:rPr lang="en-US" sz="1400" b="1" dirty="0">
                          <a:solidFill>
                            <a:schemeClr val="tx1"/>
                          </a:solidFill>
                          <a:sym typeface="Symbol"/>
                        </a:rPr>
                        <a:t>(reg2)</a:t>
                      </a:r>
                      <a:r>
                        <a:rPr lang="en-US" sz="1400" b="1" dirty="0">
                          <a:solidFill>
                            <a:schemeClr val="tx1"/>
                          </a:solidFill>
                        </a:rPr>
                        <a:t> </a:t>
                      </a:r>
                      <a:r>
                        <a:rPr lang="en-US" sz="1400" b="1" dirty="0">
                          <a:solidFill>
                            <a:schemeClr val="tx1"/>
                          </a:solidFill>
                          <a:sym typeface="Symbol"/>
                        </a:rPr>
                        <a:t> (reg2) + (</a:t>
                      </a:r>
                      <a:r>
                        <a:rPr lang="en-US" sz="1400" b="1" dirty="0" err="1">
                          <a:solidFill>
                            <a:schemeClr val="tx1"/>
                          </a:solidFill>
                          <a:sym typeface="Symbol"/>
                        </a:rPr>
                        <a:t>mem</a:t>
                      </a:r>
                      <a:r>
                        <a:rPr lang="en-US" sz="1400" b="1" dirty="0">
                          <a:solidFill>
                            <a:schemeClr val="tx1"/>
                          </a:solidFill>
                          <a:sym typeface="Symbol"/>
                        </a:rPr>
                        <a:t>)</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)+(reg1)</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ADD </a:t>
                      </a:r>
                      <a:r>
                        <a:rPr lang="en-US" sz="1400" b="1" dirty="0" err="1">
                          <a:solidFill>
                            <a:srgbClr val="FF0000"/>
                          </a:solidFill>
                        </a:rPr>
                        <a:t>reg</a:t>
                      </a:r>
                      <a:r>
                        <a:rPr lang="en-US" sz="1400" b="1" dirty="0">
                          <a:solidFill>
                            <a:srgbClr val="FF0000"/>
                          </a:solidFill>
                        </a:rPr>
                        <a:t>/</a:t>
                      </a:r>
                      <a:r>
                        <a:rPr lang="en-US" sz="1400" b="1" dirty="0" err="1">
                          <a:solidFill>
                            <a:srgbClr val="FF0000"/>
                          </a:solidFill>
                        </a:rPr>
                        <a:t>mem</a:t>
                      </a:r>
                      <a:r>
                        <a:rPr lang="en-US" sz="1400" b="1" dirty="0">
                          <a:solidFill>
                            <a:srgbClr val="FF0000"/>
                          </a:solidFill>
                        </a:rPr>
                        <a:t>, data</a:t>
                      </a:r>
                    </a:p>
                    <a:p>
                      <a:endParaRPr lang="en-US" sz="1400" b="1" dirty="0">
                        <a:solidFill>
                          <a:srgbClr val="FF0000"/>
                        </a:solidFill>
                      </a:endParaRPr>
                    </a:p>
                    <a:p>
                      <a:r>
                        <a:rPr lang="en-US" sz="1400" b="1" dirty="0">
                          <a:solidFill>
                            <a:schemeClr val="tx1"/>
                          </a:solidFill>
                        </a:rPr>
                        <a:t>ADD </a:t>
                      </a:r>
                      <a:r>
                        <a:rPr lang="en-US" sz="1400" b="1" dirty="0" err="1">
                          <a:solidFill>
                            <a:schemeClr val="tx1"/>
                          </a:solidFill>
                        </a:rPr>
                        <a:t>reg</a:t>
                      </a:r>
                      <a:r>
                        <a:rPr lang="en-US" sz="1400" b="1" dirty="0">
                          <a:solidFill>
                            <a:schemeClr val="tx1"/>
                          </a:solidFill>
                        </a:rPr>
                        <a:t>,</a:t>
                      </a:r>
                      <a:r>
                        <a:rPr lang="en-US" sz="1400" b="1" baseline="0" dirty="0">
                          <a:solidFill>
                            <a:schemeClr val="tx1"/>
                          </a:solidFill>
                        </a:rPr>
                        <a:t> data</a:t>
                      </a:r>
                    </a:p>
                    <a:p>
                      <a:r>
                        <a:rPr lang="en-US" sz="1400" b="1" baseline="0" dirty="0">
                          <a:solidFill>
                            <a:schemeClr val="tx1"/>
                          </a:solidFill>
                        </a:rPr>
                        <a:t>ADD </a:t>
                      </a:r>
                      <a:r>
                        <a:rPr lang="en-US" sz="1400" b="1" baseline="0" dirty="0" err="1">
                          <a:solidFill>
                            <a:schemeClr val="tx1"/>
                          </a:solidFill>
                        </a:rPr>
                        <a:t>mem</a:t>
                      </a:r>
                      <a:r>
                        <a:rPr lang="en-US" sz="1400" b="1" baseline="0" dirty="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a:t>
                      </a:r>
                      <a:r>
                        <a:rPr lang="en-US" sz="1400" b="1" dirty="0" err="1">
                          <a:solidFill>
                            <a:schemeClr val="tx1"/>
                          </a:solidFill>
                        </a:rPr>
                        <a:t>reg</a:t>
                      </a:r>
                      <a:r>
                        <a:rPr lang="en-US" sz="1400" b="1" dirty="0">
                          <a:solidFill>
                            <a:schemeClr val="tx1"/>
                          </a:solidFill>
                        </a:rPr>
                        <a:t>) </a:t>
                      </a:r>
                      <a:r>
                        <a:rPr lang="en-US" sz="1400" b="1" dirty="0">
                          <a:solidFill>
                            <a:schemeClr val="tx1"/>
                          </a:solidFill>
                          <a:sym typeface="Symbol"/>
                        </a:rPr>
                        <a:t> (</a:t>
                      </a:r>
                      <a:r>
                        <a:rPr lang="en-US" sz="1400" b="1" dirty="0" err="1">
                          <a:solidFill>
                            <a:schemeClr val="tx1"/>
                          </a:solidFill>
                          <a:sym typeface="Symbol"/>
                        </a:rPr>
                        <a:t>reg</a:t>
                      </a:r>
                      <a:r>
                        <a:rPr lang="en-US" sz="1400" b="1" dirty="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a:solidFill>
                            <a:srgbClr val="FF0000"/>
                          </a:solidFill>
                        </a:rPr>
                        <a:t>ADD A, data</a:t>
                      </a:r>
                    </a:p>
                    <a:p>
                      <a:endParaRPr lang="en-US" sz="1400" b="1" dirty="0">
                        <a:solidFill>
                          <a:schemeClr val="tx1"/>
                        </a:solidFill>
                      </a:endParaRPr>
                    </a:p>
                    <a:p>
                      <a:r>
                        <a:rPr lang="en-US" sz="1400" b="1" dirty="0">
                          <a:solidFill>
                            <a:schemeClr val="tx1"/>
                          </a:solidFill>
                        </a:rPr>
                        <a:t>ADD</a:t>
                      </a:r>
                      <a:r>
                        <a:rPr lang="en-US" sz="1400" b="1" baseline="0" dirty="0">
                          <a:solidFill>
                            <a:schemeClr val="tx1"/>
                          </a:solidFill>
                        </a:rPr>
                        <a:t> AL, data8</a:t>
                      </a:r>
                    </a:p>
                    <a:p>
                      <a:r>
                        <a:rPr lang="en-US" sz="1400" b="1" baseline="0" dirty="0">
                          <a:solidFill>
                            <a:schemeClr val="tx1"/>
                          </a:solidFill>
                        </a:rPr>
                        <a:t>ADD AX, data16</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(AL)</a:t>
                      </a:r>
                      <a:r>
                        <a:rPr lang="en-US" sz="1400" b="1" dirty="0">
                          <a:solidFill>
                            <a:schemeClr val="tx1"/>
                          </a:solidFill>
                          <a:sym typeface="Symbol"/>
                        </a:rPr>
                        <a:t>   (AL)</a:t>
                      </a:r>
                      <a:r>
                        <a:rPr lang="en-US" sz="1400" b="1" baseline="0" dirty="0">
                          <a:solidFill>
                            <a:schemeClr val="tx1"/>
                          </a:solidFill>
                          <a:sym typeface="Symbol"/>
                        </a:rPr>
                        <a:t> + data8</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(AX)</a:t>
                      </a:r>
                      <a:r>
                        <a:rPr lang="en-US" sz="1400" b="1" dirty="0">
                          <a:solidFill>
                            <a:schemeClr val="tx1"/>
                          </a:solidFill>
                          <a:sym typeface="Symbol"/>
                        </a:rPr>
                        <a:t>   (AX) +data16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513529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274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2819365693"/>
              </p:ext>
            </p:extLst>
          </p:nvPr>
        </p:nvGraphicFramePr>
        <p:xfrm>
          <a:off x="533400" y="1905000"/>
          <a:ext cx="8153400" cy="381684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ADC reg2/ </a:t>
                      </a:r>
                      <a:r>
                        <a:rPr lang="en-US" sz="1400" b="1" dirty="0" err="1">
                          <a:solidFill>
                            <a:srgbClr val="FF0000"/>
                          </a:solidFill>
                        </a:rPr>
                        <a:t>mem</a:t>
                      </a:r>
                      <a:r>
                        <a:rPr lang="en-US" sz="1400" b="1" dirty="0">
                          <a:solidFill>
                            <a:srgbClr val="FF0000"/>
                          </a:solidFill>
                        </a:rPr>
                        <a:t>, reg1/</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ADC reg2, reg1</a:t>
                      </a:r>
                    </a:p>
                    <a:p>
                      <a:r>
                        <a:rPr lang="en-US" sz="1400" b="1" dirty="0">
                          <a:solidFill>
                            <a:schemeClr val="tx1"/>
                          </a:solidFill>
                        </a:rPr>
                        <a:t>ADC reg2, </a:t>
                      </a:r>
                      <a:r>
                        <a:rPr lang="en-US" sz="1400" b="1" dirty="0" err="1">
                          <a:solidFill>
                            <a:schemeClr val="tx1"/>
                          </a:solidFill>
                        </a:rPr>
                        <a:t>mem</a:t>
                      </a:r>
                      <a:endParaRPr lang="en-US" sz="1400" b="1" dirty="0">
                        <a:solidFill>
                          <a:schemeClr val="tx1"/>
                        </a:solidFill>
                      </a:endParaRPr>
                    </a:p>
                    <a:p>
                      <a:r>
                        <a:rPr lang="en-US" sz="1400" b="1" dirty="0">
                          <a:solidFill>
                            <a:schemeClr val="tx1"/>
                          </a:solidFill>
                        </a:rPr>
                        <a:t>ADC </a:t>
                      </a:r>
                      <a:r>
                        <a:rPr lang="en-US" sz="1400" b="1" dirty="0" err="1">
                          <a:solidFill>
                            <a:schemeClr val="tx1"/>
                          </a:solidFill>
                        </a:rPr>
                        <a:t>mem</a:t>
                      </a:r>
                      <a:r>
                        <a:rPr lang="en-US" sz="1400" b="1" dirty="0">
                          <a:solidFill>
                            <a:schemeClr val="tx1"/>
                          </a:solidFill>
                        </a:rPr>
                        <a:t>, reg1</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 + (reg2)+CF</a:t>
                      </a:r>
                    </a:p>
                    <a:p>
                      <a:r>
                        <a:rPr lang="en-US" sz="1400" b="1" dirty="0">
                          <a:solidFill>
                            <a:schemeClr val="tx1"/>
                          </a:solidFill>
                          <a:sym typeface="Symbol"/>
                        </a:rPr>
                        <a:t>(reg2)</a:t>
                      </a:r>
                      <a:r>
                        <a:rPr lang="en-US" sz="1400" b="1" dirty="0">
                          <a:solidFill>
                            <a:schemeClr val="tx1"/>
                          </a:solidFill>
                        </a:rPr>
                        <a:t> </a:t>
                      </a:r>
                      <a:r>
                        <a:rPr lang="en-US" sz="1400" b="1" dirty="0">
                          <a:solidFill>
                            <a:schemeClr val="tx1"/>
                          </a:solidFill>
                          <a:sym typeface="Symbol"/>
                        </a:rPr>
                        <a:t> (reg2) + (</a:t>
                      </a:r>
                      <a:r>
                        <a:rPr lang="en-US" sz="1400" b="1" dirty="0" err="1">
                          <a:solidFill>
                            <a:schemeClr val="tx1"/>
                          </a:solidFill>
                          <a:sym typeface="Symbol"/>
                        </a:rPr>
                        <a:t>mem</a:t>
                      </a:r>
                      <a:r>
                        <a:rPr lang="en-US" sz="1400" b="1" dirty="0">
                          <a:solidFill>
                            <a:schemeClr val="tx1"/>
                          </a:solidFill>
                          <a:sym typeface="Symbol"/>
                        </a:rPr>
                        <a:t>)+CF</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)+(reg1)+CF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ADC </a:t>
                      </a:r>
                      <a:r>
                        <a:rPr lang="en-US" sz="1400" b="1" dirty="0" err="1">
                          <a:solidFill>
                            <a:srgbClr val="FF0000"/>
                          </a:solidFill>
                        </a:rPr>
                        <a:t>reg</a:t>
                      </a:r>
                      <a:r>
                        <a:rPr lang="en-US" sz="1400" b="1" dirty="0">
                          <a:solidFill>
                            <a:srgbClr val="FF0000"/>
                          </a:solidFill>
                        </a:rPr>
                        <a:t>/</a:t>
                      </a:r>
                      <a:r>
                        <a:rPr lang="en-US" sz="1400" b="1" dirty="0" err="1">
                          <a:solidFill>
                            <a:srgbClr val="FF0000"/>
                          </a:solidFill>
                        </a:rPr>
                        <a:t>mem</a:t>
                      </a:r>
                      <a:r>
                        <a:rPr lang="en-US" sz="1400" b="1" dirty="0">
                          <a:solidFill>
                            <a:srgbClr val="FF0000"/>
                          </a:solidFill>
                        </a:rPr>
                        <a:t>, data</a:t>
                      </a:r>
                    </a:p>
                    <a:p>
                      <a:endParaRPr lang="en-US" sz="1400" b="1" dirty="0">
                        <a:solidFill>
                          <a:srgbClr val="FF0000"/>
                        </a:solidFill>
                      </a:endParaRPr>
                    </a:p>
                    <a:p>
                      <a:r>
                        <a:rPr lang="en-US" sz="1400" b="1" dirty="0">
                          <a:solidFill>
                            <a:schemeClr val="tx1"/>
                          </a:solidFill>
                        </a:rPr>
                        <a:t>ADC </a:t>
                      </a:r>
                      <a:r>
                        <a:rPr lang="en-US" sz="1400" b="1" dirty="0" err="1">
                          <a:solidFill>
                            <a:schemeClr val="tx1"/>
                          </a:solidFill>
                        </a:rPr>
                        <a:t>reg</a:t>
                      </a:r>
                      <a:r>
                        <a:rPr lang="en-US" sz="1400" b="1" dirty="0">
                          <a:solidFill>
                            <a:schemeClr val="tx1"/>
                          </a:solidFill>
                        </a:rPr>
                        <a:t>,</a:t>
                      </a:r>
                      <a:r>
                        <a:rPr lang="en-US" sz="1400" b="1" baseline="0" dirty="0">
                          <a:solidFill>
                            <a:schemeClr val="tx1"/>
                          </a:solidFill>
                        </a:rPr>
                        <a:t> data</a:t>
                      </a:r>
                    </a:p>
                    <a:p>
                      <a:r>
                        <a:rPr lang="en-US" sz="1400" b="1" baseline="0" dirty="0">
                          <a:solidFill>
                            <a:schemeClr val="tx1"/>
                          </a:solidFill>
                        </a:rPr>
                        <a:t>ADC </a:t>
                      </a:r>
                      <a:r>
                        <a:rPr lang="en-US" sz="1400" b="1" baseline="0" dirty="0" err="1">
                          <a:solidFill>
                            <a:schemeClr val="tx1"/>
                          </a:solidFill>
                        </a:rPr>
                        <a:t>mem</a:t>
                      </a:r>
                      <a:r>
                        <a:rPr lang="en-US" sz="1400" b="1" baseline="0" dirty="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a:t>
                      </a:r>
                      <a:r>
                        <a:rPr lang="en-US" sz="1400" b="1" dirty="0" err="1">
                          <a:solidFill>
                            <a:schemeClr val="tx1"/>
                          </a:solidFill>
                        </a:rPr>
                        <a:t>reg</a:t>
                      </a:r>
                      <a:r>
                        <a:rPr lang="en-US" sz="1400" b="1" dirty="0">
                          <a:solidFill>
                            <a:schemeClr val="tx1"/>
                          </a:solidFill>
                        </a:rPr>
                        <a:t>) </a:t>
                      </a:r>
                      <a:r>
                        <a:rPr lang="en-US" sz="1400" b="1" dirty="0">
                          <a:solidFill>
                            <a:schemeClr val="tx1"/>
                          </a:solidFill>
                          <a:sym typeface="Symbol"/>
                        </a:rPr>
                        <a:t> (</a:t>
                      </a:r>
                      <a:r>
                        <a:rPr lang="en-US" sz="1400" b="1" dirty="0" err="1">
                          <a:solidFill>
                            <a:schemeClr val="tx1"/>
                          </a:solidFill>
                          <a:sym typeface="Symbol"/>
                        </a:rPr>
                        <a:t>reg</a:t>
                      </a:r>
                      <a:r>
                        <a:rPr lang="en-US" sz="1400" b="1" dirty="0">
                          <a:solidFill>
                            <a:schemeClr val="tx1"/>
                          </a:solidFill>
                          <a:sym typeface="Symbol"/>
                        </a:rPr>
                        <a:t>)+ </a:t>
                      </a:r>
                      <a:r>
                        <a:rPr lang="en-US" sz="1400" b="1" dirty="0" err="1">
                          <a:solidFill>
                            <a:schemeClr val="tx1"/>
                          </a:solidFill>
                          <a:sym typeface="Symbol"/>
                        </a:rPr>
                        <a:t>data+CF</a:t>
                      </a:r>
                      <a:endParaRPr lang="en-US" sz="1400" b="1" dirty="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a:t>
                      </a:r>
                      <a:r>
                        <a:rPr lang="en-US" sz="1400" b="1" dirty="0" err="1">
                          <a:solidFill>
                            <a:schemeClr val="tx1"/>
                          </a:solidFill>
                          <a:sym typeface="Symbol"/>
                        </a:rPr>
                        <a:t>data+CF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a:solidFill>
                            <a:srgbClr val="FF0000"/>
                          </a:solidFill>
                        </a:rPr>
                        <a:t>ADC A, data</a:t>
                      </a:r>
                    </a:p>
                    <a:p>
                      <a:endParaRPr lang="en-US" sz="1400" b="1" dirty="0">
                        <a:solidFill>
                          <a:schemeClr val="tx1"/>
                        </a:solidFill>
                      </a:endParaRPr>
                    </a:p>
                    <a:p>
                      <a:r>
                        <a:rPr lang="en-US" sz="1400" b="1" dirty="0">
                          <a:solidFill>
                            <a:schemeClr val="tx1"/>
                          </a:solidFill>
                        </a:rPr>
                        <a:t>ADC</a:t>
                      </a:r>
                      <a:r>
                        <a:rPr lang="en-US" sz="1400" b="1" baseline="0" dirty="0">
                          <a:solidFill>
                            <a:schemeClr val="tx1"/>
                          </a:solidFill>
                        </a:rPr>
                        <a:t> AL, data8</a:t>
                      </a:r>
                    </a:p>
                    <a:p>
                      <a:r>
                        <a:rPr lang="en-US" sz="1400" b="1" baseline="0">
                          <a:solidFill>
                            <a:schemeClr val="tx1"/>
                          </a:solidFill>
                        </a:rPr>
                        <a:t>ADC </a:t>
                      </a:r>
                      <a:r>
                        <a:rPr lang="en-US" sz="1400" b="1" baseline="0" dirty="0">
                          <a:solidFill>
                            <a:schemeClr val="tx1"/>
                          </a:solidFill>
                        </a:rPr>
                        <a:t>AX, data16</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(AL)</a:t>
                      </a:r>
                      <a:r>
                        <a:rPr lang="en-US" sz="1400" b="1" dirty="0">
                          <a:solidFill>
                            <a:schemeClr val="tx1"/>
                          </a:solidFill>
                          <a:sym typeface="Symbol"/>
                        </a:rPr>
                        <a:t>   (AL)</a:t>
                      </a:r>
                      <a:r>
                        <a:rPr lang="en-US" sz="1400" b="1" baseline="0" dirty="0">
                          <a:solidFill>
                            <a:schemeClr val="tx1"/>
                          </a:solidFill>
                          <a:sym typeface="Symbol"/>
                        </a:rPr>
                        <a:t> + data8+CF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(AX)</a:t>
                      </a:r>
                      <a:r>
                        <a:rPr lang="en-US" sz="1400" b="1" dirty="0">
                          <a:solidFill>
                            <a:schemeClr val="tx1"/>
                          </a:solidFill>
                          <a:sym typeface="Symbol"/>
                        </a:rPr>
                        <a:t>   (AX) +data16+CF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215930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132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2987660481"/>
              </p:ext>
            </p:extLst>
          </p:nvPr>
        </p:nvGraphicFramePr>
        <p:xfrm>
          <a:off x="533400" y="1905000"/>
          <a:ext cx="8153400" cy="381886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SUB reg2/ </a:t>
                      </a:r>
                      <a:r>
                        <a:rPr lang="en-US" sz="1400" b="1" dirty="0" err="1">
                          <a:solidFill>
                            <a:srgbClr val="FF0000"/>
                          </a:solidFill>
                        </a:rPr>
                        <a:t>mem</a:t>
                      </a:r>
                      <a:r>
                        <a:rPr lang="en-US" sz="1400" b="1" dirty="0">
                          <a:solidFill>
                            <a:srgbClr val="FF0000"/>
                          </a:solidFill>
                        </a:rPr>
                        <a:t>, reg1/</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SUB reg2, reg1</a:t>
                      </a:r>
                    </a:p>
                    <a:p>
                      <a:r>
                        <a:rPr lang="en-US" sz="1400" b="1" dirty="0">
                          <a:solidFill>
                            <a:schemeClr val="tx1"/>
                          </a:solidFill>
                        </a:rPr>
                        <a:t>SUB reg2, </a:t>
                      </a:r>
                      <a:r>
                        <a:rPr lang="en-US" sz="1400" b="1" dirty="0" err="1">
                          <a:solidFill>
                            <a:schemeClr val="tx1"/>
                          </a:solidFill>
                        </a:rPr>
                        <a:t>mem</a:t>
                      </a:r>
                      <a:endParaRPr lang="en-US" sz="1400" b="1" dirty="0">
                        <a:solidFill>
                          <a:schemeClr val="tx1"/>
                        </a:solidFill>
                      </a:endParaRPr>
                    </a:p>
                    <a:p>
                      <a:r>
                        <a:rPr lang="en-US" sz="1400" b="1" dirty="0">
                          <a:solidFill>
                            <a:schemeClr val="tx1"/>
                          </a:solidFill>
                        </a:rPr>
                        <a:t>SUB </a:t>
                      </a:r>
                      <a:r>
                        <a:rPr lang="en-US" sz="1400" b="1" dirty="0" err="1">
                          <a:solidFill>
                            <a:schemeClr val="tx1"/>
                          </a:solidFill>
                        </a:rPr>
                        <a:t>mem</a:t>
                      </a:r>
                      <a:r>
                        <a:rPr lang="en-US" sz="1400" b="1" dirty="0">
                          <a:solidFill>
                            <a:schemeClr val="tx1"/>
                          </a:solidFill>
                        </a:rPr>
                        <a:t>, reg1</a:t>
                      </a:r>
                    </a:p>
                    <a:p>
                      <a:endParaRPr lang="en-US" sz="1400" b="1" dirty="0">
                        <a:solidFill>
                          <a:srgbClr val="FF0000"/>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 - (reg2)</a:t>
                      </a:r>
                    </a:p>
                    <a:p>
                      <a:r>
                        <a:rPr lang="en-US" sz="1400" b="1" dirty="0">
                          <a:solidFill>
                            <a:schemeClr val="tx1"/>
                          </a:solidFill>
                          <a:sym typeface="Symbol"/>
                        </a:rPr>
                        <a:t>(reg2)</a:t>
                      </a:r>
                      <a:r>
                        <a:rPr lang="en-US" sz="1400" b="1" dirty="0">
                          <a:solidFill>
                            <a:schemeClr val="tx1"/>
                          </a:solidFill>
                        </a:rPr>
                        <a:t> </a:t>
                      </a:r>
                      <a:r>
                        <a:rPr lang="en-US" sz="1400" b="1" dirty="0">
                          <a:solidFill>
                            <a:schemeClr val="tx1"/>
                          </a:solidFill>
                          <a:sym typeface="Symbol"/>
                        </a:rPr>
                        <a:t> (reg2) - (</a:t>
                      </a:r>
                      <a:r>
                        <a:rPr lang="en-US" sz="1400" b="1" dirty="0" err="1">
                          <a:solidFill>
                            <a:schemeClr val="tx1"/>
                          </a:solidFill>
                          <a:sym typeface="Symbol"/>
                        </a:rPr>
                        <a:t>mem</a:t>
                      </a:r>
                      <a:r>
                        <a:rPr lang="en-US" sz="1400" b="1" dirty="0">
                          <a:solidFill>
                            <a:schemeClr val="tx1"/>
                          </a:solidFill>
                          <a:sym typeface="Symbol"/>
                        </a:rPr>
                        <a:t>)</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(reg1)</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SUB </a:t>
                      </a:r>
                      <a:r>
                        <a:rPr lang="en-US" sz="1400" b="1" dirty="0" err="1">
                          <a:solidFill>
                            <a:srgbClr val="FF0000"/>
                          </a:solidFill>
                        </a:rPr>
                        <a:t>reg</a:t>
                      </a:r>
                      <a:r>
                        <a:rPr lang="en-US" sz="1400" b="1" dirty="0">
                          <a:solidFill>
                            <a:srgbClr val="FF0000"/>
                          </a:solidFill>
                        </a:rPr>
                        <a:t>/</a:t>
                      </a:r>
                      <a:r>
                        <a:rPr lang="en-US" sz="1400" b="1" dirty="0" err="1">
                          <a:solidFill>
                            <a:srgbClr val="FF0000"/>
                          </a:solidFill>
                        </a:rPr>
                        <a:t>mem</a:t>
                      </a:r>
                      <a:r>
                        <a:rPr lang="en-US" sz="1400" b="1" dirty="0">
                          <a:solidFill>
                            <a:srgbClr val="FF0000"/>
                          </a:solidFill>
                        </a:rPr>
                        <a:t>, data</a:t>
                      </a:r>
                    </a:p>
                    <a:p>
                      <a:endParaRPr lang="en-US" sz="1400" b="1" dirty="0">
                        <a:solidFill>
                          <a:srgbClr val="FF0000"/>
                        </a:solidFill>
                      </a:endParaRPr>
                    </a:p>
                    <a:p>
                      <a:r>
                        <a:rPr lang="en-US" sz="1400" b="1" dirty="0">
                          <a:solidFill>
                            <a:schemeClr val="tx1"/>
                          </a:solidFill>
                        </a:rPr>
                        <a:t>SUB </a:t>
                      </a:r>
                      <a:r>
                        <a:rPr lang="en-US" sz="1400" b="1" dirty="0" err="1">
                          <a:solidFill>
                            <a:schemeClr val="tx1"/>
                          </a:solidFill>
                        </a:rPr>
                        <a:t>reg</a:t>
                      </a:r>
                      <a:r>
                        <a:rPr lang="en-US" sz="1400" b="1" dirty="0">
                          <a:solidFill>
                            <a:schemeClr val="tx1"/>
                          </a:solidFill>
                        </a:rPr>
                        <a:t>,</a:t>
                      </a:r>
                      <a:r>
                        <a:rPr lang="en-US" sz="1400" b="1" baseline="0" dirty="0">
                          <a:solidFill>
                            <a:schemeClr val="tx1"/>
                          </a:solidFill>
                        </a:rPr>
                        <a:t> data</a:t>
                      </a:r>
                    </a:p>
                    <a:p>
                      <a:r>
                        <a:rPr lang="en-US" sz="1400" b="1" baseline="0" dirty="0">
                          <a:solidFill>
                            <a:schemeClr val="tx1"/>
                          </a:solidFill>
                        </a:rPr>
                        <a:t>SUB </a:t>
                      </a:r>
                      <a:r>
                        <a:rPr lang="en-US" sz="1400" b="1" baseline="0" dirty="0" err="1">
                          <a:solidFill>
                            <a:schemeClr val="tx1"/>
                          </a:solidFill>
                        </a:rPr>
                        <a:t>mem</a:t>
                      </a:r>
                      <a:r>
                        <a:rPr lang="en-US" sz="1400" b="1" baseline="0" dirty="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a:t>
                      </a:r>
                      <a:r>
                        <a:rPr lang="en-US" sz="1400" b="1" dirty="0" err="1">
                          <a:solidFill>
                            <a:schemeClr val="tx1"/>
                          </a:solidFill>
                        </a:rPr>
                        <a:t>reg</a:t>
                      </a:r>
                      <a:r>
                        <a:rPr lang="en-US" sz="1400" b="1" dirty="0">
                          <a:solidFill>
                            <a:schemeClr val="tx1"/>
                          </a:solidFill>
                        </a:rPr>
                        <a:t>) </a:t>
                      </a:r>
                      <a:r>
                        <a:rPr lang="en-US" sz="1400" b="1" dirty="0">
                          <a:solidFill>
                            <a:schemeClr val="tx1"/>
                          </a:solidFill>
                          <a:sym typeface="Symbol"/>
                        </a:rPr>
                        <a:t> (</a:t>
                      </a:r>
                      <a:r>
                        <a:rPr lang="en-US" sz="1400" b="1" dirty="0" err="1">
                          <a:solidFill>
                            <a:schemeClr val="tx1"/>
                          </a:solidFill>
                          <a:sym typeface="Symbol"/>
                        </a:rPr>
                        <a:t>reg</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 </a:t>
                      </a:r>
                      <a:r>
                        <a:rPr lang="en-US" sz="1400" b="1" dirty="0">
                          <a:solidFill>
                            <a:schemeClr val="tx1"/>
                          </a:solidFill>
                          <a:sym typeface="Symbol"/>
                        </a:rPr>
                        <a:t>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a:solidFill>
                            <a:srgbClr val="FF0000"/>
                          </a:solidFill>
                        </a:rPr>
                        <a:t>SUB A, data</a:t>
                      </a:r>
                    </a:p>
                    <a:p>
                      <a:endParaRPr lang="en-US" sz="1400" b="1" dirty="0">
                        <a:solidFill>
                          <a:schemeClr val="tx1"/>
                        </a:solidFill>
                      </a:endParaRPr>
                    </a:p>
                    <a:p>
                      <a:r>
                        <a:rPr lang="en-US" sz="1400" b="1" dirty="0">
                          <a:solidFill>
                            <a:schemeClr val="tx1"/>
                          </a:solidFill>
                        </a:rPr>
                        <a:t>SUB</a:t>
                      </a:r>
                      <a:r>
                        <a:rPr lang="en-US" sz="1400" b="1" baseline="0" dirty="0">
                          <a:solidFill>
                            <a:schemeClr val="tx1"/>
                          </a:solidFill>
                        </a:rPr>
                        <a:t> AL, data8</a:t>
                      </a:r>
                    </a:p>
                    <a:p>
                      <a:r>
                        <a:rPr lang="en-US" sz="1400" b="1" baseline="0" dirty="0">
                          <a:solidFill>
                            <a:schemeClr val="tx1"/>
                          </a:solidFill>
                        </a:rPr>
                        <a:t>SUB AX, data16</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(AL)</a:t>
                      </a:r>
                      <a:r>
                        <a:rPr lang="en-US" sz="1400" b="1" dirty="0">
                          <a:solidFill>
                            <a:schemeClr val="tx1"/>
                          </a:solidFill>
                          <a:sym typeface="Symbol"/>
                        </a:rPr>
                        <a:t>   (AL)</a:t>
                      </a:r>
                      <a:r>
                        <a:rPr lang="en-US" sz="1400" b="1" baseline="0" dirty="0">
                          <a:solidFill>
                            <a:schemeClr val="tx1"/>
                          </a:solidFill>
                          <a:sym typeface="Symbol"/>
                        </a:rPr>
                        <a:t> - data8</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(AX)</a:t>
                      </a:r>
                      <a:r>
                        <a:rPr lang="en-US" sz="1400" b="1" dirty="0">
                          <a:solidFill>
                            <a:schemeClr val="tx1"/>
                          </a:solidFill>
                          <a:sym typeface="Symbol"/>
                        </a:rPr>
                        <a:t>   (AX) - data16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708944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0990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1882707287"/>
              </p:ext>
            </p:extLst>
          </p:nvPr>
        </p:nvGraphicFramePr>
        <p:xfrm>
          <a:off x="533400" y="1905000"/>
          <a:ext cx="8153400" cy="381684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SBB reg2/ </a:t>
                      </a:r>
                      <a:r>
                        <a:rPr lang="en-US" sz="1400" b="1" dirty="0" err="1">
                          <a:solidFill>
                            <a:srgbClr val="FF0000"/>
                          </a:solidFill>
                        </a:rPr>
                        <a:t>mem</a:t>
                      </a:r>
                      <a:r>
                        <a:rPr lang="en-US" sz="1400" b="1" dirty="0">
                          <a:solidFill>
                            <a:srgbClr val="FF0000"/>
                          </a:solidFill>
                        </a:rPr>
                        <a:t>, reg1/</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SBB reg2, reg1</a:t>
                      </a:r>
                    </a:p>
                    <a:p>
                      <a:r>
                        <a:rPr lang="en-US" sz="1400" b="1" dirty="0">
                          <a:solidFill>
                            <a:schemeClr val="tx1"/>
                          </a:solidFill>
                        </a:rPr>
                        <a:t>SBB reg2, </a:t>
                      </a:r>
                      <a:r>
                        <a:rPr lang="en-US" sz="1400" b="1" dirty="0" err="1">
                          <a:solidFill>
                            <a:schemeClr val="tx1"/>
                          </a:solidFill>
                        </a:rPr>
                        <a:t>mem</a:t>
                      </a:r>
                      <a:endParaRPr lang="en-US" sz="1400" b="1" dirty="0">
                        <a:solidFill>
                          <a:schemeClr val="tx1"/>
                        </a:solidFill>
                      </a:endParaRPr>
                    </a:p>
                    <a:p>
                      <a:r>
                        <a:rPr lang="en-US" sz="1400" b="1" dirty="0">
                          <a:solidFill>
                            <a:schemeClr val="tx1"/>
                          </a:solidFill>
                        </a:rPr>
                        <a:t>SBB </a:t>
                      </a:r>
                      <a:r>
                        <a:rPr lang="en-US" sz="1400" b="1" dirty="0" err="1">
                          <a:solidFill>
                            <a:schemeClr val="tx1"/>
                          </a:solidFill>
                        </a:rPr>
                        <a:t>mem</a:t>
                      </a:r>
                      <a:r>
                        <a:rPr lang="en-US" sz="1400" b="1" dirty="0">
                          <a:solidFill>
                            <a:schemeClr val="tx1"/>
                          </a:solidFill>
                        </a:rPr>
                        <a:t>, reg1</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 - (reg2)</a:t>
                      </a:r>
                      <a:r>
                        <a:rPr lang="en-US" sz="1400" b="1" baseline="0" dirty="0">
                          <a:solidFill>
                            <a:schemeClr val="tx1"/>
                          </a:solidFill>
                          <a:sym typeface="Symbol"/>
                        </a:rPr>
                        <a:t> - </a:t>
                      </a:r>
                      <a:r>
                        <a:rPr lang="en-US" sz="1400" b="1" dirty="0">
                          <a:solidFill>
                            <a:schemeClr val="tx1"/>
                          </a:solidFill>
                          <a:sym typeface="Symbol"/>
                        </a:rPr>
                        <a:t>CF</a:t>
                      </a:r>
                    </a:p>
                    <a:p>
                      <a:r>
                        <a:rPr lang="en-US" sz="1400" b="1" dirty="0">
                          <a:solidFill>
                            <a:schemeClr val="tx1"/>
                          </a:solidFill>
                          <a:sym typeface="Symbol"/>
                        </a:rPr>
                        <a:t>(reg2)</a:t>
                      </a:r>
                      <a:r>
                        <a:rPr lang="en-US" sz="1400" b="1" dirty="0">
                          <a:solidFill>
                            <a:schemeClr val="tx1"/>
                          </a:solidFill>
                        </a:rPr>
                        <a:t> </a:t>
                      </a:r>
                      <a:r>
                        <a:rPr lang="en-US" sz="1400" b="1" dirty="0">
                          <a:solidFill>
                            <a:schemeClr val="tx1"/>
                          </a:solidFill>
                          <a:sym typeface="Symbol"/>
                        </a:rPr>
                        <a:t> (reg2) - (</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CF</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(reg1) –CF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SBB </a:t>
                      </a:r>
                      <a:r>
                        <a:rPr lang="en-US" sz="1400" b="1" dirty="0" err="1">
                          <a:solidFill>
                            <a:srgbClr val="FF0000"/>
                          </a:solidFill>
                        </a:rPr>
                        <a:t>reg</a:t>
                      </a:r>
                      <a:r>
                        <a:rPr lang="en-US" sz="1400" b="1" dirty="0">
                          <a:solidFill>
                            <a:srgbClr val="FF0000"/>
                          </a:solidFill>
                        </a:rPr>
                        <a:t>/</a:t>
                      </a:r>
                      <a:r>
                        <a:rPr lang="en-US" sz="1400" b="1" dirty="0" err="1">
                          <a:solidFill>
                            <a:srgbClr val="FF0000"/>
                          </a:solidFill>
                        </a:rPr>
                        <a:t>mem</a:t>
                      </a:r>
                      <a:r>
                        <a:rPr lang="en-US" sz="1400" b="1" dirty="0">
                          <a:solidFill>
                            <a:srgbClr val="FF0000"/>
                          </a:solidFill>
                        </a:rPr>
                        <a:t>, data</a:t>
                      </a:r>
                    </a:p>
                    <a:p>
                      <a:endParaRPr lang="en-US" sz="1400" b="1" dirty="0">
                        <a:solidFill>
                          <a:srgbClr val="FF0000"/>
                        </a:solidFill>
                      </a:endParaRPr>
                    </a:p>
                    <a:p>
                      <a:r>
                        <a:rPr lang="en-US" sz="1400" b="1" dirty="0">
                          <a:solidFill>
                            <a:schemeClr val="tx1"/>
                          </a:solidFill>
                        </a:rPr>
                        <a:t>SBB </a:t>
                      </a:r>
                      <a:r>
                        <a:rPr lang="en-US" sz="1400" b="1" dirty="0" err="1">
                          <a:solidFill>
                            <a:schemeClr val="tx1"/>
                          </a:solidFill>
                        </a:rPr>
                        <a:t>reg</a:t>
                      </a:r>
                      <a:r>
                        <a:rPr lang="en-US" sz="1400" b="1" dirty="0">
                          <a:solidFill>
                            <a:schemeClr val="tx1"/>
                          </a:solidFill>
                        </a:rPr>
                        <a:t>,</a:t>
                      </a:r>
                      <a:r>
                        <a:rPr lang="en-US" sz="1400" b="1" baseline="0" dirty="0">
                          <a:solidFill>
                            <a:schemeClr val="tx1"/>
                          </a:solidFill>
                        </a:rPr>
                        <a:t> data</a:t>
                      </a:r>
                    </a:p>
                    <a:p>
                      <a:r>
                        <a:rPr lang="en-US" sz="1400" b="1" baseline="0" dirty="0">
                          <a:solidFill>
                            <a:schemeClr val="tx1"/>
                          </a:solidFill>
                        </a:rPr>
                        <a:t>SBB </a:t>
                      </a:r>
                      <a:r>
                        <a:rPr lang="en-US" sz="1400" b="1" baseline="0" dirty="0" err="1">
                          <a:solidFill>
                            <a:schemeClr val="tx1"/>
                          </a:solidFill>
                        </a:rPr>
                        <a:t>mem</a:t>
                      </a:r>
                      <a:r>
                        <a:rPr lang="en-US" sz="1400" b="1" baseline="0" dirty="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a:t>
                      </a:r>
                      <a:r>
                        <a:rPr lang="en-US" sz="1400" b="1" dirty="0" err="1">
                          <a:solidFill>
                            <a:schemeClr val="tx1"/>
                          </a:solidFill>
                        </a:rPr>
                        <a:t>reg</a:t>
                      </a:r>
                      <a:r>
                        <a:rPr lang="en-US" sz="1400" b="1" dirty="0">
                          <a:solidFill>
                            <a:schemeClr val="tx1"/>
                          </a:solidFill>
                        </a:rPr>
                        <a:t>) </a:t>
                      </a:r>
                      <a:r>
                        <a:rPr lang="en-US" sz="1400" b="1" dirty="0">
                          <a:solidFill>
                            <a:schemeClr val="tx1"/>
                          </a:solidFill>
                          <a:sym typeface="Symbol"/>
                        </a:rPr>
                        <a:t> (</a:t>
                      </a:r>
                      <a:r>
                        <a:rPr lang="en-US" sz="1400" b="1" dirty="0" err="1">
                          <a:solidFill>
                            <a:schemeClr val="tx1"/>
                          </a:solidFill>
                          <a:sym typeface="Symbol"/>
                        </a:rPr>
                        <a:t>reg</a:t>
                      </a:r>
                      <a:r>
                        <a:rPr lang="en-US" sz="1400" b="1" dirty="0">
                          <a:solidFill>
                            <a:schemeClr val="tx1"/>
                          </a:solidFill>
                          <a:sym typeface="Symbol"/>
                        </a:rPr>
                        <a:t>) – data - 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data - 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a:solidFill>
                            <a:srgbClr val="FF0000"/>
                          </a:solidFill>
                        </a:rPr>
                        <a:t>SBB A, data</a:t>
                      </a:r>
                    </a:p>
                    <a:p>
                      <a:endParaRPr lang="en-US" sz="1400" b="1" dirty="0">
                        <a:solidFill>
                          <a:schemeClr val="tx1"/>
                        </a:solidFill>
                      </a:endParaRPr>
                    </a:p>
                    <a:p>
                      <a:r>
                        <a:rPr lang="en-US" sz="1400" b="1" baseline="0" dirty="0">
                          <a:solidFill>
                            <a:schemeClr val="tx1"/>
                          </a:solidFill>
                        </a:rPr>
                        <a:t>SBB AL, data8</a:t>
                      </a:r>
                    </a:p>
                    <a:p>
                      <a:r>
                        <a:rPr lang="en-US" sz="1400" b="1" baseline="0" dirty="0">
                          <a:solidFill>
                            <a:schemeClr val="tx1"/>
                          </a:solidFill>
                        </a:rPr>
                        <a:t>SBB AX, data16</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(AL)</a:t>
                      </a:r>
                      <a:r>
                        <a:rPr lang="en-US" sz="1400" b="1" dirty="0">
                          <a:solidFill>
                            <a:schemeClr val="tx1"/>
                          </a:solidFill>
                          <a:sym typeface="Symbol"/>
                        </a:rPr>
                        <a:t>   (AL)</a:t>
                      </a:r>
                      <a:r>
                        <a:rPr lang="en-US" sz="1400" b="1" baseline="0" dirty="0">
                          <a:solidFill>
                            <a:schemeClr val="tx1"/>
                          </a:solidFill>
                          <a:sym typeface="Symbol"/>
                        </a:rPr>
                        <a:t> - data8 - 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(AX)</a:t>
                      </a:r>
                      <a:r>
                        <a:rPr lang="en-US" sz="1400" b="1" dirty="0">
                          <a:solidFill>
                            <a:schemeClr val="tx1"/>
                          </a:solidFill>
                          <a:sym typeface="Symbol"/>
                        </a:rPr>
                        <a:t>   (AX) - data16 - CF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380348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4102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69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947277462"/>
              </p:ext>
            </p:extLst>
          </p:nvPr>
        </p:nvGraphicFramePr>
        <p:xfrm>
          <a:off x="533400" y="1905000"/>
          <a:ext cx="8153400" cy="359664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INC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INC reg8</a:t>
                      </a: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INC reg16</a:t>
                      </a:r>
                    </a:p>
                    <a:p>
                      <a:endParaRPr lang="en-US" sz="1400" b="1" dirty="0">
                        <a:solidFill>
                          <a:schemeClr val="tx1"/>
                        </a:solidFill>
                      </a:endParaRPr>
                    </a:p>
                    <a:p>
                      <a:r>
                        <a:rPr lang="en-US" sz="1400" b="1" dirty="0">
                          <a:solidFill>
                            <a:schemeClr val="tx1"/>
                          </a:solidFill>
                        </a:rPr>
                        <a:t>INC</a:t>
                      </a:r>
                      <a:r>
                        <a:rPr lang="en-US" sz="1400" b="1" baseline="0" dirty="0">
                          <a:solidFill>
                            <a:schemeClr val="tx1"/>
                          </a:solidFill>
                        </a:rPr>
                        <a:t> </a:t>
                      </a:r>
                      <a:r>
                        <a:rPr lang="en-US" sz="1400" b="1" baseline="0" dirty="0" err="1">
                          <a:solidFill>
                            <a:schemeClr val="tx1"/>
                          </a:solidFill>
                        </a:rPr>
                        <a:t>mem</a:t>
                      </a:r>
                      <a:endParaRPr lang="en-US" sz="1400" b="1" dirty="0">
                        <a:solidFill>
                          <a:schemeClr val="tx1"/>
                        </a:solidFill>
                      </a:endParaRP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baseline="0" dirty="0">
                          <a:solidFill>
                            <a:schemeClr val="tx1"/>
                          </a:solidFill>
                        </a:rPr>
                        <a:t>(reg8) </a:t>
                      </a:r>
                      <a:r>
                        <a:rPr lang="en-US" sz="1400" b="1" dirty="0">
                          <a:solidFill>
                            <a:schemeClr val="tx1"/>
                          </a:solidFill>
                          <a:sym typeface="Symbol"/>
                        </a:rPr>
                        <a:t> (reg8) + 1</a:t>
                      </a:r>
                    </a:p>
                    <a:p>
                      <a:endParaRPr lang="en-US" sz="1400" b="1" dirty="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(reg16) </a:t>
                      </a:r>
                      <a:r>
                        <a:rPr lang="en-US" sz="1400" b="1" dirty="0">
                          <a:solidFill>
                            <a:schemeClr val="tx1"/>
                          </a:solidFill>
                          <a:sym typeface="Symbol"/>
                        </a:rPr>
                        <a:t> (reg16) + 1</a:t>
                      </a:r>
                    </a:p>
                    <a:p>
                      <a:endParaRPr lang="en-US" sz="1400" b="1" baseline="0" dirty="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a:t>
                      </a:r>
                      <a:r>
                        <a:rPr lang="en-US" sz="1400" b="1" baseline="0" dirty="0" err="1">
                          <a:solidFill>
                            <a:schemeClr val="tx1"/>
                          </a:solidFill>
                        </a:rPr>
                        <a:t>mem</a:t>
                      </a:r>
                      <a:r>
                        <a:rPr lang="en-US" sz="1400" b="1" baseline="0" dirty="0">
                          <a:solidFill>
                            <a:schemeClr val="tx1"/>
                          </a:solidFil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+ 1</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DEC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DEC reg8</a:t>
                      </a: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DEC reg16</a:t>
                      </a:r>
                    </a:p>
                    <a:p>
                      <a:endParaRPr lang="en-US" sz="1400" b="1" dirty="0">
                        <a:solidFill>
                          <a:schemeClr val="tx1"/>
                        </a:solidFill>
                      </a:endParaRPr>
                    </a:p>
                    <a:p>
                      <a:r>
                        <a:rPr lang="en-US" sz="1400" b="1" baseline="0" dirty="0">
                          <a:solidFill>
                            <a:schemeClr val="tx1"/>
                          </a:solidFill>
                        </a:rPr>
                        <a:t>DEC </a:t>
                      </a:r>
                      <a:r>
                        <a:rPr lang="en-US" sz="1400" b="1" baseline="0" dirty="0" err="1">
                          <a:solidFill>
                            <a:schemeClr val="tx1"/>
                          </a:solidFill>
                        </a:rPr>
                        <a:t>mem</a:t>
                      </a:r>
                      <a:endParaRPr lang="en-US" sz="1400" b="1" dirty="0">
                        <a:solidFill>
                          <a:schemeClr val="tx1"/>
                        </a:solidFill>
                      </a:endParaRP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baseline="0" dirty="0">
                          <a:solidFill>
                            <a:schemeClr val="tx1"/>
                          </a:solidFill>
                        </a:rPr>
                        <a:t>(reg8) </a:t>
                      </a:r>
                      <a:r>
                        <a:rPr lang="en-US" sz="1400" b="1" dirty="0">
                          <a:solidFill>
                            <a:schemeClr val="tx1"/>
                          </a:solidFill>
                          <a:sym typeface="Symbol"/>
                        </a:rPr>
                        <a:t> (reg8) - 1</a:t>
                      </a:r>
                    </a:p>
                    <a:p>
                      <a:endParaRPr lang="en-US" sz="1400" b="1" dirty="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(reg16) </a:t>
                      </a:r>
                      <a:r>
                        <a:rPr lang="en-US" sz="1400" b="1" dirty="0">
                          <a:solidFill>
                            <a:schemeClr val="tx1"/>
                          </a:solidFill>
                          <a:sym typeface="Symbol"/>
                        </a:rPr>
                        <a:t> (reg16) - 1</a:t>
                      </a:r>
                    </a:p>
                    <a:p>
                      <a:endParaRPr lang="en-US" sz="1400" b="1" baseline="0" dirty="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a:t>
                      </a:r>
                      <a:r>
                        <a:rPr lang="en-US" sz="1400" b="1" baseline="0" dirty="0" err="1">
                          <a:solidFill>
                            <a:schemeClr val="tx1"/>
                          </a:solidFill>
                        </a:rPr>
                        <a:t>mem</a:t>
                      </a:r>
                      <a:r>
                        <a:rPr lang="en-US" sz="1400" b="1" baseline="0" dirty="0">
                          <a:solidFill>
                            <a:schemeClr val="tx1"/>
                          </a:solidFil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- 1</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034828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350186329"/>
              </p:ext>
            </p:extLst>
          </p:nvPr>
        </p:nvGraphicFramePr>
        <p:xfrm>
          <a:off x="533400" y="1905000"/>
          <a:ext cx="8153400" cy="338328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MUL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MUL </a:t>
                      </a:r>
                      <a:r>
                        <a:rPr lang="en-US" sz="1400" b="1" dirty="0" err="1">
                          <a:solidFill>
                            <a:schemeClr val="tx1"/>
                          </a:solidFill>
                        </a:rPr>
                        <a:t>reg</a:t>
                      </a:r>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MUL </a:t>
                      </a:r>
                      <a:r>
                        <a:rPr lang="en-US" sz="1400" b="1" dirty="0" err="1">
                          <a:solidFill>
                            <a:schemeClr val="tx1"/>
                          </a:solidFill>
                        </a:rPr>
                        <a:t>mem</a:t>
                      </a:r>
                      <a:r>
                        <a:rPr lang="en-US" sz="1400" b="1" dirty="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u="sng" dirty="0">
                          <a:solidFill>
                            <a:schemeClr val="tx1"/>
                          </a:solidFill>
                        </a:rPr>
                        <a:t>For byte </a:t>
                      </a:r>
                      <a:r>
                        <a:rPr lang="en-US" sz="1400" b="1" dirty="0">
                          <a:solidFill>
                            <a:schemeClr val="tx1"/>
                          </a:solidFill>
                        </a:rPr>
                        <a:t>:</a:t>
                      </a:r>
                      <a:r>
                        <a:rPr lang="en-US" sz="1400" b="1" baseline="0" dirty="0">
                          <a:solidFill>
                            <a:schemeClr val="tx1"/>
                          </a:solidFill>
                        </a:rPr>
                        <a:t> (AX) </a:t>
                      </a:r>
                      <a:r>
                        <a:rPr lang="en-US" sz="1400" b="1" dirty="0">
                          <a:solidFill>
                            <a:schemeClr val="tx1"/>
                          </a:solidFill>
                          <a:sym typeface="Symbol"/>
                        </a:rPr>
                        <a:t> (AL) x (reg8)</a:t>
                      </a:r>
                    </a:p>
                    <a:p>
                      <a:r>
                        <a:rPr lang="en-US" sz="1400" b="1" u="sng" dirty="0">
                          <a:solidFill>
                            <a:schemeClr val="tx1"/>
                          </a:solidFill>
                          <a:sym typeface="Symbol"/>
                        </a:rPr>
                        <a:t>For</a:t>
                      </a:r>
                      <a:r>
                        <a:rPr lang="en-US" sz="1400" b="1" u="sng" baseline="0" dirty="0">
                          <a:solidFill>
                            <a:schemeClr val="tx1"/>
                          </a:solidFill>
                          <a:sym typeface="Symbol"/>
                        </a:rPr>
                        <a:t> word</a:t>
                      </a:r>
                      <a:r>
                        <a:rPr lang="en-US" sz="1400" b="1" baseline="0" dirty="0">
                          <a:solidFill>
                            <a:schemeClr val="tx1"/>
                          </a:solidFill>
                          <a:sym typeface="Symbol"/>
                        </a:rPr>
                        <a:t> : (DX)(AX) </a:t>
                      </a:r>
                      <a:r>
                        <a:rPr lang="en-US" sz="1400" b="1" dirty="0">
                          <a:solidFill>
                            <a:schemeClr val="tx1"/>
                          </a:solidFill>
                          <a:sym typeface="Symbol"/>
                        </a:rPr>
                        <a:t> (AX) x (reg16)</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byte </a:t>
                      </a:r>
                      <a:r>
                        <a:rPr lang="en-US" sz="1400" b="1" dirty="0">
                          <a:solidFill>
                            <a:schemeClr val="tx1"/>
                          </a:solidFill>
                        </a:rPr>
                        <a:t>:</a:t>
                      </a:r>
                      <a:r>
                        <a:rPr lang="en-US" sz="1400" b="1" baseline="0" dirty="0">
                          <a:solidFill>
                            <a:schemeClr val="tx1"/>
                          </a:solidFill>
                        </a:rPr>
                        <a:t> (AX) </a:t>
                      </a:r>
                      <a:r>
                        <a:rPr lang="en-US" sz="1400" b="1" dirty="0">
                          <a:solidFill>
                            <a:schemeClr val="tx1"/>
                          </a:solidFill>
                          <a:sym typeface="Symbol"/>
                        </a:rPr>
                        <a:t> (AL) x (mem8)</a:t>
                      </a:r>
                    </a:p>
                    <a:p>
                      <a:r>
                        <a:rPr lang="en-US" sz="1400" b="1" u="sng" dirty="0">
                          <a:solidFill>
                            <a:schemeClr val="tx1"/>
                          </a:solidFill>
                          <a:sym typeface="Symbol"/>
                        </a:rPr>
                        <a:t>For</a:t>
                      </a:r>
                      <a:r>
                        <a:rPr lang="en-US" sz="1400" b="1" u="sng" baseline="0" dirty="0">
                          <a:solidFill>
                            <a:schemeClr val="tx1"/>
                          </a:solidFill>
                          <a:sym typeface="Symbol"/>
                        </a:rPr>
                        <a:t> word</a:t>
                      </a:r>
                      <a:r>
                        <a:rPr lang="en-US" sz="1400" b="1" baseline="0" dirty="0">
                          <a:solidFill>
                            <a:schemeClr val="tx1"/>
                          </a:solidFill>
                          <a:sym typeface="Symbol"/>
                        </a:rPr>
                        <a:t> : (DX)(AX) </a:t>
                      </a:r>
                      <a:r>
                        <a:rPr lang="en-US" sz="1400" b="1" dirty="0">
                          <a:solidFill>
                            <a:schemeClr val="tx1"/>
                          </a:solidFill>
                          <a:sym typeface="Symbol"/>
                        </a:rPr>
                        <a:t> (AX) x (mem16)</a:t>
                      </a:r>
                      <a:r>
                        <a:rPr lang="en-US" sz="1400" b="1" baseline="0" dirty="0">
                          <a:solidFill>
                            <a:schemeClr val="tx1"/>
                          </a:solidFill>
                          <a:sym typeface="Symbol"/>
                        </a:rPr>
                        <a:t> </a:t>
                      </a:r>
                      <a:endParaRPr lang="en-US" sz="1400" b="1" dirty="0">
                        <a:solidFill>
                          <a:schemeClr val="tx1"/>
                        </a:solidFill>
                      </a:endParaRP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IMUL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IMUL </a:t>
                      </a:r>
                      <a:r>
                        <a:rPr lang="en-US" sz="1400" b="1" dirty="0" err="1">
                          <a:solidFill>
                            <a:schemeClr val="tx1"/>
                          </a:solidFill>
                        </a:rPr>
                        <a:t>reg</a:t>
                      </a:r>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IMUL </a:t>
                      </a:r>
                      <a:r>
                        <a:rPr lang="en-US" sz="1400" b="1" dirty="0" err="1">
                          <a:solidFill>
                            <a:schemeClr val="tx1"/>
                          </a:solidFill>
                        </a:rPr>
                        <a:t>mem</a:t>
                      </a:r>
                      <a:r>
                        <a:rPr lang="en-US" sz="1400" b="1" dirty="0">
                          <a:solidFill>
                            <a:schemeClr val="tx1"/>
                          </a:solidFill>
                        </a:rPr>
                        <a:t> </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u="sng" dirty="0">
                          <a:solidFill>
                            <a:schemeClr val="tx1"/>
                          </a:solidFill>
                        </a:rPr>
                        <a:t>For byte </a:t>
                      </a:r>
                      <a:r>
                        <a:rPr lang="en-US" sz="1400" b="1" dirty="0">
                          <a:solidFill>
                            <a:schemeClr val="tx1"/>
                          </a:solidFill>
                        </a:rPr>
                        <a:t>:</a:t>
                      </a:r>
                      <a:r>
                        <a:rPr lang="en-US" sz="1400" b="1" baseline="0" dirty="0">
                          <a:solidFill>
                            <a:schemeClr val="tx1"/>
                          </a:solidFill>
                        </a:rPr>
                        <a:t> (AX) </a:t>
                      </a:r>
                      <a:r>
                        <a:rPr lang="en-US" sz="1400" b="1" dirty="0">
                          <a:solidFill>
                            <a:schemeClr val="tx1"/>
                          </a:solidFill>
                          <a:sym typeface="Symbol"/>
                        </a:rPr>
                        <a:t> (AL) x (reg8)</a:t>
                      </a:r>
                    </a:p>
                    <a:p>
                      <a:r>
                        <a:rPr lang="en-US" sz="1400" b="1" u="sng" dirty="0">
                          <a:solidFill>
                            <a:schemeClr val="tx1"/>
                          </a:solidFill>
                          <a:sym typeface="Symbol"/>
                        </a:rPr>
                        <a:t>For</a:t>
                      </a:r>
                      <a:r>
                        <a:rPr lang="en-US" sz="1400" b="1" u="sng" baseline="0" dirty="0">
                          <a:solidFill>
                            <a:schemeClr val="tx1"/>
                          </a:solidFill>
                          <a:sym typeface="Symbol"/>
                        </a:rPr>
                        <a:t> word</a:t>
                      </a:r>
                      <a:r>
                        <a:rPr lang="en-US" sz="1400" b="1" baseline="0" dirty="0">
                          <a:solidFill>
                            <a:schemeClr val="tx1"/>
                          </a:solidFill>
                          <a:sym typeface="Symbol"/>
                        </a:rPr>
                        <a:t> : (DX)(AX) </a:t>
                      </a:r>
                      <a:r>
                        <a:rPr lang="en-US" sz="1400" b="1" dirty="0">
                          <a:solidFill>
                            <a:schemeClr val="tx1"/>
                          </a:solidFill>
                          <a:sym typeface="Symbol"/>
                        </a:rPr>
                        <a:t> (AX) x (reg16)</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byte </a:t>
                      </a:r>
                      <a:r>
                        <a:rPr lang="en-US" sz="1400" b="1" dirty="0">
                          <a:solidFill>
                            <a:schemeClr val="tx1"/>
                          </a:solidFill>
                        </a:rPr>
                        <a:t>:</a:t>
                      </a:r>
                      <a:r>
                        <a:rPr lang="en-US" sz="1400" b="1" baseline="0" dirty="0">
                          <a:solidFill>
                            <a:schemeClr val="tx1"/>
                          </a:solidFill>
                        </a:rPr>
                        <a:t> (AX) </a:t>
                      </a:r>
                      <a:r>
                        <a:rPr lang="en-US" sz="1400" b="1" dirty="0">
                          <a:solidFill>
                            <a:schemeClr val="tx1"/>
                          </a:solidFill>
                          <a:sym typeface="Symbol"/>
                        </a:rPr>
                        <a:t> (AX) x (mem8)</a:t>
                      </a:r>
                    </a:p>
                    <a:p>
                      <a:r>
                        <a:rPr lang="en-US" sz="1400" b="1" u="sng" dirty="0">
                          <a:solidFill>
                            <a:schemeClr val="tx1"/>
                          </a:solidFill>
                          <a:sym typeface="Symbol"/>
                        </a:rPr>
                        <a:t>For</a:t>
                      </a:r>
                      <a:r>
                        <a:rPr lang="en-US" sz="1400" b="1" u="sng" baseline="0" dirty="0">
                          <a:solidFill>
                            <a:schemeClr val="tx1"/>
                          </a:solidFill>
                          <a:sym typeface="Symbol"/>
                        </a:rPr>
                        <a:t> word</a:t>
                      </a:r>
                      <a:r>
                        <a:rPr lang="en-US" sz="1400" b="1" baseline="0" dirty="0">
                          <a:solidFill>
                            <a:schemeClr val="tx1"/>
                          </a:solidFill>
                          <a:sym typeface="Symbol"/>
                        </a:rPr>
                        <a:t> : (DX)(AX) </a:t>
                      </a:r>
                      <a:r>
                        <a:rPr lang="en-US" sz="1400" b="1" dirty="0">
                          <a:solidFill>
                            <a:schemeClr val="tx1"/>
                          </a:solidFill>
                          <a:sym typeface="Symbol"/>
                        </a:rPr>
                        <a:t> (AX) x (mem16)</a:t>
                      </a:r>
                      <a:r>
                        <a:rPr lang="en-US" sz="1400" b="1" baseline="0" dirty="0">
                          <a:solidFill>
                            <a:schemeClr val="tx1"/>
                          </a:solidFill>
                          <a:sym typeface="Symbol"/>
                        </a:rPr>
                        <a:t> </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697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Pins  and  signals</a:t>
            </a:r>
          </a:p>
        </p:txBody>
      </p:sp>
    </p:spTree>
    <p:extLst>
      <p:ext uri="{BB962C8B-B14F-4D97-AF65-F5344CB8AC3E}">
        <p14:creationId xmlns:p14="http://schemas.microsoft.com/office/powerpoint/2010/main" val="27009275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78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98277997"/>
              </p:ext>
            </p:extLst>
          </p:nvPr>
        </p:nvGraphicFramePr>
        <p:xfrm>
          <a:off x="533400" y="1905000"/>
          <a:ext cx="8153400" cy="41452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DIV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DIV </a:t>
                      </a:r>
                      <a:r>
                        <a:rPr lang="en-US" sz="1400" b="1" dirty="0" err="1">
                          <a:solidFill>
                            <a:schemeClr val="tx1"/>
                          </a:solidFill>
                        </a:rPr>
                        <a:t>reg</a:t>
                      </a:r>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DIV </a:t>
                      </a:r>
                      <a:r>
                        <a:rPr lang="en-US" sz="1400" b="1" dirty="0" err="1">
                          <a:solidFill>
                            <a:schemeClr val="tx1"/>
                          </a:solidFill>
                        </a:rPr>
                        <a:t>mem</a:t>
                      </a:r>
                      <a:r>
                        <a:rPr lang="en-US" sz="1400" b="1" dirty="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u="sng" dirty="0">
                          <a:solidFill>
                            <a:schemeClr val="tx1"/>
                          </a:solidFill>
                        </a:rPr>
                        <a:t>For 16-bit :- 8-bit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(AL) </a:t>
                      </a:r>
                      <a:r>
                        <a:rPr lang="en-US" sz="1400" b="1" dirty="0">
                          <a:solidFill>
                            <a:schemeClr val="tx1"/>
                          </a:solidFill>
                          <a:sym typeface="Symbol"/>
                        </a:rPr>
                        <a:t> (AX) :- (reg8)   Quotient</a:t>
                      </a:r>
                    </a:p>
                    <a:p>
                      <a:r>
                        <a:rPr lang="en-US" sz="1400" b="1" baseline="0" dirty="0">
                          <a:solidFill>
                            <a:schemeClr val="tx1"/>
                          </a:solidFill>
                          <a:sym typeface="Symbol"/>
                        </a:rPr>
                        <a:t>(AH) </a:t>
                      </a:r>
                      <a:r>
                        <a:rPr lang="en-US" sz="1400" b="1" dirty="0">
                          <a:solidFill>
                            <a:schemeClr val="tx1"/>
                          </a:solidFill>
                          <a:sym typeface="Symbol"/>
                        </a:rPr>
                        <a:t> (AX) MOD(reg8) Remainder</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32-bit :- 16-bit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(AX) </a:t>
                      </a:r>
                      <a:r>
                        <a:rPr lang="en-US" sz="1400" b="1" dirty="0">
                          <a:solidFill>
                            <a:schemeClr val="tx1"/>
                          </a:solidFill>
                          <a:sym typeface="Symbol"/>
                        </a:rPr>
                        <a:t> (DX)(AX) :- (reg16)   Quotient</a:t>
                      </a:r>
                    </a:p>
                    <a:p>
                      <a:r>
                        <a:rPr lang="en-US" sz="1400" b="1" baseline="0" dirty="0">
                          <a:solidFill>
                            <a:schemeClr val="tx1"/>
                          </a:solidFill>
                          <a:sym typeface="Symbol"/>
                        </a:rPr>
                        <a:t>(DX) </a:t>
                      </a:r>
                      <a:r>
                        <a:rPr lang="en-US" sz="1400" b="1" dirty="0">
                          <a:solidFill>
                            <a:schemeClr val="tx1"/>
                          </a:solidFill>
                          <a:sym typeface="Symbol"/>
                        </a:rPr>
                        <a:t> (DX)(AX) MOD(reg16) Remainder</a:t>
                      </a:r>
                      <a:r>
                        <a:rPr lang="en-US" sz="1400" b="1" baseline="0" dirty="0">
                          <a:solidFill>
                            <a:schemeClr val="tx1"/>
                          </a:solidFill>
                          <a:sym typeface="Symbol"/>
                        </a:rPr>
                        <a:t> </a:t>
                      </a:r>
                    </a:p>
                    <a:p>
                      <a:endParaRPr lang="en-US" sz="1400" b="1" baseline="0" dirty="0">
                        <a:solidFill>
                          <a:schemeClr val="tx1"/>
                        </a:solidFill>
                        <a:sym typeface="Symbol"/>
                      </a:endParaRPr>
                    </a:p>
                    <a:p>
                      <a:endParaRPr lang="en-US" sz="1400" b="1" dirty="0">
                        <a:solidFill>
                          <a:schemeClr val="tx1"/>
                        </a:solidFill>
                      </a:endParaRPr>
                    </a:p>
                    <a:p>
                      <a:r>
                        <a:rPr lang="en-US" sz="1400" b="1" u="sng" dirty="0">
                          <a:solidFill>
                            <a:schemeClr val="tx1"/>
                          </a:solidFill>
                        </a:rPr>
                        <a:t>For 16-bit :- 8-bit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(AL) </a:t>
                      </a:r>
                      <a:r>
                        <a:rPr lang="en-US" sz="1400" b="1" dirty="0">
                          <a:solidFill>
                            <a:schemeClr val="tx1"/>
                          </a:solidFill>
                          <a:sym typeface="Symbol"/>
                        </a:rPr>
                        <a:t> (AX) :- (mem8)   Quotient</a:t>
                      </a:r>
                    </a:p>
                    <a:p>
                      <a:r>
                        <a:rPr lang="en-US" sz="1400" b="1" baseline="0" dirty="0">
                          <a:solidFill>
                            <a:schemeClr val="tx1"/>
                          </a:solidFill>
                          <a:sym typeface="Symbol"/>
                        </a:rPr>
                        <a:t>(AH) </a:t>
                      </a:r>
                      <a:r>
                        <a:rPr lang="en-US" sz="1400" b="1" dirty="0">
                          <a:solidFill>
                            <a:schemeClr val="tx1"/>
                          </a:solidFill>
                          <a:sym typeface="Symbol"/>
                        </a:rPr>
                        <a:t> (AX) MOD(mem8) Remainder</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32-bit :- 16-bit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(AX) </a:t>
                      </a:r>
                      <a:r>
                        <a:rPr lang="en-US" sz="1400" b="1" dirty="0">
                          <a:solidFill>
                            <a:schemeClr val="tx1"/>
                          </a:solidFill>
                          <a:sym typeface="Symbol"/>
                        </a:rPr>
                        <a:t> (DX)(AX) :- (mem16)   Quotient</a:t>
                      </a:r>
                    </a:p>
                    <a:p>
                      <a:r>
                        <a:rPr lang="en-US" sz="1400" b="1" baseline="0" dirty="0">
                          <a:solidFill>
                            <a:schemeClr val="tx1"/>
                          </a:solidFill>
                          <a:sym typeface="Symbol"/>
                        </a:rPr>
                        <a:t>(DX) </a:t>
                      </a:r>
                      <a:r>
                        <a:rPr lang="en-US" sz="1400" b="1" dirty="0">
                          <a:solidFill>
                            <a:schemeClr val="tx1"/>
                          </a:solidFill>
                          <a:sym typeface="Symbol"/>
                        </a:rPr>
                        <a:t> (DX)(AX) MOD(mem16) Remainder</a:t>
                      </a:r>
                      <a:r>
                        <a:rPr lang="en-US" sz="1400" b="1" baseline="0" dirty="0">
                          <a:solidFill>
                            <a:schemeClr val="tx1"/>
                          </a:solidFill>
                          <a:sym typeface="Symbol"/>
                        </a:rPr>
                        <a:t>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0707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78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1601880107"/>
              </p:ext>
            </p:extLst>
          </p:nvPr>
        </p:nvGraphicFramePr>
        <p:xfrm>
          <a:off x="533400" y="1905000"/>
          <a:ext cx="8153400" cy="41452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IDIV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IDIV </a:t>
                      </a:r>
                      <a:r>
                        <a:rPr lang="en-US" sz="1400" b="1" dirty="0" err="1">
                          <a:solidFill>
                            <a:schemeClr val="tx1"/>
                          </a:solidFill>
                        </a:rPr>
                        <a:t>reg</a:t>
                      </a:r>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IDIV </a:t>
                      </a:r>
                      <a:r>
                        <a:rPr lang="en-US" sz="1400" b="1" dirty="0" err="1">
                          <a:solidFill>
                            <a:schemeClr val="tx1"/>
                          </a:solidFill>
                        </a:rPr>
                        <a:t>mem</a:t>
                      </a:r>
                      <a:r>
                        <a:rPr lang="en-US" sz="1400" b="1" dirty="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u="sng" dirty="0">
                          <a:solidFill>
                            <a:schemeClr val="tx1"/>
                          </a:solidFill>
                        </a:rPr>
                        <a:t>For 16-bit :- 8-bit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(AL) </a:t>
                      </a:r>
                      <a:r>
                        <a:rPr lang="en-US" sz="1400" b="1" dirty="0">
                          <a:solidFill>
                            <a:schemeClr val="tx1"/>
                          </a:solidFill>
                          <a:sym typeface="Symbol"/>
                        </a:rPr>
                        <a:t> (AX) :- (reg8)   Quotient</a:t>
                      </a:r>
                    </a:p>
                    <a:p>
                      <a:r>
                        <a:rPr lang="en-US" sz="1400" b="1" baseline="0" dirty="0">
                          <a:solidFill>
                            <a:schemeClr val="tx1"/>
                          </a:solidFill>
                          <a:sym typeface="Symbol"/>
                        </a:rPr>
                        <a:t>(AH) </a:t>
                      </a:r>
                      <a:r>
                        <a:rPr lang="en-US" sz="1400" b="1" dirty="0">
                          <a:solidFill>
                            <a:schemeClr val="tx1"/>
                          </a:solidFill>
                          <a:sym typeface="Symbol"/>
                        </a:rPr>
                        <a:t> (AX) MOD(reg8) Remainder</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32-bit :- 16-bit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(AX) </a:t>
                      </a:r>
                      <a:r>
                        <a:rPr lang="en-US" sz="1400" b="1" dirty="0">
                          <a:solidFill>
                            <a:schemeClr val="tx1"/>
                          </a:solidFill>
                          <a:sym typeface="Symbol"/>
                        </a:rPr>
                        <a:t> (DX)(AX) :- (reg16)   Quotient</a:t>
                      </a:r>
                    </a:p>
                    <a:p>
                      <a:r>
                        <a:rPr lang="en-US" sz="1400" b="1" baseline="0" dirty="0">
                          <a:solidFill>
                            <a:schemeClr val="tx1"/>
                          </a:solidFill>
                          <a:sym typeface="Symbol"/>
                        </a:rPr>
                        <a:t>(DX) </a:t>
                      </a:r>
                      <a:r>
                        <a:rPr lang="en-US" sz="1400" b="1" dirty="0">
                          <a:solidFill>
                            <a:schemeClr val="tx1"/>
                          </a:solidFill>
                          <a:sym typeface="Symbol"/>
                        </a:rPr>
                        <a:t> (DX)(AX) MOD(reg16) Remainder</a:t>
                      </a:r>
                      <a:r>
                        <a:rPr lang="en-US" sz="1400" b="1" baseline="0" dirty="0">
                          <a:solidFill>
                            <a:schemeClr val="tx1"/>
                          </a:solidFill>
                          <a:sym typeface="Symbol"/>
                        </a:rPr>
                        <a:t> </a:t>
                      </a:r>
                    </a:p>
                    <a:p>
                      <a:endParaRPr lang="en-US" sz="1400" b="1" baseline="0" dirty="0">
                        <a:solidFill>
                          <a:schemeClr val="tx1"/>
                        </a:solidFill>
                        <a:sym typeface="Symbol"/>
                      </a:endParaRPr>
                    </a:p>
                    <a:p>
                      <a:endParaRPr lang="en-US" sz="1400" b="1" dirty="0">
                        <a:solidFill>
                          <a:schemeClr val="tx1"/>
                        </a:solidFill>
                      </a:endParaRPr>
                    </a:p>
                    <a:p>
                      <a:r>
                        <a:rPr lang="en-US" sz="1400" b="1" u="sng" dirty="0">
                          <a:solidFill>
                            <a:schemeClr val="tx1"/>
                          </a:solidFill>
                        </a:rPr>
                        <a:t>For 16-bit :- 8-bit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(AL) </a:t>
                      </a:r>
                      <a:r>
                        <a:rPr lang="en-US" sz="1400" b="1" dirty="0">
                          <a:solidFill>
                            <a:schemeClr val="tx1"/>
                          </a:solidFill>
                          <a:sym typeface="Symbol"/>
                        </a:rPr>
                        <a:t> (AX) :- (mem8)   Quotient</a:t>
                      </a:r>
                    </a:p>
                    <a:p>
                      <a:r>
                        <a:rPr lang="en-US" sz="1400" b="1" baseline="0" dirty="0">
                          <a:solidFill>
                            <a:schemeClr val="tx1"/>
                          </a:solidFill>
                          <a:sym typeface="Symbol"/>
                        </a:rPr>
                        <a:t>(AH) </a:t>
                      </a:r>
                      <a:r>
                        <a:rPr lang="en-US" sz="1400" b="1" dirty="0">
                          <a:solidFill>
                            <a:schemeClr val="tx1"/>
                          </a:solidFill>
                          <a:sym typeface="Symbol"/>
                        </a:rPr>
                        <a:t> (AX) MOD(mem8) Remainder</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32-bit :- 16-bit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(AX) </a:t>
                      </a:r>
                      <a:r>
                        <a:rPr lang="en-US" sz="1400" b="1" dirty="0">
                          <a:solidFill>
                            <a:schemeClr val="tx1"/>
                          </a:solidFill>
                          <a:sym typeface="Symbol"/>
                        </a:rPr>
                        <a:t> (DX)(AX) :- (mem16)   Quotient</a:t>
                      </a:r>
                    </a:p>
                    <a:p>
                      <a:r>
                        <a:rPr lang="en-US" sz="1400" b="1" baseline="0" dirty="0">
                          <a:solidFill>
                            <a:schemeClr val="tx1"/>
                          </a:solidFill>
                          <a:sym typeface="Symbol"/>
                        </a:rPr>
                        <a:t>(DX) </a:t>
                      </a:r>
                      <a:r>
                        <a:rPr lang="en-US" sz="1400" b="1" dirty="0">
                          <a:solidFill>
                            <a:schemeClr val="tx1"/>
                          </a:solidFill>
                          <a:sym typeface="Symbol"/>
                        </a:rPr>
                        <a:t> (DX)(AX) MOD(mem16) Remainder</a:t>
                      </a:r>
                      <a:r>
                        <a:rPr lang="en-US" sz="1400" b="1" baseline="0" dirty="0">
                          <a:solidFill>
                            <a:schemeClr val="tx1"/>
                          </a:solidFill>
                          <a:sym typeface="Symbol"/>
                        </a:rPr>
                        <a:t>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75620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1349505541"/>
              </p:ext>
            </p:extLst>
          </p:nvPr>
        </p:nvGraphicFramePr>
        <p:xfrm>
          <a:off x="533400" y="1905000"/>
          <a:ext cx="8153400" cy="43586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CMP reg2/</a:t>
                      </a:r>
                      <a:r>
                        <a:rPr lang="en-US" sz="1400" b="1" dirty="0" err="1">
                          <a:solidFill>
                            <a:srgbClr val="FF0000"/>
                          </a:solidFill>
                        </a:rPr>
                        <a:t>mem</a:t>
                      </a:r>
                      <a:r>
                        <a:rPr lang="en-US" sz="1400" b="1" dirty="0">
                          <a:solidFill>
                            <a:srgbClr val="FF0000"/>
                          </a:solidFill>
                        </a:rPr>
                        <a:t>, reg1/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CMP reg2, reg1</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CMP reg2, </a:t>
                      </a:r>
                      <a:r>
                        <a:rPr lang="en-US" sz="1400" b="1" dirty="0" err="1">
                          <a:solidFill>
                            <a:schemeClr val="tx1"/>
                          </a:solidFill>
                        </a:rPr>
                        <a:t>mem</a:t>
                      </a:r>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CMP </a:t>
                      </a:r>
                      <a:r>
                        <a:rPr lang="en-US" sz="1400" b="1" dirty="0" err="1">
                          <a:solidFill>
                            <a:schemeClr val="tx1"/>
                          </a:solidFill>
                        </a:rPr>
                        <a:t>mem</a:t>
                      </a:r>
                      <a:r>
                        <a:rPr lang="en-US" sz="1400" b="1" dirty="0">
                          <a:solidFill>
                            <a:schemeClr val="tx1"/>
                          </a:solidFill>
                        </a:rPr>
                        <a:t>, reg1</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Modify flags </a:t>
                      </a:r>
                      <a:r>
                        <a:rPr lang="en-US" sz="1400" b="1" dirty="0">
                          <a:solidFill>
                            <a:schemeClr val="tx1"/>
                          </a:solidFill>
                          <a:sym typeface="Symbol"/>
                        </a:rPr>
                        <a:t> (reg2) – (reg1)</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(reg2) &gt; (reg1)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(reg2) &lt; (reg1)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(reg2) = (reg1)  then CF=0,</a:t>
                      </a:r>
                      <a:r>
                        <a:rPr lang="en-US" sz="1400" b="1" u="none" baseline="0" dirty="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a:solidFill>
                          <a:schemeClr val="tx1"/>
                        </a:solidFill>
                      </a:endParaRPr>
                    </a:p>
                    <a:p>
                      <a:r>
                        <a:rPr lang="en-US" sz="1400" b="1" dirty="0">
                          <a:solidFill>
                            <a:schemeClr val="tx1"/>
                          </a:solidFill>
                        </a:rPr>
                        <a:t>Modify flags </a:t>
                      </a:r>
                      <a:r>
                        <a:rPr lang="en-US" sz="1400" b="1" dirty="0">
                          <a:solidFill>
                            <a:schemeClr val="tx1"/>
                          </a:solidFill>
                          <a:sym typeface="Symbol"/>
                        </a:rPr>
                        <a:t> (reg2) – (</a:t>
                      </a:r>
                      <a:r>
                        <a:rPr lang="en-US" sz="1400" b="1" dirty="0" err="1">
                          <a:solidFill>
                            <a:schemeClr val="tx1"/>
                          </a:solidFill>
                          <a:sym typeface="Symbol"/>
                        </a:rPr>
                        <a:t>mem</a:t>
                      </a:r>
                      <a:r>
                        <a:rPr lang="en-US" sz="1400" b="1" dirty="0">
                          <a:solidFill>
                            <a:schemeClr val="tx1"/>
                          </a:solidFill>
                          <a:sym typeface="Symbol"/>
                        </a:rPr>
                        <a:t>)</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(reg2) &gt; (</a:t>
                      </a:r>
                      <a:r>
                        <a:rPr lang="en-US" sz="1400" b="1" u="none" dirty="0" err="1">
                          <a:solidFill>
                            <a:schemeClr val="tx1"/>
                          </a:solidFill>
                        </a:rPr>
                        <a:t>mem</a:t>
                      </a:r>
                      <a:r>
                        <a:rPr lang="en-US" sz="1400" b="1" u="none" dirty="0">
                          <a:solidFill>
                            <a:schemeClr val="tx1"/>
                          </a:solidFill>
                        </a:rPr>
                        <a:t>)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(reg2) &lt; (</a:t>
                      </a:r>
                      <a:r>
                        <a:rPr lang="en-US" sz="1400" b="1" u="none" dirty="0" err="1">
                          <a:solidFill>
                            <a:schemeClr val="tx1"/>
                          </a:solidFill>
                        </a:rPr>
                        <a:t>mem</a:t>
                      </a:r>
                      <a:r>
                        <a:rPr lang="en-US" sz="1400" b="1" u="none" dirty="0">
                          <a:solidFill>
                            <a:schemeClr val="tx1"/>
                          </a:solidFill>
                        </a:rPr>
                        <a:t>)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(reg2) = (</a:t>
                      </a:r>
                      <a:r>
                        <a:rPr lang="en-US" sz="1400" b="1" u="none" dirty="0" err="1">
                          <a:solidFill>
                            <a:schemeClr val="tx1"/>
                          </a:solidFill>
                        </a:rPr>
                        <a:t>mem</a:t>
                      </a:r>
                      <a:r>
                        <a:rPr lang="en-US" sz="1400" b="1" u="none" dirty="0">
                          <a:solidFill>
                            <a:schemeClr val="tx1"/>
                          </a:solidFill>
                        </a:rPr>
                        <a:t>)  then CF=0,</a:t>
                      </a:r>
                      <a:r>
                        <a:rPr lang="en-US" sz="1400" b="1" u="none" baseline="0" dirty="0">
                          <a:solidFill>
                            <a:schemeClr val="tx1"/>
                          </a:solidFill>
                        </a:rPr>
                        <a:t> ZF=1, SF=0</a:t>
                      </a:r>
                    </a:p>
                    <a:p>
                      <a:endParaRPr lang="en-US" sz="1400" b="1" u="none" baseline="0" dirty="0">
                        <a:solidFill>
                          <a:schemeClr val="tx1"/>
                        </a:solidFill>
                        <a:sym typeface="Symbol"/>
                      </a:endParaRPr>
                    </a:p>
                    <a:p>
                      <a:r>
                        <a:rPr lang="en-US" sz="1400" b="1" dirty="0">
                          <a:solidFill>
                            <a:schemeClr val="tx1"/>
                          </a:solidFill>
                        </a:rPr>
                        <a:t>Modify flags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(reg1)</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&gt; (reg1)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&lt; (reg1)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 (reg1)  then CF=0,</a:t>
                      </a:r>
                      <a:r>
                        <a:rPr lang="en-US" sz="1400" b="1" u="none" baseline="0" dirty="0">
                          <a:solidFill>
                            <a:schemeClr val="tx1"/>
                          </a:solidFill>
                        </a:rPr>
                        <a:t> ZF=1, SF=0</a:t>
                      </a:r>
                      <a:endParaRPr lang="en-US" sz="1400" b="1" baseline="0" dirty="0">
                        <a:solidFill>
                          <a:schemeClr val="tx1"/>
                        </a:solidFill>
                        <a:sym typeface="Symbol"/>
                      </a:endParaRP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5532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2473895159"/>
              </p:ext>
            </p:extLst>
          </p:nvPr>
        </p:nvGraphicFramePr>
        <p:xfrm>
          <a:off x="533400" y="1905000"/>
          <a:ext cx="8153400" cy="32918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CMP </a:t>
                      </a:r>
                      <a:r>
                        <a:rPr lang="en-US" sz="1400" b="1" dirty="0" err="1">
                          <a:solidFill>
                            <a:srgbClr val="FF0000"/>
                          </a:solidFill>
                        </a:rPr>
                        <a:t>reg</a:t>
                      </a:r>
                      <a:r>
                        <a:rPr lang="en-US" sz="1400" b="1" dirty="0">
                          <a:solidFill>
                            <a:srgbClr val="FF0000"/>
                          </a:solidFill>
                        </a:rPr>
                        <a:t>/</a:t>
                      </a:r>
                      <a:r>
                        <a:rPr lang="en-US" sz="1400" b="1" dirty="0" err="1">
                          <a:solidFill>
                            <a:srgbClr val="FF0000"/>
                          </a:solidFill>
                        </a:rPr>
                        <a:t>mem</a:t>
                      </a:r>
                      <a:r>
                        <a:rPr lang="en-US" sz="1400" b="1" dirty="0">
                          <a:solidFill>
                            <a:srgbClr val="FF0000"/>
                          </a:solidFill>
                        </a:rPr>
                        <a:t>, data </a:t>
                      </a:r>
                    </a:p>
                    <a:p>
                      <a:endParaRPr lang="en-US" sz="1400" b="1" dirty="0">
                        <a:solidFill>
                          <a:srgbClr val="FF0000"/>
                        </a:solidFill>
                      </a:endParaRPr>
                    </a:p>
                    <a:p>
                      <a:r>
                        <a:rPr lang="en-US" sz="1400" b="1" dirty="0">
                          <a:solidFill>
                            <a:schemeClr val="tx1"/>
                          </a:solidFill>
                        </a:rPr>
                        <a:t>CMP </a:t>
                      </a:r>
                      <a:r>
                        <a:rPr lang="en-US" sz="1400" b="1" dirty="0" err="1">
                          <a:solidFill>
                            <a:schemeClr val="tx1"/>
                          </a:solidFill>
                        </a:rPr>
                        <a:t>reg</a:t>
                      </a:r>
                      <a:r>
                        <a:rPr lang="en-US" sz="1400" b="1" dirty="0">
                          <a:solidFill>
                            <a:schemeClr val="tx1"/>
                          </a:solidFill>
                        </a:rPr>
                        <a:t>, data</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CMP </a:t>
                      </a:r>
                      <a:r>
                        <a:rPr lang="en-US" sz="1400" b="1" dirty="0" err="1">
                          <a:solidFill>
                            <a:schemeClr val="tx1"/>
                          </a:solidFill>
                        </a:rPr>
                        <a:t>mem</a:t>
                      </a:r>
                      <a:r>
                        <a:rPr lang="en-US" sz="1400" b="1" dirty="0">
                          <a:solidFill>
                            <a:schemeClr val="tx1"/>
                          </a:solidFill>
                        </a:rPr>
                        <a:t>, data</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Modify flags </a:t>
                      </a:r>
                      <a:r>
                        <a:rPr lang="en-US" sz="1400" b="1" dirty="0">
                          <a:solidFill>
                            <a:schemeClr val="tx1"/>
                          </a:solidFill>
                          <a:sym typeface="Symbol"/>
                        </a:rPr>
                        <a:t> (</a:t>
                      </a:r>
                      <a:r>
                        <a:rPr lang="en-US" sz="1400" b="1" dirty="0" err="1">
                          <a:solidFill>
                            <a:schemeClr val="tx1"/>
                          </a:solidFill>
                          <a:sym typeface="Symbol"/>
                        </a:rPr>
                        <a:t>reg</a:t>
                      </a:r>
                      <a:r>
                        <a:rPr lang="en-US" sz="1400" b="1" dirty="0">
                          <a:solidFill>
                            <a:schemeClr val="tx1"/>
                          </a:solidFill>
                          <a:sym typeface="Symbol"/>
                        </a:rPr>
                        <a:t>) – (data)</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a:t>
                      </a:r>
                      <a:r>
                        <a:rPr lang="en-US" sz="1400" b="1" u="none" dirty="0" err="1">
                          <a:solidFill>
                            <a:schemeClr val="tx1"/>
                          </a:solidFill>
                        </a:rPr>
                        <a:t>reg</a:t>
                      </a:r>
                      <a:r>
                        <a:rPr lang="en-US" sz="1400" b="1" u="none" dirty="0">
                          <a:solidFill>
                            <a:schemeClr val="tx1"/>
                          </a:solidFill>
                        </a:rPr>
                        <a:t>) &gt; data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reg</a:t>
                      </a:r>
                      <a:r>
                        <a:rPr lang="en-US" sz="1400" b="1" u="none" dirty="0">
                          <a:solidFill>
                            <a:schemeClr val="tx1"/>
                          </a:solidFill>
                        </a:rPr>
                        <a:t>) &lt; data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reg</a:t>
                      </a:r>
                      <a:r>
                        <a:rPr lang="en-US" sz="1400" b="1" u="none" dirty="0">
                          <a:solidFill>
                            <a:schemeClr val="tx1"/>
                          </a:solidFill>
                        </a:rPr>
                        <a:t>) = data  then CF=0,</a:t>
                      </a:r>
                      <a:r>
                        <a:rPr lang="en-US" sz="1400" b="1" u="none" baseline="0" dirty="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a:solidFill>
                          <a:schemeClr val="tx1"/>
                        </a:solidFill>
                      </a:endParaRPr>
                    </a:p>
                    <a:p>
                      <a:endParaRPr lang="en-US" sz="1400" b="1" u="none" baseline="0" dirty="0">
                        <a:solidFill>
                          <a:schemeClr val="tx1"/>
                        </a:solidFill>
                        <a:sym typeface="Symbol"/>
                      </a:endParaRPr>
                    </a:p>
                    <a:p>
                      <a:r>
                        <a:rPr lang="en-US" sz="1400" b="1" dirty="0">
                          <a:solidFill>
                            <a:schemeClr val="tx1"/>
                          </a:solidFill>
                        </a:rPr>
                        <a:t>Modify flags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a:t>
                      </a:r>
                      <a:r>
                        <a:rPr lang="en-US" sz="1400" b="1" dirty="0" err="1">
                          <a:solidFill>
                            <a:schemeClr val="tx1"/>
                          </a:solidFill>
                          <a:sym typeface="Symbol"/>
                        </a:rPr>
                        <a:t>mem</a:t>
                      </a:r>
                      <a:r>
                        <a:rPr lang="en-US" sz="1400" b="1" dirty="0">
                          <a:solidFill>
                            <a:schemeClr val="tx1"/>
                          </a:solidFill>
                          <a:sym typeface="Symbol"/>
                        </a:rPr>
                        <a:t>)</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&gt; data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&lt; data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 data  then CF=0,</a:t>
                      </a:r>
                      <a:r>
                        <a:rPr lang="en-US" sz="1400" b="1" u="none" baseline="0" dirty="0">
                          <a:solidFill>
                            <a:schemeClr val="tx1"/>
                          </a:solidFill>
                        </a:rPr>
                        <a:t> ZF=1, SF=0</a:t>
                      </a:r>
                      <a:endParaRPr lang="en-US" sz="1400" b="1" baseline="0" dirty="0">
                        <a:solidFill>
                          <a:schemeClr val="tx1"/>
                        </a:solidFill>
                        <a:sym typeface="Symbol"/>
                      </a:endParaRP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57303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1098962534"/>
              </p:ext>
            </p:extLst>
          </p:nvPr>
        </p:nvGraphicFramePr>
        <p:xfrm>
          <a:off x="533400" y="1905000"/>
          <a:ext cx="8153400" cy="32918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CMP A, data </a:t>
                      </a:r>
                    </a:p>
                    <a:p>
                      <a:endParaRPr lang="en-US" sz="1400" b="1" dirty="0">
                        <a:solidFill>
                          <a:srgbClr val="FF0000"/>
                        </a:solidFill>
                      </a:endParaRPr>
                    </a:p>
                    <a:p>
                      <a:r>
                        <a:rPr lang="en-US" sz="1400" b="1" dirty="0">
                          <a:solidFill>
                            <a:schemeClr val="tx1"/>
                          </a:solidFill>
                        </a:rPr>
                        <a:t>CMP AL, data8</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CMP AX, data16</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Modify flags </a:t>
                      </a:r>
                      <a:r>
                        <a:rPr lang="en-US" sz="1400" b="1" dirty="0">
                          <a:solidFill>
                            <a:schemeClr val="tx1"/>
                          </a:solidFill>
                          <a:sym typeface="Symbol"/>
                        </a:rPr>
                        <a:t> (AL) – data8</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(AL) &gt; data8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(AL) &lt; data8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(AL) = data8  then CF=0,</a:t>
                      </a:r>
                      <a:r>
                        <a:rPr lang="en-US" sz="1400" b="1" u="none" baseline="0" dirty="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a:solidFill>
                          <a:schemeClr val="tx1"/>
                        </a:solidFill>
                      </a:endParaRPr>
                    </a:p>
                    <a:p>
                      <a:endParaRPr lang="en-US" sz="1400" b="1" u="none" baseline="0" dirty="0">
                        <a:solidFill>
                          <a:schemeClr val="tx1"/>
                        </a:solidFill>
                        <a:sym typeface="Symbol"/>
                      </a:endParaRPr>
                    </a:p>
                    <a:p>
                      <a:r>
                        <a:rPr lang="en-US" sz="1400" b="1" dirty="0">
                          <a:solidFill>
                            <a:schemeClr val="tx1"/>
                          </a:solidFill>
                        </a:rPr>
                        <a:t>Modify flags </a:t>
                      </a:r>
                      <a:r>
                        <a:rPr lang="en-US" sz="1400" b="1" dirty="0">
                          <a:solidFill>
                            <a:schemeClr val="tx1"/>
                          </a:solidFill>
                          <a:sym typeface="Symbol"/>
                        </a:rPr>
                        <a:t> (AX) – data16</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(AX) &gt; data16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&lt; data16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 data16  then CF=0,</a:t>
                      </a:r>
                      <a:r>
                        <a:rPr lang="en-US" sz="1400" b="1" u="none" baseline="0" dirty="0">
                          <a:solidFill>
                            <a:schemeClr val="tx1"/>
                          </a:solidFill>
                        </a:rPr>
                        <a:t> ZF=1, SF=0</a:t>
                      </a:r>
                      <a:endParaRPr lang="en-US" sz="1400" b="1" baseline="0" dirty="0">
                        <a:solidFill>
                          <a:schemeClr val="tx1"/>
                        </a:solidFill>
                        <a:sym typeface="Symbol"/>
                      </a:endParaRP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46258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622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1027" name="Picture 3" descr="C:\Users\AMMU\Desktop\Scans\1 copy.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828800"/>
            <a:ext cx="6846087" cy="242426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MMU\Desktop\Scans\2 copy.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361" y="4311868"/>
            <a:ext cx="6790858" cy="24647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MMU\Desktop\Scans\2 copy copy.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4881" y="1883645"/>
            <a:ext cx="6781522"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0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9"/>
                                        </p:tgtEl>
                                        <p:attrNameLst>
                                          <p:attrName>style.visibility</p:attrName>
                                        </p:attrNameLst>
                                      </p:cBhvr>
                                      <p:to>
                                        <p:strVal val="hidden"/>
                                      </p:to>
                                    </p:set>
                                  </p:childTnLst>
                                </p:cTn>
                              </p:par>
                              <p:par>
                                <p:cTn id="9" presetID="10"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7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2050" name="Picture 2" descr="C:\Users\AMMU\Desktop\Scans\2 copycopycopy.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731" y="1664732"/>
            <a:ext cx="6248400" cy="24674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MMU\Desktop\Scans\3 copy.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752" y="4074399"/>
            <a:ext cx="6248400" cy="168034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AMMU\Desktop\Scans\3 copycopy.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1752" y="5519491"/>
            <a:ext cx="6472340" cy="134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612932"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3074" name="Picture 2" descr="C:\Users\AMMU\Desktop\Scans\3 cc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751" y="1986890"/>
            <a:ext cx="6185849" cy="15606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MMU\Desktop\Scans\4c.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752" y="3661490"/>
            <a:ext cx="6185848" cy="12595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MMU\Desktop\Scans\4cc.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7007" y="5010335"/>
            <a:ext cx="6180593" cy="131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1292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4098" name="Picture 2" descr="C:\Users\AMMU\Desktop\Scans\4 c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7498" y="1834814"/>
            <a:ext cx="6272502" cy="16696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MMU\Desktop\Scans\5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7574" y="3482920"/>
            <a:ext cx="6255686" cy="1696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AMMU\Desktop\Scans\5c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9106" y="5178970"/>
            <a:ext cx="6219647" cy="147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78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060206"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5123" name="Picture 3" descr="C:\Users\AMMU\Desktop\Scans\6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165" y="2007476"/>
            <a:ext cx="8074925" cy="416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221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96152" y="2034808"/>
            <a:ext cx="1385248" cy="93699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196152" y="177989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6200" y="1828800"/>
            <a:ext cx="1205552" cy="331185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8</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Common signals</a:t>
            </a:r>
          </a:p>
        </p:txBody>
      </p:sp>
      <p:sp>
        <p:nvSpPr>
          <p:cNvPr id="47" name="Rectangle 46"/>
          <p:cNvSpPr/>
          <p:nvPr/>
        </p:nvSpPr>
        <p:spPr>
          <a:xfrm>
            <a:off x="4648200" y="800993"/>
            <a:ext cx="4343400" cy="329320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0</a:t>
            </a: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15</a:t>
            </a:r>
            <a:r>
              <a:rPr lang="en-US" b="1" dirty="0">
                <a:latin typeface="Verdana" pitchFamily="34" charset="0"/>
                <a:ea typeface="Verdana" pitchFamily="34" charset="0"/>
                <a:cs typeface="Verdana" pitchFamily="34" charset="0"/>
              </a:rPr>
              <a:t> (Bidirectional)</a:t>
            </a:r>
            <a:r>
              <a:rPr lang="en-US" dirty="0">
                <a:latin typeface="Verdana" pitchFamily="34" charset="0"/>
                <a:ea typeface="Verdana" pitchFamily="34" charset="0"/>
                <a:cs typeface="Verdana" pitchFamily="34" charset="0"/>
              </a:rPr>
              <a:t> </a:t>
            </a:r>
            <a:endParaRPr lang="en-US" b="1" dirty="0">
              <a:latin typeface="Verdana" pitchFamily="34" charset="0"/>
              <a:ea typeface="Verdana" pitchFamily="34" charset="0"/>
              <a:cs typeface="Verdana" pitchFamily="34" charset="0"/>
            </a:endParaRPr>
          </a:p>
          <a:p>
            <a:pPr algn="just"/>
            <a:endParaRPr lang="en-US" b="1" dirty="0">
              <a:latin typeface="Verdana" pitchFamily="34" charset="0"/>
              <a:ea typeface="Verdana" pitchFamily="34" charset="0"/>
              <a:cs typeface="Verdana" pitchFamily="34" charset="0"/>
            </a:endParaRPr>
          </a:p>
          <a:p>
            <a:pPr algn="ctr"/>
            <a:r>
              <a:rPr lang="en-US" sz="1600" b="1" dirty="0">
                <a:solidFill>
                  <a:srgbClr val="FF0066"/>
                </a:solidFill>
                <a:latin typeface="Verdana" pitchFamily="34" charset="0"/>
                <a:ea typeface="Verdana" pitchFamily="34" charset="0"/>
                <a:cs typeface="Verdana" pitchFamily="34" charset="0"/>
              </a:rPr>
              <a:t>Address/Data bus</a:t>
            </a:r>
          </a:p>
          <a:p>
            <a:pPr algn="just"/>
            <a:endParaRPr lang="en-US" sz="1600"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Low order address bus; these are multiplexed with data.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When AD lines are used to transmit memory address the symbol A is used instead of AD, for example A</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-A</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When data are transmitted over AD lines the symbol D is used in place of AD, for example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or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a:t>
            </a:r>
          </a:p>
        </p:txBody>
      </p:sp>
      <p:sp>
        <p:nvSpPr>
          <p:cNvPr id="10" name="Rectangle 9"/>
          <p:cNvSpPr/>
          <p:nvPr/>
        </p:nvSpPr>
        <p:spPr>
          <a:xfrm>
            <a:off x="4648200" y="5109627"/>
            <a:ext cx="4343400" cy="1046440"/>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a:t>
            </a:r>
            <a:r>
              <a:rPr lang="en-US" b="1" baseline="-25000" dirty="0">
                <a:latin typeface="Verdana" pitchFamily="34" charset="0"/>
                <a:ea typeface="Verdana" pitchFamily="34" charset="0"/>
                <a:cs typeface="Verdana" pitchFamily="34" charset="0"/>
              </a:rPr>
              <a:t>16</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3</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17</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4</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18</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5</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19</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6</a:t>
            </a:r>
            <a:r>
              <a:rPr lang="en-US" dirty="0">
                <a:latin typeface="Verdana" pitchFamily="34" charset="0"/>
                <a:ea typeface="Verdana" pitchFamily="34" charset="0"/>
                <a:cs typeface="Verdana" pitchFamily="34" charset="0"/>
              </a:rPr>
              <a:t> </a:t>
            </a:r>
          </a:p>
          <a:p>
            <a:pPr algn="ctr"/>
            <a:endParaRPr lang="en-US" sz="16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High order address bus. These are multiplexed with status signals</a:t>
            </a:r>
          </a:p>
        </p:txBody>
      </p:sp>
    </p:spTree>
    <p:extLst>
      <p:ext uri="{BB962C8B-B14F-4D97-AF65-F5344CB8AC3E}">
        <p14:creationId xmlns:p14="http://schemas.microsoft.com/office/powerpoint/2010/main" val="208864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8" grpId="0" animBg="1"/>
      <p:bldP spid="48" grpId="1" animBg="1"/>
      <p:bldP spid="45" grpId="0" animBg="1"/>
      <p:bldP spid="45" grpId="1" animBg="1"/>
      <p:bldP spid="47"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302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5122" name="Picture 2" descr="C:\Users\AMMU\Desktop\Scans\6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214" y="2086302"/>
            <a:ext cx="8505986" cy="385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767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4160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6146" name="Picture 2" descr="C:\Users\AMMU\Desktop\Scans\8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029" y="2019872"/>
            <a:ext cx="8265771" cy="42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541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1018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7170" name="Picture 2" descr="C:\Users\AMMU\Desktop\Scans\7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309" y="2057399"/>
            <a:ext cx="8151291" cy="401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5392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4400" y="5356485"/>
            <a:ext cx="6629400"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23093" y="4953000"/>
            <a:ext cx="6629400"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50095" y="4316104"/>
            <a:ext cx="1235493"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43752" y="3932698"/>
            <a:ext cx="4691784"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905001" y="3652789"/>
            <a:ext cx="6248400" cy="2799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6342" y="3021581"/>
            <a:ext cx="4265258"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14400" y="2613285"/>
            <a:ext cx="21887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4400" y="2209800"/>
            <a:ext cx="21887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47648" y="1983481"/>
            <a:ext cx="32045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76400" y="1533978"/>
            <a:ext cx="2913228"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7" name="TextBox 6"/>
          <p:cNvSpPr txBox="1"/>
          <p:nvPr/>
        </p:nvSpPr>
        <p:spPr>
          <a:xfrm>
            <a:off x="547468" y="1529239"/>
            <a:ext cx="8153400" cy="4185761"/>
          </a:xfrm>
          <a:prstGeom prst="rect">
            <a:avLst/>
          </a:prstGeom>
          <a:noFill/>
        </p:spPr>
        <p:txBody>
          <a:bodyPr wrap="square" rtlCol="0">
            <a:spAutoFit/>
          </a:bodyPr>
          <a:lstStyle/>
          <a:p>
            <a:pPr marL="285750" indent="-285750">
              <a:buFont typeface="Wingdings" pitchFamily="2" charset="2"/>
              <a:buChar char="q"/>
            </a:pPr>
            <a:r>
              <a:rPr lang="en-US" sz="1400" b="1" dirty="0"/>
              <a:t>String : Sequence of bytes or words</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8086 instruction set includes instruction for string movement, comparison, scan, load and store.</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REP instruction prefix : used to repeat execution of string instructions</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String instructions end with </a:t>
            </a:r>
            <a:r>
              <a:rPr lang="en-US" sz="1400" b="1" dirty="0">
                <a:solidFill>
                  <a:srgbClr val="CC0099"/>
                </a:solidFill>
              </a:rPr>
              <a:t>S</a:t>
            </a:r>
            <a:r>
              <a:rPr lang="en-US" sz="1400" b="1" dirty="0"/>
              <a:t> or </a:t>
            </a:r>
            <a:r>
              <a:rPr lang="en-US" sz="1400" b="1" dirty="0">
                <a:solidFill>
                  <a:srgbClr val="CC0099"/>
                </a:solidFill>
              </a:rPr>
              <a:t>SB</a:t>
            </a:r>
            <a:r>
              <a:rPr lang="en-US" sz="1400" b="1" dirty="0"/>
              <a:t> or </a:t>
            </a:r>
            <a:r>
              <a:rPr lang="en-US" sz="1400" b="1" dirty="0">
                <a:solidFill>
                  <a:srgbClr val="CC0099"/>
                </a:solidFill>
              </a:rPr>
              <a:t>SW</a:t>
            </a:r>
            <a:r>
              <a:rPr lang="en-US" sz="1400" b="1" dirty="0"/>
              <a:t>.                                                       </a:t>
            </a:r>
            <a:r>
              <a:rPr lang="en-US" sz="1400" b="1" dirty="0">
                <a:solidFill>
                  <a:srgbClr val="CC0099"/>
                </a:solidFill>
              </a:rPr>
              <a:t>S</a:t>
            </a:r>
            <a:r>
              <a:rPr lang="en-US" sz="1400" b="1" dirty="0"/>
              <a:t> represents string, </a:t>
            </a:r>
            <a:r>
              <a:rPr lang="en-US" sz="1400" b="1" dirty="0">
                <a:solidFill>
                  <a:srgbClr val="CC0099"/>
                </a:solidFill>
              </a:rPr>
              <a:t>SB</a:t>
            </a:r>
            <a:r>
              <a:rPr lang="en-US" sz="1400" b="1" dirty="0"/>
              <a:t> string byte and </a:t>
            </a:r>
            <a:r>
              <a:rPr lang="en-US" sz="1400" b="1" dirty="0">
                <a:solidFill>
                  <a:srgbClr val="CC0099"/>
                </a:solidFill>
              </a:rPr>
              <a:t>SW</a:t>
            </a:r>
            <a:r>
              <a:rPr lang="en-US" sz="1400" b="1" dirty="0"/>
              <a:t> string word.</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Offset or effective address of the source operand is stored in </a:t>
            </a:r>
            <a:r>
              <a:rPr lang="en-US" sz="1400" b="1" dirty="0">
                <a:solidFill>
                  <a:srgbClr val="CC0099"/>
                </a:solidFill>
              </a:rPr>
              <a:t>SI</a:t>
            </a:r>
            <a:r>
              <a:rPr lang="en-US" sz="1400" b="1" dirty="0"/>
              <a:t> register and that of the destination operand is stored in </a:t>
            </a:r>
            <a:r>
              <a:rPr lang="en-US" sz="1400" b="1" dirty="0">
                <a:solidFill>
                  <a:srgbClr val="CC0099"/>
                </a:solidFill>
              </a:rPr>
              <a:t>DI</a:t>
            </a:r>
            <a:r>
              <a:rPr lang="en-US" sz="1400" b="1" dirty="0"/>
              <a:t> register.</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Depending on the status of </a:t>
            </a:r>
            <a:r>
              <a:rPr lang="en-US" sz="1400" b="1" dirty="0">
                <a:solidFill>
                  <a:srgbClr val="CC0099"/>
                </a:solidFill>
              </a:rPr>
              <a:t>DF</a:t>
            </a:r>
            <a:r>
              <a:rPr lang="en-US" sz="1400" b="1" dirty="0"/>
              <a:t>, </a:t>
            </a:r>
            <a:r>
              <a:rPr lang="en-US" sz="1400" b="1" dirty="0">
                <a:solidFill>
                  <a:srgbClr val="CC0099"/>
                </a:solidFill>
              </a:rPr>
              <a:t>SI</a:t>
            </a:r>
            <a:r>
              <a:rPr lang="en-US" sz="1400" b="1" dirty="0"/>
              <a:t> and </a:t>
            </a:r>
            <a:r>
              <a:rPr lang="en-US" sz="1400" b="1" dirty="0">
                <a:solidFill>
                  <a:srgbClr val="CC0099"/>
                </a:solidFill>
              </a:rPr>
              <a:t>DI</a:t>
            </a:r>
            <a:r>
              <a:rPr lang="en-US" sz="1400" b="1" dirty="0"/>
              <a:t> registers are automatically updated.</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DF = 0 </a:t>
            </a:r>
            <a:r>
              <a:rPr lang="en-US" sz="1400" b="1" dirty="0">
                <a:sym typeface="Symbol"/>
              </a:rPr>
              <a:t> SI and DI are incremented by 1 for byte and 2 for word.</a:t>
            </a:r>
          </a:p>
          <a:p>
            <a:pPr marL="285750" indent="-285750">
              <a:buFont typeface="Wingdings" pitchFamily="2" charset="2"/>
              <a:buChar char="q"/>
            </a:pPr>
            <a:endParaRPr lang="en-US" sz="1400" b="1" dirty="0">
              <a:sym typeface="Symbol"/>
            </a:endParaRPr>
          </a:p>
          <a:p>
            <a:pPr marL="285750" indent="-285750">
              <a:buFont typeface="Wingdings" pitchFamily="2" charset="2"/>
              <a:buChar char="q"/>
            </a:pPr>
            <a:r>
              <a:rPr lang="en-US" sz="1400" b="1" dirty="0"/>
              <a:t>DF = 1 </a:t>
            </a:r>
            <a:r>
              <a:rPr lang="en-US" sz="1400" b="1" dirty="0">
                <a:sym typeface="Symbol"/>
              </a:rPr>
              <a:t> SI and DI are decremented by 1 for byte and 2 for word.</a:t>
            </a:r>
            <a:endParaRPr lang="en-US" sz="1400" b="1" dirty="0"/>
          </a:p>
        </p:txBody>
      </p:sp>
    </p:spTree>
    <p:extLst>
      <p:ext uri="{BB962C8B-B14F-4D97-AF65-F5344CB8AC3E}">
        <p14:creationId xmlns:p14="http://schemas.microsoft.com/office/powerpoint/2010/main" val="361009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9" grpId="1" animBg="1"/>
      <p:bldP spid="18" grpId="0" animBg="1"/>
      <p:bldP spid="18" grpId="1" animBg="1"/>
      <p:bldP spid="17" grpId="0" animBg="1"/>
      <p:bldP spid="17" grpId="1" animBg="1"/>
      <p:bldP spid="16" grpId="0" animBg="1"/>
      <p:bldP spid="16" grpId="1" animBg="1"/>
      <p:bldP spid="15" grpId="0" animBg="1"/>
      <p:bldP spid="15" grpId="1" animBg="1"/>
      <p:bldP spid="14" grpId="0" animBg="1"/>
      <p:bldP spid="14" grpId="1" animBg="1"/>
      <p:bldP spid="13" grpId="0" animBg="1"/>
      <p:bldP spid="13" grpId="1" animBg="1"/>
      <p:bldP spid="12" grpId="0" animBg="1"/>
      <p:bldP spid="12" grpId="1" animBg="1"/>
      <p:bldP spid="11" grpId="0" animBg="1"/>
      <p:bldP spid="11"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29552"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extLst>
              <p:ext uri="{D42A27DB-BD31-4B8C-83A1-F6EECF244321}">
                <p14:modId xmlns:p14="http://schemas.microsoft.com/office/powerpoint/2010/main" val="2394179367"/>
              </p:ext>
            </p:extLst>
          </p:nvPr>
        </p:nvGraphicFramePr>
        <p:xfrm>
          <a:off x="533400" y="2133600"/>
          <a:ext cx="8153400" cy="30784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REP</a:t>
                      </a:r>
                    </a:p>
                    <a:p>
                      <a:endParaRPr lang="en-US" sz="1400" b="1" dirty="0">
                        <a:solidFill>
                          <a:srgbClr val="FF0000"/>
                        </a:solidFill>
                      </a:endParaRPr>
                    </a:p>
                    <a:p>
                      <a:r>
                        <a:rPr lang="en-US" sz="1400" b="1" dirty="0">
                          <a:solidFill>
                            <a:schemeClr val="tx1"/>
                          </a:solidFill>
                        </a:rPr>
                        <a:t>REPZ/ REPE</a:t>
                      </a:r>
                    </a:p>
                    <a:p>
                      <a:endParaRPr lang="en-US" sz="1400" b="1" dirty="0">
                        <a:solidFill>
                          <a:schemeClr val="tx1"/>
                        </a:solidFill>
                      </a:endParaRPr>
                    </a:p>
                    <a:p>
                      <a:r>
                        <a:rPr lang="en-US" sz="1400" b="1" dirty="0">
                          <a:solidFill>
                            <a:srgbClr val="C00000"/>
                          </a:solidFill>
                        </a:rPr>
                        <a:t>(Repeat CMPS or SCAS until</a:t>
                      </a:r>
                      <a:r>
                        <a:rPr lang="en-US" sz="1400" b="1" baseline="0" dirty="0">
                          <a:solidFill>
                            <a:srgbClr val="C00000"/>
                          </a:solidFill>
                        </a:rPr>
                        <a:t> ZF = 0)</a:t>
                      </a:r>
                      <a:endParaRPr lang="en-US" sz="1400" b="1" dirty="0">
                        <a:solidFill>
                          <a:srgbClr val="C00000"/>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REPNZ/ REPNE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(Repeat CMPS or SCAS until</a:t>
                      </a:r>
                      <a:r>
                        <a:rPr lang="en-US" sz="1400" b="1" baseline="0" dirty="0">
                          <a:solidFill>
                            <a:srgbClr val="C00000"/>
                          </a:solidFill>
                        </a:rPr>
                        <a:t> ZF = 1)</a:t>
                      </a:r>
                      <a:endParaRPr lang="en-US" sz="1400" b="1" dirty="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While CX </a:t>
                      </a:r>
                      <a:r>
                        <a:rPr lang="en-US" sz="1400" b="1" dirty="0">
                          <a:solidFill>
                            <a:schemeClr val="tx1"/>
                          </a:solidFill>
                          <a:sym typeface="Symbol"/>
                        </a:rPr>
                        <a:t> 0 and ZF = 1, repeat</a:t>
                      </a:r>
                      <a:r>
                        <a:rPr lang="en-US" sz="1400" b="1" baseline="0" dirty="0">
                          <a:solidFill>
                            <a:schemeClr val="tx1"/>
                          </a:solidFill>
                          <a:sym typeface="Symbol"/>
                        </a:rPr>
                        <a:t> execution of string instruction and</a:t>
                      </a:r>
                    </a:p>
                    <a:p>
                      <a:r>
                        <a:rPr lang="en-US" sz="1400" b="1" u="none" baseline="0" dirty="0">
                          <a:solidFill>
                            <a:schemeClr val="tx1"/>
                          </a:solidFill>
                          <a:sym typeface="Symbol"/>
                        </a:rPr>
                        <a:t>(CX) </a:t>
                      </a:r>
                      <a:r>
                        <a:rPr lang="en-US" sz="1400" b="1" dirty="0">
                          <a:solidFill>
                            <a:schemeClr val="tx1"/>
                          </a:solidFill>
                          <a:sym typeface="Symbol"/>
                        </a:rPr>
                        <a:t> (CX) – 1</a:t>
                      </a:r>
                    </a:p>
                    <a:p>
                      <a:endParaRPr lang="en-US" sz="1400" b="1" u="none" baseline="0" dirty="0">
                        <a:solidFill>
                          <a:schemeClr val="tx1"/>
                        </a:solidFill>
                      </a:endParaRPr>
                    </a:p>
                    <a:p>
                      <a:endParaRPr lang="en-US" sz="1400" b="1" u="none" baseline="0" dirty="0">
                        <a:solidFill>
                          <a:schemeClr val="tx1"/>
                        </a:solidFill>
                      </a:endParaRPr>
                    </a:p>
                    <a:p>
                      <a:endParaRPr lang="en-US" sz="1400" b="1" u="none" baseline="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a:solidFill>
                          <a:schemeClr val="tx1"/>
                        </a:solidFill>
                      </a:endParaRPr>
                    </a:p>
                    <a:p>
                      <a:r>
                        <a:rPr lang="en-US" sz="1400" b="1" dirty="0">
                          <a:solidFill>
                            <a:schemeClr val="tx1"/>
                          </a:solidFill>
                        </a:rPr>
                        <a:t>While CX </a:t>
                      </a:r>
                      <a:r>
                        <a:rPr lang="en-US" sz="1400" b="1" dirty="0">
                          <a:solidFill>
                            <a:schemeClr val="tx1"/>
                          </a:solidFill>
                          <a:sym typeface="Symbol"/>
                        </a:rPr>
                        <a:t> 0 and ZF = 0, repeat</a:t>
                      </a:r>
                      <a:r>
                        <a:rPr lang="en-US" sz="1400" b="1" baseline="0" dirty="0">
                          <a:solidFill>
                            <a:schemeClr val="tx1"/>
                          </a:solidFill>
                          <a:sym typeface="Symbol"/>
                        </a:rPr>
                        <a:t> execution of string instruction and</a:t>
                      </a:r>
                    </a:p>
                    <a:p>
                      <a:r>
                        <a:rPr lang="en-US" sz="1400" b="1" u="none" baseline="0" dirty="0">
                          <a:solidFill>
                            <a:schemeClr val="tx1"/>
                          </a:solidFill>
                          <a:sym typeface="Symbol"/>
                        </a:rPr>
                        <a:t>(CX) </a:t>
                      </a:r>
                      <a:r>
                        <a:rPr lang="en-US" sz="1400" b="1" dirty="0">
                          <a:solidFill>
                            <a:schemeClr val="tx1"/>
                          </a:solidFill>
                          <a:sym typeface="Symbol"/>
                        </a:rPr>
                        <a:t> (CX) - 1</a:t>
                      </a:r>
                      <a:endParaRPr lang="en-US" sz="1400" b="1" u="none" baseline="0" dirty="0">
                        <a:solidFill>
                          <a:schemeClr val="tx1"/>
                        </a:solidFill>
                        <a:sym typeface="Symbol"/>
                      </a:endParaRPr>
                    </a:p>
                    <a:p>
                      <a:endParaRPr lang="en-US" sz="1400" b="1" dirty="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887239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352800"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extLst>
              <p:ext uri="{D42A27DB-BD31-4B8C-83A1-F6EECF244321}">
                <p14:modId xmlns:p14="http://schemas.microsoft.com/office/powerpoint/2010/main" val="1340793181"/>
              </p:ext>
            </p:extLst>
          </p:nvPr>
        </p:nvGraphicFramePr>
        <p:xfrm>
          <a:off x="533400" y="2270760"/>
          <a:ext cx="8153400" cy="41452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MOVS</a:t>
                      </a:r>
                    </a:p>
                    <a:p>
                      <a:endParaRPr lang="en-US" sz="1400" b="1" dirty="0">
                        <a:solidFill>
                          <a:srgbClr val="FF0000"/>
                        </a:solidFill>
                      </a:endParaRPr>
                    </a:p>
                    <a:p>
                      <a:r>
                        <a:rPr lang="en-US" sz="1400" b="1" dirty="0">
                          <a:solidFill>
                            <a:schemeClr val="tx1"/>
                          </a:solidFill>
                        </a:rPr>
                        <a:t>MOVSB</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MOVSW</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MA = (DS) x 16</a:t>
                      </a:r>
                      <a:r>
                        <a:rPr lang="en-US" sz="1400" b="1" baseline="-25000" dirty="0">
                          <a:solidFill>
                            <a:schemeClr val="tx1"/>
                          </a:solidFill>
                        </a:rPr>
                        <a:t>10</a:t>
                      </a:r>
                      <a:r>
                        <a:rPr lang="en-US" sz="1400" b="1" baseline="0" dirty="0">
                          <a:solidFill>
                            <a:schemeClr val="tx1"/>
                          </a:solidFill>
                        </a:rPr>
                        <a:t> + (SI)</a:t>
                      </a: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endParaRPr lang="en-US" sz="1400" b="1" baseline="0" dirty="0">
                        <a:solidFill>
                          <a:schemeClr val="tx1"/>
                        </a:solidFil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a:t>
                      </a:r>
                      <a:r>
                        <a:rPr lang="en-US" sz="1400" b="1" dirty="0">
                          <a:solidFill>
                            <a:schemeClr val="tx1"/>
                          </a:solidFill>
                          <a:sym typeface="Symbol"/>
                        </a:rPr>
                        <a:t> (MA)</a:t>
                      </a:r>
                    </a:p>
                    <a:p>
                      <a:endParaRPr lang="en-US" sz="1400" b="1"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+ 1;  (SI)</a:t>
                      </a:r>
                      <a:r>
                        <a:rPr lang="en-US" sz="1400" b="1" dirty="0">
                          <a:solidFill>
                            <a:schemeClr val="tx1"/>
                          </a:solidFill>
                          <a:sym typeface="Symbol"/>
                        </a:rPr>
                        <a:t>  (SI) </a:t>
                      </a:r>
                      <a:r>
                        <a:rPr lang="en-US" sz="1400" b="1" baseline="0" dirty="0">
                          <a:solidFill>
                            <a:schemeClr val="tx1"/>
                          </a:solidFill>
                          <a:sym typeface="Symbol"/>
                        </a:rPr>
                        <a:t>+ 1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- 1;  (SI)</a:t>
                      </a:r>
                      <a:r>
                        <a:rPr lang="en-US" sz="1400" b="1" dirty="0">
                          <a:solidFill>
                            <a:schemeClr val="tx1"/>
                          </a:solidFill>
                          <a:sym typeface="Symbol"/>
                        </a:rPr>
                        <a:t>  (SI) </a:t>
                      </a:r>
                      <a:r>
                        <a:rPr lang="en-US" sz="1400" b="1" baseline="0" dirty="0">
                          <a:solidFill>
                            <a:schemeClr val="tx1"/>
                          </a:solidFill>
                          <a:sym typeface="Symbol"/>
                        </a:rPr>
                        <a:t>- 1</a:t>
                      </a:r>
                    </a:p>
                    <a:p>
                      <a:endParaRPr lang="en-US" sz="1400" b="1" baseline="0" dirty="0">
                        <a:solidFill>
                          <a:schemeClr val="tx1"/>
                        </a:solidFill>
                        <a:sym typeface="Symbol"/>
                      </a:endParaRPr>
                    </a:p>
                    <a:p>
                      <a:endParaRPr lang="en-US" sz="1400" b="1" baseline="0" dirty="0">
                        <a:solidFill>
                          <a:schemeClr val="tx1"/>
                        </a:solidFill>
                        <a:sym typeface="Symbol"/>
                      </a:endParaRPr>
                    </a:p>
                    <a:p>
                      <a:r>
                        <a:rPr lang="en-US" sz="1400" b="1" dirty="0">
                          <a:solidFill>
                            <a:schemeClr val="tx1"/>
                          </a:solidFill>
                        </a:rPr>
                        <a:t>MA = (DS) x 16</a:t>
                      </a:r>
                      <a:r>
                        <a:rPr lang="en-US" sz="1400" b="1" baseline="-25000" dirty="0">
                          <a:solidFill>
                            <a:schemeClr val="tx1"/>
                          </a:solidFill>
                        </a:rPr>
                        <a:t>10</a:t>
                      </a:r>
                      <a:r>
                        <a:rPr lang="en-US" sz="1400" b="1" baseline="0" dirty="0">
                          <a:solidFill>
                            <a:schemeClr val="tx1"/>
                          </a:solidFill>
                        </a:rPr>
                        <a:t> + (SI)</a:t>
                      </a: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endParaRPr lang="en-US" sz="1400" b="1" baseline="0" dirty="0">
                        <a:solidFill>
                          <a:schemeClr val="tx1"/>
                        </a:solidFil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MA</a:t>
                      </a:r>
                      <a:r>
                        <a:rPr lang="en-US" sz="1400" b="1" baseline="-25000" dirty="0">
                          <a:solidFill>
                            <a:schemeClr val="tx1"/>
                          </a:solidFill>
                        </a:rPr>
                        <a:t>E</a:t>
                      </a:r>
                      <a:r>
                        <a:rPr lang="en-US" sz="1400" b="1" baseline="0" dirty="0">
                          <a:solidFill>
                            <a:schemeClr val="tx1"/>
                          </a:solidFill>
                        </a:rPr>
                        <a:t> + 1) </a:t>
                      </a:r>
                      <a:r>
                        <a:rPr lang="en-US" sz="1400" b="1" dirty="0">
                          <a:solidFill>
                            <a:schemeClr val="tx1"/>
                          </a:solidFill>
                          <a:sym typeface="Symbol"/>
                        </a:rPr>
                        <a:t> (MA; MA + 1)</a:t>
                      </a:r>
                    </a:p>
                    <a:p>
                      <a:endParaRPr lang="en-US" sz="1400" b="1"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+ 2;  (SI)</a:t>
                      </a:r>
                      <a:r>
                        <a:rPr lang="en-US" sz="1400" b="1" dirty="0">
                          <a:solidFill>
                            <a:schemeClr val="tx1"/>
                          </a:solidFill>
                          <a:sym typeface="Symbol"/>
                        </a:rPr>
                        <a:t>  (SI) </a:t>
                      </a:r>
                      <a:r>
                        <a:rPr lang="en-US" sz="1400" b="1" baseline="0" dirty="0">
                          <a:solidFill>
                            <a:schemeClr val="tx1"/>
                          </a:solidFill>
                          <a:sym typeface="Symbol"/>
                        </a:rPr>
                        <a:t>+ 2</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- 2;  (SI)</a:t>
                      </a:r>
                      <a:r>
                        <a:rPr lang="en-US" sz="1400" b="1" dirty="0">
                          <a:solidFill>
                            <a:schemeClr val="tx1"/>
                          </a:solidFill>
                          <a:sym typeface="Symbol"/>
                        </a:rPr>
                        <a:t>  (SI) </a:t>
                      </a:r>
                      <a:r>
                        <a:rPr lang="en-US" sz="1400" b="1" baseline="0" dirty="0">
                          <a:solidFill>
                            <a:schemeClr val="tx1"/>
                          </a:solidFill>
                          <a:sym typeface="Symbol"/>
                        </a:rPr>
                        <a:t>- 2</a:t>
                      </a:r>
                    </a:p>
                    <a:p>
                      <a:endParaRPr lang="en-US" sz="1400" b="1" dirty="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56715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267200"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extLst>
              <p:ext uri="{D42A27DB-BD31-4B8C-83A1-F6EECF244321}">
                <p14:modId xmlns:p14="http://schemas.microsoft.com/office/powerpoint/2010/main" val="3194226804"/>
              </p:ext>
            </p:extLst>
          </p:nvPr>
        </p:nvGraphicFramePr>
        <p:xfrm>
          <a:off x="533400" y="2270760"/>
          <a:ext cx="8153400" cy="41452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CMPS</a:t>
                      </a:r>
                    </a:p>
                    <a:p>
                      <a:endParaRPr lang="en-US" sz="1400" b="1" dirty="0">
                        <a:solidFill>
                          <a:srgbClr val="FF0000"/>
                        </a:solidFill>
                      </a:endParaRPr>
                    </a:p>
                    <a:p>
                      <a:r>
                        <a:rPr lang="en-US" sz="1400" b="1" dirty="0">
                          <a:solidFill>
                            <a:schemeClr val="tx1"/>
                          </a:solidFill>
                        </a:rPr>
                        <a:t>CMPSB</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CMPSW</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MA = (DS) x 16</a:t>
                      </a:r>
                      <a:r>
                        <a:rPr lang="en-US" sz="1400" b="1" baseline="-25000" dirty="0">
                          <a:solidFill>
                            <a:schemeClr val="tx1"/>
                          </a:solidFill>
                        </a:rPr>
                        <a:t>10</a:t>
                      </a:r>
                      <a:r>
                        <a:rPr lang="en-US" sz="1400" b="1" baseline="0" dirty="0">
                          <a:solidFill>
                            <a:schemeClr val="tx1"/>
                          </a:solidFill>
                        </a:rPr>
                        <a:t> + (SI)</a:t>
                      </a: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endParaRPr lang="en-US" sz="1400" b="1" baseline="0" dirty="0">
                        <a:solidFill>
                          <a:schemeClr val="tx1"/>
                        </a:solidFill>
                      </a:endParaRPr>
                    </a:p>
                    <a:p>
                      <a:r>
                        <a:rPr lang="en-US" sz="1400" b="1" dirty="0">
                          <a:solidFill>
                            <a:schemeClr val="tx1"/>
                          </a:solidFill>
                          <a:sym typeface="Symbol"/>
                        </a:rPr>
                        <a:t>Modify</a:t>
                      </a:r>
                      <a:r>
                        <a:rPr lang="en-US" sz="1400" b="1" baseline="0" dirty="0">
                          <a:solidFill>
                            <a:schemeClr val="tx1"/>
                          </a:solidFill>
                          <a:sym typeface="Symbol"/>
                        </a:rPr>
                        <a:t> flags </a:t>
                      </a:r>
                      <a:r>
                        <a:rPr lang="en-US" sz="1400" b="1" dirty="0">
                          <a:solidFill>
                            <a:schemeClr val="tx1"/>
                          </a:solidFill>
                          <a:sym typeface="Symbol"/>
                        </a:rPr>
                        <a:t> (MA) - </a:t>
                      </a:r>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a:t>
                      </a:r>
                    </a:p>
                    <a:p>
                      <a:endParaRPr lang="en-US" sz="1400" b="1" baseline="0" dirty="0">
                        <a:solidFill>
                          <a:schemeClr val="tx1"/>
                        </a:solidFill>
                        <a:sym typeface="Symbol"/>
                      </a:endParaRPr>
                    </a:p>
                    <a:p>
                      <a:r>
                        <a:rPr lang="en-US" sz="1400" b="1" baseline="0" dirty="0">
                          <a:solidFill>
                            <a:schemeClr val="tx1"/>
                          </a:solidFill>
                          <a:sym typeface="Symbol"/>
                        </a:rPr>
                        <a:t>If (MA) &gt; (MA</a:t>
                      </a:r>
                      <a:r>
                        <a:rPr lang="en-US" sz="1400" b="1" baseline="-25000" dirty="0">
                          <a:solidFill>
                            <a:schemeClr val="tx1"/>
                          </a:solidFill>
                          <a:sym typeface="Symbol"/>
                        </a:rPr>
                        <a:t>E</a:t>
                      </a:r>
                      <a:r>
                        <a:rPr lang="en-US" sz="1400" b="1" baseline="0" dirty="0">
                          <a:solidFill>
                            <a:schemeClr val="tx1"/>
                          </a:solidFill>
                          <a:sym typeface="Symbol"/>
                        </a:rPr>
                        <a:t>),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(MA) &lt; (MA</a:t>
                      </a:r>
                      <a:r>
                        <a:rPr lang="en-US" sz="1400" b="1" baseline="-25000" dirty="0">
                          <a:solidFill>
                            <a:schemeClr val="tx1"/>
                          </a:solidFill>
                          <a:sym typeface="Symbol"/>
                        </a:rPr>
                        <a:t>E</a:t>
                      </a:r>
                      <a:r>
                        <a:rPr lang="en-US" sz="1400" b="1" baseline="0" dirty="0">
                          <a:solidFill>
                            <a:schemeClr val="tx1"/>
                          </a:solidFill>
                          <a:sym typeface="Symbol"/>
                        </a:rPr>
                        <a:t>),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(MA) = (MA</a:t>
                      </a:r>
                      <a:r>
                        <a:rPr lang="en-US" sz="1400" b="1" baseline="-25000" dirty="0">
                          <a:solidFill>
                            <a:schemeClr val="tx1"/>
                          </a:solidFill>
                          <a:sym typeface="Symbol"/>
                        </a:rPr>
                        <a:t>E</a:t>
                      </a:r>
                      <a:r>
                        <a:rPr lang="en-US" sz="1400" b="1" baseline="0" dirty="0">
                          <a:solidFill>
                            <a:schemeClr val="tx1"/>
                          </a:solidFill>
                          <a:sym typeface="Symbol"/>
                        </a:rPr>
                        <a:t>), then CF = 0; ZF = 1; SF =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a:solidFill>
                          <a:schemeClr val="tx1"/>
                        </a:solidFill>
                        <a:sym typeface="Symbol"/>
                      </a:endParaRPr>
                    </a:p>
                    <a:p>
                      <a:r>
                        <a:rPr lang="en-US" sz="1400" b="1" u="sng" baseline="0" dirty="0">
                          <a:solidFill>
                            <a:schemeClr val="tx1"/>
                          </a:solidFill>
                          <a:sym typeface="Symbol"/>
                        </a:rPr>
                        <a:t>For byte operation</a:t>
                      </a:r>
                    </a:p>
                    <a:p>
                      <a:r>
                        <a:rPr lang="en-US" sz="1400" b="1" dirty="0">
                          <a:solidFill>
                            <a:schemeClr val="tx1"/>
                          </a:solidFill>
                          <a:sym typeface="Symbol"/>
                        </a:rPr>
                        <a:t>If DF = 0, then (DI)  (DI)</a:t>
                      </a:r>
                      <a:r>
                        <a:rPr lang="en-US" sz="1400" b="1" baseline="0" dirty="0">
                          <a:solidFill>
                            <a:schemeClr val="tx1"/>
                          </a:solidFill>
                          <a:sym typeface="Symbol"/>
                        </a:rPr>
                        <a:t> + 1;  (SI)</a:t>
                      </a:r>
                      <a:r>
                        <a:rPr lang="en-US" sz="1400" b="1" dirty="0">
                          <a:solidFill>
                            <a:schemeClr val="tx1"/>
                          </a:solidFill>
                          <a:sym typeface="Symbol"/>
                        </a:rPr>
                        <a:t>  (SI) </a:t>
                      </a:r>
                      <a:r>
                        <a:rPr lang="en-US" sz="1400" b="1" baseline="0" dirty="0">
                          <a:solidFill>
                            <a:schemeClr val="tx1"/>
                          </a:solidFill>
                          <a:sym typeface="Symbol"/>
                        </a:rPr>
                        <a:t>+ 1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- 1;  (SI)</a:t>
                      </a:r>
                      <a:r>
                        <a:rPr lang="en-US" sz="1400" b="1" dirty="0">
                          <a:solidFill>
                            <a:schemeClr val="tx1"/>
                          </a:solidFill>
                          <a:sym typeface="Symbol"/>
                        </a:rPr>
                        <a:t>  (SI) </a:t>
                      </a:r>
                      <a:r>
                        <a:rPr lang="en-US" sz="1400" b="1" baseline="0" dirty="0">
                          <a:solidFill>
                            <a:schemeClr val="tx1"/>
                          </a:solidFill>
                          <a:sym typeface="Symbol"/>
                        </a:rPr>
                        <a:t>- 1</a:t>
                      </a:r>
                    </a:p>
                    <a:p>
                      <a:endParaRPr lang="en-US" sz="1400" b="1" baseline="0" dirty="0">
                        <a:solidFill>
                          <a:schemeClr val="tx1"/>
                        </a:solidFill>
                        <a:sym typeface="Symbol"/>
                      </a:endParaRPr>
                    </a:p>
                    <a:p>
                      <a:r>
                        <a:rPr lang="en-US" sz="1400" b="1" u="sng" baseline="0" dirty="0">
                          <a:solidFill>
                            <a:schemeClr val="tx1"/>
                          </a:solidFill>
                          <a:sym typeface="Symbol"/>
                        </a:rPr>
                        <a:t>For word operation</a:t>
                      </a:r>
                    </a:p>
                    <a:p>
                      <a:r>
                        <a:rPr lang="en-US" sz="1400" b="1" dirty="0">
                          <a:solidFill>
                            <a:schemeClr val="tx1"/>
                          </a:solidFill>
                          <a:sym typeface="Symbol"/>
                        </a:rPr>
                        <a:t>If DF = 0, then (DI)  (DI)</a:t>
                      </a:r>
                      <a:r>
                        <a:rPr lang="en-US" sz="1400" b="1" baseline="0" dirty="0">
                          <a:solidFill>
                            <a:schemeClr val="tx1"/>
                          </a:solidFill>
                          <a:sym typeface="Symbol"/>
                        </a:rPr>
                        <a:t> + 2;  (SI)</a:t>
                      </a:r>
                      <a:r>
                        <a:rPr lang="en-US" sz="1400" b="1" dirty="0">
                          <a:solidFill>
                            <a:schemeClr val="tx1"/>
                          </a:solidFill>
                          <a:sym typeface="Symbol"/>
                        </a:rPr>
                        <a:t>  (SI) </a:t>
                      </a:r>
                      <a:r>
                        <a:rPr lang="en-US" sz="1400" b="1" baseline="0" dirty="0">
                          <a:solidFill>
                            <a:schemeClr val="tx1"/>
                          </a:solidFill>
                          <a:sym typeface="Symbol"/>
                        </a:rPr>
                        <a:t>+ 2</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- 2;  (SI)</a:t>
                      </a:r>
                      <a:r>
                        <a:rPr lang="en-US" sz="1400" b="1" dirty="0">
                          <a:solidFill>
                            <a:schemeClr val="tx1"/>
                          </a:solidFill>
                          <a:sym typeface="Symbol"/>
                        </a:rPr>
                        <a:t>  (SI) </a:t>
                      </a:r>
                      <a:r>
                        <a:rPr lang="en-US" sz="1400" b="1" baseline="0" dirty="0">
                          <a:solidFill>
                            <a:schemeClr val="tx1"/>
                          </a:solidFill>
                          <a:sym typeface="Symbol"/>
                        </a:rPr>
                        <a:t>- 2</a:t>
                      </a:r>
                    </a:p>
                    <a:p>
                      <a:endParaRPr lang="en-US" sz="1400" b="1" dirty="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2462131" y="1828800"/>
            <a:ext cx="4243469" cy="307777"/>
          </a:xfrm>
          <a:prstGeom prst="rect">
            <a:avLst/>
          </a:prstGeom>
          <a:noFill/>
        </p:spPr>
        <p:txBody>
          <a:bodyPr wrap="none" rtlCol="0">
            <a:spAutoFit/>
          </a:bodyPr>
          <a:lstStyle/>
          <a:p>
            <a:r>
              <a:rPr lang="en-US" sz="1400" b="1" dirty="0"/>
              <a:t>Compare two string byte or string word</a:t>
            </a:r>
          </a:p>
        </p:txBody>
      </p:sp>
    </p:spTree>
    <p:extLst>
      <p:ext uri="{BB962C8B-B14F-4D97-AF65-F5344CB8AC3E}">
        <p14:creationId xmlns:p14="http://schemas.microsoft.com/office/powerpoint/2010/main" val="14400763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27284"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extLst>
              <p:ext uri="{D42A27DB-BD31-4B8C-83A1-F6EECF244321}">
                <p14:modId xmlns:p14="http://schemas.microsoft.com/office/powerpoint/2010/main" val="3239521106"/>
              </p:ext>
            </p:extLst>
          </p:nvPr>
        </p:nvGraphicFramePr>
        <p:xfrm>
          <a:off x="533400" y="2010088"/>
          <a:ext cx="8153400" cy="4785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SCAS</a:t>
                      </a:r>
                    </a:p>
                    <a:p>
                      <a:endParaRPr lang="en-US" sz="1400" b="1" dirty="0">
                        <a:solidFill>
                          <a:srgbClr val="FF0000"/>
                        </a:solidFill>
                      </a:endParaRPr>
                    </a:p>
                    <a:p>
                      <a:r>
                        <a:rPr lang="en-US" sz="1400" b="1" dirty="0">
                          <a:solidFill>
                            <a:schemeClr val="tx1"/>
                          </a:solidFill>
                        </a:rPr>
                        <a:t>SCASB</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SCASW</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r>
                        <a:rPr lang="en-US" sz="1400" b="1" dirty="0">
                          <a:solidFill>
                            <a:schemeClr val="tx1"/>
                          </a:solidFill>
                          <a:sym typeface="Symbol"/>
                        </a:rPr>
                        <a:t>Modify</a:t>
                      </a:r>
                      <a:r>
                        <a:rPr lang="en-US" sz="1400" b="1" baseline="0" dirty="0">
                          <a:solidFill>
                            <a:schemeClr val="tx1"/>
                          </a:solidFill>
                          <a:sym typeface="Symbol"/>
                        </a:rPr>
                        <a:t> flags </a:t>
                      </a:r>
                      <a:r>
                        <a:rPr lang="en-US" sz="1400" b="1" dirty="0">
                          <a:solidFill>
                            <a:schemeClr val="tx1"/>
                          </a:solidFill>
                          <a:sym typeface="Symbol"/>
                        </a:rPr>
                        <a:t> (AL) - </a:t>
                      </a:r>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a:t>
                      </a:r>
                    </a:p>
                    <a:p>
                      <a:endParaRPr lang="en-US" sz="1400" b="1" baseline="0" dirty="0">
                        <a:solidFill>
                          <a:schemeClr val="tx1"/>
                        </a:solidFill>
                        <a:sym typeface="Symbol"/>
                      </a:endParaRPr>
                    </a:p>
                    <a:p>
                      <a:r>
                        <a:rPr lang="en-US" sz="1400" b="1" baseline="0" dirty="0">
                          <a:solidFill>
                            <a:schemeClr val="tx1"/>
                          </a:solidFill>
                          <a:sym typeface="Symbol"/>
                        </a:rPr>
                        <a:t>If (AL) &gt; (MA</a:t>
                      </a:r>
                      <a:r>
                        <a:rPr lang="en-US" sz="1400" b="1" baseline="-25000" dirty="0">
                          <a:solidFill>
                            <a:schemeClr val="tx1"/>
                          </a:solidFill>
                          <a:sym typeface="Symbol"/>
                        </a:rPr>
                        <a:t>E</a:t>
                      </a:r>
                      <a:r>
                        <a:rPr lang="en-US" sz="1400" b="1" baseline="0" dirty="0">
                          <a:solidFill>
                            <a:schemeClr val="tx1"/>
                          </a:solidFill>
                          <a:sym typeface="Symbol"/>
                        </a:rPr>
                        <a:t>),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(AL) &lt; (MA</a:t>
                      </a:r>
                      <a:r>
                        <a:rPr lang="en-US" sz="1400" b="1" baseline="-25000" dirty="0">
                          <a:solidFill>
                            <a:schemeClr val="tx1"/>
                          </a:solidFill>
                          <a:sym typeface="Symbol"/>
                        </a:rPr>
                        <a:t>E</a:t>
                      </a:r>
                      <a:r>
                        <a:rPr lang="en-US" sz="1400" b="1" baseline="0" dirty="0">
                          <a:solidFill>
                            <a:schemeClr val="tx1"/>
                          </a:solidFill>
                          <a:sym typeface="Symbol"/>
                        </a:rPr>
                        <a:t>),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(AL) = (MA</a:t>
                      </a:r>
                      <a:r>
                        <a:rPr lang="en-US" sz="1400" b="1" baseline="-25000" dirty="0">
                          <a:solidFill>
                            <a:schemeClr val="tx1"/>
                          </a:solidFill>
                          <a:sym typeface="Symbol"/>
                        </a:rPr>
                        <a:t>E</a:t>
                      </a:r>
                      <a:r>
                        <a:rPr lang="en-US" sz="1400" b="1" baseline="0" dirty="0">
                          <a:solidFill>
                            <a:schemeClr val="tx1"/>
                          </a:solidFill>
                          <a:sym typeface="Symbol"/>
                        </a:rPr>
                        <a:t>), then CF = 0; ZF = 1; SF = 0</a:t>
                      </a:r>
                    </a:p>
                    <a:p>
                      <a:endParaRPr lang="en-US" sz="1400" b="1"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1 </a:t>
                      </a:r>
                    </a:p>
                    <a:p>
                      <a:endParaRPr lang="en-US" sz="1400" b="1" baseline="0" dirty="0">
                        <a:solidFill>
                          <a:schemeClr val="tx1"/>
                        </a:solidFill>
                        <a:sym typeface="Symbol"/>
                      </a:endParaRPr>
                    </a:p>
                    <a:p>
                      <a:endParaRPr lang="en-US" sz="1400" b="1" baseline="0" dirty="0">
                        <a:solidFill>
                          <a:schemeClr val="tx1"/>
                        </a:solidFill>
                        <a:sym typeface="Symbo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r>
                        <a:rPr lang="en-US" sz="1400" b="1" dirty="0">
                          <a:solidFill>
                            <a:schemeClr val="tx1"/>
                          </a:solidFill>
                          <a:sym typeface="Symbol"/>
                        </a:rPr>
                        <a:t>Modify</a:t>
                      </a:r>
                      <a:r>
                        <a:rPr lang="en-US" sz="1400" b="1" baseline="0" dirty="0">
                          <a:solidFill>
                            <a:schemeClr val="tx1"/>
                          </a:solidFill>
                          <a:sym typeface="Symbol"/>
                        </a:rPr>
                        <a:t> flags </a:t>
                      </a:r>
                      <a:r>
                        <a:rPr lang="en-US" sz="1400" b="1" dirty="0">
                          <a:solidFill>
                            <a:schemeClr val="tx1"/>
                          </a:solidFill>
                          <a:sym typeface="Symbol"/>
                        </a:rPr>
                        <a:t> (AL) - </a:t>
                      </a:r>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a:t>
                      </a:r>
                    </a:p>
                    <a:p>
                      <a:endParaRPr lang="en-US" sz="1400" b="1" baseline="0" dirty="0">
                        <a:solidFill>
                          <a:schemeClr val="tx1"/>
                        </a:solidFill>
                        <a:sym typeface="Symbol"/>
                      </a:endParaRPr>
                    </a:p>
                    <a:p>
                      <a:r>
                        <a:rPr lang="en-US" sz="1400" b="1" baseline="0" dirty="0">
                          <a:solidFill>
                            <a:schemeClr val="tx1"/>
                          </a:solidFill>
                          <a:sym typeface="Symbol"/>
                        </a:rPr>
                        <a:t>If (AX) &gt; (MA</a:t>
                      </a:r>
                      <a:r>
                        <a:rPr lang="en-US" sz="1400" b="1" baseline="-25000" dirty="0">
                          <a:solidFill>
                            <a:schemeClr val="tx1"/>
                          </a:solidFill>
                          <a:sym typeface="Symbol"/>
                        </a:rPr>
                        <a:t>E</a:t>
                      </a:r>
                      <a:r>
                        <a:rPr lang="en-US" sz="1400" b="1" baseline="0" dirty="0">
                          <a:solidFill>
                            <a:schemeClr val="tx1"/>
                          </a:solidFill>
                          <a:sym typeface="Symbol"/>
                        </a:rPr>
                        <a:t> ; MA</a:t>
                      </a:r>
                      <a:r>
                        <a:rPr lang="en-US" sz="1400" b="1" baseline="-25000" dirty="0">
                          <a:solidFill>
                            <a:schemeClr val="tx1"/>
                          </a:solidFill>
                          <a:sym typeface="Symbol"/>
                        </a:rPr>
                        <a:t>E</a:t>
                      </a:r>
                      <a:r>
                        <a:rPr lang="en-US" sz="1400" b="1" baseline="0" dirty="0">
                          <a:solidFill>
                            <a:schemeClr val="tx1"/>
                          </a:solidFill>
                          <a:sym typeface="Symbol"/>
                        </a:rPr>
                        <a:t> + 1),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(AX) &lt; (MA</a:t>
                      </a:r>
                      <a:r>
                        <a:rPr lang="en-US" sz="1400" b="1" baseline="-25000" dirty="0">
                          <a:solidFill>
                            <a:schemeClr val="tx1"/>
                          </a:solidFill>
                          <a:sym typeface="Symbol"/>
                        </a:rPr>
                        <a:t>E</a:t>
                      </a:r>
                      <a:r>
                        <a:rPr lang="en-US" sz="1400" b="1" baseline="0" dirty="0">
                          <a:solidFill>
                            <a:schemeClr val="tx1"/>
                          </a:solidFill>
                          <a:sym typeface="Symbol"/>
                        </a:rPr>
                        <a:t> ; MA</a:t>
                      </a:r>
                      <a:r>
                        <a:rPr lang="en-US" sz="1400" b="1" baseline="-25000" dirty="0">
                          <a:solidFill>
                            <a:schemeClr val="tx1"/>
                          </a:solidFill>
                          <a:sym typeface="Symbol"/>
                        </a:rPr>
                        <a:t>E</a:t>
                      </a:r>
                      <a:r>
                        <a:rPr lang="en-US" sz="1400" b="1" baseline="0" dirty="0">
                          <a:solidFill>
                            <a:schemeClr val="tx1"/>
                          </a:solidFill>
                          <a:sym typeface="Symbol"/>
                        </a:rPr>
                        <a:t> + 1),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(AX) = (MA</a:t>
                      </a:r>
                      <a:r>
                        <a:rPr lang="en-US" sz="1400" b="1" baseline="-25000" dirty="0">
                          <a:solidFill>
                            <a:schemeClr val="tx1"/>
                          </a:solidFill>
                          <a:sym typeface="Symbol"/>
                        </a:rPr>
                        <a:t>E</a:t>
                      </a:r>
                      <a:r>
                        <a:rPr lang="en-US" sz="1400" b="1" baseline="0" dirty="0">
                          <a:solidFill>
                            <a:schemeClr val="tx1"/>
                          </a:solidFill>
                          <a:sym typeface="Symbol"/>
                        </a:rPr>
                        <a:t> ; MA</a:t>
                      </a:r>
                      <a:r>
                        <a:rPr lang="en-US" sz="1400" b="1" baseline="-25000" dirty="0">
                          <a:solidFill>
                            <a:schemeClr val="tx1"/>
                          </a:solidFill>
                          <a:sym typeface="Symbol"/>
                        </a:rPr>
                        <a:t>E</a:t>
                      </a:r>
                      <a:r>
                        <a:rPr lang="en-US" sz="1400" b="1" baseline="0" dirty="0">
                          <a:solidFill>
                            <a:schemeClr val="tx1"/>
                          </a:solidFill>
                          <a:sym typeface="Symbol"/>
                        </a:rPr>
                        <a:t> + 1), then CF = 0; ZF = 1; SF = 0</a:t>
                      </a:r>
                    </a:p>
                    <a:p>
                      <a:endParaRPr lang="en-US" sz="1400" b="1"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2 </a:t>
                      </a:r>
                      <a:endParaRPr lang="en-US" sz="1400" b="1" dirty="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1752600" y="1676400"/>
            <a:ext cx="5808000" cy="307777"/>
          </a:xfrm>
          <a:prstGeom prst="rect">
            <a:avLst/>
          </a:prstGeom>
          <a:noFill/>
        </p:spPr>
        <p:txBody>
          <a:bodyPr wrap="none" rtlCol="0">
            <a:spAutoFit/>
          </a:bodyPr>
          <a:lstStyle/>
          <a:p>
            <a:r>
              <a:rPr lang="en-US" sz="1400" b="1" dirty="0"/>
              <a:t>Scan (compare) a string byte or word with accumulator</a:t>
            </a:r>
          </a:p>
        </p:txBody>
      </p:sp>
    </p:spTree>
    <p:extLst>
      <p:ext uri="{BB962C8B-B14F-4D97-AF65-F5344CB8AC3E}">
        <p14:creationId xmlns:p14="http://schemas.microsoft.com/office/powerpoint/2010/main" val="26598477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965484"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extLst>
              <p:ext uri="{D42A27DB-BD31-4B8C-83A1-F6EECF244321}">
                <p14:modId xmlns:p14="http://schemas.microsoft.com/office/powerpoint/2010/main" val="13275150"/>
              </p:ext>
            </p:extLst>
          </p:nvPr>
        </p:nvGraphicFramePr>
        <p:xfrm>
          <a:off x="533400" y="2499360"/>
          <a:ext cx="8153400" cy="32918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LODS</a:t>
                      </a:r>
                    </a:p>
                    <a:p>
                      <a:endParaRPr lang="en-US" sz="1400" b="1" dirty="0">
                        <a:solidFill>
                          <a:srgbClr val="FF0000"/>
                        </a:solidFill>
                      </a:endParaRPr>
                    </a:p>
                    <a:p>
                      <a:r>
                        <a:rPr lang="en-US" sz="1400" b="1" dirty="0">
                          <a:solidFill>
                            <a:schemeClr val="tx1"/>
                          </a:solidFill>
                        </a:rPr>
                        <a:t>LODSB</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LODSW</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MA = (DS) x 16</a:t>
                      </a:r>
                      <a:r>
                        <a:rPr lang="en-US" sz="1400" b="1" baseline="-25000" dirty="0">
                          <a:solidFill>
                            <a:schemeClr val="tx1"/>
                          </a:solidFill>
                        </a:rPr>
                        <a:t>10</a:t>
                      </a:r>
                      <a:r>
                        <a:rPr lang="en-US" sz="1400" b="1" baseline="0" dirty="0">
                          <a:solidFill>
                            <a:schemeClr val="tx1"/>
                          </a:solidFill>
                        </a:rPr>
                        <a:t> + (SI)</a:t>
                      </a:r>
                    </a:p>
                    <a:p>
                      <a:r>
                        <a:rPr lang="en-US" sz="1400" b="1" dirty="0">
                          <a:solidFill>
                            <a:schemeClr val="tx1"/>
                          </a:solidFill>
                          <a:sym typeface="Symbol"/>
                        </a:rPr>
                        <a:t>(AL)</a:t>
                      </a:r>
                      <a:r>
                        <a:rPr lang="en-US" sz="1400" b="1" baseline="0" dirty="0">
                          <a:solidFill>
                            <a:schemeClr val="tx1"/>
                          </a:solidFill>
                          <a:sym typeface="Symbol"/>
                        </a:rPr>
                        <a:t> </a:t>
                      </a:r>
                      <a:r>
                        <a:rPr lang="en-US" sz="1400" b="1" dirty="0">
                          <a:solidFill>
                            <a:schemeClr val="tx1"/>
                          </a:solidFill>
                          <a:sym typeface="Symbol"/>
                        </a:rPr>
                        <a:t> </a:t>
                      </a:r>
                      <a:r>
                        <a:rPr lang="en-US" sz="1400" b="1" baseline="0" dirty="0">
                          <a:solidFill>
                            <a:schemeClr val="tx1"/>
                          </a:solidFill>
                        </a:rPr>
                        <a:t>(MA) </a:t>
                      </a:r>
                    </a:p>
                    <a:p>
                      <a:endParaRPr lang="en-US" sz="1400" b="1" baseline="0" dirty="0">
                        <a:solidFill>
                          <a:schemeClr val="tx1"/>
                        </a:solidFill>
                        <a:sym typeface="Symbol"/>
                      </a:endParaRPr>
                    </a:p>
                    <a:p>
                      <a:r>
                        <a:rPr lang="en-US" sz="1400" b="1" dirty="0">
                          <a:solidFill>
                            <a:schemeClr val="tx1"/>
                          </a:solidFill>
                          <a:sym typeface="Symbol"/>
                        </a:rPr>
                        <a:t>If DF = 0, then (SI)  (SI)</a:t>
                      </a:r>
                      <a:r>
                        <a:rPr lang="en-US" sz="1400" b="1" baseline="0" dirty="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(SI)  (SI)</a:t>
                      </a:r>
                      <a:r>
                        <a:rPr lang="en-US" sz="1400" b="1" baseline="0" dirty="0">
                          <a:solidFill>
                            <a:schemeClr val="tx1"/>
                          </a:solidFill>
                          <a:sym typeface="Symbol"/>
                        </a:rPr>
                        <a:t> – 1 </a:t>
                      </a:r>
                    </a:p>
                    <a:p>
                      <a:endParaRPr lang="en-US" sz="1400" b="1" baseline="0" dirty="0">
                        <a:solidFill>
                          <a:schemeClr val="tx1"/>
                        </a:solidFill>
                        <a:sym typeface="Symbol"/>
                      </a:endParaRPr>
                    </a:p>
                    <a:p>
                      <a:endParaRPr lang="en-US" sz="1400" b="1" baseline="0" dirty="0">
                        <a:solidFill>
                          <a:schemeClr val="tx1"/>
                        </a:solidFill>
                        <a:sym typeface="Symbol"/>
                      </a:endParaRPr>
                    </a:p>
                    <a:p>
                      <a:r>
                        <a:rPr lang="en-US" sz="1400" b="1" dirty="0">
                          <a:solidFill>
                            <a:schemeClr val="tx1"/>
                          </a:solidFill>
                        </a:rPr>
                        <a:t>MA = (DS) x 16</a:t>
                      </a:r>
                      <a:r>
                        <a:rPr lang="en-US" sz="1400" b="1" baseline="-25000" dirty="0">
                          <a:solidFill>
                            <a:schemeClr val="tx1"/>
                          </a:solidFill>
                        </a:rPr>
                        <a:t>10</a:t>
                      </a:r>
                      <a:r>
                        <a:rPr lang="en-US" sz="1400" b="1" baseline="0" dirty="0">
                          <a:solidFill>
                            <a:schemeClr val="tx1"/>
                          </a:solidFill>
                        </a:rPr>
                        <a:t> + (SI)</a:t>
                      </a:r>
                    </a:p>
                    <a:p>
                      <a:r>
                        <a:rPr lang="en-US" sz="1400" b="1" dirty="0">
                          <a:solidFill>
                            <a:schemeClr val="tx1"/>
                          </a:solidFill>
                          <a:sym typeface="Symbol"/>
                        </a:rPr>
                        <a:t>(AX)</a:t>
                      </a:r>
                      <a:r>
                        <a:rPr lang="en-US" sz="1400" b="1" baseline="0" dirty="0">
                          <a:solidFill>
                            <a:schemeClr val="tx1"/>
                          </a:solidFill>
                          <a:sym typeface="Symbol"/>
                        </a:rPr>
                        <a:t> </a:t>
                      </a:r>
                      <a:r>
                        <a:rPr lang="en-US" sz="1400" b="1" dirty="0">
                          <a:solidFill>
                            <a:schemeClr val="tx1"/>
                          </a:solidFill>
                          <a:sym typeface="Symbol"/>
                        </a:rPr>
                        <a:t> </a:t>
                      </a:r>
                      <a:r>
                        <a:rPr lang="en-US" sz="1400" b="1" baseline="0" dirty="0">
                          <a:solidFill>
                            <a:schemeClr val="tx1"/>
                          </a:solidFill>
                        </a:rPr>
                        <a:t>(MA ; MA + 1) </a:t>
                      </a:r>
                    </a:p>
                    <a:p>
                      <a:endParaRPr lang="en-US" sz="1400" b="1" baseline="0" dirty="0">
                        <a:solidFill>
                          <a:schemeClr val="tx1"/>
                        </a:solidFill>
                        <a:sym typeface="Symbol"/>
                      </a:endParaRPr>
                    </a:p>
                    <a:p>
                      <a:r>
                        <a:rPr lang="en-US" sz="1400" b="1" dirty="0">
                          <a:solidFill>
                            <a:schemeClr val="tx1"/>
                          </a:solidFill>
                          <a:sym typeface="Symbol"/>
                        </a:rPr>
                        <a:t>If DF = 0, then (SI)  (SI)</a:t>
                      </a:r>
                      <a:r>
                        <a:rPr lang="en-US" sz="1400" b="1" baseline="0" dirty="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(SI)  (SI)</a:t>
                      </a:r>
                      <a:r>
                        <a:rPr lang="en-US" sz="1400" b="1" baseline="0" dirty="0">
                          <a:solidFill>
                            <a:schemeClr val="tx1"/>
                          </a:solidFill>
                          <a:sym typeface="Symbol"/>
                        </a:rPr>
                        <a:t> –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2000695" y="1905000"/>
            <a:ext cx="5009705" cy="307777"/>
          </a:xfrm>
          <a:prstGeom prst="rect">
            <a:avLst/>
          </a:prstGeom>
          <a:noFill/>
        </p:spPr>
        <p:txBody>
          <a:bodyPr wrap="none" rtlCol="0">
            <a:spAutoFit/>
          </a:bodyPr>
          <a:lstStyle/>
          <a:p>
            <a:r>
              <a:rPr lang="en-US" sz="1400" b="1" dirty="0"/>
              <a:t>Load string byte in to AL or string word in to AX</a:t>
            </a:r>
          </a:p>
        </p:txBody>
      </p:sp>
    </p:spTree>
    <p:extLst>
      <p:ext uri="{BB962C8B-B14F-4D97-AF65-F5344CB8AC3E}">
        <p14:creationId xmlns:p14="http://schemas.microsoft.com/office/powerpoint/2010/main" val="4746428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08622" y="1282714"/>
            <a:ext cx="811378"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extLst>
              <p:ext uri="{D42A27DB-BD31-4B8C-83A1-F6EECF244321}">
                <p14:modId xmlns:p14="http://schemas.microsoft.com/office/powerpoint/2010/main" val="1326705897"/>
              </p:ext>
            </p:extLst>
          </p:nvPr>
        </p:nvGraphicFramePr>
        <p:xfrm>
          <a:off x="533400" y="2499360"/>
          <a:ext cx="8153400" cy="32918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STOS</a:t>
                      </a:r>
                    </a:p>
                    <a:p>
                      <a:endParaRPr lang="en-US" sz="1400" b="1" dirty="0">
                        <a:solidFill>
                          <a:srgbClr val="FF0000"/>
                        </a:solidFill>
                      </a:endParaRPr>
                    </a:p>
                    <a:p>
                      <a:r>
                        <a:rPr lang="en-US" sz="1400" b="1" dirty="0">
                          <a:solidFill>
                            <a:schemeClr val="tx1"/>
                          </a:solidFill>
                        </a:rPr>
                        <a:t>STOSB</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STOSW</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r>
                        <a:rPr lang="en-US" sz="1400" b="1" dirty="0">
                          <a:solidFill>
                            <a:schemeClr val="tx1"/>
                          </a:solidFill>
                          <a:sym typeface="Symbol"/>
                        </a:rPr>
                        <a:t>(MA</a:t>
                      </a:r>
                      <a:r>
                        <a:rPr lang="en-US" sz="1400" b="1" baseline="-25000" dirty="0">
                          <a:solidFill>
                            <a:schemeClr val="tx1"/>
                          </a:solidFill>
                          <a:sym typeface="Symbol"/>
                        </a:rPr>
                        <a:t>E</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baseline="0" dirty="0">
                          <a:solidFill>
                            <a:schemeClr val="tx1"/>
                          </a:solidFill>
                        </a:rPr>
                        <a:t>(AL) </a:t>
                      </a:r>
                    </a:p>
                    <a:p>
                      <a:endParaRPr lang="en-US" sz="1400" b="1" baseline="0"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1 </a:t>
                      </a:r>
                    </a:p>
                    <a:p>
                      <a:endParaRPr lang="en-US" sz="1400" b="1" baseline="0" dirty="0">
                        <a:solidFill>
                          <a:schemeClr val="tx1"/>
                        </a:solidFill>
                        <a:sym typeface="Symbol"/>
                      </a:endParaRPr>
                    </a:p>
                    <a:p>
                      <a:endParaRPr lang="en-US" sz="1400" b="1" baseline="0" dirty="0">
                        <a:solidFill>
                          <a:schemeClr val="tx1"/>
                        </a:solidFill>
                        <a:sym typeface="Symbo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r>
                        <a:rPr lang="en-US" sz="1400" b="1" dirty="0">
                          <a:solidFill>
                            <a:schemeClr val="tx1"/>
                          </a:solidFill>
                          <a:sym typeface="Symbol"/>
                        </a:rPr>
                        <a:t>(MA</a:t>
                      </a:r>
                      <a:r>
                        <a:rPr lang="en-US" sz="1400" b="1" baseline="-25000" dirty="0">
                          <a:solidFill>
                            <a:schemeClr val="tx1"/>
                          </a:solidFill>
                          <a:sym typeface="Symbol"/>
                        </a:rPr>
                        <a:t>E</a:t>
                      </a:r>
                      <a:r>
                        <a:rPr lang="en-US" sz="1400" b="1" baseline="0" dirty="0">
                          <a:solidFill>
                            <a:schemeClr val="tx1"/>
                          </a:solidFill>
                          <a:sym typeface="Symbol"/>
                        </a:rPr>
                        <a:t> ; </a:t>
                      </a:r>
                      <a:r>
                        <a:rPr lang="en-US" sz="1400" b="1" dirty="0">
                          <a:solidFill>
                            <a:schemeClr val="tx1"/>
                          </a:solidFill>
                          <a:sym typeface="Symbol"/>
                        </a:rPr>
                        <a:t>MA</a:t>
                      </a:r>
                      <a:r>
                        <a:rPr lang="en-US" sz="1400" b="1" baseline="-25000" dirty="0">
                          <a:solidFill>
                            <a:schemeClr val="tx1"/>
                          </a:solidFill>
                          <a:sym typeface="Symbol"/>
                        </a:rPr>
                        <a:t>E</a:t>
                      </a:r>
                      <a:r>
                        <a:rPr lang="en-US" sz="1400" b="1" baseline="0" dirty="0">
                          <a:solidFill>
                            <a:schemeClr val="tx1"/>
                          </a:solidFill>
                          <a:sym typeface="Symbol"/>
                        </a:rPr>
                        <a:t> + 1 </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baseline="0" dirty="0">
                          <a:solidFill>
                            <a:schemeClr val="tx1"/>
                          </a:solidFill>
                        </a:rPr>
                        <a:t>(AX) </a:t>
                      </a:r>
                    </a:p>
                    <a:p>
                      <a:endParaRPr lang="en-US" sz="1400" b="1" baseline="0"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2057400" y="1902023"/>
            <a:ext cx="5041765" cy="307777"/>
          </a:xfrm>
          <a:prstGeom prst="rect">
            <a:avLst/>
          </a:prstGeom>
          <a:noFill/>
        </p:spPr>
        <p:txBody>
          <a:bodyPr wrap="none" rtlCol="0">
            <a:spAutoFit/>
          </a:bodyPr>
          <a:lstStyle/>
          <a:p>
            <a:r>
              <a:rPr lang="en-US" sz="1400" b="1" dirty="0"/>
              <a:t>Store byte from AL or word from AX in to string</a:t>
            </a:r>
          </a:p>
        </p:txBody>
      </p:sp>
    </p:spTree>
    <p:extLst>
      <p:ext uri="{BB962C8B-B14F-4D97-AF65-F5344CB8AC3E}">
        <p14:creationId xmlns:p14="http://schemas.microsoft.com/office/powerpoint/2010/main" val="376297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2918192"/>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9</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Common signals</a:t>
            </a:r>
          </a:p>
        </p:txBody>
      </p:sp>
      <p:sp>
        <p:nvSpPr>
          <p:cNvPr id="47" name="Rectangle 46"/>
          <p:cNvSpPr/>
          <p:nvPr/>
        </p:nvSpPr>
        <p:spPr>
          <a:xfrm>
            <a:off x="4648200" y="800993"/>
            <a:ext cx="4343400" cy="2215991"/>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BHE (Active Low)/S</a:t>
            </a:r>
            <a:r>
              <a:rPr lang="en-US" b="1" baseline="-25000" dirty="0">
                <a:latin typeface="Verdana" pitchFamily="34" charset="0"/>
                <a:ea typeface="Verdana" pitchFamily="34" charset="0"/>
                <a:cs typeface="Verdana" pitchFamily="34" charset="0"/>
              </a:rPr>
              <a:t>7</a:t>
            </a:r>
            <a:r>
              <a:rPr lang="en-US" b="1" dirty="0">
                <a:latin typeface="Verdana" pitchFamily="34" charset="0"/>
                <a:ea typeface="Verdana" pitchFamily="34" charset="0"/>
                <a:cs typeface="Verdana" pitchFamily="34" charset="0"/>
              </a:rPr>
              <a:t> (Output)  </a:t>
            </a:r>
          </a:p>
          <a:p>
            <a:pPr algn="ctr"/>
            <a:endParaRPr lang="en-US" sz="1600" b="1" dirty="0">
              <a:solidFill>
                <a:srgbClr val="FF0066"/>
              </a:solidFill>
              <a:latin typeface="Verdana" pitchFamily="34" charset="0"/>
              <a:ea typeface="Verdana" pitchFamily="34" charset="0"/>
              <a:cs typeface="Verdana" pitchFamily="34" charset="0"/>
            </a:endParaRPr>
          </a:p>
          <a:p>
            <a:pPr algn="ctr"/>
            <a:r>
              <a:rPr lang="en-US" sz="1600" b="1" dirty="0">
                <a:solidFill>
                  <a:srgbClr val="FF0066"/>
                </a:solidFill>
                <a:latin typeface="Verdana" pitchFamily="34" charset="0"/>
                <a:ea typeface="Verdana" pitchFamily="34" charset="0"/>
                <a:cs typeface="Verdana" pitchFamily="34" charset="0"/>
              </a:rPr>
              <a:t>Bus High Enable/Status </a:t>
            </a:r>
          </a:p>
          <a:p>
            <a:pPr algn="just"/>
            <a:endParaRPr lang="en-US"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It is used to enable data onto the most significant half of data bus,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8-bit device connected to upper half of the data bus use BHE (Active Low) signal. It is multiplexed with status signal S</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a:t>
            </a:r>
          </a:p>
        </p:txBody>
      </p:sp>
      <p:sp>
        <p:nvSpPr>
          <p:cNvPr id="10" name="Rectangle 9"/>
          <p:cNvSpPr/>
          <p:nvPr/>
        </p:nvSpPr>
        <p:spPr>
          <a:xfrm>
            <a:off x="4648200" y="3276362"/>
            <a:ext cx="4343400" cy="1600438"/>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MN/ MX  </a:t>
            </a:r>
          </a:p>
          <a:p>
            <a:pPr algn="ctr"/>
            <a:endParaRPr lang="en-US" b="1" dirty="0">
              <a:latin typeface="Verdana" pitchFamily="34" charset="0"/>
              <a:ea typeface="Verdana" pitchFamily="34" charset="0"/>
              <a:cs typeface="Verdana" pitchFamily="34" charset="0"/>
            </a:endParaRPr>
          </a:p>
          <a:p>
            <a:pPr algn="ctr"/>
            <a:r>
              <a:rPr lang="en-US" sz="1600" b="1" dirty="0">
                <a:solidFill>
                  <a:srgbClr val="FF0066"/>
                </a:solidFill>
                <a:latin typeface="Verdana" pitchFamily="34" charset="0"/>
                <a:ea typeface="Verdana" pitchFamily="34" charset="0"/>
                <a:cs typeface="Verdana" pitchFamily="34" charset="0"/>
              </a:rPr>
              <a:t>MINIMUM / MAXIMUM </a:t>
            </a:r>
          </a:p>
          <a:p>
            <a:endParaRPr lang="en-US"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This pin signal indicates  what mode the processor is to operate in. </a:t>
            </a:r>
          </a:p>
        </p:txBody>
      </p:sp>
      <p:sp>
        <p:nvSpPr>
          <p:cNvPr id="14" name="Rectangle 13"/>
          <p:cNvSpPr/>
          <p:nvPr/>
        </p:nvSpPr>
        <p:spPr>
          <a:xfrm>
            <a:off x="4648200" y="5108138"/>
            <a:ext cx="4343400" cy="1292662"/>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RD (Read) (Active Low) </a:t>
            </a:r>
          </a:p>
          <a:p>
            <a:pPr algn="ctr"/>
            <a:endParaRPr lang="en-US"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The signal is used for read operation. </a:t>
            </a:r>
          </a:p>
          <a:p>
            <a:pPr algn="ctr"/>
            <a:r>
              <a:rPr lang="en-US" sz="1400" b="1" dirty="0">
                <a:latin typeface="Verdana" pitchFamily="34" charset="0"/>
                <a:ea typeface="Verdana" pitchFamily="34" charset="0"/>
                <a:cs typeface="Verdana" pitchFamily="34" charset="0"/>
              </a:rPr>
              <a:t>It is an output signal. </a:t>
            </a:r>
          </a:p>
          <a:p>
            <a:pPr algn="ctr"/>
            <a:r>
              <a:rPr lang="en-US" sz="1400" b="1" dirty="0">
                <a:latin typeface="Verdana" pitchFamily="34" charset="0"/>
                <a:ea typeface="Verdana" pitchFamily="34" charset="0"/>
                <a:cs typeface="Verdana" pitchFamily="34" charset="0"/>
              </a:rPr>
              <a:t>It is active when low.</a:t>
            </a:r>
          </a:p>
        </p:txBody>
      </p:sp>
    </p:spTree>
    <p:extLst>
      <p:ext uri="{BB962C8B-B14F-4D97-AF65-F5344CB8AC3E}">
        <p14:creationId xmlns:p14="http://schemas.microsoft.com/office/powerpoint/2010/main" val="237827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1.38889E-6 -7.67808E-7 L 1.38889E-6 0.03377 " pathEditMode="relative" rAng="0" ptsTypes="AA">
                                      <p:cBhvr>
                                        <p:cTn id="14" dur="500" fill="hold"/>
                                        <p:tgtEl>
                                          <p:spTgt spid="48"/>
                                        </p:tgtEl>
                                        <p:attrNameLst>
                                          <p:attrName>ppt_x</p:attrName>
                                          <p:attrName>ppt_y</p:attrName>
                                        </p:attrNameLst>
                                      </p:cBhvr>
                                      <p:rCtr x="0" y="1688"/>
                                    </p:animMotion>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1.38889E-6 0.03377 L 1.38889E-6 0.06707 " pathEditMode="relative" rAng="0" ptsTypes="AA">
                                      <p:cBhvr>
                                        <p:cTn id="21" dur="500" fill="hold"/>
                                        <p:tgtEl>
                                          <p:spTgt spid="48"/>
                                        </p:tgtEl>
                                        <p:attrNameLst>
                                          <p:attrName>ppt_x</p:attrName>
                                          <p:attrName>ppt_y</p:attrName>
                                        </p:attrNameLst>
                                      </p:cBhvr>
                                      <p:rCtr x="0" y="1665"/>
                                    </p:animMotion>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7" grpId="0" animBg="1"/>
      <p:bldP spid="10" grpId="0" animBg="1"/>
      <p:bldP spid="1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83665271"/>
              </p:ext>
            </p:extLst>
          </p:nvPr>
        </p:nvGraphicFramePr>
        <p:xfrm>
          <a:off x="734704" y="1295400"/>
          <a:ext cx="7696200" cy="5393632"/>
        </p:xfrm>
        <a:graphic>
          <a:graphicData uri="http://schemas.openxmlformats.org/drawingml/2006/table">
            <a:tbl>
              <a:tblPr firstRow="1" bandRow="1">
                <a:tableStyleId>{5C22544A-7EE6-4342-B048-85BDC9FD1C3A}</a:tableStyleId>
              </a:tblPr>
              <a:tblGrid>
                <a:gridCol w="3117254">
                  <a:extLst>
                    <a:ext uri="{9D8B030D-6E8A-4147-A177-3AD203B41FA5}">
                      <a16:colId xmlns:a16="http://schemas.microsoft.com/office/drawing/2014/main" val="20000"/>
                    </a:ext>
                  </a:extLst>
                </a:gridCol>
                <a:gridCol w="4578946">
                  <a:extLst>
                    <a:ext uri="{9D8B030D-6E8A-4147-A177-3AD203B41FA5}">
                      <a16:colId xmlns:a16="http://schemas.microsoft.com/office/drawing/2014/main" val="20001"/>
                    </a:ext>
                  </a:extLst>
                </a:gridCol>
              </a:tblGrid>
              <a:tr h="304800">
                <a:tc>
                  <a:txBody>
                    <a:bodyPr/>
                    <a:lstStyle/>
                    <a:p>
                      <a:r>
                        <a:rPr lang="en-US" sz="1400" b="1" dirty="0">
                          <a:solidFill>
                            <a:srgbClr val="C00000"/>
                          </a:solidFill>
                        </a:rPr>
                        <a:t>Mnemonics</a:t>
                      </a:r>
                    </a:p>
                  </a:txBody>
                  <a:tcPr>
                    <a:solidFill>
                      <a:srgbClr val="CCECFF"/>
                    </a:solidFill>
                  </a:tcPr>
                </a:tc>
                <a:tc>
                  <a:txBody>
                    <a:bodyPr/>
                    <a:lstStyle/>
                    <a:p>
                      <a:r>
                        <a:rPr lang="en-US" sz="1400" b="1" dirty="0">
                          <a:solidFill>
                            <a:srgbClr val="C00000"/>
                          </a:solidFill>
                        </a:rPr>
                        <a:t>Explanation</a:t>
                      </a:r>
                    </a:p>
                  </a:txBody>
                  <a:tcPr>
                    <a:solidFill>
                      <a:srgbClr val="CCECFF"/>
                    </a:solidFill>
                  </a:tcPr>
                </a:tc>
                <a:extLst>
                  <a:ext uri="{0D108BD9-81ED-4DB2-BD59-A6C34878D82A}">
                    <a16:rowId xmlns:a16="http://schemas.microsoft.com/office/drawing/2014/main" val="10000"/>
                  </a:ext>
                </a:extLst>
              </a:tr>
              <a:tr h="397565">
                <a:tc>
                  <a:txBody>
                    <a:bodyPr/>
                    <a:lstStyle/>
                    <a:p>
                      <a:r>
                        <a:rPr lang="en-US" sz="1400" b="1" dirty="0">
                          <a:solidFill>
                            <a:schemeClr val="tx1"/>
                          </a:solidFill>
                        </a:rPr>
                        <a:t>STC</a:t>
                      </a:r>
                    </a:p>
                  </a:txBody>
                  <a:tcPr>
                    <a:solidFill>
                      <a:srgbClr val="CCECFF"/>
                    </a:solidFill>
                  </a:tcPr>
                </a:tc>
                <a:tc>
                  <a:txBody>
                    <a:bodyPr/>
                    <a:lstStyle/>
                    <a:p>
                      <a:r>
                        <a:rPr lang="en-US" sz="1400" b="1" dirty="0">
                          <a:solidFill>
                            <a:schemeClr val="tx1"/>
                          </a:solidFill>
                        </a:rPr>
                        <a:t>Set CF </a:t>
                      </a:r>
                      <a:r>
                        <a:rPr lang="en-US" sz="1400" b="1" dirty="0">
                          <a:solidFill>
                            <a:schemeClr val="tx1"/>
                          </a:solidFill>
                          <a:sym typeface="Symbol"/>
                        </a:rPr>
                        <a:t>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a:solidFill>
                            <a:schemeClr val="tx1"/>
                          </a:solidFill>
                        </a:rPr>
                        <a:t>CLC</a:t>
                      </a:r>
                    </a:p>
                  </a:txBody>
                  <a:tcPr>
                    <a:solidFill>
                      <a:srgbClr val="CCECFF"/>
                    </a:solidFill>
                  </a:tcPr>
                </a:tc>
                <a:tc>
                  <a:txBody>
                    <a:bodyPr/>
                    <a:lstStyle/>
                    <a:p>
                      <a:r>
                        <a:rPr lang="en-US" sz="1400" b="1" dirty="0">
                          <a:solidFill>
                            <a:schemeClr val="tx1"/>
                          </a:solidFill>
                        </a:rPr>
                        <a:t>Clear CF </a:t>
                      </a:r>
                      <a:r>
                        <a:rPr lang="en-US" sz="1400" b="1" dirty="0">
                          <a:solidFill>
                            <a:schemeClr val="tx1"/>
                          </a:solidFill>
                          <a:sym typeface="Symbol"/>
                        </a:rPr>
                        <a:t> 0</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a:solidFill>
                            <a:schemeClr val="tx1"/>
                          </a:solidFill>
                        </a:rPr>
                        <a:t>CMC</a:t>
                      </a:r>
                    </a:p>
                  </a:txBody>
                  <a:tcPr>
                    <a:solidFill>
                      <a:srgbClr val="CCECFF"/>
                    </a:solidFill>
                  </a:tcPr>
                </a:tc>
                <a:tc>
                  <a:txBody>
                    <a:bodyPr/>
                    <a:lstStyle/>
                    <a:p>
                      <a:r>
                        <a:rPr lang="en-US" sz="1400" b="1" dirty="0">
                          <a:solidFill>
                            <a:schemeClr val="tx1"/>
                          </a:solidFill>
                        </a:rPr>
                        <a:t>Complement carry CF </a:t>
                      </a:r>
                      <a:r>
                        <a:rPr lang="en-US" sz="1400" b="1" dirty="0">
                          <a:solidFill>
                            <a:schemeClr val="tx1"/>
                          </a:solidFill>
                          <a:sym typeface="Symbol"/>
                        </a:rPr>
                        <a:t> CF</a:t>
                      </a:r>
                      <a:r>
                        <a:rPr lang="en-US" sz="1400" b="1" baseline="30000" dirty="0">
                          <a:solidFill>
                            <a:schemeClr val="tx1"/>
                          </a:solidFill>
                          <a:sym typeface="Symbol"/>
                        </a:rPr>
                        <a:t>/</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a:solidFill>
                            <a:schemeClr val="tx1"/>
                          </a:solidFill>
                        </a:rPr>
                        <a:t>STD</a:t>
                      </a:r>
                    </a:p>
                  </a:txBody>
                  <a:tcPr>
                    <a:solidFill>
                      <a:srgbClr val="CCECFF"/>
                    </a:solidFill>
                  </a:tcPr>
                </a:tc>
                <a:tc>
                  <a:txBody>
                    <a:bodyPr/>
                    <a:lstStyle/>
                    <a:p>
                      <a:r>
                        <a:rPr lang="en-US" sz="1400" b="1" dirty="0">
                          <a:solidFill>
                            <a:schemeClr val="tx1"/>
                          </a:solidFill>
                        </a:rPr>
                        <a:t>Set direction flag  DF </a:t>
                      </a:r>
                      <a:r>
                        <a:rPr lang="en-US" sz="1400" b="1" dirty="0">
                          <a:solidFill>
                            <a:schemeClr val="tx1"/>
                          </a:solidFill>
                          <a:sym typeface="Symbol"/>
                        </a:rPr>
                        <a:t>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a:solidFill>
                            <a:schemeClr val="tx1"/>
                          </a:solidFill>
                        </a:rPr>
                        <a:t>CLD</a:t>
                      </a:r>
                    </a:p>
                  </a:txBody>
                  <a:tcPr>
                    <a:solidFill>
                      <a:srgbClr val="CCECFF"/>
                    </a:solidFill>
                  </a:tcPr>
                </a:tc>
                <a:tc>
                  <a:txBody>
                    <a:bodyPr/>
                    <a:lstStyle/>
                    <a:p>
                      <a:r>
                        <a:rPr lang="en-US" sz="1400" b="1" dirty="0">
                          <a:solidFill>
                            <a:schemeClr val="tx1"/>
                          </a:solidFill>
                        </a:rPr>
                        <a:t>Clear direction flag  DF </a:t>
                      </a:r>
                      <a:r>
                        <a:rPr lang="en-US" sz="1400" b="1" dirty="0">
                          <a:solidFill>
                            <a:schemeClr val="tx1"/>
                          </a:solidFill>
                          <a:sym typeface="Symbol"/>
                        </a:rPr>
                        <a:t>  0 </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a:solidFill>
                            <a:schemeClr val="tx1"/>
                          </a:solidFill>
                        </a:rPr>
                        <a:t>STI</a:t>
                      </a:r>
                    </a:p>
                  </a:txBody>
                  <a:tcPr>
                    <a:solidFill>
                      <a:srgbClr val="CCECFF"/>
                    </a:solidFill>
                  </a:tcPr>
                </a:tc>
                <a:tc>
                  <a:txBody>
                    <a:bodyPr/>
                    <a:lstStyle/>
                    <a:p>
                      <a:r>
                        <a:rPr lang="en-US" sz="1400" b="1" dirty="0">
                          <a:solidFill>
                            <a:schemeClr val="tx1"/>
                          </a:solidFill>
                        </a:rPr>
                        <a:t>Set interrupt enable flag  IF </a:t>
                      </a:r>
                      <a:r>
                        <a:rPr lang="en-US" sz="1400" b="1" dirty="0">
                          <a:solidFill>
                            <a:schemeClr val="tx1"/>
                          </a:solidFill>
                          <a:sym typeface="Symbol"/>
                        </a:rPr>
                        <a:t>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6"/>
                  </a:ext>
                </a:extLst>
              </a:tr>
              <a:tr h="397565">
                <a:tc>
                  <a:txBody>
                    <a:bodyPr/>
                    <a:lstStyle/>
                    <a:p>
                      <a:r>
                        <a:rPr lang="en-US" sz="1400" b="1" dirty="0">
                          <a:solidFill>
                            <a:schemeClr val="tx1"/>
                          </a:solidFill>
                        </a:rPr>
                        <a:t>CLI</a:t>
                      </a:r>
                    </a:p>
                  </a:txBody>
                  <a:tcPr>
                    <a:solidFill>
                      <a:srgbClr val="CCECFF"/>
                    </a:solidFill>
                  </a:tcPr>
                </a:tc>
                <a:tc>
                  <a:txBody>
                    <a:bodyPr/>
                    <a:lstStyle/>
                    <a:p>
                      <a:r>
                        <a:rPr lang="en-US" sz="1400" b="1" dirty="0">
                          <a:solidFill>
                            <a:schemeClr val="tx1"/>
                          </a:solidFill>
                        </a:rPr>
                        <a:t>Clear interrupt enable flag  IF </a:t>
                      </a:r>
                      <a:r>
                        <a:rPr lang="en-US" sz="1400" b="1" dirty="0">
                          <a:solidFill>
                            <a:schemeClr val="tx1"/>
                          </a:solidFill>
                          <a:sym typeface="Symbol"/>
                        </a:rPr>
                        <a:t>  0</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7"/>
                  </a:ext>
                </a:extLst>
              </a:tr>
              <a:tr h="397565">
                <a:tc>
                  <a:txBody>
                    <a:bodyPr/>
                    <a:lstStyle/>
                    <a:p>
                      <a:r>
                        <a:rPr lang="en-US" sz="1400" b="1" dirty="0">
                          <a:solidFill>
                            <a:schemeClr val="tx1"/>
                          </a:solidFill>
                        </a:rPr>
                        <a:t>NOP</a:t>
                      </a:r>
                    </a:p>
                  </a:txBody>
                  <a:tcPr>
                    <a:solidFill>
                      <a:srgbClr val="CCECFF"/>
                    </a:solidFill>
                  </a:tcPr>
                </a:tc>
                <a:tc>
                  <a:txBody>
                    <a:bodyPr/>
                    <a:lstStyle/>
                    <a:p>
                      <a:r>
                        <a:rPr lang="en-US" sz="1400" b="1" dirty="0">
                          <a:solidFill>
                            <a:schemeClr val="tx1"/>
                          </a:solidFill>
                        </a:rPr>
                        <a:t>No operation</a:t>
                      </a:r>
                    </a:p>
                  </a:txBody>
                  <a:tcPr>
                    <a:solidFill>
                      <a:srgbClr val="CCECFF"/>
                    </a:solidFill>
                  </a:tcPr>
                </a:tc>
                <a:extLst>
                  <a:ext uri="{0D108BD9-81ED-4DB2-BD59-A6C34878D82A}">
                    <a16:rowId xmlns:a16="http://schemas.microsoft.com/office/drawing/2014/main" val="10008"/>
                  </a:ext>
                </a:extLst>
              </a:tr>
              <a:tr h="397565">
                <a:tc>
                  <a:txBody>
                    <a:bodyPr/>
                    <a:lstStyle/>
                    <a:p>
                      <a:r>
                        <a:rPr lang="en-US" sz="1400" b="1" dirty="0">
                          <a:solidFill>
                            <a:schemeClr val="tx1"/>
                          </a:solidFill>
                        </a:rPr>
                        <a:t>HLT</a:t>
                      </a:r>
                    </a:p>
                  </a:txBody>
                  <a:tcPr>
                    <a:solidFill>
                      <a:srgbClr val="CCECFF"/>
                    </a:solidFill>
                  </a:tcPr>
                </a:tc>
                <a:tc>
                  <a:txBody>
                    <a:bodyPr/>
                    <a:lstStyle/>
                    <a:p>
                      <a:r>
                        <a:rPr lang="en-US" sz="1400" b="1" dirty="0">
                          <a:solidFill>
                            <a:schemeClr val="tx1"/>
                          </a:solidFill>
                        </a:rPr>
                        <a:t>Halt</a:t>
                      </a:r>
                      <a:r>
                        <a:rPr lang="en-US" sz="1400" b="1" baseline="0" dirty="0">
                          <a:solidFill>
                            <a:schemeClr val="tx1"/>
                          </a:solidFill>
                        </a:rPr>
                        <a:t> after interrupt is set</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9"/>
                  </a:ext>
                </a:extLst>
              </a:tr>
              <a:tr h="397565">
                <a:tc>
                  <a:txBody>
                    <a:bodyPr/>
                    <a:lstStyle/>
                    <a:p>
                      <a:r>
                        <a:rPr lang="en-US" sz="1400" b="1" dirty="0">
                          <a:solidFill>
                            <a:schemeClr val="tx1"/>
                          </a:solidFill>
                        </a:rPr>
                        <a:t>WAIT</a:t>
                      </a:r>
                    </a:p>
                  </a:txBody>
                  <a:tcPr>
                    <a:solidFill>
                      <a:srgbClr val="CCECFF"/>
                    </a:solidFill>
                  </a:tcPr>
                </a:tc>
                <a:tc>
                  <a:txBody>
                    <a:bodyPr/>
                    <a:lstStyle/>
                    <a:p>
                      <a:r>
                        <a:rPr lang="en-US" sz="1400" b="1" dirty="0">
                          <a:solidFill>
                            <a:schemeClr val="tx1"/>
                          </a:solidFill>
                        </a:rPr>
                        <a:t>Wait for TEST pin active</a:t>
                      </a:r>
                    </a:p>
                  </a:txBody>
                  <a:tcPr>
                    <a:solidFill>
                      <a:srgbClr val="CCECFF"/>
                    </a:solidFill>
                  </a:tcPr>
                </a:tc>
                <a:extLst>
                  <a:ext uri="{0D108BD9-81ED-4DB2-BD59-A6C34878D82A}">
                    <a16:rowId xmlns:a16="http://schemas.microsoft.com/office/drawing/2014/main" val="10010"/>
                  </a:ext>
                </a:extLst>
              </a:tr>
              <a:tr h="795130">
                <a:tc>
                  <a:txBody>
                    <a:bodyPr/>
                    <a:lstStyle/>
                    <a:p>
                      <a:r>
                        <a:rPr lang="en-US" sz="1400" b="1" dirty="0">
                          <a:solidFill>
                            <a:schemeClr val="tx1"/>
                          </a:solidFill>
                        </a:rPr>
                        <a:t>ESC </a:t>
                      </a:r>
                      <a:r>
                        <a:rPr lang="en-US" sz="1400" b="1" dirty="0" err="1">
                          <a:solidFill>
                            <a:schemeClr val="tx1"/>
                          </a:solidFill>
                        </a:rPr>
                        <a:t>opcode</a:t>
                      </a:r>
                      <a:r>
                        <a:rPr lang="en-US" sz="1400" b="1" dirty="0">
                          <a:solidFill>
                            <a:schemeClr val="tx1"/>
                          </a:solidFill>
                        </a:rPr>
                        <a:t> </a:t>
                      </a:r>
                      <a:r>
                        <a:rPr lang="en-US" sz="1400" b="1" dirty="0" err="1">
                          <a:solidFill>
                            <a:schemeClr val="tx1"/>
                          </a:solidFill>
                        </a:rPr>
                        <a:t>mem</a:t>
                      </a:r>
                      <a:r>
                        <a:rPr lang="en-US" sz="1400" b="1" dirty="0">
                          <a:solidFill>
                            <a:schemeClr val="tx1"/>
                          </a:solidFill>
                        </a:rPr>
                        <a:t>/ </a:t>
                      </a:r>
                      <a:r>
                        <a:rPr lang="en-US" sz="1400" b="1" dirty="0" err="1">
                          <a:solidFill>
                            <a:schemeClr val="tx1"/>
                          </a:solidFill>
                        </a:rPr>
                        <a:t>reg</a:t>
                      </a:r>
                      <a:endParaRPr lang="en-US" sz="1400" b="1" dirty="0">
                        <a:solidFill>
                          <a:schemeClr val="tx1"/>
                        </a:solidFill>
                      </a:endParaRPr>
                    </a:p>
                  </a:txBody>
                  <a:tcPr>
                    <a:solidFill>
                      <a:srgbClr val="CCECFF"/>
                    </a:solidFill>
                  </a:tcPr>
                </a:tc>
                <a:tc>
                  <a:txBody>
                    <a:bodyPr/>
                    <a:lstStyle/>
                    <a:p>
                      <a:r>
                        <a:rPr lang="en-US" sz="1400" b="1" dirty="0">
                          <a:solidFill>
                            <a:schemeClr val="tx1"/>
                          </a:solidFill>
                        </a:rPr>
                        <a:t>Used to pass instruction to a coprocessor which shares the address and data bus with the 8086</a:t>
                      </a:r>
                    </a:p>
                  </a:txBody>
                  <a:tcPr>
                    <a:solidFill>
                      <a:srgbClr val="CCECFF"/>
                    </a:solidFill>
                  </a:tcPr>
                </a:tc>
                <a:extLst>
                  <a:ext uri="{0D108BD9-81ED-4DB2-BD59-A6C34878D82A}">
                    <a16:rowId xmlns:a16="http://schemas.microsoft.com/office/drawing/2014/main" val="10011"/>
                  </a:ext>
                </a:extLst>
              </a:tr>
              <a:tr h="318052">
                <a:tc>
                  <a:txBody>
                    <a:bodyPr/>
                    <a:lstStyle/>
                    <a:p>
                      <a:r>
                        <a:rPr lang="en-US" sz="1400" b="1" dirty="0">
                          <a:solidFill>
                            <a:schemeClr val="tx1"/>
                          </a:solidFill>
                        </a:rPr>
                        <a:t>LOCK</a:t>
                      </a:r>
                    </a:p>
                  </a:txBody>
                  <a:tcPr>
                    <a:solidFill>
                      <a:srgbClr val="CCECFF"/>
                    </a:solidFill>
                  </a:tcPr>
                </a:tc>
                <a:tc>
                  <a:txBody>
                    <a:bodyPr/>
                    <a:lstStyle/>
                    <a:p>
                      <a:r>
                        <a:rPr lang="en-US" sz="1400" b="1" dirty="0">
                          <a:solidFill>
                            <a:schemeClr val="tx1"/>
                          </a:solidFill>
                        </a:rPr>
                        <a:t>Lock bus during next instruction</a:t>
                      </a:r>
                    </a:p>
                  </a:txBody>
                  <a:tcPr>
                    <a:solidFill>
                      <a:srgbClr val="CCECFF"/>
                    </a:solidFill>
                  </a:tcPr>
                </a:tc>
                <a:extLst>
                  <a:ext uri="{0D108BD9-81ED-4DB2-BD59-A6C34878D82A}">
                    <a16:rowId xmlns:a16="http://schemas.microsoft.com/office/drawing/2014/main" val="10012"/>
                  </a:ext>
                </a:extLst>
              </a:tr>
            </a:tbl>
          </a:graphicData>
        </a:graphic>
      </p:graphicFrame>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5. Processor Control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Tree>
    <p:extLst>
      <p:ext uri="{BB962C8B-B14F-4D97-AF65-F5344CB8AC3E}">
        <p14:creationId xmlns:p14="http://schemas.microsoft.com/office/powerpoint/2010/main" val="30597270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6. Control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TextBox 4"/>
          <p:cNvSpPr txBox="1"/>
          <p:nvPr/>
        </p:nvSpPr>
        <p:spPr>
          <a:xfrm>
            <a:off x="1066800" y="1381780"/>
            <a:ext cx="7162800" cy="523220"/>
          </a:xfrm>
          <a:prstGeom prst="rect">
            <a:avLst/>
          </a:prstGeom>
          <a:noFill/>
        </p:spPr>
        <p:txBody>
          <a:bodyPr wrap="square" rtlCol="0">
            <a:spAutoFit/>
          </a:bodyPr>
          <a:lstStyle/>
          <a:p>
            <a:pPr marL="285750" indent="-285750">
              <a:buBlip>
                <a:blip r:embed="rId3"/>
              </a:buBlip>
            </a:pPr>
            <a:r>
              <a:rPr lang="en-US" sz="1400" b="1" dirty="0"/>
              <a:t>Transfer the control to a specific destination or target instruction</a:t>
            </a:r>
          </a:p>
          <a:p>
            <a:pPr marL="285750" indent="-285750">
              <a:buBlip>
                <a:blip r:embed="rId3"/>
              </a:buBlip>
            </a:pPr>
            <a:r>
              <a:rPr lang="en-US" sz="1400" b="1" dirty="0"/>
              <a:t>Do not affect flags</a:t>
            </a:r>
          </a:p>
        </p:txBody>
      </p:sp>
      <p:graphicFrame>
        <p:nvGraphicFramePr>
          <p:cNvPr id="11" name="Table 10"/>
          <p:cNvGraphicFramePr>
            <a:graphicFrameLocks noGrp="1"/>
          </p:cNvGraphicFramePr>
          <p:nvPr>
            <p:extLst>
              <p:ext uri="{D42A27DB-BD31-4B8C-83A1-F6EECF244321}">
                <p14:modId xmlns:p14="http://schemas.microsoft.com/office/powerpoint/2010/main" val="783229438"/>
              </p:ext>
            </p:extLst>
          </p:nvPr>
        </p:nvGraphicFramePr>
        <p:xfrm>
          <a:off x="1295400" y="2922105"/>
          <a:ext cx="6858000" cy="1497495"/>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04800">
                <a:tc>
                  <a:txBody>
                    <a:bodyPr/>
                    <a:lstStyle/>
                    <a:p>
                      <a:r>
                        <a:rPr lang="en-US" sz="1400" b="1" dirty="0">
                          <a:solidFill>
                            <a:srgbClr val="C00000"/>
                          </a:solidFill>
                        </a:rPr>
                        <a:t>Mnemonics</a:t>
                      </a:r>
                    </a:p>
                  </a:txBody>
                  <a:tcPr>
                    <a:solidFill>
                      <a:srgbClr val="CCECFF"/>
                    </a:solidFill>
                  </a:tcPr>
                </a:tc>
                <a:tc>
                  <a:txBody>
                    <a:bodyPr/>
                    <a:lstStyle/>
                    <a:p>
                      <a:r>
                        <a:rPr lang="en-US" sz="1400" b="1" dirty="0">
                          <a:solidFill>
                            <a:srgbClr val="C00000"/>
                          </a:solidFill>
                        </a:rPr>
                        <a:t>Explanation</a:t>
                      </a:r>
                    </a:p>
                  </a:txBody>
                  <a:tcPr>
                    <a:solidFill>
                      <a:srgbClr val="CCECFF"/>
                    </a:solidFill>
                  </a:tcPr>
                </a:tc>
                <a:extLst>
                  <a:ext uri="{0D108BD9-81ED-4DB2-BD59-A6C34878D82A}">
                    <a16:rowId xmlns:a16="http://schemas.microsoft.com/office/drawing/2014/main" val="10000"/>
                  </a:ext>
                </a:extLst>
              </a:tr>
              <a:tr h="397565">
                <a:tc>
                  <a:txBody>
                    <a:bodyPr/>
                    <a:lstStyle/>
                    <a:p>
                      <a:r>
                        <a:rPr lang="en-US" sz="1400" b="1" dirty="0">
                          <a:solidFill>
                            <a:schemeClr val="tx1"/>
                          </a:solidFill>
                        </a:rPr>
                        <a:t>CALL </a:t>
                      </a:r>
                      <a:r>
                        <a:rPr lang="en-US" sz="1400" b="1" dirty="0" err="1">
                          <a:solidFill>
                            <a:schemeClr val="tx1"/>
                          </a:solidFill>
                        </a:rPr>
                        <a:t>reg</a:t>
                      </a:r>
                      <a:r>
                        <a:rPr lang="en-US" sz="1400" b="1" dirty="0">
                          <a:solidFill>
                            <a:schemeClr val="tx1"/>
                          </a:solidFill>
                        </a:rPr>
                        <a:t>/ </a:t>
                      </a:r>
                      <a:r>
                        <a:rPr lang="en-US" sz="1400" b="1" dirty="0" err="1">
                          <a:solidFill>
                            <a:schemeClr val="tx1"/>
                          </a:solidFill>
                        </a:rPr>
                        <a:t>mem</a:t>
                      </a:r>
                      <a:r>
                        <a:rPr lang="en-US" sz="1400" b="1" dirty="0">
                          <a:solidFill>
                            <a:schemeClr val="tx1"/>
                          </a:solidFill>
                        </a:rPr>
                        <a:t>/ disp16</a:t>
                      </a:r>
                    </a:p>
                  </a:txBody>
                  <a:tcPr>
                    <a:solidFill>
                      <a:srgbClr val="CCECFF"/>
                    </a:solidFill>
                  </a:tcPr>
                </a:tc>
                <a:tc>
                  <a:txBody>
                    <a:bodyPr/>
                    <a:lstStyle/>
                    <a:p>
                      <a:r>
                        <a:rPr lang="en-US" sz="1400" b="1" dirty="0">
                          <a:solidFill>
                            <a:schemeClr val="tx1"/>
                          </a:solidFill>
                        </a:rPr>
                        <a:t>Call subroutine</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a:solidFill>
                            <a:schemeClr val="tx1"/>
                          </a:solidFill>
                        </a:rPr>
                        <a:t>RET</a:t>
                      </a:r>
                    </a:p>
                  </a:txBody>
                  <a:tcPr>
                    <a:solidFill>
                      <a:srgbClr val="CCECFF"/>
                    </a:solidFill>
                  </a:tcPr>
                </a:tc>
                <a:tc>
                  <a:txBody>
                    <a:bodyPr/>
                    <a:lstStyle/>
                    <a:p>
                      <a:r>
                        <a:rPr lang="en-US" sz="1400" b="1" dirty="0">
                          <a:solidFill>
                            <a:schemeClr val="tx1"/>
                          </a:solidFill>
                        </a:rPr>
                        <a:t>Return from</a:t>
                      </a:r>
                      <a:r>
                        <a:rPr lang="en-US" sz="1400" b="1" baseline="0" dirty="0">
                          <a:solidFill>
                            <a:schemeClr val="tx1"/>
                          </a:solidFill>
                        </a:rPr>
                        <a:t> subroutine</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a:solidFill>
                            <a:schemeClr val="tx1"/>
                          </a:solidFill>
                        </a:rPr>
                        <a:t>JMP</a:t>
                      </a:r>
                      <a:r>
                        <a:rPr lang="en-US" sz="1400" b="1" baseline="0" dirty="0">
                          <a:solidFill>
                            <a:schemeClr val="tx1"/>
                          </a:solidFill>
                        </a:rPr>
                        <a:t> </a:t>
                      </a:r>
                      <a:r>
                        <a:rPr lang="en-US" sz="1400" b="1" baseline="0" dirty="0" err="1">
                          <a:solidFill>
                            <a:schemeClr val="tx1"/>
                          </a:solidFill>
                        </a:rPr>
                        <a:t>reg</a:t>
                      </a:r>
                      <a:r>
                        <a:rPr lang="en-US" sz="1400" b="1" baseline="0" dirty="0">
                          <a:solidFill>
                            <a:schemeClr val="tx1"/>
                          </a:solidFill>
                        </a:rPr>
                        <a:t>/ </a:t>
                      </a:r>
                      <a:r>
                        <a:rPr lang="en-US" sz="1400" b="1" baseline="0" dirty="0" err="1">
                          <a:solidFill>
                            <a:schemeClr val="tx1"/>
                          </a:solidFill>
                        </a:rPr>
                        <a:t>mem</a:t>
                      </a:r>
                      <a:r>
                        <a:rPr lang="en-US" sz="1400" b="1" baseline="0" dirty="0">
                          <a:solidFill>
                            <a:schemeClr val="tx1"/>
                          </a:solidFill>
                        </a:rPr>
                        <a:t>/ disp8/ disp16</a:t>
                      </a:r>
                      <a:endParaRPr lang="en-US" sz="1400" b="1" dirty="0">
                        <a:solidFill>
                          <a:schemeClr val="tx1"/>
                        </a:solidFill>
                      </a:endParaRPr>
                    </a:p>
                  </a:txBody>
                  <a:tcPr>
                    <a:solidFill>
                      <a:srgbClr val="CCECFF"/>
                    </a:solidFill>
                  </a:tcPr>
                </a:tc>
                <a:tc>
                  <a:txBody>
                    <a:bodyPr/>
                    <a:lstStyle/>
                    <a:p>
                      <a:r>
                        <a:rPr lang="en-US" sz="1400" b="1" dirty="0">
                          <a:solidFill>
                            <a:schemeClr val="tx1"/>
                          </a:solidFill>
                        </a:rPr>
                        <a:t>Unconditional</a:t>
                      </a:r>
                      <a:r>
                        <a:rPr lang="en-US" sz="1400" b="1" baseline="0" dirty="0">
                          <a:solidFill>
                            <a:schemeClr val="tx1"/>
                          </a:solidFill>
                        </a:rPr>
                        <a:t> jump</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3"/>
                  </a:ext>
                </a:extLst>
              </a:tr>
            </a:tbl>
          </a:graphicData>
        </a:graphic>
      </p:graphicFrame>
      <p:sp>
        <p:nvSpPr>
          <p:cNvPr id="7" name="TextBox 6"/>
          <p:cNvSpPr txBox="1"/>
          <p:nvPr/>
        </p:nvSpPr>
        <p:spPr>
          <a:xfrm>
            <a:off x="838200" y="2438400"/>
            <a:ext cx="3416320" cy="307777"/>
          </a:xfrm>
          <a:prstGeom prst="rect">
            <a:avLst/>
          </a:prstGeom>
          <a:noFill/>
        </p:spPr>
        <p:txBody>
          <a:bodyPr wrap="none" rtlCol="0">
            <a:spAutoFit/>
          </a:bodyPr>
          <a:lstStyle/>
          <a:p>
            <a:pPr marL="285750" indent="-285750">
              <a:buFont typeface="Wingdings" pitchFamily="2" charset="2"/>
              <a:buChar char="q"/>
            </a:pPr>
            <a:r>
              <a:rPr lang="en-US" sz="1400" b="1" dirty="0"/>
              <a:t>8086 Unconditional transfers</a:t>
            </a:r>
          </a:p>
        </p:txBody>
      </p:sp>
    </p:spTree>
    <p:extLst>
      <p:ext uri="{BB962C8B-B14F-4D97-AF65-F5344CB8AC3E}">
        <p14:creationId xmlns:p14="http://schemas.microsoft.com/office/powerpoint/2010/main" val="222939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6. Control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7" name="TextBox 6"/>
          <p:cNvSpPr txBox="1"/>
          <p:nvPr/>
        </p:nvSpPr>
        <p:spPr>
          <a:xfrm>
            <a:off x="152400" y="1381780"/>
            <a:ext cx="3047999" cy="523220"/>
          </a:xfrm>
          <a:prstGeom prst="rect">
            <a:avLst/>
          </a:prstGeom>
          <a:noFill/>
        </p:spPr>
        <p:txBody>
          <a:bodyPr wrap="square" rtlCol="0">
            <a:spAutoFit/>
          </a:bodyPr>
          <a:lstStyle/>
          <a:p>
            <a:pPr marL="285750" indent="-285750">
              <a:buFont typeface="Wingdings" pitchFamily="2" charset="2"/>
              <a:buChar char="q"/>
            </a:pPr>
            <a:r>
              <a:rPr lang="en-US" sz="1400" b="1" dirty="0"/>
              <a:t>8086 signed conditional branch instructions</a:t>
            </a:r>
          </a:p>
        </p:txBody>
      </p:sp>
      <p:sp>
        <p:nvSpPr>
          <p:cNvPr id="9" name="TextBox 8"/>
          <p:cNvSpPr txBox="1"/>
          <p:nvPr/>
        </p:nvSpPr>
        <p:spPr>
          <a:xfrm>
            <a:off x="4724400" y="1371600"/>
            <a:ext cx="3529084" cy="523220"/>
          </a:xfrm>
          <a:prstGeom prst="rect">
            <a:avLst/>
          </a:prstGeom>
          <a:noFill/>
        </p:spPr>
        <p:txBody>
          <a:bodyPr wrap="square" rtlCol="0">
            <a:spAutoFit/>
          </a:bodyPr>
          <a:lstStyle/>
          <a:p>
            <a:pPr marL="285750" indent="-285750">
              <a:buFont typeface="Wingdings" pitchFamily="2" charset="2"/>
              <a:buChar char="q"/>
            </a:pPr>
            <a:r>
              <a:rPr lang="en-US" sz="1400" b="1" dirty="0"/>
              <a:t>8086 unsigned conditional branch instructions</a:t>
            </a:r>
          </a:p>
        </p:txBody>
      </p:sp>
      <p:sp>
        <p:nvSpPr>
          <p:cNvPr id="5" name="TextBox 4"/>
          <p:cNvSpPr txBox="1"/>
          <p:nvPr/>
        </p:nvSpPr>
        <p:spPr>
          <a:xfrm>
            <a:off x="1447800" y="2943761"/>
            <a:ext cx="6553200" cy="1323439"/>
          </a:xfrm>
          <a:prstGeom prst="rect">
            <a:avLst/>
          </a:prstGeom>
          <a:noFill/>
        </p:spPr>
        <p:txBody>
          <a:bodyPr wrap="square" rtlCol="0">
            <a:spAutoFit/>
          </a:bodyPr>
          <a:lstStyle/>
          <a:p>
            <a:pPr marL="285750" indent="-285750">
              <a:buBlip>
                <a:blip r:embed="rId3"/>
              </a:buBlip>
            </a:pPr>
            <a:r>
              <a:rPr lang="en-US" sz="1600" b="1" dirty="0">
                <a:solidFill>
                  <a:srgbClr val="990033"/>
                </a:solidFill>
              </a:rPr>
              <a:t>Checks flags</a:t>
            </a:r>
          </a:p>
          <a:p>
            <a:pPr marL="285750" indent="-285750">
              <a:buBlip>
                <a:blip r:embed="rId3"/>
              </a:buBlip>
            </a:pPr>
            <a:endParaRPr lang="en-US" sz="1600" b="1" dirty="0">
              <a:solidFill>
                <a:srgbClr val="990033"/>
              </a:solidFill>
            </a:endParaRPr>
          </a:p>
          <a:p>
            <a:pPr marL="285750" indent="-285750">
              <a:buBlip>
                <a:blip r:embed="rId3"/>
              </a:buBlip>
            </a:pPr>
            <a:r>
              <a:rPr lang="en-US" sz="1600" b="1" dirty="0">
                <a:solidFill>
                  <a:srgbClr val="990033"/>
                </a:solidFill>
              </a:rPr>
              <a:t>If conditions are true, the program control is transferred to the new memory location in the same segment by modifying the content of IP</a:t>
            </a:r>
          </a:p>
        </p:txBody>
      </p:sp>
    </p:spTree>
    <p:extLst>
      <p:ext uri="{BB962C8B-B14F-4D97-AF65-F5344CB8AC3E}">
        <p14:creationId xmlns:p14="http://schemas.microsoft.com/office/powerpoint/2010/main" val="37834714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6. Control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graphicFrame>
        <p:nvGraphicFramePr>
          <p:cNvPr id="11" name="Table 10"/>
          <p:cNvGraphicFramePr>
            <a:graphicFrameLocks noGrp="1"/>
          </p:cNvGraphicFramePr>
          <p:nvPr>
            <p:extLst>
              <p:ext uri="{D42A27DB-BD31-4B8C-83A1-F6EECF244321}">
                <p14:modId xmlns:p14="http://schemas.microsoft.com/office/powerpoint/2010/main" val="2023732624"/>
              </p:ext>
            </p:extLst>
          </p:nvPr>
        </p:nvGraphicFramePr>
        <p:xfrm>
          <a:off x="228600" y="2057400"/>
          <a:ext cx="4114800" cy="45720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04800">
                <a:tc>
                  <a:txBody>
                    <a:bodyPr/>
                    <a:lstStyle/>
                    <a:p>
                      <a:r>
                        <a:rPr lang="en-US" sz="1400" b="1" dirty="0">
                          <a:solidFill>
                            <a:srgbClr val="C00000"/>
                          </a:solidFill>
                        </a:rPr>
                        <a:t>Name</a:t>
                      </a:r>
                    </a:p>
                  </a:txBody>
                  <a:tcPr>
                    <a:solidFill>
                      <a:srgbClr val="CCECFF"/>
                    </a:solidFill>
                  </a:tcPr>
                </a:tc>
                <a:tc>
                  <a:txBody>
                    <a:bodyPr/>
                    <a:lstStyle/>
                    <a:p>
                      <a:r>
                        <a:rPr lang="en-US" sz="1400" b="1" dirty="0">
                          <a:solidFill>
                            <a:srgbClr val="C00000"/>
                          </a:solidFill>
                        </a:rPr>
                        <a:t>Alternate name</a:t>
                      </a:r>
                    </a:p>
                  </a:txBody>
                  <a:tcPr>
                    <a:solidFill>
                      <a:srgbClr val="CCECFF"/>
                    </a:solidFill>
                  </a:tcPr>
                </a:tc>
                <a:extLst>
                  <a:ext uri="{0D108BD9-81ED-4DB2-BD59-A6C34878D82A}">
                    <a16:rowId xmlns:a16="http://schemas.microsoft.com/office/drawing/2014/main" val="10000"/>
                  </a:ext>
                </a:extLst>
              </a:tr>
              <a:tr h="609600">
                <a:tc>
                  <a:txBody>
                    <a:bodyPr/>
                    <a:lstStyle/>
                    <a:p>
                      <a:r>
                        <a:rPr lang="en-US" sz="1400" b="1" dirty="0">
                          <a:solidFill>
                            <a:schemeClr val="tx1"/>
                          </a:solidFill>
                        </a:rPr>
                        <a:t>JE disp8</a:t>
                      </a:r>
                    </a:p>
                    <a:p>
                      <a:r>
                        <a:rPr lang="en-US" sz="1400" b="1" dirty="0">
                          <a:solidFill>
                            <a:srgbClr val="FF0066"/>
                          </a:solidFill>
                        </a:rPr>
                        <a:t>Jump if equal</a:t>
                      </a:r>
                    </a:p>
                  </a:txBody>
                  <a:tcPr>
                    <a:solidFill>
                      <a:srgbClr val="CCECFF"/>
                    </a:solidFill>
                  </a:tcPr>
                </a:tc>
                <a:tc>
                  <a:txBody>
                    <a:bodyPr/>
                    <a:lstStyle/>
                    <a:p>
                      <a:r>
                        <a:rPr lang="en-US" sz="1400" b="1" dirty="0">
                          <a:solidFill>
                            <a:schemeClr val="tx1"/>
                          </a:solidFill>
                        </a:rPr>
                        <a:t>JZ disp8</a:t>
                      </a:r>
                    </a:p>
                    <a:p>
                      <a:r>
                        <a:rPr lang="en-US" sz="1400" b="1" dirty="0">
                          <a:solidFill>
                            <a:srgbClr val="FF0066"/>
                          </a:solidFill>
                        </a:rPr>
                        <a:t>Jump if result is 0</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a:solidFill>
                            <a:schemeClr val="tx1"/>
                          </a:solidFill>
                        </a:rPr>
                        <a:t>JNE disp8</a:t>
                      </a:r>
                    </a:p>
                    <a:p>
                      <a:r>
                        <a:rPr lang="en-US" sz="1400" b="1" dirty="0">
                          <a:solidFill>
                            <a:srgbClr val="FF0066"/>
                          </a:solidFill>
                        </a:rPr>
                        <a:t>Jump if not equal</a:t>
                      </a:r>
                    </a:p>
                  </a:txBody>
                  <a:tcPr>
                    <a:solidFill>
                      <a:srgbClr val="CCECFF"/>
                    </a:solidFill>
                  </a:tcPr>
                </a:tc>
                <a:tc>
                  <a:txBody>
                    <a:bodyPr/>
                    <a:lstStyle/>
                    <a:p>
                      <a:r>
                        <a:rPr lang="en-US" sz="1400" b="1" dirty="0">
                          <a:solidFill>
                            <a:schemeClr val="tx1"/>
                          </a:solidFill>
                        </a:rPr>
                        <a:t>JNZ disp8</a:t>
                      </a:r>
                    </a:p>
                    <a:p>
                      <a:r>
                        <a:rPr lang="en-US" sz="1400" b="1" dirty="0">
                          <a:solidFill>
                            <a:srgbClr val="FF0066"/>
                          </a:solidFill>
                        </a:rPr>
                        <a:t>Jump if not zero</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a:solidFill>
                            <a:schemeClr val="tx1"/>
                          </a:solidFill>
                        </a:rPr>
                        <a:t>JG disp8</a:t>
                      </a:r>
                    </a:p>
                    <a:p>
                      <a:r>
                        <a:rPr lang="en-US" sz="1400" b="1" dirty="0">
                          <a:solidFill>
                            <a:srgbClr val="FF0066"/>
                          </a:solidFill>
                        </a:rPr>
                        <a:t>Jump if greater</a:t>
                      </a:r>
                    </a:p>
                  </a:txBody>
                  <a:tcPr>
                    <a:solidFill>
                      <a:srgbClr val="CCECFF"/>
                    </a:solidFill>
                  </a:tcPr>
                </a:tc>
                <a:tc>
                  <a:txBody>
                    <a:bodyPr/>
                    <a:lstStyle/>
                    <a:p>
                      <a:r>
                        <a:rPr lang="en-US" sz="1400" b="1" dirty="0">
                          <a:solidFill>
                            <a:schemeClr val="tx1"/>
                          </a:solidFill>
                        </a:rPr>
                        <a:t>JNLE disp8</a:t>
                      </a:r>
                    </a:p>
                    <a:p>
                      <a:r>
                        <a:rPr lang="en-US" sz="1400" b="1" dirty="0">
                          <a:solidFill>
                            <a:srgbClr val="FF0066"/>
                          </a:solidFill>
                        </a:rPr>
                        <a:t>Jump if not less or equal</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a:solidFill>
                            <a:schemeClr val="tx1"/>
                          </a:solidFill>
                        </a:rPr>
                        <a:t>JGE disp8</a:t>
                      </a:r>
                    </a:p>
                    <a:p>
                      <a:r>
                        <a:rPr lang="en-US" sz="1400" b="1" dirty="0">
                          <a:solidFill>
                            <a:srgbClr val="FF0066"/>
                          </a:solidFill>
                        </a:rPr>
                        <a:t>Jump if greater than or equal</a:t>
                      </a:r>
                    </a:p>
                  </a:txBody>
                  <a:tcPr>
                    <a:solidFill>
                      <a:srgbClr val="CCECFF"/>
                    </a:solidFill>
                  </a:tcPr>
                </a:tc>
                <a:tc>
                  <a:txBody>
                    <a:bodyPr/>
                    <a:lstStyle/>
                    <a:p>
                      <a:r>
                        <a:rPr lang="en-US" sz="1400" b="1" dirty="0">
                          <a:solidFill>
                            <a:schemeClr val="tx1"/>
                          </a:solidFill>
                        </a:rPr>
                        <a:t>JNL disp8</a:t>
                      </a:r>
                    </a:p>
                    <a:p>
                      <a:r>
                        <a:rPr lang="en-US" sz="1400" b="1" dirty="0">
                          <a:solidFill>
                            <a:srgbClr val="FF0066"/>
                          </a:solidFill>
                        </a:rPr>
                        <a:t>Jump if not less</a:t>
                      </a: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a:solidFill>
                            <a:schemeClr val="tx1"/>
                          </a:solidFill>
                        </a:rPr>
                        <a:t>JL disp8</a:t>
                      </a:r>
                    </a:p>
                    <a:p>
                      <a:r>
                        <a:rPr lang="en-US" sz="1400" b="1" dirty="0">
                          <a:solidFill>
                            <a:srgbClr val="FF0066"/>
                          </a:solidFill>
                        </a:rPr>
                        <a:t>Jump if less than</a:t>
                      </a:r>
                    </a:p>
                  </a:txBody>
                  <a:tcPr>
                    <a:solidFill>
                      <a:srgbClr val="CCECFF"/>
                    </a:solidFill>
                  </a:tcPr>
                </a:tc>
                <a:tc>
                  <a:txBody>
                    <a:bodyPr/>
                    <a:lstStyle/>
                    <a:p>
                      <a:r>
                        <a:rPr lang="en-US" sz="1400" b="1" dirty="0">
                          <a:solidFill>
                            <a:schemeClr val="tx1"/>
                          </a:solidFill>
                        </a:rPr>
                        <a:t>JNGE disp8</a:t>
                      </a:r>
                    </a:p>
                    <a:p>
                      <a:r>
                        <a:rPr lang="en-US" sz="1400" b="1" dirty="0">
                          <a:solidFill>
                            <a:srgbClr val="FF0066"/>
                          </a:solidFill>
                        </a:rPr>
                        <a:t>Jump if not greater than or equal</a:t>
                      </a: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a:solidFill>
                            <a:schemeClr val="tx1"/>
                          </a:solidFill>
                        </a:rPr>
                        <a:t>JLE disp8</a:t>
                      </a:r>
                    </a:p>
                    <a:p>
                      <a:r>
                        <a:rPr lang="en-US" sz="1400" b="1" dirty="0">
                          <a:solidFill>
                            <a:srgbClr val="FF0066"/>
                          </a:solidFill>
                        </a:rPr>
                        <a:t>Jump if less than or equal</a:t>
                      </a:r>
                    </a:p>
                  </a:txBody>
                  <a:tcPr>
                    <a:solidFill>
                      <a:srgbClr val="CCECFF"/>
                    </a:solidFill>
                  </a:tcPr>
                </a:tc>
                <a:tc>
                  <a:txBody>
                    <a:bodyPr/>
                    <a:lstStyle/>
                    <a:p>
                      <a:r>
                        <a:rPr lang="en-US" sz="1400" b="1" dirty="0">
                          <a:solidFill>
                            <a:schemeClr val="tx1"/>
                          </a:solidFill>
                        </a:rPr>
                        <a:t>JNG</a:t>
                      </a:r>
                      <a:r>
                        <a:rPr lang="en-US" sz="1400" b="1" baseline="0" dirty="0">
                          <a:solidFill>
                            <a:schemeClr val="tx1"/>
                          </a:solidFill>
                        </a:rPr>
                        <a:t> disp8</a:t>
                      </a:r>
                    </a:p>
                    <a:p>
                      <a:r>
                        <a:rPr lang="en-US" sz="1400" b="1" baseline="0" dirty="0">
                          <a:solidFill>
                            <a:srgbClr val="FF0066"/>
                          </a:solidFill>
                        </a:rPr>
                        <a:t>Jump if not greater</a:t>
                      </a:r>
                      <a:endParaRPr lang="en-US" sz="1400" b="1" dirty="0">
                        <a:solidFill>
                          <a:srgbClr val="FF0066"/>
                        </a:solidFill>
                      </a:endParaRPr>
                    </a:p>
                  </a:txBody>
                  <a:tcPr>
                    <a:solidFill>
                      <a:srgbClr val="CCECFF"/>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152400" y="1381780"/>
            <a:ext cx="3047999" cy="523220"/>
          </a:xfrm>
          <a:prstGeom prst="rect">
            <a:avLst/>
          </a:prstGeom>
          <a:noFill/>
        </p:spPr>
        <p:txBody>
          <a:bodyPr wrap="square" rtlCol="0">
            <a:spAutoFit/>
          </a:bodyPr>
          <a:lstStyle/>
          <a:p>
            <a:pPr marL="285750" indent="-285750">
              <a:buFont typeface="Wingdings" pitchFamily="2" charset="2"/>
              <a:buChar char="q"/>
            </a:pPr>
            <a:r>
              <a:rPr lang="en-US" sz="1400" b="1" dirty="0"/>
              <a:t>8086 signed conditional branch instructions</a:t>
            </a:r>
          </a:p>
        </p:txBody>
      </p:sp>
      <p:sp>
        <p:nvSpPr>
          <p:cNvPr id="9" name="TextBox 8"/>
          <p:cNvSpPr txBox="1"/>
          <p:nvPr/>
        </p:nvSpPr>
        <p:spPr>
          <a:xfrm>
            <a:off x="4724400" y="1371600"/>
            <a:ext cx="3529084" cy="523220"/>
          </a:xfrm>
          <a:prstGeom prst="rect">
            <a:avLst/>
          </a:prstGeom>
          <a:noFill/>
        </p:spPr>
        <p:txBody>
          <a:bodyPr wrap="square" rtlCol="0">
            <a:spAutoFit/>
          </a:bodyPr>
          <a:lstStyle/>
          <a:p>
            <a:pPr marL="285750" indent="-285750">
              <a:buFont typeface="Wingdings" pitchFamily="2" charset="2"/>
              <a:buChar char="q"/>
            </a:pPr>
            <a:r>
              <a:rPr lang="en-US" sz="1400" b="1" dirty="0"/>
              <a:t>8086 unsigned conditional branch instructions</a:t>
            </a:r>
          </a:p>
        </p:txBody>
      </p:sp>
      <p:graphicFrame>
        <p:nvGraphicFramePr>
          <p:cNvPr id="10" name="Table 9"/>
          <p:cNvGraphicFramePr>
            <a:graphicFrameLocks noGrp="1"/>
          </p:cNvGraphicFramePr>
          <p:nvPr>
            <p:extLst>
              <p:ext uri="{D42A27DB-BD31-4B8C-83A1-F6EECF244321}">
                <p14:modId xmlns:p14="http://schemas.microsoft.com/office/powerpoint/2010/main" val="3472271320"/>
              </p:ext>
            </p:extLst>
          </p:nvPr>
        </p:nvGraphicFramePr>
        <p:xfrm>
          <a:off x="4827896" y="2057400"/>
          <a:ext cx="4114800" cy="46177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04800">
                <a:tc>
                  <a:txBody>
                    <a:bodyPr/>
                    <a:lstStyle/>
                    <a:p>
                      <a:r>
                        <a:rPr lang="en-US" sz="1400" b="1" dirty="0">
                          <a:solidFill>
                            <a:srgbClr val="C00000"/>
                          </a:solidFill>
                        </a:rPr>
                        <a:t>Name</a:t>
                      </a:r>
                    </a:p>
                  </a:txBody>
                  <a:tcPr>
                    <a:solidFill>
                      <a:srgbClr val="CCECFF"/>
                    </a:solidFill>
                  </a:tcPr>
                </a:tc>
                <a:tc>
                  <a:txBody>
                    <a:bodyPr/>
                    <a:lstStyle/>
                    <a:p>
                      <a:r>
                        <a:rPr lang="en-US" sz="1400" b="1" dirty="0">
                          <a:solidFill>
                            <a:srgbClr val="C00000"/>
                          </a:solidFill>
                        </a:rPr>
                        <a:t>Alternate name</a:t>
                      </a:r>
                    </a:p>
                  </a:txBody>
                  <a:tcPr>
                    <a:solidFill>
                      <a:srgbClr val="CCECFF"/>
                    </a:solidFill>
                  </a:tcPr>
                </a:tc>
                <a:extLst>
                  <a:ext uri="{0D108BD9-81ED-4DB2-BD59-A6C34878D82A}">
                    <a16:rowId xmlns:a16="http://schemas.microsoft.com/office/drawing/2014/main" val="10000"/>
                  </a:ext>
                </a:extLst>
              </a:tr>
              <a:tr h="609600">
                <a:tc>
                  <a:txBody>
                    <a:bodyPr/>
                    <a:lstStyle/>
                    <a:p>
                      <a:r>
                        <a:rPr lang="en-US" sz="1400" b="1" dirty="0">
                          <a:solidFill>
                            <a:schemeClr val="tx1"/>
                          </a:solidFill>
                        </a:rPr>
                        <a:t>JE disp8</a:t>
                      </a:r>
                    </a:p>
                    <a:p>
                      <a:r>
                        <a:rPr lang="en-US" sz="1400" b="1" dirty="0">
                          <a:solidFill>
                            <a:srgbClr val="FF0066"/>
                          </a:solidFill>
                        </a:rPr>
                        <a:t>Jump if equal</a:t>
                      </a:r>
                    </a:p>
                  </a:txBody>
                  <a:tcPr>
                    <a:solidFill>
                      <a:srgbClr val="CCECFF"/>
                    </a:solidFill>
                  </a:tcPr>
                </a:tc>
                <a:tc>
                  <a:txBody>
                    <a:bodyPr/>
                    <a:lstStyle/>
                    <a:p>
                      <a:r>
                        <a:rPr lang="en-US" sz="1400" b="1" dirty="0">
                          <a:solidFill>
                            <a:schemeClr val="tx1"/>
                          </a:solidFill>
                        </a:rPr>
                        <a:t>JZ disp8</a:t>
                      </a:r>
                    </a:p>
                    <a:p>
                      <a:r>
                        <a:rPr lang="en-US" sz="1400" b="1" dirty="0">
                          <a:solidFill>
                            <a:srgbClr val="FF0066"/>
                          </a:solidFill>
                        </a:rPr>
                        <a:t>Jump if result is 0</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a:solidFill>
                            <a:schemeClr val="tx1"/>
                          </a:solidFill>
                        </a:rPr>
                        <a:t>JNE disp8</a:t>
                      </a:r>
                    </a:p>
                    <a:p>
                      <a:r>
                        <a:rPr lang="en-US" sz="1400" b="1" dirty="0">
                          <a:solidFill>
                            <a:srgbClr val="FF0066"/>
                          </a:solidFill>
                        </a:rPr>
                        <a:t>Jump if not equal</a:t>
                      </a:r>
                    </a:p>
                  </a:txBody>
                  <a:tcPr>
                    <a:solidFill>
                      <a:srgbClr val="CCECFF"/>
                    </a:solidFill>
                  </a:tcPr>
                </a:tc>
                <a:tc>
                  <a:txBody>
                    <a:bodyPr/>
                    <a:lstStyle/>
                    <a:p>
                      <a:r>
                        <a:rPr lang="en-US" sz="1400" b="1" dirty="0">
                          <a:solidFill>
                            <a:schemeClr val="tx1"/>
                          </a:solidFill>
                        </a:rPr>
                        <a:t>JNZ disp8</a:t>
                      </a:r>
                    </a:p>
                    <a:p>
                      <a:r>
                        <a:rPr lang="en-US" sz="1400" b="1" dirty="0">
                          <a:solidFill>
                            <a:srgbClr val="FF0066"/>
                          </a:solidFill>
                        </a:rPr>
                        <a:t>Jump if not zero</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a:solidFill>
                            <a:schemeClr val="tx1"/>
                          </a:solidFill>
                        </a:rPr>
                        <a:t>JA disp8</a:t>
                      </a:r>
                    </a:p>
                    <a:p>
                      <a:r>
                        <a:rPr lang="en-US" sz="1400" b="1" dirty="0">
                          <a:solidFill>
                            <a:srgbClr val="FF0066"/>
                          </a:solidFill>
                        </a:rPr>
                        <a:t>Jump if above</a:t>
                      </a:r>
                    </a:p>
                  </a:txBody>
                  <a:tcPr>
                    <a:solidFill>
                      <a:srgbClr val="CCECFF"/>
                    </a:solidFill>
                  </a:tcPr>
                </a:tc>
                <a:tc>
                  <a:txBody>
                    <a:bodyPr/>
                    <a:lstStyle/>
                    <a:p>
                      <a:r>
                        <a:rPr lang="en-US" sz="1400" b="1" dirty="0">
                          <a:solidFill>
                            <a:schemeClr val="tx1"/>
                          </a:solidFill>
                        </a:rPr>
                        <a:t>JNBE disp8</a:t>
                      </a:r>
                    </a:p>
                    <a:p>
                      <a:r>
                        <a:rPr lang="en-US" sz="1400" b="1" dirty="0">
                          <a:solidFill>
                            <a:srgbClr val="FF0066"/>
                          </a:solidFill>
                        </a:rPr>
                        <a:t>Jump if not below or equal</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a:solidFill>
                            <a:schemeClr val="tx1"/>
                          </a:solidFill>
                        </a:rPr>
                        <a:t>JAE disp8</a:t>
                      </a:r>
                    </a:p>
                    <a:p>
                      <a:r>
                        <a:rPr lang="en-US" sz="1400" b="1" dirty="0">
                          <a:solidFill>
                            <a:srgbClr val="FF0066"/>
                          </a:solidFill>
                        </a:rPr>
                        <a:t>Jump if above or equal</a:t>
                      </a:r>
                    </a:p>
                  </a:txBody>
                  <a:tcPr>
                    <a:solidFill>
                      <a:srgbClr val="CCECFF"/>
                    </a:solidFill>
                  </a:tcPr>
                </a:tc>
                <a:tc>
                  <a:txBody>
                    <a:bodyPr/>
                    <a:lstStyle/>
                    <a:p>
                      <a:r>
                        <a:rPr lang="en-US" sz="1400" b="1" dirty="0">
                          <a:solidFill>
                            <a:schemeClr val="tx1"/>
                          </a:solidFill>
                        </a:rPr>
                        <a:t>JNB disp8</a:t>
                      </a:r>
                    </a:p>
                    <a:p>
                      <a:r>
                        <a:rPr lang="en-US" sz="1400" b="1" dirty="0">
                          <a:solidFill>
                            <a:srgbClr val="FF0066"/>
                          </a:solidFill>
                        </a:rPr>
                        <a:t>Jump if not below</a:t>
                      </a:r>
                    </a:p>
                  </a:txBody>
                  <a:tcPr>
                    <a:solidFill>
                      <a:srgbClr val="CCECFF"/>
                    </a:solidFill>
                  </a:tcPr>
                </a:tc>
                <a:extLst>
                  <a:ext uri="{0D108BD9-81ED-4DB2-BD59-A6C34878D82A}">
                    <a16:rowId xmlns:a16="http://schemas.microsoft.com/office/drawing/2014/main" val="10004"/>
                  </a:ext>
                </a:extLst>
              </a:tr>
              <a:tr h="990600">
                <a:tc>
                  <a:txBody>
                    <a:bodyPr/>
                    <a:lstStyle/>
                    <a:p>
                      <a:r>
                        <a:rPr lang="en-US" sz="1400" b="1" dirty="0">
                          <a:solidFill>
                            <a:schemeClr val="tx1"/>
                          </a:solidFill>
                        </a:rPr>
                        <a:t>JB disp8</a:t>
                      </a:r>
                    </a:p>
                    <a:p>
                      <a:r>
                        <a:rPr lang="en-US" sz="1400" b="1" dirty="0">
                          <a:solidFill>
                            <a:srgbClr val="FF0066"/>
                          </a:solidFill>
                        </a:rPr>
                        <a:t>Jump if below</a:t>
                      </a:r>
                    </a:p>
                  </a:txBody>
                  <a:tcPr>
                    <a:solidFill>
                      <a:srgbClr val="CCECFF"/>
                    </a:solidFill>
                  </a:tcPr>
                </a:tc>
                <a:tc>
                  <a:txBody>
                    <a:bodyPr/>
                    <a:lstStyle/>
                    <a:p>
                      <a:r>
                        <a:rPr lang="en-US" sz="1400" b="1" dirty="0">
                          <a:solidFill>
                            <a:schemeClr val="tx1"/>
                          </a:solidFill>
                        </a:rPr>
                        <a:t>JNAE disp8</a:t>
                      </a:r>
                    </a:p>
                    <a:p>
                      <a:r>
                        <a:rPr lang="en-US" sz="1400" b="1" dirty="0">
                          <a:solidFill>
                            <a:srgbClr val="FF0066"/>
                          </a:solidFill>
                        </a:rPr>
                        <a:t>Jump if not above or equal</a:t>
                      </a: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a:solidFill>
                            <a:schemeClr val="tx1"/>
                          </a:solidFill>
                        </a:rPr>
                        <a:t>JBE disp8</a:t>
                      </a:r>
                    </a:p>
                    <a:p>
                      <a:r>
                        <a:rPr lang="en-US" sz="1400" b="1" dirty="0">
                          <a:solidFill>
                            <a:srgbClr val="FF0066"/>
                          </a:solidFill>
                        </a:rPr>
                        <a:t>Jump if below or equal</a:t>
                      </a:r>
                    </a:p>
                  </a:txBody>
                  <a:tcPr>
                    <a:solidFill>
                      <a:srgbClr val="CCECFF"/>
                    </a:solidFill>
                  </a:tcPr>
                </a:tc>
                <a:tc>
                  <a:txBody>
                    <a:bodyPr/>
                    <a:lstStyle/>
                    <a:p>
                      <a:r>
                        <a:rPr lang="en-US" sz="1400" b="1" dirty="0">
                          <a:solidFill>
                            <a:schemeClr val="tx1"/>
                          </a:solidFill>
                        </a:rPr>
                        <a:t>JNA</a:t>
                      </a:r>
                      <a:r>
                        <a:rPr lang="en-US" sz="1400" b="1" baseline="0" dirty="0">
                          <a:solidFill>
                            <a:schemeClr val="tx1"/>
                          </a:solidFill>
                        </a:rPr>
                        <a:t> disp8</a:t>
                      </a:r>
                    </a:p>
                    <a:p>
                      <a:r>
                        <a:rPr lang="en-US" sz="1400" b="1" baseline="0" dirty="0">
                          <a:solidFill>
                            <a:srgbClr val="FF0066"/>
                          </a:solidFill>
                        </a:rPr>
                        <a:t>Jump if not above</a:t>
                      </a:r>
                      <a:endParaRPr lang="en-US" sz="1400" b="1" dirty="0">
                        <a:solidFill>
                          <a:srgbClr val="FF0066"/>
                        </a:solidFill>
                      </a:endParaRPr>
                    </a:p>
                  </a:txBody>
                  <a:tcPr>
                    <a:solidFill>
                      <a:srgbClr val="CCE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6391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6. Control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graphicFrame>
        <p:nvGraphicFramePr>
          <p:cNvPr id="11" name="Table 10"/>
          <p:cNvGraphicFramePr>
            <a:graphicFrameLocks noGrp="1"/>
          </p:cNvGraphicFramePr>
          <p:nvPr>
            <p:extLst>
              <p:ext uri="{D42A27DB-BD31-4B8C-83A1-F6EECF244321}">
                <p14:modId xmlns:p14="http://schemas.microsoft.com/office/powerpoint/2010/main" val="2629545480"/>
              </p:ext>
            </p:extLst>
          </p:nvPr>
        </p:nvGraphicFramePr>
        <p:xfrm>
          <a:off x="1066800" y="1981200"/>
          <a:ext cx="7162800" cy="4353335"/>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87625">
                <a:tc>
                  <a:txBody>
                    <a:bodyPr/>
                    <a:lstStyle/>
                    <a:p>
                      <a:r>
                        <a:rPr lang="en-US" sz="1400" b="1" dirty="0">
                          <a:solidFill>
                            <a:srgbClr val="C00000"/>
                          </a:solidFill>
                        </a:rPr>
                        <a:t>Mnemonics</a:t>
                      </a:r>
                    </a:p>
                  </a:txBody>
                  <a:tcPr>
                    <a:solidFill>
                      <a:srgbClr val="CCECFF"/>
                    </a:solidFill>
                  </a:tcPr>
                </a:tc>
                <a:tc>
                  <a:txBody>
                    <a:bodyPr/>
                    <a:lstStyle/>
                    <a:p>
                      <a:r>
                        <a:rPr lang="en-US" sz="1400" b="1" dirty="0">
                          <a:solidFill>
                            <a:srgbClr val="C00000"/>
                          </a:solidFill>
                        </a:rPr>
                        <a:t>Explanation</a:t>
                      </a:r>
                    </a:p>
                  </a:txBody>
                  <a:tcPr>
                    <a:solidFill>
                      <a:srgbClr val="CCECFF"/>
                    </a:solidFill>
                  </a:tcPr>
                </a:tc>
                <a:extLst>
                  <a:ext uri="{0D108BD9-81ED-4DB2-BD59-A6C34878D82A}">
                    <a16:rowId xmlns:a16="http://schemas.microsoft.com/office/drawing/2014/main" val="10000"/>
                  </a:ext>
                </a:extLst>
              </a:tr>
              <a:tr h="387625">
                <a:tc>
                  <a:txBody>
                    <a:bodyPr/>
                    <a:lstStyle/>
                    <a:p>
                      <a:r>
                        <a:rPr lang="en-US" sz="1400" b="1" dirty="0">
                          <a:solidFill>
                            <a:schemeClr val="tx1"/>
                          </a:solidFill>
                        </a:rPr>
                        <a:t>JC</a:t>
                      </a:r>
                      <a:r>
                        <a:rPr lang="en-US" sz="1400" b="1" baseline="0" dirty="0">
                          <a:solidFill>
                            <a:schemeClr val="tx1"/>
                          </a:solidFill>
                        </a:rPr>
                        <a:t> disp8</a:t>
                      </a:r>
                      <a:endParaRPr lang="en-US" sz="1400" b="1" dirty="0">
                        <a:solidFill>
                          <a:schemeClr val="tx1"/>
                        </a:solidFill>
                      </a:endParaRPr>
                    </a:p>
                  </a:txBody>
                  <a:tcPr>
                    <a:solidFill>
                      <a:srgbClr val="CCECFF"/>
                    </a:solidFill>
                  </a:tcPr>
                </a:tc>
                <a:tc>
                  <a:txBody>
                    <a:bodyPr/>
                    <a:lstStyle/>
                    <a:p>
                      <a:r>
                        <a:rPr lang="en-US" sz="1400" b="1" dirty="0">
                          <a:solidFill>
                            <a:schemeClr val="tx1"/>
                          </a:solidFill>
                        </a:rPr>
                        <a:t>Jump if CF</a:t>
                      </a:r>
                      <a:r>
                        <a:rPr lang="en-US" sz="1400" b="1" baseline="0" dirty="0">
                          <a:solidFill>
                            <a:schemeClr val="tx1"/>
                          </a:solidFill>
                        </a:rPr>
                        <a:t> =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a:solidFill>
                            <a:schemeClr val="tx1"/>
                          </a:solidFill>
                        </a:rPr>
                        <a:t>JNC disp8</a:t>
                      </a:r>
                    </a:p>
                  </a:txBody>
                  <a:tcPr>
                    <a:solidFill>
                      <a:srgbClr val="CCECFF"/>
                    </a:solidFill>
                  </a:tcPr>
                </a:tc>
                <a:tc>
                  <a:txBody>
                    <a:bodyPr/>
                    <a:lstStyle/>
                    <a:p>
                      <a:r>
                        <a:rPr lang="en-US" sz="1400" b="1" dirty="0">
                          <a:solidFill>
                            <a:schemeClr val="tx1"/>
                          </a:solidFill>
                        </a:rPr>
                        <a:t>Jump if CF = 0</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a:solidFill>
                            <a:schemeClr val="tx1"/>
                          </a:solidFill>
                        </a:rPr>
                        <a:t>JP disp8</a:t>
                      </a:r>
                    </a:p>
                  </a:txBody>
                  <a:tcPr>
                    <a:solidFill>
                      <a:srgbClr val="CCECFF"/>
                    </a:solidFill>
                  </a:tcPr>
                </a:tc>
                <a:tc>
                  <a:txBody>
                    <a:bodyPr/>
                    <a:lstStyle/>
                    <a:p>
                      <a:r>
                        <a:rPr lang="en-US" sz="1400" b="1" dirty="0">
                          <a:solidFill>
                            <a:schemeClr val="tx1"/>
                          </a:solidFill>
                        </a:rPr>
                        <a:t>Jump if PF = 1</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a:solidFill>
                            <a:schemeClr val="tx1"/>
                          </a:solidFill>
                        </a:rPr>
                        <a:t>JNP disp8</a:t>
                      </a:r>
                    </a:p>
                  </a:txBody>
                  <a:tcPr>
                    <a:solidFill>
                      <a:srgbClr val="CCECFF"/>
                    </a:solidFill>
                  </a:tcPr>
                </a:tc>
                <a:tc>
                  <a:txBody>
                    <a:bodyPr/>
                    <a:lstStyle/>
                    <a:p>
                      <a:r>
                        <a:rPr lang="en-US" sz="1400" b="1" dirty="0">
                          <a:solidFill>
                            <a:schemeClr val="tx1"/>
                          </a:solidFill>
                        </a:rPr>
                        <a:t>Jump if PF =</a:t>
                      </a:r>
                      <a:r>
                        <a:rPr lang="en-US" sz="1400" b="1" baseline="0" dirty="0">
                          <a:solidFill>
                            <a:schemeClr val="tx1"/>
                          </a:solidFill>
                        </a:rPr>
                        <a:t> 0</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a:solidFill>
                            <a:schemeClr val="tx1"/>
                          </a:solidFill>
                        </a:rPr>
                        <a:t>JO disp8</a:t>
                      </a:r>
                    </a:p>
                  </a:txBody>
                  <a:tcPr>
                    <a:solidFill>
                      <a:srgbClr val="CCECFF"/>
                    </a:solidFill>
                  </a:tcPr>
                </a:tc>
                <a:tc>
                  <a:txBody>
                    <a:bodyPr/>
                    <a:lstStyle/>
                    <a:p>
                      <a:r>
                        <a:rPr lang="en-US" sz="1400" b="1" dirty="0">
                          <a:solidFill>
                            <a:schemeClr val="tx1"/>
                          </a:solidFill>
                        </a:rPr>
                        <a:t>Jump if</a:t>
                      </a:r>
                      <a:r>
                        <a:rPr lang="en-US" sz="1400" b="1" baseline="0" dirty="0">
                          <a:solidFill>
                            <a:schemeClr val="tx1"/>
                          </a:solidFill>
                        </a:rPr>
                        <a:t> OF =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a:solidFill>
                            <a:schemeClr val="tx1"/>
                          </a:solidFill>
                        </a:rPr>
                        <a:t>JNO disp8</a:t>
                      </a:r>
                    </a:p>
                  </a:txBody>
                  <a:tcPr>
                    <a:solidFill>
                      <a:srgbClr val="CCECFF"/>
                    </a:solidFill>
                  </a:tcPr>
                </a:tc>
                <a:tc>
                  <a:txBody>
                    <a:bodyPr/>
                    <a:lstStyle/>
                    <a:p>
                      <a:r>
                        <a:rPr lang="en-US" sz="1400" b="1" dirty="0">
                          <a:solidFill>
                            <a:schemeClr val="tx1"/>
                          </a:solidFill>
                        </a:rPr>
                        <a:t>Jump if OF = 0</a:t>
                      </a:r>
                    </a:p>
                  </a:txBody>
                  <a:tcPr>
                    <a:solidFill>
                      <a:srgbClr val="CCECFF"/>
                    </a:solidFill>
                  </a:tcPr>
                </a:tc>
                <a:extLst>
                  <a:ext uri="{0D108BD9-81ED-4DB2-BD59-A6C34878D82A}">
                    <a16:rowId xmlns:a16="http://schemas.microsoft.com/office/drawing/2014/main" val="10006"/>
                  </a:ext>
                </a:extLst>
              </a:tr>
              <a:tr h="397565">
                <a:tc>
                  <a:txBody>
                    <a:bodyPr/>
                    <a:lstStyle/>
                    <a:p>
                      <a:r>
                        <a:rPr lang="en-US" sz="1400" b="1" dirty="0">
                          <a:solidFill>
                            <a:schemeClr val="tx1"/>
                          </a:solidFill>
                        </a:rPr>
                        <a:t>JS disp8</a:t>
                      </a:r>
                    </a:p>
                  </a:txBody>
                  <a:tcPr>
                    <a:solidFill>
                      <a:srgbClr val="CCECFF"/>
                    </a:solidFill>
                  </a:tcPr>
                </a:tc>
                <a:tc>
                  <a:txBody>
                    <a:bodyPr/>
                    <a:lstStyle/>
                    <a:p>
                      <a:r>
                        <a:rPr lang="en-US" sz="1400" b="1" dirty="0">
                          <a:solidFill>
                            <a:schemeClr val="tx1"/>
                          </a:solidFill>
                        </a:rPr>
                        <a:t>Jump if SF = 1</a:t>
                      </a:r>
                    </a:p>
                  </a:txBody>
                  <a:tcPr>
                    <a:solidFill>
                      <a:srgbClr val="CCECFF"/>
                    </a:solidFill>
                  </a:tcPr>
                </a:tc>
                <a:extLst>
                  <a:ext uri="{0D108BD9-81ED-4DB2-BD59-A6C34878D82A}">
                    <a16:rowId xmlns:a16="http://schemas.microsoft.com/office/drawing/2014/main" val="10007"/>
                  </a:ext>
                </a:extLst>
              </a:tr>
              <a:tr h="397565">
                <a:tc>
                  <a:txBody>
                    <a:bodyPr/>
                    <a:lstStyle/>
                    <a:p>
                      <a:r>
                        <a:rPr lang="en-US" sz="1400" b="1" dirty="0">
                          <a:solidFill>
                            <a:schemeClr val="tx1"/>
                          </a:solidFill>
                        </a:rPr>
                        <a:t>JNS disp8</a:t>
                      </a:r>
                    </a:p>
                  </a:txBody>
                  <a:tcPr>
                    <a:solidFill>
                      <a:srgbClr val="CCECFF"/>
                    </a:solidFill>
                  </a:tcPr>
                </a:tc>
                <a:tc>
                  <a:txBody>
                    <a:bodyPr/>
                    <a:lstStyle/>
                    <a:p>
                      <a:r>
                        <a:rPr lang="en-US" sz="1400" b="1" dirty="0">
                          <a:solidFill>
                            <a:schemeClr val="tx1"/>
                          </a:solidFill>
                        </a:rPr>
                        <a:t>Jump if SF = 0</a:t>
                      </a:r>
                    </a:p>
                  </a:txBody>
                  <a:tcPr>
                    <a:solidFill>
                      <a:srgbClr val="CCECFF"/>
                    </a:solidFill>
                  </a:tcPr>
                </a:tc>
                <a:extLst>
                  <a:ext uri="{0D108BD9-81ED-4DB2-BD59-A6C34878D82A}">
                    <a16:rowId xmlns:a16="http://schemas.microsoft.com/office/drawing/2014/main" val="10008"/>
                  </a:ext>
                </a:extLst>
              </a:tr>
              <a:tr h="397565">
                <a:tc>
                  <a:txBody>
                    <a:bodyPr/>
                    <a:lstStyle/>
                    <a:p>
                      <a:r>
                        <a:rPr lang="en-US" sz="1400" b="1" dirty="0">
                          <a:solidFill>
                            <a:schemeClr val="tx1"/>
                          </a:solidFill>
                        </a:rPr>
                        <a:t>JZ disp8</a:t>
                      </a:r>
                    </a:p>
                  </a:txBody>
                  <a:tcPr>
                    <a:solidFill>
                      <a:srgbClr val="CCECFF"/>
                    </a:solidFill>
                  </a:tcPr>
                </a:tc>
                <a:tc>
                  <a:txBody>
                    <a:bodyPr/>
                    <a:lstStyle/>
                    <a:p>
                      <a:r>
                        <a:rPr lang="en-US" sz="1400" b="1" dirty="0">
                          <a:solidFill>
                            <a:schemeClr val="tx1"/>
                          </a:solidFill>
                        </a:rPr>
                        <a:t>Jump if result</a:t>
                      </a:r>
                      <a:r>
                        <a:rPr lang="en-US" sz="1400" b="1" baseline="0" dirty="0">
                          <a:solidFill>
                            <a:schemeClr val="tx1"/>
                          </a:solidFill>
                        </a:rPr>
                        <a:t> is zero, </a:t>
                      </a:r>
                      <a:r>
                        <a:rPr lang="en-US" sz="1400" b="1" baseline="0" dirty="0" err="1">
                          <a:solidFill>
                            <a:schemeClr val="tx1"/>
                          </a:solidFill>
                        </a:rPr>
                        <a:t>i.e</a:t>
                      </a:r>
                      <a:r>
                        <a:rPr lang="en-US" sz="1400" b="1" baseline="0" dirty="0">
                          <a:solidFill>
                            <a:schemeClr val="tx1"/>
                          </a:solidFill>
                        </a:rPr>
                        <a:t>, Z =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9"/>
                  </a:ext>
                </a:extLst>
              </a:tr>
              <a:tr h="397565">
                <a:tc>
                  <a:txBody>
                    <a:bodyPr/>
                    <a:lstStyle/>
                    <a:p>
                      <a:r>
                        <a:rPr lang="en-US" sz="1400" b="1" dirty="0">
                          <a:solidFill>
                            <a:schemeClr val="tx1"/>
                          </a:solidFill>
                        </a:rPr>
                        <a:t>JNZ disp8</a:t>
                      </a:r>
                    </a:p>
                  </a:txBody>
                  <a:tcPr>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Jump if result is not zero, </a:t>
                      </a:r>
                      <a:r>
                        <a:rPr lang="en-US" sz="1400" b="1" baseline="0" dirty="0" err="1">
                          <a:solidFill>
                            <a:schemeClr val="tx1"/>
                          </a:solidFill>
                        </a:rPr>
                        <a:t>i.e</a:t>
                      </a:r>
                      <a:r>
                        <a:rPr lang="en-US" sz="1400" b="1" baseline="0" dirty="0">
                          <a:solidFill>
                            <a:schemeClr val="tx1"/>
                          </a:solidFill>
                        </a:rPr>
                        <a:t>, Z =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10"/>
                  </a:ext>
                </a:extLst>
              </a:tr>
            </a:tbl>
          </a:graphicData>
        </a:graphic>
      </p:graphicFrame>
      <p:sp>
        <p:nvSpPr>
          <p:cNvPr id="7" name="TextBox 6"/>
          <p:cNvSpPr txBox="1"/>
          <p:nvPr/>
        </p:nvSpPr>
        <p:spPr>
          <a:xfrm>
            <a:off x="381000" y="1447800"/>
            <a:ext cx="6705600" cy="307777"/>
          </a:xfrm>
          <a:prstGeom prst="rect">
            <a:avLst/>
          </a:prstGeom>
          <a:noFill/>
        </p:spPr>
        <p:txBody>
          <a:bodyPr wrap="square" rtlCol="0">
            <a:spAutoFit/>
          </a:bodyPr>
          <a:lstStyle/>
          <a:p>
            <a:pPr marL="285750" indent="-285750">
              <a:buFont typeface="Wingdings" pitchFamily="2" charset="2"/>
              <a:buChar char="q"/>
            </a:pPr>
            <a:r>
              <a:rPr lang="en-US" sz="1400" b="1" dirty="0"/>
              <a:t>8086 conditional branch instructions affecting individual flags</a:t>
            </a:r>
          </a:p>
        </p:txBody>
      </p:sp>
    </p:spTree>
    <p:extLst>
      <p:ext uri="{BB962C8B-B14F-4D97-AF65-F5344CB8AC3E}">
        <p14:creationId xmlns:p14="http://schemas.microsoft.com/office/powerpoint/2010/main" val="1443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br>
              <a:rPr lang="en-US" sz="3600" dirty="0">
                <a:latin typeface="Octapost NBP" pitchFamily="2" charset="0"/>
              </a:rPr>
            </a:br>
            <a:r>
              <a:rPr lang="en-US" sz="3600" dirty="0">
                <a:latin typeface="Octapost NBP" pitchFamily="2" charset="0"/>
              </a:rPr>
              <a:t>Assembler   directives </a:t>
            </a:r>
            <a:br>
              <a:rPr lang="en-US" sz="3600" dirty="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40456419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62000" y="3786329"/>
            <a:ext cx="7467600" cy="1421543"/>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3207127"/>
            <a:ext cx="7467600" cy="602873"/>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0" y="2318129"/>
            <a:ext cx="7467600" cy="882666"/>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0" y="1606927"/>
            <a:ext cx="7467600" cy="602873"/>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Assemble Directives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TextBox 4"/>
          <p:cNvSpPr txBox="1"/>
          <p:nvPr/>
        </p:nvSpPr>
        <p:spPr>
          <a:xfrm>
            <a:off x="762000" y="1606927"/>
            <a:ext cx="7848600" cy="4031873"/>
          </a:xfrm>
          <a:prstGeom prst="rect">
            <a:avLst/>
          </a:prstGeom>
          <a:noFill/>
        </p:spPr>
        <p:txBody>
          <a:bodyPr wrap="square" rtlCol="0">
            <a:spAutoFit/>
          </a:bodyPr>
          <a:lstStyle/>
          <a:p>
            <a:pPr marL="285750" indent="-285750">
              <a:buBlip>
                <a:blip r:embed="rId3"/>
              </a:buBlip>
            </a:pPr>
            <a:r>
              <a:rPr lang="en-US" sz="1600" b="1" dirty="0"/>
              <a:t>Instructions to the Assembler regarding the program being executed.</a:t>
            </a:r>
          </a:p>
          <a:p>
            <a:pPr marL="285750" indent="-285750">
              <a:buBlip>
                <a:blip r:embed="rId3"/>
              </a:buBlip>
            </a:pPr>
            <a:endParaRPr lang="en-US" sz="1600" b="1" dirty="0"/>
          </a:p>
          <a:p>
            <a:pPr marL="285750" indent="-285750">
              <a:buBlip>
                <a:blip r:embed="rId3"/>
              </a:buBlip>
            </a:pPr>
            <a:r>
              <a:rPr lang="en-US" sz="1600" b="1" dirty="0"/>
              <a:t>Control the generation of machine codes and organization of the program; but no machine codes are generated for assembler directives.</a:t>
            </a:r>
          </a:p>
          <a:p>
            <a:pPr marL="285750" indent="-285750">
              <a:buBlip>
                <a:blip r:embed="rId3"/>
              </a:buBlip>
            </a:pPr>
            <a:endParaRPr lang="en-US" sz="1600" b="1" dirty="0"/>
          </a:p>
          <a:p>
            <a:pPr marL="285750" indent="-285750">
              <a:buBlip>
                <a:blip r:embed="rId3"/>
              </a:buBlip>
            </a:pPr>
            <a:r>
              <a:rPr lang="en-US" sz="1600" b="1" dirty="0"/>
              <a:t>Also called ‘pseudo instructions’</a:t>
            </a:r>
          </a:p>
          <a:p>
            <a:pPr marL="285750" indent="-285750">
              <a:buBlip>
                <a:blip r:embed="rId3"/>
              </a:buBlip>
            </a:pPr>
            <a:endParaRPr lang="en-US" sz="1600" b="1" dirty="0"/>
          </a:p>
          <a:p>
            <a:pPr marL="285750" indent="-285750">
              <a:buBlip>
                <a:blip r:embed="rId3"/>
              </a:buBlip>
            </a:pPr>
            <a:r>
              <a:rPr lang="en-US" sz="1600" b="1" dirty="0"/>
              <a:t>Used to :</a:t>
            </a:r>
          </a:p>
          <a:p>
            <a:r>
              <a:rPr lang="en-US" sz="1600" b="1" dirty="0">
                <a:solidFill>
                  <a:srgbClr val="CC0066"/>
                </a:solidFill>
              </a:rPr>
              <a:t>     › specify the start and end of a program</a:t>
            </a:r>
          </a:p>
          <a:p>
            <a:r>
              <a:rPr lang="en-US" sz="1600" b="1" dirty="0">
                <a:solidFill>
                  <a:srgbClr val="CC0066"/>
                </a:solidFill>
              </a:rPr>
              <a:t>     › attach value to variables</a:t>
            </a:r>
          </a:p>
          <a:p>
            <a:r>
              <a:rPr lang="en-US" sz="1600" b="1" dirty="0">
                <a:solidFill>
                  <a:srgbClr val="CC0066"/>
                </a:solidFill>
              </a:rPr>
              <a:t>     › allocate storage locations to input/ output data</a:t>
            </a:r>
          </a:p>
          <a:p>
            <a:r>
              <a:rPr lang="en-US" sz="1600" b="1" dirty="0">
                <a:solidFill>
                  <a:srgbClr val="CC0066"/>
                </a:solidFill>
              </a:rPr>
              <a:t>     › define start and end of segments, procedures, macros etc..</a:t>
            </a:r>
          </a:p>
          <a:p>
            <a:r>
              <a:rPr lang="en-US" sz="1600" b="1" dirty="0"/>
              <a:t>     </a:t>
            </a:r>
          </a:p>
          <a:p>
            <a:pPr marL="285750" indent="-285750">
              <a:buFont typeface="Verdana" pitchFamily="34" charset="0"/>
              <a:buChar char="›"/>
            </a:pPr>
            <a:endParaRPr lang="en-US" sz="1600" b="1" dirty="0"/>
          </a:p>
        </p:txBody>
      </p:sp>
    </p:spTree>
    <p:extLst>
      <p:ext uri="{BB962C8B-B14F-4D97-AF65-F5344CB8AC3E}">
        <p14:creationId xmlns:p14="http://schemas.microsoft.com/office/powerpoint/2010/main" val="297828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2" grpId="0" animBg="1"/>
      <p:bldP spid="12" grpId="1" animBg="1"/>
      <p:bldP spid="10" grpId="0" animBg="1"/>
      <p:bldP spid="10" grpId="1" animBg="1"/>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29405" y="5029200"/>
            <a:ext cx="2456996"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Off-page Connector 7"/>
          <p:cNvSpPr/>
          <p:nvPr/>
        </p:nvSpPr>
        <p:spPr>
          <a:xfrm rot="16200000">
            <a:off x="936293" y="295418"/>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Assemble Directives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TextBox 8"/>
          <p:cNvSpPr txBox="1"/>
          <p:nvPr/>
        </p:nvSpPr>
        <p:spPr>
          <a:xfrm>
            <a:off x="2971800" y="1066800"/>
            <a:ext cx="5638800" cy="3293209"/>
          </a:xfrm>
          <a:prstGeom prst="rect">
            <a:avLst/>
          </a:prstGeom>
          <a:noFill/>
        </p:spPr>
        <p:txBody>
          <a:bodyPr wrap="square" rtlCol="0">
            <a:spAutoFit/>
          </a:bodyPr>
          <a:lstStyle/>
          <a:p>
            <a:pPr marL="285750" indent="-285750">
              <a:buBlip>
                <a:blip r:embed="rId3"/>
              </a:buBlip>
            </a:pPr>
            <a:r>
              <a:rPr lang="en-US" sz="1600" b="1" dirty="0"/>
              <a:t>Define Byte</a:t>
            </a:r>
          </a:p>
          <a:p>
            <a:pPr marL="285750" indent="-285750">
              <a:buBlip>
                <a:blip r:embed="rId3"/>
              </a:buBlip>
            </a:pPr>
            <a:endParaRPr lang="en-US" sz="1600" b="1" dirty="0"/>
          </a:p>
          <a:p>
            <a:pPr marL="285750" indent="-285750">
              <a:buBlip>
                <a:blip r:embed="rId3"/>
              </a:buBlip>
            </a:pPr>
            <a:r>
              <a:rPr lang="en-US" sz="1600" b="1" dirty="0"/>
              <a:t>Define a byte type (8-bit) variable</a:t>
            </a:r>
          </a:p>
          <a:p>
            <a:pPr marL="285750" indent="-285750">
              <a:buBlip>
                <a:blip r:embed="rId3"/>
              </a:buBlip>
            </a:pPr>
            <a:endParaRPr lang="en-US" sz="1600" b="1" dirty="0"/>
          </a:p>
          <a:p>
            <a:pPr marL="285750" indent="-285750">
              <a:buBlip>
                <a:blip r:embed="rId3"/>
              </a:buBlip>
            </a:pPr>
            <a:r>
              <a:rPr lang="en-US" sz="1600" b="1" dirty="0"/>
              <a:t>Reserves specific amount of memory locations to each variable</a:t>
            </a:r>
          </a:p>
          <a:p>
            <a:pPr marL="285750" indent="-285750">
              <a:buBlip>
                <a:blip r:embed="rId3"/>
              </a:buBlip>
            </a:pPr>
            <a:endParaRPr lang="en-US" sz="1600" b="1" dirty="0"/>
          </a:p>
          <a:p>
            <a:pPr marL="285750" indent="-285750">
              <a:buBlip>
                <a:blip r:embed="rId3"/>
              </a:buBlip>
            </a:pPr>
            <a:r>
              <a:rPr lang="en-US" sz="1600" b="1" dirty="0"/>
              <a:t>Range : 00</a:t>
            </a:r>
            <a:r>
              <a:rPr lang="en-US" sz="1600" b="1" baseline="-25000" dirty="0"/>
              <a:t>H</a:t>
            </a:r>
            <a:r>
              <a:rPr lang="en-US" sz="1600" b="1" dirty="0"/>
              <a:t> – FF</a:t>
            </a:r>
            <a:r>
              <a:rPr lang="en-US" sz="1600" b="1" baseline="-25000" dirty="0"/>
              <a:t>H</a:t>
            </a:r>
            <a:r>
              <a:rPr lang="en-US" sz="1600" b="1" dirty="0"/>
              <a:t> for unsigned value;      	     00</a:t>
            </a:r>
            <a:r>
              <a:rPr lang="en-US" sz="1600" b="1" baseline="-25000" dirty="0"/>
              <a:t>H</a:t>
            </a:r>
            <a:r>
              <a:rPr lang="en-US" sz="1600" b="1" dirty="0"/>
              <a:t> – 7F</a:t>
            </a:r>
            <a:r>
              <a:rPr lang="en-US" sz="1600" b="1" baseline="-25000" dirty="0"/>
              <a:t>H</a:t>
            </a:r>
            <a:r>
              <a:rPr lang="en-US" sz="1600" b="1" dirty="0"/>
              <a:t> for positive value and 	     80</a:t>
            </a:r>
            <a:r>
              <a:rPr lang="en-US" sz="1600" b="1" baseline="-25000" dirty="0"/>
              <a:t>H</a:t>
            </a:r>
            <a:r>
              <a:rPr lang="en-US" sz="1600" b="1" dirty="0"/>
              <a:t> – FF</a:t>
            </a:r>
            <a:r>
              <a:rPr lang="en-US" sz="1600" b="1" baseline="-25000" dirty="0"/>
              <a:t>H</a:t>
            </a:r>
            <a:r>
              <a:rPr lang="en-US" sz="1600" b="1" dirty="0"/>
              <a:t> for negative value</a:t>
            </a:r>
          </a:p>
          <a:p>
            <a:pPr marL="285750" indent="-285750">
              <a:buBlip>
                <a:blip r:embed="rId3"/>
              </a:buBlip>
            </a:pPr>
            <a:endParaRPr lang="en-US" sz="1600" b="1" dirty="0"/>
          </a:p>
          <a:p>
            <a:pPr marL="285750" indent="-285750">
              <a:buBlip>
                <a:blip r:embed="rId3"/>
              </a:buBlip>
            </a:pPr>
            <a:r>
              <a:rPr lang="en-US" sz="1600" b="1" dirty="0"/>
              <a:t>General form : </a:t>
            </a:r>
            <a:r>
              <a:rPr lang="en-US" sz="1600" b="1" dirty="0">
                <a:solidFill>
                  <a:srgbClr val="FF0066"/>
                </a:solidFill>
              </a:rPr>
              <a:t>variable DB value/ values</a:t>
            </a:r>
          </a:p>
          <a:p>
            <a:endParaRPr lang="en-US" sz="1600" b="1" dirty="0"/>
          </a:p>
        </p:txBody>
      </p:sp>
      <p:sp>
        <p:nvSpPr>
          <p:cNvPr id="14" name="TextBox 13"/>
          <p:cNvSpPr txBox="1"/>
          <p:nvPr/>
        </p:nvSpPr>
        <p:spPr>
          <a:xfrm>
            <a:off x="3007056" y="4584918"/>
            <a:ext cx="5562600" cy="1815882"/>
          </a:xfrm>
          <a:prstGeom prst="rect">
            <a:avLst/>
          </a:prstGeom>
          <a:noFill/>
        </p:spPr>
        <p:txBody>
          <a:bodyPr wrap="square" rtlCol="0">
            <a:spAutoFit/>
          </a:bodyPr>
          <a:lstStyle/>
          <a:p>
            <a:pPr algn="just"/>
            <a:r>
              <a:rPr lang="en-US" sz="1400" b="1" dirty="0">
                <a:solidFill>
                  <a:srgbClr val="990033"/>
                </a:solidFill>
              </a:rPr>
              <a:t>Example:</a:t>
            </a:r>
          </a:p>
          <a:p>
            <a:pPr algn="just"/>
            <a:endParaRPr lang="en-US" sz="1400" b="1" dirty="0">
              <a:solidFill>
                <a:srgbClr val="990033"/>
              </a:solidFill>
            </a:endParaRPr>
          </a:p>
          <a:p>
            <a:pPr algn="just"/>
            <a:r>
              <a:rPr lang="en-US" sz="1400" b="1" dirty="0">
                <a:solidFill>
                  <a:srgbClr val="990033"/>
                </a:solidFill>
              </a:rPr>
              <a:t>LIST DB 7FH, 42H, 35H</a:t>
            </a:r>
          </a:p>
          <a:p>
            <a:pPr algn="just"/>
            <a:endParaRPr lang="en-US" sz="1400" b="1" dirty="0">
              <a:solidFill>
                <a:srgbClr val="990033"/>
              </a:solidFill>
            </a:endParaRPr>
          </a:p>
          <a:p>
            <a:pPr algn="just"/>
            <a:r>
              <a:rPr lang="en-US" sz="1400" b="1" dirty="0">
                <a:solidFill>
                  <a:srgbClr val="990033"/>
                </a:solidFill>
              </a:rPr>
              <a:t>Three consecutive memory locations are reserved for the variable LIST and each data specified in the instruction are stored as initial value in the reserved memory location</a:t>
            </a:r>
          </a:p>
        </p:txBody>
      </p:sp>
      <p:sp>
        <p:nvSpPr>
          <p:cNvPr id="10" name="Rectangle 9"/>
          <p:cNvSpPr/>
          <p:nvPr/>
        </p:nvSpPr>
        <p:spPr>
          <a:xfrm>
            <a:off x="304800" y="990600"/>
            <a:ext cx="1488744" cy="5755422"/>
          </a:xfrm>
          <a:prstGeom prst="rect">
            <a:avLst/>
          </a:prstGeom>
        </p:spPr>
        <p:txBody>
          <a:bodyPr wrap="square">
            <a:spAutoFit/>
          </a:bodyPr>
          <a:lstStyle/>
          <a:p>
            <a:r>
              <a:rPr lang="en-US" sz="1600" b="1" dirty="0">
                <a:solidFill>
                  <a:srgbClr val="CC0066"/>
                </a:solidFill>
              </a:rPr>
              <a:t>DB</a:t>
            </a:r>
          </a:p>
          <a:p>
            <a:endParaRPr lang="en-US" sz="1600" b="1" dirty="0">
              <a:solidFill>
                <a:srgbClr val="CC0066"/>
              </a:solidFill>
            </a:endParaRPr>
          </a:p>
          <a:p>
            <a:r>
              <a:rPr lang="en-US" sz="1600" b="1" dirty="0">
                <a:solidFill>
                  <a:srgbClr val="CC0066"/>
                </a:solidFill>
              </a:rPr>
              <a:t>DW</a:t>
            </a:r>
          </a:p>
          <a:p>
            <a:endParaRPr lang="en-US" sz="1600" b="1" dirty="0">
              <a:solidFill>
                <a:srgbClr val="CC0066"/>
              </a:solidFill>
            </a:endParaRPr>
          </a:p>
          <a:p>
            <a:r>
              <a:rPr lang="en-US" sz="1600" b="1" dirty="0">
                <a:solidFill>
                  <a:srgbClr val="CC0066"/>
                </a:solidFill>
              </a:rPr>
              <a:t>SEGMENT</a:t>
            </a:r>
          </a:p>
          <a:p>
            <a:r>
              <a:rPr lang="en-US" sz="1600" b="1" dirty="0">
                <a:solidFill>
                  <a:srgbClr val="CC0066"/>
                </a:solidFill>
              </a:rPr>
              <a:t>ENDS</a:t>
            </a:r>
          </a:p>
          <a:p>
            <a:endParaRPr lang="en-US" sz="1600" b="1" dirty="0">
              <a:solidFill>
                <a:srgbClr val="CC0066"/>
              </a:solidFill>
            </a:endParaRPr>
          </a:p>
          <a:p>
            <a:r>
              <a:rPr lang="en-US" sz="1600" b="1" dirty="0">
                <a:solidFill>
                  <a:srgbClr val="CC0066"/>
                </a:solidFill>
              </a:rPr>
              <a:t>ASSUME</a:t>
            </a:r>
          </a:p>
          <a:p>
            <a:endParaRPr lang="en-US" sz="1600" b="1" dirty="0">
              <a:solidFill>
                <a:srgbClr val="CC0066"/>
              </a:solidFill>
            </a:endParaRPr>
          </a:p>
          <a:p>
            <a:r>
              <a:rPr lang="en-US" sz="1600" b="1" dirty="0">
                <a:solidFill>
                  <a:srgbClr val="CC0066"/>
                </a:solidFill>
              </a:rPr>
              <a:t>ORG</a:t>
            </a:r>
          </a:p>
          <a:p>
            <a:r>
              <a:rPr lang="en-US" sz="1600" b="1" dirty="0">
                <a:solidFill>
                  <a:srgbClr val="CC0066"/>
                </a:solidFill>
              </a:rPr>
              <a:t>END</a:t>
            </a:r>
          </a:p>
          <a:p>
            <a:r>
              <a:rPr lang="en-US" sz="1600" b="1" dirty="0">
                <a:solidFill>
                  <a:srgbClr val="CC0066"/>
                </a:solidFill>
              </a:rPr>
              <a:t>EVEN</a:t>
            </a:r>
          </a:p>
          <a:p>
            <a:r>
              <a:rPr lang="en-US" sz="1600" b="1" dirty="0">
                <a:solidFill>
                  <a:srgbClr val="CC0066"/>
                </a:solidFill>
              </a:rPr>
              <a:t>EQU</a:t>
            </a:r>
          </a:p>
          <a:p>
            <a:endParaRPr lang="en-US" sz="1600" b="1" dirty="0">
              <a:solidFill>
                <a:srgbClr val="CC0066"/>
              </a:solidFill>
            </a:endParaRPr>
          </a:p>
          <a:p>
            <a:r>
              <a:rPr lang="en-US" sz="1600" b="1" dirty="0">
                <a:solidFill>
                  <a:srgbClr val="CC0066"/>
                </a:solidFill>
              </a:rPr>
              <a:t>PROC</a:t>
            </a:r>
          </a:p>
          <a:p>
            <a:r>
              <a:rPr lang="en-US" sz="1600" b="1" dirty="0">
                <a:solidFill>
                  <a:srgbClr val="CC0066"/>
                </a:solidFill>
              </a:rPr>
              <a:t>FAR</a:t>
            </a:r>
          </a:p>
          <a:p>
            <a:r>
              <a:rPr lang="en-US" sz="1600" b="1" dirty="0">
                <a:solidFill>
                  <a:srgbClr val="CC0066"/>
                </a:solidFill>
              </a:rPr>
              <a:t>NEAR</a:t>
            </a:r>
          </a:p>
          <a:p>
            <a:r>
              <a:rPr lang="en-US" sz="1600" b="1" dirty="0">
                <a:solidFill>
                  <a:srgbClr val="CC0066"/>
                </a:solidFill>
              </a:rPr>
              <a:t>ENDP</a:t>
            </a:r>
          </a:p>
          <a:p>
            <a:endParaRPr lang="en-US" sz="1600" b="1" dirty="0">
              <a:solidFill>
                <a:srgbClr val="CC0066"/>
              </a:solidFill>
            </a:endParaRPr>
          </a:p>
          <a:p>
            <a:r>
              <a:rPr lang="en-US" sz="1600" b="1" dirty="0">
                <a:solidFill>
                  <a:srgbClr val="CC0066"/>
                </a:solidFill>
              </a:rPr>
              <a:t>SHORT</a:t>
            </a:r>
          </a:p>
          <a:p>
            <a:endParaRPr lang="en-US" sz="1600" b="1" dirty="0">
              <a:solidFill>
                <a:srgbClr val="CC0066"/>
              </a:solidFill>
            </a:endParaRPr>
          </a:p>
          <a:p>
            <a:r>
              <a:rPr lang="en-US" sz="1600" b="1" dirty="0">
                <a:solidFill>
                  <a:srgbClr val="CC0066"/>
                </a:solidFill>
              </a:rPr>
              <a:t>MACRO</a:t>
            </a:r>
          </a:p>
          <a:p>
            <a:r>
              <a:rPr lang="en-US" sz="1600" b="1" dirty="0">
                <a:solidFill>
                  <a:srgbClr val="CC0066"/>
                </a:solidFill>
              </a:rPr>
              <a:t>ENDM</a:t>
            </a:r>
          </a:p>
        </p:txBody>
      </p:sp>
    </p:spTree>
    <p:extLst>
      <p:ext uri="{BB962C8B-B14F-4D97-AF65-F5344CB8AC3E}">
        <p14:creationId xmlns:p14="http://schemas.microsoft.com/office/powerpoint/2010/main" val="429145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29404" y="5029200"/>
            <a:ext cx="3752395"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Off-page Connector 7"/>
          <p:cNvSpPr/>
          <p:nvPr/>
        </p:nvSpPr>
        <p:spPr>
          <a:xfrm rot="16200000">
            <a:off x="936293" y="783893"/>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Assemble Directives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TextBox 8"/>
          <p:cNvSpPr txBox="1"/>
          <p:nvPr/>
        </p:nvSpPr>
        <p:spPr>
          <a:xfrm>
            <a:off x="2971800" y="1066800"/>
            <a:ext cx="5638800" cy="3293209"/>
          </a:xfrm>
          <a:prstGeom prst="rect">
            <a:avLst/>
          </a:prstGeom>
          <a:noFill/>
        </p:spPr>
        <p:txBody>
          <a:bodyPr wrap="square" rtlCol="0">
            <a:spAutoFit/>
          </a:bodyPr>
          <a:lstStyle/>
          <a:p>
            <a:pPr marL="285750" indent="-285750">
              <a:buBlip>
                <a:blip r:embed="rId3"/>
              </a:buBlip>
            </a:pPr>
            <a:r>
              <a:rPr lang="en-US" sz="1600" b="1" dirty="0"/>
              <a:t>Define Word</a:t>
            </a:r>
          </a:p>
          <a:p>
            <a:pPr marL="285750" indent="-285750">
              <a:buBlip>
                <a:blip r:embed="rId3"/>
              </a:buBlip>
            </a:pPr>
            <a:endParaRPr lang="en-US" sz="1600" b="1" dirty="0"/>
          </a:p>
          <a:p>
            <a:pPr marL="285750" indent="-285750">
              <a:buBlip>
                <a:blip r:embed="rId3"/>
              </a:buBlip>
            </a:pPr>
            <a:r>
              <a:rPr lang="en-US" sz="1600" b="1" dirty="0"/>
              <a:t>Define a word type (16-bit) variable</a:t>
            </a:r>
          </a:p>
          <a:p>
            <a:pPr marL="285750" indent="-285750">
              <a:buBlip>
                <a:blip r:embed="rId3"/>
              </a:buBlip>
            </a:pPr>
            <a:endParaRPr lang="en-US" sz="1600" b="1" dirty="0"/>
          </a:p>
          <a:p>
            <a:pPr marL="285750" indent="-285750">
              <a:buBlip>
                <a:blip r:embed="rId3"/>
              </a:buBlip>
            </a:pPr>
            <a:r>
              <a:rPr lang="en-US" sz="1600" b="1" dirty="0"/>
              <a:t>Reserves two consecutive memory locations to each variable</a:t>
            </a:r>
          </a:p>
          <a:p>
            <a:pPr marL="285750" indent="-285750">
              <a:buBlip>
                <a:blip r:embed="rId3"/>
              </a:buBlip>
            </a:pPr>
            <a:endParaRPr lang="en-US" sz="1600" b="1" dirty="0"/>
          </a:p>
          <a:p>
            <a:pPr marL="285750" indent="-285750">
              <a:buBlip>
                <a:blip r:embed="rId3"/>
              </a:buBlip>
            </a:pPr>
            <a:r>
              <a:rPr lang="en-US" sz="1600" b="1" dirty="0"/>
              <a:t>Range : 0000</a:t>
            </a:r>
            <a:r>
              <a:rPr lang="en-US" sz="1600" b="1" baseline="-25000" dirty="0"/>
              <a:t>H</a:t>
            </a:r>
            <a:r>
              <a:rPr lang="en-US" sz="1600" b="1" dirty="0"/>
              <a:t> – FFFF</a:t>
            </a:r>
            <a:r>
              <a:rPr lang="en-US" sz="1600" b="1" baseline="-25000" dirty="0"/>
              <a:t>H</a:t>
            </a:r>
            <a:r>
              <a:rPr lang="en-US" sz="1600" b="1" dirty="0"/>
              <a:t> for unsigned value;      	     0000</a:t>
            </a:r>
            <a:r>
              <a:rPr lang="en-US" sz="1600" b="1" baseline="-25000" dirty="0"/>
              <a:t>H</a:t>
            </a:r>
            <a:r>
              <a:rPr lang="en-US" sz="1600" b="1" dirty="0"/>
              <a:t> – 7FFF</a:t>
            </a:r>
            <a:r>
              <a:rPr lang="en-US" sz="1600" b="1" baseline="-25000" dirty="0"/>
              <a:t>H</a:t>
            </a:r>
            <a:r>
              <a:rPr lang="en-US" sz="1600" b="1" dirty="0"/>
              <a:t> for positive value and 	     8000</a:t>
            </a:r>
            <a:r>
              <a:rPr lang="en-US" sz="1600" b="1" baseline="-25000" dirty="0"/>
              <a:t>H</a:t>
            </a:r>
            <a:r>
              <a:rPr lang="en-US" sz="1600" b="1" dirty="0"/>
              <a:t> – FFFF</a:t>
            </a:r>
            <a:r>
              <a:rPr lang="en-US" sz="1600" b="1" baseline="-25000" dirty="0"/>
              <a:t>H</a:t>
            </a:r>
            <a:r>
              <a:rPr lang="en-US" sz="1600" b="1" dirty="0"/>
              <a:t> for negative value</a:t>
            </a:r>
          </a:p>
          <a:p>
            <a:pPr marL="285750" indent="-285750">
              <a:buBlip>
                <a:blip r:embed="rId3"/>
              </a:buBlip>
            </a:pPr>
            <a:endParaRPr lang="en-US" sz="1600" b="1" dirty="0"/>
          </a:p>
          <a:p>
            <a:pPr marL="285750" indent="-285750">
              <a:buBlip>
                <a:blip r:embed="rId3"/>
              </a:buBlip>
            </a:pPr>
            <a:r>
              <a:rPr lang="en-US" sz="1600" b="1" dirty="0"/>
              <a:t>General form : </a:t>
            </a:r>
            <a:r>
              <a:rPr lang="en-US" sz="1600" b="1" dirty="0">
                <a:solidFill>
                  <a:srgbClr val="FF0066"/>
                </a:solidFill>
              </a:rPr>
              <a:t>variable DW value/ values</a:t>
            </a:r>
          </a:p>
          <a:p>
            <a:endParaRPr lang="en-US" sz="1600" b="1" dirty="0"/>
          </a:p>
        </p:txBody>
      </p:sp>
      <p:sp>
        <p:nvSpPr>
          <p:cNvPr id="14" name="TextBox 13"/>
          <p:cNvSpPr txBox="1"/>
          <p:nvPr/>
        </p:nvSpPr>
        <p:spPr>
          <a:xfrm>
            <a:off x="3007056" y="4584918"/>
            <a:ext cx="5562600" cy="1815882"/>
          </a:xfrm>
          <a:prstGeom prst="rect">
            <a:avLst/>
          </a:prstGeom>
          <a:noFill/>
        </p:spPr>
        <p:txBody>
          <a:bodyPr wrap="square" rtlCol="0">
            <a:spAutoFit/>
          </a:bodyPr>
          <a:lstStyle/>
          <a:p>
            <a:pPr algn="just"/>
            <a:r>
              <a:rPr lang="en-US" sz="1400" b="1" dirty="0">
                <a:solidFill>
                  <a:srgbClr val="990033"/>
                </a:solidFill>
              </a:rPr>
              <a:t>Example:</a:t>
            </a:r>
          </a:p>
          <a:p>
            <a:pPr algn="just"/>
            <a:endParaRPr lang="en-US" sz="1400" b="1" dirty="0">
              <a:solidFill>
                <a:srgbClr val="990033"/>
              </a:solidFill>
            </a:endParaRPr>
          </a:p>
          <a:p>
            <a:pPr algn="just"/>
            <a:r>
              <a:rPr lang="en-US" sz="1400" b="1" dirty="0">
                <a:solidFill>
                  <a:srgbClr val="990033"/>
                </a:solidFill>
              </a:rPr>
              <a:t>ALIST DW 6512H, 0F251H, 0CDE2H</a:t>
            </a:r>
          </a:p>
          <a:p>
            <a:pPr algn="just"/>
            <a:endParaRPr lang="en-US" sz="1400" b="1" dirty="0">
              <a:solidFill>
                <a:srgbClr val="990033"/>
              </a:solidFill>
            </a:endParaRPr>
          </a:p>
          <a:p>
            <a:pPr algn="just"/>
            <a:r>
              <a:rPr lang="en-US" sz="1400" b="1" dirty="0">
                <a:solidFill>
                  <a:srgbClr val="990033"/>
                </a:solidFill>
              </a:rPr>
              <a:t>Six consecutive memory locations are reserved for the variable ALIST and each 16-bit data specified in the instruction is stored in two consecutive memory location.</a:t>
            </a:r>
          </a:p>
        </p:txBody>
      </p:sp>
      <p:sp>
        <p:nvSpPr>
          <p:cNvPr id="15" name="Rectangle 14"/>
          <p:cNvSpPr/>
          <p:nvPr/>
        </p:nvSpPr>
        <p:spPr>
          <a:xfrm>
            <a:off x="304800" y="990600"/>
            <a:ext cx="1488744" cy="5755422"/>
          </a:xfrm>
          <a:prstGeom prst="rect">
            <a:avLst/>
          </a:prstGeom>
        </p:spPr>
        <p:txBody>
          <a:bodyPr wrap="square">
            <a:spAutoFit/>
          </a:bodyPr>
          <a:lstStyle/>
          <a:p>
            <a:r>
              <a:rPr lang="en-US" sz="1600" b="1" dirty="0">
                <a:solidFill>
                  <a:srgbClr val="CC0066"/>
                </a:solidFill>
              </a:rPr>
              <a:t>DB</a:t>
            </a:r>
          </a:p>
          <a:p>
            <a:endParaRPr lang="en-US" sz="1600" b="1" dirty="0">
              <a:solidFill>
                <a:srgbClr val="CC0066"/>
              </a:solidFill>
            </a:endParaRPr>
          </a:p>
          <a:p>
            <a:r>
              <a:rPr lang="en-US" sz="1600" b="1" dirty="0">
                <a:solidFill>
                  <a:srgbClr val="CC0066"/>
                </a:solidFill>
              </a:rPr>
              <a:t>DW</a:t>
            </a:r>
          </a:p>
          <a:p>
            <a:endParaRPr lang="en-US" sz="1600" b="1" dirty="0">
              <a:solidFill>
                <a:srgbClr val="CC0066"/>
              </a:solidFill>
            </a:endParaRPr>
          </a:p>
          <a:p>
            <a:r>
              <a:rPr lang="en-US" sz="1600" b="1" dirty="0">
                <a:solidFill>
                  <a:srgbClr val="CC0066"/>
                </a:solidFill>
              </a:rPr>
              <a:t>SEGMENT</a:t>
            </a:r>
          </a:p>
          <a:p>
            <a:r>
              <a:rPr lang="en-US" sz="1600" b="1" dirty="0">
                <a:solidFill>
                  <a:srgbClr val="CC0066"/>
                </a:solidFill>
              </a:rPr>
              <a:t>ENDS</a:t>
            </a:r>
          </a:p>
          <a:p>
            <a:endParaRPr lang="en-US" sz="1600" b="1" dirty="0">
              <a:solidFill>
                <a:srgbClr val="CC0066"/>
              </a:solidFill>
            </a:endParaRPr>
          </a:p>
          <a:p>
            <a:r>
              <a:rPr lang="en-US" sz="1600" b="1" dirty="0">
                <a:solidFill>
                  <a:srgbClr val="CC0066"/>
                </a:solidFill>
              </a:rPr>
              <a:t>ASSUME</a:t>
            </a:r>
          </a:p>
          <a:p>
            <a:endParaRPr lang="en-US" sz="1600" b="1" dirty="0">
              <a:solidFill>
                <a:srgbClr val="CC0066"/>
              </a:solidFill>
            </a:endParaRPr>
          </a:p>
          <a:p>
            <a:r>
              <a:rPr lang="en-US" sz="1600" b="1" dirty="0">
                <a:solidFill>
                  <a:srgbClr val="CC0066"/>
                </a:solidFill>
              </a:rPr>
              <a:t>ORG</a:t>
            </a:r>
          </a:p>
          <a:p>
            <a:r>
              <a:rPr lang="en-US" sz="1600" b="1" dirty="0">
                <a:solidFill>
                  <a:srgbClr val="CC0066"/>
                </a:solidFill>
              </a:rPr>
              <a:t>END</a:t>
            </a:r>
          </a:p>
          <a:p>
            <a:r>
              <a:rPr lang="en-US" sz="1600" b="1" dirty="0">
                <a:solidFill>
                  <a:srgbClr val="CC0066"/>
                </a:solidFill>
              </a:rPr>
              <a:t>EVEN</a:t>
            </a:r>
          </a:p>
          <a:p>
            <a:r>
              <a:rPr lang="en-US" sz="1600" b="1" dirty="0">
                <a:solidFill>
                  <a:srgbClr val="CC0066"/>
                </a:solidFill>
              </a:rPr>
              <a:t>EQU</a:t>
            </a:r>
          </a:p>
          <a:p>
            <a:endParaRPr lang="en-US" sz="1600" b="1" dirty="0">
              <a:solidFill>
                <a:srgbClr val="CC0066"/>
              </a:solidFill>
            </a:endParaRPr>
          </a:p>
          <a:p>
            <a:r>
              <a:rPr lang="en-US" sz="1600" b="1" dirty="0">
                <a:solidFill>
                  <a:srgbClr val="CC0066"/>
                </a:solidFill>
              </a:rPr>
              <a:t>PROC</a:t>
            </a:r>
          </a:p>
          <a:p>
            <a:r>
              <a:rPr lang="en-US" sz="1600" b="1" dirty="0">
                <a:solidFill>
                  <a:srgbClr val="CC0066"/>
                </a:solidFill>
              </a:rPr>
              <a:t>FAR</a:t>
            </a:r>
          </a:p>
          <a:p>
            <a:r>
              <a:rPr lang="en-US" sz="1600" b="1" dirty="0">
                <a:solidFill>
                  <a:srgbClr val="CC0066"/>
                </a:solidFill>
              </a:rPr>
              <a:t>NEAR</a:t>
            </a:r>
          </a:p>
          <a:p>
            <a:r>
              <a:rPr lang="en-US" sz="1600" b="1" dirty="0">
                <a:solidFill>
                  <a:srgbClr val="CC0066"/>
                </a:solidFill>
              </a:rPr>
              <a:t>ENDP</a:t>
            </a:r>
          </a:p>
          <a:p>
            <a:endParaRPr lang="en-US" sz="1600" b="1" dirty="0">
              <a:solidFill>
                <a:srgbClr val="CC0066"/>
              </a:solidFill>
            </a:endParaRPr>
          </a:p>
          <a:p>
            <a:r>
              <a:rPr lang="en-US" sz="1600" b="1" dirty="0">
                <a:solidFill>
                  <a:srgbClr val="CC0066"/>
                </a:solidFill>
              </a:rPr>
              <a:t>SHORT</a:t>
            </a:r>
          </a:p>
          <a:p>
            <a:endParaRPr lang="en-US" sz="1600" b="1" dirty="0">
              <a:solidFill>
                <a:srgbClr val="CC0066"/>
              </a:solidFill>
            </a:endParaRPr>
          </a:p>
          <a:p>
            <a:r>
              <a:rPr lang="en-US" sz="1600" b="1" dirty="0">
                <a:solidFill>
                  <a:srgbClr val="CC0066"/>
                </a:solidFill>
              </a:rPr>
              <a:t>MACRO</a:t>
            </a:r>
          </a:p>
          <a:p>
            <a:r>
              <a:rPr lang="en-US" sz="1600" b="1" dirty="0">
                <a:solidFill>
                  <a:srgbClr val="CC0066"/>
                </a:solidFill>
              </a:rPr>
              <a:t>ENDM</a:t>
            </a:r>
          </a:p>
        </p:txBody>
      </p:sp>
    </p:spTree>
    <p:extLst>
      <p:ext uri="{BB962C8B-B14F-4D97-AF65-F5344CB8AC3E}">
        <p14:creationId xmlns:p14="http://schemas.microsoft.com/office/powerpoint/2010/main" val="346192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Off-page Connector 7"/>
          <p:cNvSpPr/>
          <p:nvPr/>
        </p:nvSpPr>
        <p:spPr>
          <a:xfrm rot="16200000">
            <a:off x="835873" y="1369273"/>
            <a:ext cx="55056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Assemble Directives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TextBox 8"/>
          <p:cNvSpPr txBox="1"/>
          <p:nvPr/>
        </p:nvSpPr>
        <p:spPr>
          <a:xfrm>
            <a:off x="2971800" y="1066800"/>
            <a:ext cx="5638800" cy="1815882"/>
          </a:xfrm>
          <a:prstGeom prst="rect">
            <a:avLst/>
          </a:prstGeom>
          <a:noFill/>
        </p:spPr>
        <p:txBody>
          <a:bodyPr wrap="square" rtlCol="0">
            <a:spAutoFit/>
          </a:bodyPr>
          <a:lstStyle/>
          <a:p>
            <a:pPr marL="285750" indent="-285750">
              <a:buBlip>
                <a:blip r:embed="rId3"/>
              </a:buBlip>
            </a:pPr>
            <a:r>
              <a:rPr lang="en-US" sz="1600" b="1" dirty="0"/>
              <a:t>SEGMENT : Used to indicate the beginning of a code/ data/ stack segment</a:t>
            </a:r>
          </a:p>
          <a:p>
            <a:pPr marL="285750" indent="-285750">
              <a:buBlip>
                <a:blip r:embed="rId3"/>
              </a:buBlip>
            </a:pPr>
            <a:endParaRPr lang="en-US" sz="1600" b="1" dirty="0"/>
          </a:p>
          <a:p>
            <a:pPr marL="285750" indent="-285750">
              <a:buBlip>
                <a:blip r:embed="rId3"/>
              </a:buBlip>
            </a:pPr>
            <a:r>
              <a:rPr lang="en-US" sz="1600" b="1" dirty="0"/>
              <a:t>ENDS : Used to indicate the end of a code/ data/ stack segment</a:t>
            </a:r>
          </a:p>
          <a:p>
            <a:endParaRPr lang="en-US" sz="1600" b="1" dirty="0"/>
          </a:p>
          <a:p>
            <a:pPr marL="285750" indent="-285750">
              <a:buBlip>
                <a:blip r:embed="rId3"/>
              </a:buBlip>
            </a:pPr>
            <a:r>
              <a:rPr lang="en-US" sz="1600" b="1" dirty="0"/>
              <a:t>General form:</a:t>
            </a:r>
          </a:p>
        </p:txBody>
      </p:sp>
      <p:graphicFrame>
        <p:nvGraphicFramePr>
          <p:cNvPr id="5" name="Table 4"/>
          <p:cNvGraphicFramePr>
            <a:graphicFrameLocks noGrp="1"/>
          </p:cNvGraphicFramePr>
          <p:nvPr>
            <p:extLst>
              <p:ext uri="{D42A27DB-BD31-4B8C-83A1-F6EECF244321}">
                <p14:modId xmlns:p14="http://schemas.microsoft.com/office/powerpoint/2010/main" val="1846725969"/>
              </p:ext>
            </p:extLst>
          </p:nvPr>
        </p:nvGraphicFramePr>
        <p:xfrm>
          <a:off x="3581400" y="3474720"/>
          <a:ext cx="5181600" cy="19202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sz="1200" dirty="0" err="1">
                          <a:solidFill>
                            <a:srgbClr val="990033"/>
                          </a:solidFill>
                        </a:rPr>
                        <a:t>Segnam</a:t>
                      </a:r>
                      <a:r>
                        <a:rPr lang="en-US" sz="1200" dirty="0">
                          <a:solidFill>
                            <a:srgbClr val="990033"/>
                          </a:solidFill>
                        </a:rPr>
                        <a:t> SEGMENT</a:t>
                      </a:r>
                    </a:p>
                    <a:p>
                      <a:endParaRPr lang="en-US" sz="1200" dirty="0">
                        <a:solidFill>
                          <a:srgbClr val="990033"/>
                        </a:solidFill>
                      </a:endParaRPr>
                    </a:p>
                    <a:p>
                      <a:r>
                        <a:rPr lang="en-US" sz="1200" dirty="0">
                          <a:solidFill>
                            <a:srgbClr val="990033"/>
                          </a:solidFill>
                        </a:rPr>
                        <a:t>    …</a:t>
                      </a:r>
                    </a:p>
                    <a:p>
                      <a:r>
                        <a:rPr lang="en-US" sz="1200" dirty="0">
                          <a:solidFill>
                            <a:srgbClr val="990033"/>
                          </a:solidFill>
                        </a:rPr>
                        <a:t>    …</a:t>
                      </a:r>
                    </a:p>
                    <a:p>
                      <a:r>
                        <a:rPr lang="en-US" sz="1200" dirty="0">
                          <a:solidFill>
                            <a:srgbClr val="990033"/>
                          </a:solidFill>
                        </a:rPr>
                        <a:t>    …</a:t>
                      </a:r>
                    </a:p>
                    <a:p>
                      <a:r>
                        <a:rPr lang="en-US" sz="1200" dirty="0">
                          <a:solidFill>
                            <a:srgbClr val="990033"/>
                          </a:solidFill>
                        </a:rPr>
                        <a:t>    …</a:t>
                      </a:r>
                    </a:p>
                    <a:p>
                      <a:r>
                        <a:rPr lang="en-US" sz="1200" dirty="0">
                          <a:solidFill>
                            <a:srgbClr val="990033"/>
                          </a:solidFill>
                        </a:rPr>
                        <a:t>    …</a:t>
                      </a:r>
                    </a:p>
                    <a:p>
                      <a:r>
                        <a:rPr lang="en-US" sz="1200" dirty="0">
                          <a:solidFill>
                            <a:srgbClr val="990033"/>
                          </a:solidFill>
                        </a:rPr>
                        <a:t>    …</a:t>
                      </a:r>
                    </a:p>
                    <a:p>
                      <a:endParaRPr lang="en-US" sz="1200" dirty="0">
                        <a:solidFill>
                          <a:srgbClr val="990033"/>
                        </a:solidFill>
                      </a:endParaRPr>
                    </a:p>
                    <a:p>
                      <a:r>
                        <a:rPr lang="en-US" sz="1200" dirty="0" err="1">
                          <a:solidFill>
                            <a:srgbClr val="990033"/>
                          </a:solidFill>
                        </a:rPr>
                        <a:t>Segnam</a:t>
                      </a:r>
                      <a:r>
                        <a:rPr lang="en-US" sz="1200" dirty="0">
                          <a:solidFill>
                            <a:srgbClr val="990033"/>
                          </a:solidFill>
                        </a:rPr>
                        <a:t> ENDS</a:t>
                      </a:r>
                    </a:p>
                  </a:txBody>
                  <a:tcPr>
                    <a:solidFill>
                      <a:schemeClr val="bg1"/>
                    </a:solidFill>
                  </a:tcPr>
                </a:tc>
                <a:tc>
                  <a:txBody>
                    <a:bodyPr/>
                    <a:lstStyle/>
                    <a:p>
                      <a:endParaRPr lang="en-US" dirty="0">
                        <a:solidFill>
                          <a:srgbClr val="990033"/>
                        </a:solidFill>
                      </a:endParaRPr>
                    </a:p>
                    <a:p>
                      <a:endParaRPr lang="en-US" sz="1400" dirty="0">
                        <a:solidFill>
                          <a:srgbClr val="990033"/>
                        </a:solidFill>
                      </a:endParaRPr>
                    </a:p>
                    <a:p>
                      <a:r>
                        <a:rPr lang="en-US" sz="1400" dirty="0">
                          <a:solidFill>
                            <a:srgbClr val="990033"/>
                          </a:solidFill>
                        </a:rPr>
                        <a:t>Program code </a:t>
                      </a:r>
                    </a:p>
                    <a:p>
                      <a:r>
                        <a:rPr lang="en-US" sz="1400" dirty="0">
                          <a:solidFill>
                            <a:srgbClr val="990033"/>
                          </a:solidFill>
                        </a:rPr>
                        <a:t>or</a:t>
                      </a:r>
                    </a:p>
                    <a:p>
                      <a:r>
                        <a:rPr lang="en-US" sz="1400" dirty="0">
                          <a:solidFill>
                            <a:srgbClr val="990033"/>
                          </a:solidFill>
                        </a:rPr>
                        <a:t>Data Defining Statements</a:t>
                      </a:r>
                    </a:p>
                  </a:txBody>
                  <a:tcPr>
                    <a:solidFill>
                      <a:schemeClr val="bg1"/>
                    </a:solidFill>
                  </a:tcPr>
                </a:tc>
                <a:extLst>
                  <a:ext uri="{0D108BD9-81ED-4DB2-BD59-A6C34878D82A}">
                    <a16:rowId xmlns:a16="http://schemas.microsoft.com/office/drawing/2014/main" val="10000"/>
                  </a:ext>
                </a:extLst>
              </a:tr>
            </a:tbl>
          </a:graphicData>
        </a:graphic>
      </p:graphicFrame>
      <p:sp>
        <p:nvSpPr>
          <p:cNvPr id="10" name="Line Callout 1 9"/>
          <p:cNvSpPr/>
          <p:nvPr/>
        </p:nvSpPr>
        <p:spPr>
          <a:xfrm>
            <a:off x="3276600" y="6125286"/>
            <a:ext cx="2286000" cy="427346"/>
          </a:xfrm>
          <a:prstGeom prst="borderCallout1">
            <a:avLst>
              <a:gd name="adj1" fmla="val -7691"/>
              <a:gd name="adj2" fmla="val 48230"/>
              <a:gd name="adj3" fmla="val -153346"/>
              <a:gd name="adj4" fmla="val 33295"/>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User defined name of the segment</a:t>
            </a:r>
          </a:p>
        </p:txBody>
      </p:sp>
      <p:sp>
        <p:nvSpPr>
          <p:cNvPr id="6" name="Right Brace 5"/>
          <p:cNvSpPr/>
          <p:nvPr/>
        </p:nvSpPr>
        <p:spPr>
          <a:xfrm>
            <a:off x="5562600" y="3810000"/>
            <a:ext cx="228600" cy="1219200"/>
          </a:xfrm>
          <a:prstGeom prst="rightBrace">
            <a:avLst/>
          </a:prstGeom>
          <a:ln>
            <a:solidFill>
              <a:srgbClr val="99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304800" y="990600"/>
            <a:ext cx="1488744" cy="5755422"/>
          </a:xfrm>
          <a:prstGeom prst="rect">
            <a:avLst/>
          </a:prstGeom>
        </p:spPr>
        <p:txBody>
          <a:bodyPr wrap="square">
            <a:spAutoFit/>
          </a:bodyPr>
          <a:lstStyle/>
          <a:p>
            <a:r>
              <a:rPr lang="en-US" sz="1600" b="1" dirty="0">
                <a:solidFill>
                  <a:srgbClr val="CC0066"/>
                </a:solidFill>
              </a:rPr>
              <a:t>DB</a:t>
            </a:r>
          </a:p>
          <a:p>
            <a:endParaRPr lang="en-US" sz="1600" b="1" dirty="0">
              <a:solidFill>
                <a:srgbClr val="CC0066"/>
              </a:solidFill>
            </a:endParaRPr>
          </a:p>
          <a:p>
            <a:r>
              <a:rPr lang="en-US" sz="1600" b="1" dirty="0">
                <a:solidFill>
                  <a:srgbClr val="CC0066"/>
                </a:solidFill>
              </a:rPr>
              <a:t>DW</a:t>
            </a:r>
          </a:p>
          <a:p>
            <a:endParaRPr lang="en-US" sz="1600" b="1" dirty="0">
              <a:solidFill>
                <a:srgbClr val="CC0066"/>
              </a:solidFill>
            </a:endParaRPr>
          </a:p>
          <a:p>
            <a:r>
              <a:rPr lang="en-US" sz="1600" b="1" dirty="0">
                <a:solidFill>
                  <a:srgbClr val="CC0066"/>
                </a:solidFill>
              </a:rPr>
              <a:t>SEGMENT</a:t>
            </a:r>
          </a:p>
          <a:p>
            <a:r>
              <a:rPr lang="en-US" sz="1600" b="1" dirty="0">
                <a:solidFill>
                  <a:srgbClr val="CC0066"/>
                </a:solidFill>
              </a:rPr>
              <a:t>ENDS</a:t>
            </a:r>
          </a:p>
          <a:p>
            <a:endParaRPr lang="en-US" sz="1600" b="1" dirty="0">
              <a:solidFill>
                <a:srgbClr val="CC0066"/>
              </a:solidFill>
            </a:endParaRPr>
          </a:p>
          <a:p>
            <a:r>
              <a:rPr lang="en-US" sz="1600" b="1" dirty="0">
                <a:solidFill>
                  <a:srgbClr val="CC0066"/>
                </a:solidFill>
              </a:rPr>
              <a:t>ASSUME</a:t>
            </a:r>
          </a:p>
          <a:p>
            <a:endParaRPr lang="en-US" sz="1600" b="1" dirty="0">
              <a:solidFill>
                <a:srgbClr val="CC0066"/>
              </a:solidFill>
            </a:endParaRPr>
          </a:p>
          <a:p>
            <a:r>
              <a:rPr lang="en-US" sz="1600" b="1" dirty="0">
                <a:solidFill>
                  <a:srgbClr val="CC0066"/>
                </a:solidFill>
              </a:rPr>
              <a:t>ORG</a:t>
            </a:r>
          </a:p>
          <a:p>
            <a:r>
              <a:rPr lang="en-US" sz="1600" b="1" dirty="0">
                <a:solidFill>
                  <a:srgbClr val="CC0066"/>
                </a:solidFill>
              </a:rPr>
              <a:t>END</a:t>
            </a:r>
          </a:p>
          <a:p>
            <a:r>
              <a:rPr lang="en-US" sz="1600" b="1" dirty="0">
                <a:solidFill>
                  <a:srgbClr val="CC0066"/>
                </a:solidFill>
              </a:rPr>
              <a:t>EVEN</a:t>
            </a:r>
          </a:p>
          <a:p>
            <a:r>
              <a:rPr lang="en-US" sz="1600" b="1" dirty="0">
                <a:solidFill>
                  <a:srgbClr val="CC0066"/>
                </a:solidFill>
              </a:rPr>
              <a:t>EQU</a:t>
            </a:r>
          </a:p>
          <a:p>
            <a:endParaRPr lang="en-US" sz="1600" b="1" dirty="0">
              <a:solidFill>
                <a:srgbClr val="CC0066"/>
              </a:solidFill>
            </a:endParaRPr>
          </a:p>
          <a:p>
            <a:r>
              <a:rPr lang="en-US" sz="1600" b="1" dirty="0">
                <a:solidFill>
                  <a:srgbClr val="CC0066"/>
                </a:solidFill>
              </a:rPr>
              <a:t>PROC</a:t>
            </a:r>
          </a:p>
          <a:p>
            <a:r>
              <a:rPr lang="en-US" sz="1600" b="1" dirty="0">
                <a:solidFill>
                  <a:srgbClr val="CC0066"/>
                </a:solidFill>
              </a:rPr>
              <a:t>FAR</a:t>
            </a:r>
          </a:p>
          <a:p>
            <a:r>
              <a:rPr lang="en-US" sz="1600" b="1" dirty="0">
                <a:solidFill>
                  <a:srgbClr val="CC0066"/>
                </a:solidFill>
              </a:rPr>
              <a:t>NEAR</a:t>
            </a:r>
          </a:p>
          <a:p>
            <a:r>
              <a:rPr lang="en-US" sz="1600" b="1" dirty="0">
                <a:solidFill>
                  <a:srgbClr val="CC0066"/>
                </a:solidFill>
              </a:rPr>
              <a:t>ENDP</a:t>
            </a:r>
          </a:p>
          <a:p>
            <a:endParaRPr lang="en-US" sz="1600" b="1" dirty="0">
              <a:solidFill>
                <a:srgbClr val="CC0066"/>
              </a:solidFill>
            </a:endParaRPr>
          </a:p>
          <a:p>
            <a:r>
              <a:rPr lang="en-US" sz="1600" b="1" dirty="0">
                <a:solidFill>
                  <a:srgbClr val="CC0066"/>
                </a:solidFill>
              </a:rPr>
              <a:t>SHORT</a:t>
            </a:r>
          </a:p>
          <a:p>
            <a:endParaRPr lang="en-US" sz="1600" b="1" dirty="0">
              <a:solidFill>
                <a:srgbClr val="CC0066"/>
              </a:solidFill>
            </a:endParaRPr>
          </a:p>
          <a:p>
            <a:r>
              <a:rPr lang="en-US" sz="1600" b="1" dirty="0">
                <a:solidFill>
                  <a:srgbClr val="CC0066"/>
                </a:solidFill>
              </a:rPr>
              <a:t>MACRO</a:t>
            </a:r>
          </a:p>
          <a:p>
            <a:r>
              <a:rPr lang="en-US" sz="1600" b="1" dirty="0">
                <a:solidFill>
                  <a:srgbClr val="CC0066"/>
                </a:solidFill>
              </a:rPr>
              <a:t>ENDM</a:t>
            </a:r>
          </a:p>
        </p:txBody>
      </p:sp>
    </p:spTree>
    <p:extLst>
      <p:ext uri="{BB962C8B-B14F-4D97-AF65-F5344CB8AC3E}">
        <p14:creationId xmlns:p14="http://schemas.microsoft.com/office/powerpoint/2010/main" val="140599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5272</TotalTime>
  <Words>11118</Words>
  <Application>Microsoft Office PowerPoint</Application>
  <PresentationFormat>On-screen Show (4:3)</PresentationFormat>
  <Paragraphs>2982</Paragraphs>
  <Slides>129</Slides>
  <Notes>127</Notes>
  <HiddenSlides>3</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Office Theme</vt:lpstr>
      <vt:lpstr>8086 Microprocessor</vt:lpstr>
      <vt:lpstr>8086 Microprocessor</vt:lpstr>
      <vt:lpstr>Microprocessor</vt:lpstr>
      <vt:lpstr>PowerPoint Presentation</vt:lpstr>
      <vt:lpstr>Functional blocks</vt:lpstr>
      <vt:lpstr>Overview </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PowerPoint Presentation</vt:lpstr>
      <vt:lpstr>PowerPoint Presentation</vt:lpstr>
      <vt:lpstr>ADDRESSING MODES                      &amp; Instruction set</vt:lpstr>
      <vt:lpstr>Introduction</vt:lpstr>
      <vt:lpstr>Introduction</vt:lpstr>
      <vt:lpstr>ADDRESSING MODES</vt:lpstr>
      <vt:lpstr>Addressing Modes</vt:lpstr>
      <vt:lpstr>Addressing Modes</vt:lpstr>
      <vt:lpstr>Addressing Modes</vt:lpstr>
      <vt:lpstr>Addressing Modes : Memory Access</vt:lpstr>
      <vt:lpstr>Addressing Modes : Memory Access</vt:lpstr>
      <vt:lpstr>Addressing Modes : Memory Access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 Assembler   directives  </vt:lpstr>
      <vt:lpstr>Assemble Directives</vt:lpstr>
      <vt:lpstr>Assemble Directives</vt:lpstr>
      <vt:lpstr>Assemble Directives</vt:lpstr>
      <vt:lpstr>Assemble Directives</vt:lpstr>
      <vt:lpstr>Assemble Directives</vt:lpstr>
      <vt:lpstr>Assemble Directives</vt:lpstr>
      <vt:lpstr>Assemble Directives</vt:lpstr>
      <vt:lpstr>Assemble Directives</vt:lpstr>
      <vt:lpstr>Assemble Directives</vt:lpstr>
      <vt:lpstr>Assemble Directives</vt:lpstr>
      <vt:lpstr> Interfacing  memory  and  i/o  ports </vt:lpstr>
      <vt:lpstr>Interfacing SRAM and EPROM</vt:lpstr>
      <vt:lpstr>Interfacing SRAM and EPROM</vt:lpstr>
      <vt:lpstr>Memory organization in 8086</vt:lpstr>
      <vt:lpstr>Memory organization in 8086</vt:lpstr>
      <vt:lpstr>Memory organization in 8086</vt:lpstr>
      <vt:lpstr>Memory</vt:lpstr>
      <vt:lpstr>Interfacing SRAM and EPROM</vt:lpstr>
      <vt:lpstr>Interfacing SRAM and EPROM</vt:lpstr>
      <vt:lpstr>Interfacing I/O and peripheral devices</vt:lpstr>
      <vt:lpstr>8086 Memory mapping and IO mapping</vt:lpstr>
      <vt:lpstr> 8086  and  8088  comparison </vt:lpstr>
      <vt:lpstr>8086 and 8088 comparison</vt:lpstr>
      <vt:lpstr> 8087  Coprocessor </vt:lpstr>
      <vt:lpstr>Co-processor – Intel 8087</vt:lpstr>
      <vt:lpstr>Co-processor – Intel 8087</vt:lpstr>
      <vt:lpstr>Co-processor – Intel 8087</vt:lpstr>
      <vt:lpstr>Co-processor – Intel 8087</vt:lpstr>
      <vt:lpstr>Co-processor – Intel 8087</vt:lpstr>
      <vt:lpstr>Co-processor – Intel 8087</vt:lpstr>
      <vt:lpstr>Co-processor – Intel 8087</vt:lpstr>
      <vt:lpstr>Co-processor – Intel 8087</vt:lpstr>
      <vt:lpstr>Co-processor – Intel 8087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AMMU</dc:creator>
  <cp:lastModifiedBy>Samyuktha P.</cp:lastModifiedBy>
  <cp:revision>409</cp:revision>
  <cp:lastPrinted>2013-10-07T00:50:59Z</cp:lastPrinted>
  <dcterms:created xsi:type="dcterms:W3CDTF">2013-08-29T12:51:00Z</dcterms:created>
  <dcterms:modified xsi:type="dcterms:W3CDTF">2022-09-08T09:59:07Z</dcterms:modified>
</cp:coreProperties>
</file>