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3"/>
  </p:sldMasterIdLst>
  <p:notesMasterIdLst>
    <p:notesMasterId r:id="rId49"/>
  </p:notesMasterIdLst>
  <p:handoutMasterIdLst>
    <p:handoutMasterId r:id="rId50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6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6" r:id="rId44"/>
    <p:sldId id="299" r:id="rId45"/>
    <p:sldId id="300" r:id="rId46"/>
    <p:sldId id="301" r:id="rId47"/>
    <p:sldId id="302" r:id="rId48"/>
  </p:sldIdLst>
  <p:sldSz cx="9144000" cy="6858000" type="screen4x3"/>
  <p:notesSz cx="7102475" cy="102314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60699-32B0-3769-3842-85A853D575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80D26-C42F-D6BC-E47D-13F1FBB341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517A52-49CB-45BA-BE7B-62028B0B44ED}" type="datetimeFigureOut">
              <a:rPr lang="en-US"/>
              <a:pPr>
                <a:defRPr/>
              </a:pPr>
              <a:t>11/30/2022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9039A-92CF-6E82-30DA-D72F97F416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6E86D-399E-AF95-546E-FBC17DEB41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CD0EA662-2442-4DA4-8584-10F1D83BDDA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9AA498-DCBA-F37E-4A83-09D0D02FE7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889F8-372D-E694-A920-65C8957F7C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E4E2968-263B-4C6E-9CEF-339BBBB2BD76}" type="datetimeFigureOut">
              <a:rPr lang="en-US"/>
              <a:pPr>
                <a:defRPr/>
              </a:pPr>
              <a:t>11/30/2022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673D19-2485-CF23-08BE-B9909991C9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5E11885-1B57-4D7B-DFD8-C2556F039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D763F-BDC4-10B1-CA20-0D5B7BF4D6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BC1A-AA63-75A8-6F4B-7F7A24FB2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EC9702-5F0C-4CD5-AEAC-B44DED55D98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65B522-CC14-81FF-53E5-5CC11375B0F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11915762-5F4D-2FB7-F679-A15ACBA7AE28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02065-F6F9-54EC-CB51-60E5D5971868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85DF2E-D217-7730-AB68-56BB2435666A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1C5DA-E3B7-ABE7-A8DE-8FCFDA06A2B7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A9B8F85F-7C47-BD3C-97B0-BDDE36CC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53EE7DA3-B2E5-966D-7224-75AE7E9A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67506444-CA3E-ACE2-363A-FAA3C0BA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B41D9F-202B-44C6-B39F-46D16702A2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332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F1309D7-4F30-5681-7BAE-674E29B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EE5298-83D7-C4FA-5E5A-F90A73CF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84928DD-514E-6C16-094E-B8AEACEA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E8A2E-68C5-4E30-B3BA-5EA6999D6F8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480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29DC11B-B1BB-1A7C-B2A4-31CDF82F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2A38E4E-6222-DD96-6EF4-E4D5361A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9C70C43-33BC-D6AD-2992-555EBE9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75D7-F130-44E5-B8D9-71B11634168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1281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F86B7713-E02A-5652-8B0D-CDF509DE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AAA26B4-73B1-2F8A-4996-735B687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7031647-C347-CF8A-9172-3D6FF8A9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16892-7D7B-4282-B3C2-8CD501839AC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588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E8B03-6CDE-4AB5-112C-C93C8875F57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77DE9DDB-6A66-8D7C-9914-7534BBD27904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60C66-78A2-E217-70B9-7C5159787821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83088-6B43-2930-57F0-D7F55EBED925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65409-CDDE-941F-DE75-36A9264A602E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52AE6C1-9400-D743-F8B6-6F5BB037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19919E-A2F4-1B23-BFAB-31286F80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F63D79D-F6A6-01BC-59C4-A99694A8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CC717F-2EA5-4A2F-80F7-C4014DE9D4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099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249E733E-9FC9-B151-C88D-310ED22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04ECB48-583D-BAF4-F080-7D211B09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0EFAA33-46A5-A305-E5CD-D8CAE2F8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DBF72-8819-4C60-86CD-AA30811DDB2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2457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F785E844-22F0-B3A7-DECB-835ABA93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1E9AF56-7EAF-9943-529D-B9AE0035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A60D69CF-D651-0B83-7422-D0C413C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58BD1-9327-460F-B044-E067456E7BB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6469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1CDB28E3-2CE8-D9E6-4C4B-3743714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5366AB1-D5EC-D9BF-5C76-E3DB22CB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5DF4948-CEB2-57EE-7B22-36097441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CE0FB-C872-47FF-9734-F12D3FE7B22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23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CB4C7CFA-7E11-B06B-C649-40BEDC2F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E9D19-DEE0-1477-4C1F-C486A94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6251959D-8B6F-26E9-A27B-0F389E4D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0ABE-E2A9-4B22-8DB7-110354BED6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92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545BEB-5495-2251-C069-5BC44B29799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D083EAB1-5891-BE87-F82C-F839BEBEED38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25A236E-A7BF-AED4-DD09-D5FF98AC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E7CF208-F0FD-B2A3-23FE-0D9AD9E3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2D191F6-9777-4298-A4A9-8D07D2D6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BEC2B8-8E01-4DFE-9C14-DBE1071AA1C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1528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3C1475-0611-46D5-8AA7-321F65DC0853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309EE-9455-DE61-F1E2-ABF2E9377EFC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DB494-3441-D67D-C9D2-ACB447FB5115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835206D-0E54-A31C-F436-8C063B6D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B57B0D4-F9DC-3C9D-56B7-CA6A69DE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1FE2DED-A8C8-D376-77AD-638D216F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6A41B5-9448-4EAB-BEF2-3F98CF91216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361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5EDC2B-DF55-646A-DC55-836C616E68B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66D7CBFE-3E2D-AF09-2407-7CAB85098C5C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8308D869-6981-0DC3-B5A6-6803A7EF88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8B3AD51A-8A43-A7F7-88AD-B6EFAEF030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4DCC151-5FD5-BC90-266C-D18DEC9C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6999B-D0BC-B5A0-B350-27A3B0682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/>
              <a:t>VCE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46E484A-85CF-0F47-3AF8-C645E071D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B0189B47-2FB2-4EC4-A3D0-3BD359B85B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5" r:id="rId2"/>
    <p:sldLayoutId id="2147483833" r:id="rId3"/>
    <p:sldLayoutId id="2147483826" r:id="rId4"/>
    <p:sldLayoutId id="2147483827" r:id="rId5"/>
    <p:sldLayoutId id="2147483828" r:id="rId6"/>
    <p:sldLayoutId id="2147483829" r:id="rId7"/>
    <p:sldLayoutId id="2147483834" r:id="rId8"/>
    <p:sldLayoutId id="2147483835" r:id="rId9"/>
    <p:sldLayoutId id="2147483830" r:id="rId10"/>
    <p:sldLayoutId id="214748383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>
            <a:extLst>
              <a:ext uri="{FF2B5EF4-FFF2-40B4-BE49-F238E27FC236}">
                <a16:creationId xmlns:a16="http://schemas.microsoft.com/office/drawing/2014/main" id="{015B2107-227A-28B4-6CFB-ED549107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4033838"/>
            <a:ext cx="7854950" cy="1752600"/>
          </a:xfrm>
        </p:spPr>
        <p:txBody>
          <a:bodyPr/>
          <a:lstStyle/>
          <a:p>
            <a:pPr eaLnBrk="1" hangingPunct="1"/>
            <a:endParaRPr lang="en-IN" altLang="en-US" sz="2800" b="1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63B8416A-6B5D-DB7F-8A9E-88971B2F6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974E17-5718-4825-9DBA-88B7277B0754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6" name="Title 1">
            <a:extLst>
              <a:ext uri="{FF2B5EF4-FFF2-40B4-BE49-F238E27FC236}">
                <a16:creationId xmlns:a16="http://schemas.microsoft.com/office/drawing/2014/main" id="{5B6C33D1-6985-AAF7-E9EF-34357B9CD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Experiment – 1                  Instruction Set of 8086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D2D26F4-A21D-FAB6-8DAE-594D3808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Data Transfer Instructions (Conti…)</a:t>
            </a:r>
            <a:endParaRPr lang="en-IN" altLang="en-US" b="1"/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138C2B7B-BD18-A012-573F-FB7EC41B8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E25B16-FA15-4122-BA72-1CA39B096C06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255E3E0B-94B9-FF1D-785D-0FFEBEE11C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LAHF: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copies the lower byte of flag register to AH.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SAHF: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copies the contents of AH to lower byte of flag register.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PUSHF: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Pushes flag register to top of stack.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POPF: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Pops the stack top to flag register.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DFF89BA-F548-4550-A682-32FB6AE9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2. Arithmetic Instructions</a:t>
            </a:r>
            <a:endParaRPr lang="en-IN" altLang="en-US" b="1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FB71D909-5099-7575-6F34-9FE5E4349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D8A4E1-D605-4BEA-B014-CB5D64FCEB0E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E5828B39-294B-B2E0-246E-BC55B1B4D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ADD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adds a byte to byte or a word to word.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200"/>
              <a:t>ADD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200"/>
              <a:t>ADD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200"/>
              <a:t>ADD AX, [BX]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7696D0A-5075-26B3-F3A5-E0DD5D54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/>
              <a:t>2. Arithmetic Instructions ( Conti…)</a:t>
            </a:r>
            <a:endParaRPr lang="en-IN" altLang="en-US" b="1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199FACB4-2A3F-0D34-268A-306AC1286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C20BF-1E2A-487A-B0DE-E3704E7D70C3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460" name="Content Placeholder 2">
            <a:extLst>
              <a:ext uri="{FF2B5EF4-FFF2-40B4-BE49-F238E27FC236}">
                <a16:creationId xmlns:a16="http://schemas.microsoft.com/office/drawing/2014/main" id="{2703C4B4-070D-B16F-3906-A84F82E6C6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ADC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adds the two operands with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800"/>
              <a:t>ADC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800"/>
              <a:t>ADC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800"/>
              <a:t>ADC AX, [BX]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3704167-7AEA-20AD-F0A9-DB1E60F1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Arithmetic Instructions ( Conti…)</a:t>
            </a:r>
            <a:endParaRPr lang="en-IN" altLang="en-US" b="1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4AE48927-BC4D-961F-9262-5F7CF37AF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808FC4-9E42-4E48-8382-2BAAE18FD7B4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00879A1-20C0-3EA4-7EE8-6461B25A02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b="1" dirty="0"/>
              <a:t>SUB Des, </a:t>
            </a:r>
            <a:r>
              <a:rPr lang="en-US" sz="3000" b="1" dirty="0" err="1"/>
              <a:t>Src</a:t>
            </a:r>
            <a:r>
              <a:rPr lang="en-US" sz="3000" b="1" dirty="0"/>
              <a:t>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It subtracts a byte from byte or a word from word.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It effects AF, CF, OF, PF, SF, ZF flags.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For subtraction, CF acts as borrow flag.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E.g.: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120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3000" dirty="0"/>
              <a:t>SUB AL, 74H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120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3000" dirty="0"/>
              <a:t>SUB DX, AX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120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3000" dirty="0"/>
              <a:t>SUB AX, [BX]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88A1296-76CC-5E52-1B19-486C419D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Arithmetic Instructions ( Conti…)</a:t>
            </a:r>
            <a:endParaRPr lang="en-IN" altLang="en-US" b="1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9429A16A-31EC-BAC5-1951-5D3C2C46D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37806-304C-4785-9835-DAB03AB9D6A5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508" name="Content Placeholder 2">
            <a:extLst>
              <a:ext uri="{FF2B5EF4-FFF2-40B4-BE49-F238E27FC236}">
                <a16:creationId xmlns:a16="http://schemas.microsoft.com/office/drawing/2014/main" id="{63B16468-4FC5-92C8-EF95-BB47EADB14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9149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SBB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subtracts the two operands and also the borrow from the result.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000"/>
              <a:t>SBB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000"/>
              <a:t>SBB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000"/>
              <a:t>SBB AX, [BX]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9BB2F11-8680-CCA2-54B1-86A4BD8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Arithmetic Instructions ( Conti…)</a:t>
            </a:r>
            <a:endParaRPr lang="en-IN" altLang="en-US" b="1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BCAE1C18-1980-331C-0A72-848DA3D1A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C785F-7F3B-4582-835E-D029AD19754F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BA1C5C87-D170-DBA2-31C0-4C9D1C5103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INC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increments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E.g.: INC AX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D52A02E-1473-67F8-0466-6B6423E6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Arithmetic Instructions ( Conti…)</a:t>
            </a:r>
            <a:endParaRPr lang="en-IN" altLang="en-US" b="1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7CC792D8-6135-63FD-1316-2E68C3D9C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5E4D6A-0CA6-4A28-B30B-1A3BC5F2993E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F05BF5AF-851E-5211-D4D5-B3848E6C58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DEC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decrements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E.g.: DEC AX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5162F54-3C6B-DC3E-8E01-8409A095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Arithmetic Instructions ( Conti…)</a:t>
            </a:r>
            <a:endParaRPr lang="en-IN" altLang="en-US" b="1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A54F09D2-E9DD-459C-876C-AA2AF3FBA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0664F5-28A8-420A-B3AE-737738665D5E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B7AB71E3-C59C-F08B-7C12-F783CF8F37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/>
              <a:t>AAA (ASCII Adjust after Addition):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600"/>
              <a:t>The data entered from the terminal is in ASCII format.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600"/>
              <a:t>In ASCII, 0 – 9 are represented by 30H – 39H.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600"/>
              <a:t>This instruction allows us to add the ASCII codes.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600"/>
              <a:t>This instruction does not have any operand.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b="1"/>
              <a:t>Other ASCII Instructions: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600" b="1"/>
              <a:t>AAS</a:t>
            </a:r>
            <a:r>
              <a:rPr lang="en-US" altLang="en-US" sz="2600"/>
              <a:t> (ASCII Adjust after Subtraction)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600" b="1"/>
              <a:t>AAM</a:t>
            </a:r>
            <a:r>
              <a:rPr lang="en-US" altLang="en-US" sz="2600"/>
              <a:t> (ASCII Adjust after Multiplication)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600" b="1"/>
              <a:t>AAD</a:t>
            </a:r>
            <a:r>
              <a:rPr lang="en-US" altLang="en-US" sz="2600"/>
              <a:t> (ASCII Adjust Before Division)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AA06196-32FB-14EA-0FCC-6D813547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Arithmetic Instructions ( Conti…)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E82F101F-AB5C-C311-1F4D-6100ADF8A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93D77E-CB45-4344-9ABA-BAA2E91F1FC4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604" name="Content Placeholder 2">
            <a:extLst>
              <a:ext uri="{FF2B5EF4-FFF2-40B4-BE49-F238E27FC236}">
                <a16:creationId xmlns:a16="http://schemas.microsoft.com/office/drawing/2014/main" id="{96566A36-28FB-B7F1-F78E-98023271D5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DAA (Decimal Adjust after Addition)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is used to make sure that the result of adding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only works on AL register.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DAS (Decimal Adjust after Subtraction)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is used to make sure that the result of subtracting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only works on AL register.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4359D89-FE96-573F-CFB0-6F258D90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Arithmetic Instructions ( Conti…)</a:t>
            </a:r>
            <a:endParaRPr lang="en-IN" altLang="en-US" b="1"/>
          </a:p>
        </p:txBody>
      </p:sp>
      <p:sp>
        <p:nvSpPr>
          <p:cNvPr id="26627" name="Date Placeholder 3">
            <a:extLst>
              <a:ext uri="{FF2B5EF4-FFF2-40B4-BE49-F238E27FC236}">
                <a16:creationId xmlns:a16="http://schemas.microsoft.com/office/drawing/2014/main" id="{FAF2FE41-1C11-B3B5-2C02-D343B53B1B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Footer Placeholder 5">
            <a:extLst>
              <a:ext uri="{FF2B5EF4-FFF2-40B4-BE49-F238E27FC236}">
                <a16:creationId xmlns:a16="http://schemas.microsoft.com/office/drawing/2014/main" id="{A0FF3160-9860-E70F-C0F2-992D2828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2DF8129A-6771-5951-C392-130218BC6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AA453C-2C04-455F-9EFB-2735EAD59A80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30" name="Content Placeholder 2">
            <a:extLst>
              <a:ext uri="{FF2B5EF4-FFF2-40B4-BE49-F238E27FC236}">
                <a16:creationId xmlns:a16="http://schemas.microsoft.com/office/drawing/2014/main" id="{C5D44A95-DB16-3E34-ACFE-20B2853B61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400" b="1"/>
              <a:t>NEG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400"/>
              <a:t>It creates 2’s complement of a given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400"/>
              <a:t>That means, it changes the sign of a number.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FEC2A94-6844-35BE-788A-0452C2EA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/>
              <a:t>Instruction Set of 8086</a:t>
            </a:r>
            <a:endParaRPr lang="en-IN" altLang="en-US" b="1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A765BC1D-17EF-E0E7-739E-11F6A23AD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ECFCEF-9150-496B-967E-992C5174B8B3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9035152C-7AC1-2A28-9B3C-34B0822720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altLang="en-US" sz="3400"/>
              <a:t>An instruction is a binary pattern designed inside a microprocessor to perform a specific function.</a:t>
            </a:r>
          </a:p>
          <a:p>
            <a:pPr eaLnBrk="1" hangingPunct="1">
              <a:spcAft>
                <a:spcPts val="1200"/>
              </a:spcAft>
            </a:pPr>
            <a:r>
              <a:rPr lang="en-IN" altLang="en-US" sz="3400"/>
              <a:t>The entire group of instructions that a microprocessor supports is called </a:t>
            </a:r>
            <a:r>
              <a:rPr lang="en-IN" altLang="en-US" sz="3400" b="1"/>
              <a:t>Instruction Set</a:t>
            </a:r>
            <a:r>
              <a:rPr lang="en-IN" altLang="en-US" sz="340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IN" altLang="en-US" sz="3400"/>
              <a:t>8086 has more than </a:t>
            </a:r>
            <a:r>
              <a:rPr lang="en-IN" altLang="en-US" sz="3400" b="1"/>
              <a:t>20,000</a:t>
            </a:r>
            <a:r>
              <a:rPr lang="en-IN" altLang="en-US" sz="3400"/>
              <a:t> instructions.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A7AEECB-CD78-74F9-A466-424CC4C8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Arithmetic Instructions ( Conti…)</a:t>
            </a:r>
            <a:endParaRPr lang="en-IN" altLang="en-US" b="1"/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9CB417A1-B502-CA2E-E730-7D6AEB297B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Footer Placeholder 5">
            <a:extLst>
              <a:ext uri="{FF2B5EF4-FFF2-40B4-BE49-F238E27FC236}">
                <a16:creationId xmlns:a16="http://schemas.microsoft.com/office/drawing/2014/main" id="{14EA049C-C808-1DA3-B6A4-19E55306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A0248574-E34B-B35B-E31A-49FCD1B20F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BD9673-8227-4941-9C18-D197820CC5F7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E554EE9-7755-255A-6BF2-E7BEC45DEB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b="1" dirty="0"/>
              <a:t>CMP Des, </a:t>
            </a:r>
            <a:r>
              <a:rPr lang="en-US" sz="3200" b="1" dirty="0" err="1"/>
              <a:t>Src</a:t>
            </a:r>
            <a:r>
              <a:rPr lang="en-US" sz="3200" b="1" dirty="0"/>
              <a:t>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It compares two specified bytes or words.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The </a:t>
            </a:r>
            <a:r>
              <a:rPr lang="en-US" sz="3000" dirty="0" err="1"/>
              <a:t>Src</a:t>
            </a:r>
            <a:r>
              <a:rPr lang="en-US" sz="3000" dirty="0"/>
              <a:t> and Des can be a constant, register or memory location.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Both operands cannot be a memory location at the same time.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The comparison is done simply by internally subtracting the source from destination.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/>
              <a:t>The value of source and destination does not change, but the flags are modified to indicate the result.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303B203-9000-3E56-A600-C088BBAA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43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Arithmetic Instructions ( Conti…)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28675" name="Date Placeholder 3">
            <a:extLst>
              <a:ext uri="{FF2B5EF4-FFF2-40B4-BE49-F238E27FC236}">
                <a16:creationId xmlns:a16="http://schemas.microsoft.com/office/drawing/2014/main" id="{F53799BA-E759-E727-6955-86FD97EC2B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Footer Placeholder 5">
            <a:extLst>
              <a:ext uri="{FF2B5EF4-FFF2-40B4-BE49-F238E27FC236}">
                <a16:creationId xmlns:a16="http://schemas.microsoft.com/office/drawing/2014/main" id="{9F24F464-01E7-1715-A00B-A3D64A23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67D313FF-79B3-DFD4-AB66-F26551F5CB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6BF39-5A02-4FC7-8E00-F90FA6889BA3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AF7F442-1C23-28D6-70E0-12C92D9434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b="1" dirty="0"/>
              <a:t>MUL </a:t>
            </a:r>
            <a:r>
              <a:rPr lang="en-US" sz="3000" b="1" dirty="0" err="1"/>
              <a:t>Src</a:t>
            </a:r>
            <a:r>
              <a:rPr lang="en-US" sz="3000" b="1" dirty="0"/>
              <a:t>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It is an unsigned multiplication instruction.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It multiplies two bytes to produce a word or two words to produce a double word.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AX = AL * </a:t>
            </a:r>
            <a:r>
              <a:rPr lang="en-US" sz="3200" dirty="0" err="1"/>
              <a:t>Src</a:t>
            </a:r>
            <a:endParaRPr lang="en-US" sz="3200" dirty="0"/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DX : AX = AX * </a:t>
            </a:r>
            <a:r>
              <a:rPr lang="en-US" sz="3200" dirty="0" err="1"/>
              <a:t>Src</a:t>
            </a:r>
            <a:endParaRPr lang="en-US" sz="3200" dirty="0"/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This instruction assumes one of the operand in AL or AX.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 err="1"/>
              <a:t>Src</a:t>
            </a:r>
            <a:r>
              <a:rPr lang="en-US" sz="3200" dirty="0"/>
              <a:t> can be a register or memory location.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b="1" dirty="0"/>
              <a:t>IMUL </a:t>
            </a:r>
            <a:r>
              <a:rPr lang="en-US" sz="3200" b="1" dirty="0" err="1"/>
              <a:t>Src</a:t>
            </a:r>
            <a:r>
              <a:rPr lang="en-US" sz="3200" b="1" dirty="0"/>
              <a:t>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It is a signed multiplication instruction.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978A372-8108-8244-FAC0-8074065D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Arithmetic Instructions ( Conti…)</a:t>
            </a:r>
            <a:endParaRPr lang="en-IN" altLang="en-US" b="1"/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65177FE3-E54A-C999-8F29-29ED939EF0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Footer Placeholder 5">
            <a:extLst>
              <a:ext uri="{FF2B5EF4-FFF2-40B4-BE49-F238E27FC236}">
                <a16:creationId xmlns:a16="http://schemas.microsoft.com/office/drawing/2014/main" id="{0A71A8AD-6DF8-CA62-797B-A5408E74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591970DC-1084-E62F-34A2-12ABE0D17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3707AF-D2BC-42A1-93A2-3A6D8B0026FA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702" name="Content Placeholder 2">
            <a:extLst>
              <a:ext uri="{FF2B5EF4-FFF2-40B4-BE49-F238E27FC236}">
                <a16:creationId xmlns:a16="http://schemas.microsoft.com/office/drawing/2014/main" id="{8A0F9D7C-002C-1D64-0922-7C6BA6D66E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DIV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is an unsigned division instruction.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divides word by byte or double word by word.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The operand is stored in AX, divisor is Src and the result is stored as: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800"/>
              <a:t>AH = remainder	AL = quotient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IDIV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is a signed division instruction.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3657A45-0ECD-28FC-A906-476EDD26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/>
              <a:t>Arithmetic Instructions ( Conti…)</a:t>
            </a:r>
            <a:endParaRPr lang="en-IN" b="1" u="sng" dirty="0"/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6491C203-208C-2230-C1C5-A716453159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Footer Placeholder 5">
            <a:extLst>
              <a:ext uri="{FF2B5EF4-FFF2-40B4-BE49-F238E27FC236}">
                <a16:creationId xmlns:a16="http://schemas.microsoft.com/office/drawing/2014/main" id="{0520FB7B-2F96-CC1A-10C6-D948607E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C7C4C37C-58B1-ACE7-0BD9-CE48C08179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F033A3-CFB7-458C-BEFC-2C53F2BDC8B2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726" name="Content Placeholder 2">
            <a:extLst>
              <a:ext uri="{FF2B5EF4-FFF2-40B4-BE49-F238E27FC236}">
                <a16:creationId xmlns:a16="http://schemas.microsoft.com/office/drawing/2014/main" id="{0F9CBD8E-7300-E800-2F40-8F5685BD84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CBW (Convert Byte to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This instruction converts byte in AL to word in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The conversion is done by extending the sign bit of AL throughout AH.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CWD (Convert Word to Double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This instruction converts word in AX to double word in DX :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The conversion is done by extending the sign bit of AX throughout DX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D431A5-074F-8611-AFE5-CE459209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3. Bit Manipulation Instructions</a:t>
            </a:r>
            <a:endParaRPr lang="en-IN" altLang="en-US" b="1"/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D9319CA4-46EF-98F3-4304-441EB6FBA1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Footer Placeholder 5">
            <a:extLst>
              <a:ext uri="{FF2B5EF4-FFF2-40B4-BE49-F238E27FC236}">
                <a16:creationId xmlns:a16="http://schemas.microsoft.com/office/drawing/2014/main" id="{1D51ED52-6AB2-64B5-1C12-4C223372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7B52D1E5-E097-61EF-65BB-B02703348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98B8C3-12C2-465B-992F-961ADFF64643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750" name="Content Placeholder 2">
            <a:extLst>
              <a:ext uri="{FF2B5EF4-FFF2-40B4-BE49-F238E27FC236}">
                <a16:creationId xmlns:a16="http://schemas.microsoft.com/office/drawing/2014/main" id="{26CC7AA4-D0B3-EE38-F906-C1AB2FC8F1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/>
              <a:t>These instructions are used at the bit level.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/>
              <a:t>These instructions can be used for: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Testing a zero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Set or reset a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Shift bits across registers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F4C131F-3BEA-F80E-BDC4-89B2C907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Bit Manipulation Instructions (Conti...)</a:t>
            </a:r>
            <a:endParaRPr lang="en-IN" b="1" dirty="0"/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id="{F4749CC3-8879-B930-1A09-B350574EF7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Footer Placeholder 5">
            <a:extLst>
              <a:ext uri="{FF2B5EF4-FFF2-40B4-BE49-F238E27FC236}">
                <a16:creationId xmlns:a16="http://schemas.microsoft.com/office/drawing/2014/main" id="{6E1BABE4-F8E4-25B6-2B19-20916C70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421F4300-D1AA-F1B7-A42B-585391464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03B0B4-DECD-4FCB-A125-A44CD07914BC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774" name="Content Placeholder 2">
            <a:extLst>
              <a:ext uri="{FF2B5EF4-FFF2-40B4-BE49-F238E27FC236}">
                <a16:creationId xmlns:a16="http://schemas.microsoft.com/office/drawing/2014/main" id="{F11C317F-7FE1-C3CC-C31C-E906F89B4C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NOT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complements each bit of Src to produce 1’s complement of the specified operand.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The operand can be a register or memory location.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D21855F-01CF-4B6C-2FB1-3ECBCC55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6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Bit Manipulation Instructions (Conti...)</a:t>
            </a:r>
            <a:endParaRPr lang="en-IN" b="1" dirty="0"/>
          </a:p>
        </p:txBody>
      </p:sp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1530982B-6448-F829-2E9D-9DE9744AB9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Footer Placeholder 5">
            <a:extLst>
              <a:ext uri="{FF2B5EF4-FFF2-40B4-BE49-F238E27FC236}">
                <a16:creationId xmlns:a16="http://schemas.microsoft.com/office/drawing/2014/main" id="{77CBEBA4-B440-EA9B-5FF0-021AC842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CC8281BA-0636-A317-8E70-3C6F61916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48B1A3-A6B6-4F7C-9CE3-4BB5FE2CCAC8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798" name="Content Placeholder 2">
            <a:extLst>
              <a:ext uri="{FF2B5EF4-FFF2-40B4-BE49-F238E27FC236}">
                <a16:creationId xmlns:a16="http://schemas.microsoft.com/office/drawing/2014/main" id="{6590F7E6-D256-DE64-3671-5C3FA1EF02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AND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performs AND operation of Des and Src.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Src can be immediate number,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PF, SF and ZF are updated.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4388A0C-877C-207F-A0F2-6ACD2D9B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Bit Manipulation Instructions (Conti...)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4819" name="Date Placeholder 3">
            <a:extLst>
              <a:ext uri="{FF2B5EF4-FFF2-40B4-BE49-F238E27FC236}">
                <a16:creationId xmlns:a16="http://schemas.microsoft.com/office/drawing/2014/main" id="{3C4DF2CB-304D-8FFB-CF57-27F1BBCF5E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Footer Placeholder 5">
            <a:extLst>
              <a:ext uri="{FF2B5EF4-FFF2-40B4-BE49-F238E27FC236}">
                <a16:creationId xmlns:a16="http://schemas.microsoft.com/office/drawing/2014/main" id="{E7F29DBF-9FC9-4FDE-1F2E-5C8EBAAE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4A1B0251-289A-A4E6-71E9-7E49B4DEC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BD46D8-BF8D-42D9-A733-A29A9C3FC85A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544BE0D-C1DF-8A00-76C7-2B2C66171F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b="1" dirty="0"/>
              <a:t>OR Des, </a:t>
            </a:r>
            <a:r>
              <a:rPr lang="en-US" sz="3200" b="1" dirty="0" err="1"/>
              <a:t>Src</a:t>
            </a:r>
            <a:r>
              <a:rPr lang="en-US" sz="3200" b="1" dirty="0"/>
              <a:t>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It performs OR operation of Des and </a:t>
            </a:r>
            <a:r>
              <a:rPr lang="en-US" sz="3200" dirty="0" err="1"/>
              <a:t>Src</a:t>
            </a:r>
            <a:r>
              <a:rPr lang="en-US" sz="3200" dirty="0"/>
              <a:t>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 err="1"/>
              <a:t>Src</a:t>
            </a:r>
            <a:r>
              <a:rPr lang="en-US" sz="3200" dirty="0"/>
              <a:t> can be immediate number, register or memory location.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Des can be register or memory location.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Both operands cannot be memory locations at the same time.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CF and OF become zero after the operation.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/>
              <a:t>PF, SF and ZF are updated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36C8B01-5BF7-01E7-64C5-D5802412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Bit Manipulation Instructions (Conti...)</a:t>
            </a:r>
            <a:endParaRPr lang="en-IN" b="1" dirty="0"/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3D1222D2-72E6-0865-FBFC-7A7D312CEB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Footer Placeholder 5">
            <a:extLst>
              <a:ext uri="{FF2B5EF4-FFF2-40B4-BE49-F238E27FC236}">
                <a16:creationId xmlns:a16="http://schemas.microsoft.com/office/drawing/2014/main" id="{B4C735E9-E285-37B1-0597-9E93017C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83EE5C45-A242-701A-7842-A703BB86D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EB8760-01EF-4D72-9D39-4F4701A39457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846" name="Content Placeholder 2">
            <a:extLst>
              <a:ext uri="{FF2B5EF4-FFF2-40B4-BE49-F238E27FC236}">
                <a16:creationId xmlns:a16="http://schemas.microsoft.com/office/drawing/2014/main" id="{050AAEDD-2BAC-F04C-00B5-840577CABF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XOR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performs XOR operation of Des and Src.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Src can be immediate number,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PF, SF and ZF are updated.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C641C91-CA57-96B6-FCC9-715AC9B3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Bit Manipulation Instructions (Conti...)</a:t>
            </a:r>
            <a:endParaRPr lang="en-IN" b="1" dirty="0"/>
          </a:p>
        </p:txBody>
      </p:sp>
      <p:sp>
        <p:nvSpPr>
          <p:cNvPr id="36867" name="Date Placeholder 3">
            <a:extLst>
              <a:ext uri="{FF2B5EF4-FFF2-40B4-BE49-F238E27FC236}">
                <a16:creationId xmlns:a16="http://schemas.microsoft.com/office/drawing/2014/main" id="{3CFBEB99-B7FB-9210-E50D-3B85B5E570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Footer Placeholder 5">
            <a:extLst>
              <a:ext uri="{FF2B5EF4-FFF2-40B4-BE49-F238E27FC236}">
                <a16:creationId xmlns:a16="http://schemas.microsoft.com/office/drawing/2014/main" id="{C6924470-66EC-6977-6FB3-FA619635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4AE8D35D-7693-084E-DC08-EB832B724C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68F51A-FCA4-4CD7-9215-9BB536A8F50E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70" name="Content Placeholder 2">
            <a:extLst>
              <a:ext uri="{FF2B5EF4-FFF2-40B4-BE49-F238E27FC236}">
                <a16:creationId xmlns:a16="http://schemas.microsoft.com/office/drawing/2014/main" id="{BC37F841-8B93-021A-03C1-36B7060921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/>
              <a:t>SHL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It shift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It puts zero(s) in LSBs.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MSB is shifted into carry flag.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However, if the number of bits to be shifted is more than 1, then the count is put in CL register.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5897DF1-A724-33CC-F945-111447B8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Classification of Instruction Set</a:t>
            </a:r>
            <a:endParaRPr lang="en-IN" altLang="en-US" b="1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3C23DEE5-18CE-376C-59DA-ACEB1FFD1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B97B4C-161F-4B8A-8918-CAEDB417BF9D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3C3FEE8E-A6DA-B874-0D02-0DF2D260B5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400"/>
              <a:t>Data Transfer Instruction</a:t>
            </a:r>
            <a:r>
              <a:rPr lang="en-IN" altLang="en-US" sz="3400"/>
              <a:t>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400"/>
              <a:t>Arithmetic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400"/>
              <a:t>Bit Manipulation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400"/>
              <a:t>Program Control / Transfer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400"/>
              <a:t>String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400"/>
              <a:t>Processor Control Instructions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C92435D-A199-5816-A4AE-08A86B35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6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Bit Manipulation Instructions (Conti...)</a:t>
            </a:r>
            <a:endParaRPr lang="en-IN" b="1" dirty="0"/>
          </a:p>
        </p:txBody>
      </p:sp>
      <p:sp>
        <p:nvSpPr>
          <p:cNvPr id="37891" name="Date Placeholder 3">
            <a:extLst>
              <a:ext uri="{FF2B5EF4-FFF2-40B4-BE49-F238E27FC236}">
                <a16:creationId xmlns:a16="http://schemas.microsoft.com/office/drawing/2014/main" id="{C2138EF3-0905-3846-C749-92DB3AB8FE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Footer Placeholder 5">
            <a:extLst>
              <a:ext uri="{FF2B5EF4-FFF2-40B4-BE49-F238E27FC236}">
                <a16:creationId xmlns:a16="http://schemas.microsoft.com/office/drawing/2014/main" id="{14895587-7DF4-E94D-294A-87FFFD53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4A667884-803F-B5A8-2757-687FCAAF6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034AF0-974B-4533-AB3C-3B3C60F30474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894" name="Content Placeholder 2">
            <a:extLst>
              <a:ext uri="{FF2B5EF4-FFF2-40B4-BE49-F238E27FC236}">
                <a16:creationId xmlns:a16="http://schemas.microsoft.com/office/drawing/2014/main" id="{02E1B3A7-572E-1ECA-B845-807187BFF3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SHR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shift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puts zero(s) in MSBs.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LSB is shifted into carry flag.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However, if the number of bits to be shifted is more than 1, then the count is put in CL register.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F2E4E31-05E1-0030-3077-25ECA80C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Bit Manipulation Instructions (Conti...)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8915" name="Date Placeholder 3">
            <a:extLst>
              <a:ext uri="{FF2B5EF4-FFF2-40B4-BE49-F238E27FC236}">
                <a16:creationId xmlns:a16="http://schemas.microsoft.com/office/drawing/2014/main" id="{59172590-21F5-B259-C119-21B82D2ECB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Footer Placeholder 5">
            <a:extLst>
              <a:ext uri="{FF2B5EF4-FFF2-40B4-BE49-F238E27FC236}">
                <a16:creationId xmlns:a16="http://schemas.microsoft.com/office/drawing/2014/main" id="{A84BE8D2-5F8C-7327-396D-CBF605A5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8917" name="Slide Number Placeholder 4">
            <a:extLst>
              <a:ext uri="{FF2B5EF4-FFF2-40B4-BE49-F238E27FC236}">
                <a16:creationId xmlns:a16="http://schemas.microsoft.com/office/drawing/2014/main" id="{A68D5162-876A-A5BE-2F3A-107FD66EF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9AF6B-D4E6-4DA5-89E3-48606468165E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8" name="Content Placeholder 2">
            <a:extLst>
              <a:ext uri="{FF2B5EF4-FFF2-40B4-BE49-F238E27FC236}">
                <a16:creationId xmlns:a16="http://schemas.microsoft.com/office/drawing/2014/main" id="{8E39ED6E-B736-36EE-DD06-85125F7A07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/>
              <a:t>ROL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It rotates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MSB is transferred to LSB and also to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However, if the number of bits to be shifted is more than 1, then the count is put in CL register.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1F092D1-6F08-8C99-35E3-66315C60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Bit Manipulation Instructions (Conti...)</a:t>
            </a:r>
            <a:endParaRPr lang="en-IN" b="1" dirty="0"/>
          </a:p>
        </p:txBody>
      </p:sp>
      <p:sp>
        <p:nvSpPr>
          <p:cNvPr id="39939" name="Date Placeholder 3">
            <a:extLst>
              <a:ext uri="{FF2B5EF4-FFF2-40B4-BE49-F238E27FC236}">
                <a16:creationId xmlns:a16="http://schemas.microsoft.com/office/drawing/2014/main" id="{AB6E8027-701D-92E6-1478-69DF917A90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Footer Placeholder 5">
            <a:extLst>
              <a:ext uri="{FF2B5EF4-FFF2-40B4-BE49-F238E27FC236}">
                <a16:creationId xmlns:a16="http://schemas.microsoft.com/office/drawing/2014/main" id="{218860E7-38F2-6D7B-A694-3E5273B8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90FC48A7-4BFB-31C2-1EC4-018D2AA24A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FA6E71-A349-4BA8-AC81-75053BD13081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942" name="Content Placeholder 2">
            <a:extLst>
              <a:ext uri="{FF2B5EF4-FFF2-40B4-BE49-F238E27FC236}">
                <a16:creationId xmlns:a16="http://schemas.microsoft.com/office/drawing/2014/main" id="{C5BB4F5B-7ED1-A9B1-80C3-8DDBAF54BD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ROR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rotates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LSB is transferred to MSB and also to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However, if the number of bits to be shifted is more than 1, then the count is put in CL register.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80590A4-4DD9-07AB-4D3A-3CE7F342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4. Program Control / Transfer Instructions</a:t>
            </a:r>
            <a:endParaRPr lang="en-IN" altLang="en-US" sz="3600" b="1"/>
          </a:p>
        </p:txBody>
      </p:sp>
      <p:sp>
        <p:nvSpPr>
          <p:cNvPr id="40963" name="Date Placeholder 3">
            <a:extLst>
              <a:ext uri="{FF2B5EF4-FFF2-40B4-BE49-F238E27FC236}">
                <a16:creationId xmlns:a16="http://schemas.microsoft.com/office/drawing/2014/main" id="{4FF627DE-A91C-00ED-9BF6-11AE4DD0FF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Footer Placeholder 5">
            <a:extLst>
              <a:ext uri="{FF2B5EF4-FFF2-40B4-BE49-F238E27FC236}">
                <a16:creationId xmlns:a16="http://schemas.microsoft.com/office/drawing/2014/main" id="{F442719C-8E56-CDF7-4907-32A5F637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0965" name="Slide Number Placeholder 4">
            <a:extLst>
              <a:ext uri="{FF2B5EF4-FFF2-40B4-BE49-F238E27FC236}">
                <a16:creationId xmlns:a16="http://schemas.microsoft.com/office/drawing/2014/main" id="{5C6F7B0B-25F5-82FC-09B3-FFCD91FE7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A5ADB0-BB62-4874-9DD9-7493A8A93524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966" name="Content Placeholder 2">
            <a:extLst>
              <a:ext uri="{FF2B5EF4-FFF2-40B4-BE49-F238E27FC236}">
                <a16:creationId xmlns:a16="http://schemas.microsoft.com/office/drawing/2014/main" id="{967B3AE5-6339-248B-DFA8-D4DA3F2877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/>
              <a:t>These instructions cause change in the sequence of the execution of instruction.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/>
              <a:t>This change can be through a condition or sometimes unconditional.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/>
              <a:t>The conditions are represented by flags.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66FE533-0066-20E6-9972-A9A8E242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000" b="1"/>
              <a:t>Program  Control / Transfer Instructions(Conti…)</a:t>
            </a:r>
            <a:endParaRPr lang="en-IN" altLang="en-US" sz="3000" b="1"/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290580FA-1A9C-32C4-A8B0-FAB8955333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Footer Placeholder 5">
            <a:extLst>
              <a:ext uri="{FF2B5EF4-FFF2-40B4-BE49-F238E27FC236}">
                <a16:creationId xmlns:a16="http://schemas.microsoft.com/office/drawing/2014/main" id="{4D3363C8-2854-F6AE-0EC3-B1FB0A1C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1989" name="Slide Number Placeholder 4">
            <a:extLst>
              <a:ext uri="{FF2B5EF4-FFF2-40B4-BE49-F238E27FC236}">
                <a16:creationId xmlns:a16="http://schemas.microsoft.com/office/drawing/2014/main" id="{55F7C430-5B2B-1086-F5DB-20C3A568C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07D61-F8B1-47F6-9BD3-0C3760AD3055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990" name="Content Placeholder 2">
            <a:extLst>
              <a:ext uri="{FF2B5EF4-FFF2-40B4-BE49-F238E27FC236}">
                <a16:creationId xmlns:a16="http://schemas.microsoft.com/office/drawing/2014/main" id="{CE3E2354-1EC9-9A73-8F12-860FCD8E2E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/>
              <a:t>CALL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This instruction is used to call a subroutine or function or procedure.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The address of next instruction after CALL is saved onto stack.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b="1"/>
              <a:t>RET: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It returns the control from procedure to calling program.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Every CALL instruction should have a RET.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3304A3-B486-FD96-C619-B365B36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Program control / Transfer Instructions(Conti…)</a:t>
            </a:r>
            <a:endParaRPr lang="en-IN" sz="3600" b="1" dirty="0"/>
          </a:p>
        </p:txBody>
      </p:sp>
      <p:sp>
        <p:nvSpPr>
          <p:cNvPr id="43011" name="Date Placeholder 3">
            <a:extLst>
              <a:ext uri="{FF2B5EF4-FFF2-40B4-BE49-F238E27FC236}">
                <a16:creationId xmlns:a16="http://schemas.microsoft.com/office/drawing/2014/main" id="{1E17B7EE-CB16-5E2E-3A66-68B6106B81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Footer Placeholder 5">
            <a:extLst>
              <a:ext uri="{FF2B5EF4-FFF2-40B4-BE49-F238E27FC236}">
                <a16:creationId xmlns:a16="http://schemas.microsoft.com/office/drawing/2014/main" id="{56E7C739-3EE2-2565-092C-3B04A4DE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3013" name="Slide Number Placeholder 4">
            <a:extLst>
              <a:ext uri="{FF2B5EF4-FFF2-40B4-BE49-F238E27FC236}">
                <a16:creationId xmlns:a16="http://schemas.microsoft.com/office/drawing/2014/main" id="{969C337A-0399-7937-D507-73420DBC9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FEEDF4-0F69-4843-A624-2BEBBE908865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8A2EA213-8B30-A09D-1292-3E22D7B071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47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6300" b="1" dirty="0"/>
              <a:t>Jump: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120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Char char="Ø"/>
              <a:defRPr/>
            </a:pPr>
            <a:r>
              <a:rPr lang="en-US" sz="6300" b="1" dirty="0"/>
              <a:t>  Conditional Jump Instructions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120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Char char="Ø"/>
              <a:defRPr/>
            </a:pPr>
            <a:r>
              <a:rPr lang="en-US" sz="6300" b="1" dirty="0"/>
              <a:t> Conditional Jump Instructions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5800" b="1" dirty="0"/>
              <a:t>JMP Des: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5800" dirty="0"/>
              <a:t>This instruction is used for unconditional jump from one place to another.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5800" b="1" dirty="0" err="1"/>
              <a:t>Jxx</a:t>
            </a:r>
            <a:r>
              <a:rPr lang="en-US" sz="5800" b="1" dirty="0"/>
              <a:t> Des (Conditional Jump):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5800" dirty="0"/>
              <a:t>All the conditional jumps follow some conditional statements or any instruction that affects the flag.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3786B62-1276-4573-EDBD-32367F8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b="1" dirty="0"/>
              <a:t>Conditional Jump Table</a:t>
            </a:r>
            <a:endParaRPr lang="en-IN" sz="3000" b="1" dirty="0"/>
          </a:p>
        </p:txBody>
      </p:sp>
      <p:sp>
        <p:nvSpPr>
          <p:cNvPr id="44035" name="Footer Placeholder 5">
            <a:extLst>
              <a:ext uri="{FF2B5EF4-FFF2-40B4-BE49-F238E27FC236}">
                <a16:creationId xmlns:a16="http://schemas.microsoft.com/office/drawing/2014/main" id="{D082B25E-86ED-3983-763D-27BE19DB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854AF35A-7EE4-6D74-4AF3-225E8FA56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850FC4-7525-4FEB-BB5B-A55023FC8141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35C86AF-C7D7-D8E9-1383-ACAE359CC80D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066800" y="609600"/>
          <a:ext cx="7086600" cy="6557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38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Mnemonic</a:t>
                      </a:r>
                      <a:endParaRPr lang="en-IN" sz="2300" dirty="0">
                        <a:solidFill>
                          <a:schemeClr val="tx1"/>
                        </a:solidFill>
                      </a:endParaRPr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300" dirty="0">
                        <a:solidFill>
                          <a:schemeClr val="tx1"/>
                        </a:solidFill>
                      </a:endParaRPr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Jump Condition</a:t>
                      </a:r>
                      <a:endParaRPr lang="en-IN" sz="2300" dirty="0">
                        <a:solidFill>
                          <a:schemeClr val="tx1"/>
                        </a:solidFill>
                      </a:endParaRPr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JA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Above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CF = 0 and ZF = 0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JAE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Above or Equal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CF = 0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JB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Below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CF = 1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JBE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Below or Equal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CF = 1 or ZF = 1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JC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Carry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CF = 1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JE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Equal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ZF =</a:t>
                      </a:r>
                      <a:r>
                        <a:rPr lang="en-US" sz="2300" baseline="0" dirty="0"/>
                        <a:t> 1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JNC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Not</a:t>
                      </a:r>
                      <a:r>
                        <a:rPr lang="en-US" sz="2300" baseline="0" dirty="0"/>
                        <a:t> Carry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CF = 0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JNE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Not</a:t>
                      </a:r>
                      <a:r>
                        <a:rPr lang="en-US" sz="2300" baseline="0" dirty="0"/>
                        <a:t> Equal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ZF = 0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JNZ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Not</a:t>
                      </a:r>
                      <a:r>
                        <a:rPr lang="en-US" sz="2300" baseline="0" dirty="0"/>
                        <a:t> Zero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ZF = 0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JPE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Parity Even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PF = 1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JPO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 Parity Odd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PF = 0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r>
                        <a:rPr lang="en-US" sz="2300" dirty="0"/>
                        <a:t>JZ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Jump if</a:t>
                      </a:r>
                      <a:r>
                        <a:rPr lang="en-US" sz="2300" baseline="0" dirty="0"/>
                        <a:t> Zero</a:t>
                      </a:r>
                      <a:endParaRPr lang="en-IN" sz="2300" dirty="0"/>
                    </a:p>
                  </a:txBody>
                  <a:tcPr marT="47985" marB="4798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ZF = 1</a:t>
                      </a:r>
                      <a:endParaRPr lang="en-IN" sz="2300" dirty="0"/>
                    </a:p>
                  </a:txBody>
                  <a:tcPr marT="47985" marB="4798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B339E306-C475-7463-D840-B843DE6B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Program control / Transfer Instructions(Conti…)</a:t>
            </a:r>
            <a:endParaRPr lang="en-IN" sz="3600" b="1" dirty="0"/>
          </a:p>
        </p:txBody>
      </p:sp>
      <p:sp>
        <p:nvSpPr>
          <p:cNvPr id="45059" name="Date Placeholder 3">
            <a:extLst>
              <a:ext uri="{FF2B5EF4-FFF2-40B4-BE49-F238E27FC236}">
                <a16:creationId xmlns:a16="http://schemas.microsoft.com/office/drawing/2014/main" id="{3F14B530-24BD-C0FF-C176-87AB0EA94D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Footer Placeholder 5">
            <a:extLst>
              <a:ext uri="{FF2B5EF4-FFF2-40B4-BE49-F238E27FC236}">
                <a16:creationId xmlns:a16="http://schemas.microsoft.com/office/drawing/2014/main" id="{A5F9B157-B6EA-BBC4-42CA-4B5194B1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5061" name="Slide Number Placeholder 4">
            <a:extLst>
              <a:ext uri="{FF2B5EF4-FFF2-40B4-BE49-F238E27FC236}">
                <a16:creationId xmlns:a16="http://schemas.microsoft.com/office/drawing/2014/main" id="{627794E7-0908-6C16-3193-AD0CE7AE6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404E0B-70CC-4666-8D96-EC86D89969B2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062" name="Content Placeholder 2">
            <a:extLst>
              <a:ext uri="{FF2B5EF4-FFF2-40B4-BE49-F238E27FC236}">
                <a16:creationId xmlns:a16="http://schemas.microsoft.com/office/drawing/2014/main" id="{21E2633B-ADB3-AACA-4F74-79759AA3EB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/>
              <a:t>Loop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This is a looping instruction.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The number of times looping is required is placed in the CX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With each iteration, the contents of CX are decremented.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/>
              <a:t>ZF is checked whether to loop again or not.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4C7F13F-7006-BDC2-9FBC-392A5EB9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sz="3400" b="1"/>
              <a:t>5. String Instructions</a:t>
            </a:r>
            <a:endParaRPr lang="en-IN" altLang="en-US" sz="3400" b="1"/>
          </a:p>
        </p:txBody>
      </p:sp>
      <p:sp>
        <p:nvSpPr>
          <p:cNvPr id="46083" name="Date Placeholder 3">
            <a:extLst>
              <a:ext uri="{FF2B5EF4-FFF2-40B4-BE49-F238E27FC236}">
                <a16:creationId xmlns:a16="http://schemas.microsoft.com/office/drawing/2014/main" id="{D4026AEB-EEBE-C9ED-F7EA-D87E226EAC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Footer Placeholder 5">
            <a:extLst>
              <a:ext uri="{FF2B5EF4-FFF2-40B4-BE49-F238E27FC236}">
                <a16:creationId xmlns:a16="http://schemas.microsoft.com/office/drawing/2014/main" id="{1BE66F15-1CAC-527A-C648-66CEA7FB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6085" name="Slide Number Placeholder 4">
            <a:extLst>
              <a:ext uri="{FF2B5EF4-FFF2-40B4-BE49-F238E27FC236}">
                <a16:creationId xmlns:a16="http://schemas.microsoft.com/office/drawing/2014/main" id="{1E880306-015E-46B5-EA19-B84CC5BBF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3CEB44-95BE-403D-B58F-ACDEBC4445F6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086" name="Content Placeholder 2">
            <a:extLst>
              <a:ext uri="{FF2B5EF4-FFF2-40B4-BE49-F238E27FC236}">
                <a16:creationId xmlns:a16="http://schemas.microsoft.com/office/drawing/2014/main" id="{4624A707-4772-3069-E1FC-3680267DD2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/>
              <a:t>String in assembly language is just a sequentially stored bytes or words.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/>
              <a:t>There are very strong set of string instructions in 8086.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/>
              <a:t>By using these string instructions, the size of the program is considerably reduced.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F27B820-E9B5-2091-7F3A-93FDFF82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String Instructions (Conti..)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47107" name="Date Placeholder 3">
            <a:extLst>
              <a:ext uri="{FF2B5EF4-FFF2-40B4-BE49-F238E27FC236}">
                <a16:creationId xmlns:a16="http://schemas.microsoft.com/office/drawing/2014/main" id="{A7B75EB1-681F-0EF0-6479-2FFEF55AE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Footer Placeholder 5">
            <a:extLst>
              <a:ext uri="{FF2B5EF4-FFF2-40B4-BE49-F238E27FC236}">
                <a16:creationId xmlns:a16="http://schemas.microsoft.com/office/drawing/2014/main" id="{D2691728-5B77-343C-8987-83EC07BB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7109" name="Slide Number Placeholder 4">
            <a:extLst>
              <a:ext uri="{FF2B5EF4-FFF2-40B4-BE49-F238E27FC236}">
                <a16:creationId xmlns:a16="http://schemas.microsoft.com/office/drawing/2014/main" id="{7CB04A7C-B08A-3836-4C64-029BB52829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72D9B-48C2-450A-B872-D5A196616D18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110" name="Content Placeholder 2">
            <a:extLst>
              <a:ext uri="{FF2B5EF4-FFF2-40B4-BE49-F238E27FC236}">
                <a16:creationId xmlns:a16="http://schemas.microsoft.com/office/drawing/2014/main" id="{6E4160E3-B586-986F-709B-B60DB844E7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CMPS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compares the string bytes or words.</a:t>
            </a:r>
          </a:p>
          <a:p>
            <a:pPr eaLnBrk="1" hangingPunct="1">
              <a:spcAft>
                <a:spcPts val="1200"/>
              </a:spcAft>
            </a:pPr>
            <a:endParaRPr lang="en-US" altLang="en-US" sz="3200"/>
          </a:p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SCAS String: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scans a string.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compares the String with byte in AL or with word in AX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067E22E-EFD2-11A1-2519-CDC7FA57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b="1"/>
              <a:t>1. Data Transfer Instructions</a:t>
            </a:r>
            <a:endParaRPr lang="en-IN" altLang="en-US" b="1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EC725B50-D3B2-9A88-A5D0-AEA10BC13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4A418D-DEAE-4A53-96D5-3C889C2049E2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4D1A6696-0A73-2A72-883B-B1FB3A2880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400"/>
              <a:t>These instructions are used to transfer data from source to destination.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400"/>
              <a:t>The operand can be a constant, memory location, register or I/O port address.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4781C1B-92F1-986A-E2E7-BCA107EB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String Instructions (Conti..)</a:t>
            </a:r>
            <a:endParaRPr lang="en-IN" altLang="en-US" b="1"/>
          </a:p>
        </p:txBody>
      </p:sp>
      <p:sp>
        <p:nvSpPr>
          <p:cNvPr id="48131" name="Date Placeholder 3">
            <a:extLst>
              <a:ext uri="{FF2B5EF4-FFF2-40B4-BE49-F238E27FC236}">
                <a16:creationId xmlns:a16="http://schemas.microsoft.com/office/drawing/2014/main" id="{32A7D002-8031-F008-1799-4E0AC10CCB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Footer Placeholder 5">
            <a:extLst>
              <a:ext uri="{FF2B5EF4-FFF2-40B4-BE49-F238E27FC236}">
                <a16:creationId xmlns:a16="http://schemas.microsoft.com/office/drawing/2014/main" id="{9C68C242-7FA1-5309-DC4E-AEEF51DE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ABB46F0C-22F5-7733-3955-8BF6CC49B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80D3FB-5BEE-4DE8-937B-2EC06DDC8074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134" name="Content Placeholder 2">
            <a:extLst>
              <a:ext uri="{FF2B5EF4-FFF2-40B4-BE49-F238E27FC236}">
                <a16:creationId xmlns:a16="http://schemas.microsoft.com/office/drawing/2014/main" id="{9CFC4CD1-3343-E8BE-A28D-DADB2831BB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MOVS / MOVSB / MOVSW: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causes moving of byte or word from one string to another.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In this instruction, the source string is in Data Segment and destination string is in Extra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SI and DI store the offset values for source and destination index.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83C3619-5598-B625-4CD0-C4CCE5B5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String Instructions (Conti..)</a:t>
            </a:r>
            <a:endParaRPr lang="en-IN" altLang="en-US" b="1"/>
          </a:p>
        </p:txBody>
      </p:sp>
      <p:sp>
        <p:nvSpPr>
          <p:cNvPr id="49155" name="Date Placeholder 3">
            <a:extLst>
              <a:ext uri="{FF2B5EF4-FFF2-40B4-BE49-F238E27FC236}">
                <a16:creationId xmlns:a16="http://schemas.microsoft.com/office/drawing/2014/main" id="{BB73BCD6-9A58-78E5-647E-6B3F5115C1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Footer Placeholder 5">
            <a:extLst>
              <a:ext uri="{FF2B5EF4-FFF2-40B4-BE49-F238E27FC236}">
                <a16:creationId xmlns:a16="http://schemas.microsoft.com/office/drawing/2014/main" id="{D3E465D7-17DB-E43A-FD23-E1A3DDDA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49157" name="Slide Number Placeholder 4">
            <a:extLst>
              <a:ext uri="{FF2B5EF4-FFF2-40B4-BE49-F238E27FC236}">
                <a16:creationId xmlns:a16="http://schemas.microsoft.com/office/drawing/2014/main" id="{B9378C12-2A82-E354-0B6C-3139FBDD0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174E42-F7B9-4B12-84A1-C3AC26174D4E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158" name="Content Placeholder 2">
            <a:extLst>
              <a:ext uri="{FF2B5EF4-FFF2-40B4-BE49-F238E27FC236}">
                <a16:creationId xmlns:a16="http://schemas.microsoft.com/office/drawing/2014/main" id="{D177980E-2862-0E21-07A6-BF53E03CB0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REP (Repeat):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This is an instruction prefix.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causes the repetition of the instruction until CX becomes zero.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E.g.: REP MOVSB STR1, STR2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200"/>
              <a:t>It copies byte by byte contents.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200"/>
              <a:t>REP repeats the operation  MOVSB until CX becomes zero.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EF8767D-7D2E-40E4-A5C0-B2E08850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altLang="en-US" sz="3600" b="1"/>
              <a:t>6. Processor Control Instructions</a:t>
            </a:r>
            <a:endParaRPr lang="en-IN" altLang="en-US" sz="3600" b="1"/>
          </a:p>
        </p:txBody>
      </p:sp>
      <p:sp>
        <p:nvSpPr>
          <p:cNvPr id="50179" name="Date Placeholder 3">
            <a:extLst>
              <a:ext uri="{FF2B5EF4-FFF2-40B4-BE49-F238E27FC236}">
                <a16:creationId xmlns:a16="http://schemas.microsoft.com/office/drawing/2014/main" id="{21465C38-5CF5-3E21-54FA-222A433B15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Footer Placeholder 5">
            <a:extLst>
              <a:ext uri="{FF2B5EF4-FFF2-40B4-BE49-F238E27FC236}">
                <a16:creationId xmlns:a16="http://schemas.microsoft.com/office/drawing/2014/main" id="{8C172AE8-7D32-050E-A069-A2A8CA2F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50181" name="Slide Number Placeholder 4">
            <a:extLst>
              <a:ext uri="{FF2B5EF4-FFF2-40B4-BE49-F238E27FC236}">
                <a16:creationId xmlns:a16="http://schemas.microsoft.com/office/drawing/2014/main" id="{42A1AB9F-8136-82D1-11E2-CEC6C4A52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E1C0B4-5D71-4DDE-AF7E-97B700D8643C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182" name="Content Placeholder 2">
            <a:extLst>
              <a:ext uri="{FF2B5EF4-FFF2-40B4-BE49-F238E27FC236}">
                <a16:creationId xmlns:a16="http://schemas.microsoft.com/office/drawing/2014/main" id="{D5EF002A-A9FD-FC69-A067-7A621CA95F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/>
              <a:t>These instructions control the processor itself.</a:t>
            </a:r>
          </a:p>
          <a:p>
            <a:pPr eaLnBrk="1" hangingPunct="1">
              <a:spcAft>
                <a:spcPts val="1200"/>
              </a:spcAft>
              <a:buFont typeface="Wingdings 2" panose="05020102010507070707" pitchFamily="18" charset="2"/>
              <a:buNone/>
            </a:pPr>
            <a:endParaRPr lang="en-US" altLang="en-US" sz="3200"/>
          </a:p>
          <a:p>
            <a:pPr eaLnBrk="1" hangingPunct="1">
              <a:spcAft>
                <a:spcPts val="1200"/>
              </a:spcAft>
            </a:pPr>
            <a:r>
              <a:rPr lang="en-US" altLang="en-US" sz="3200"/>
              <a:t>8086 allows to control certain control flags that: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causes the processing in a certain direction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processor synchronization if more than one microprocessor attached.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40A0D20A-1722-FB06-544F-C018DC2C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1190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Processor Control Instructions(Conti…)</a:t>
            </a:r>
            <a:endParaRPr lang="en-IN" altLang="en-US" sz="3600" b="1"/>
          </a:p>
        </p:txBody>
      </p:sp>
      <p:sp>
        <p:nvSpPr>
          <p:cNvPr id="51203" name="Date Placeholder 3">
            <a:extLst>
              <a:ext uri="{FF2B5EF4-FFF2-40B4-BE49-F238E27FC236}">
                <a16:creationId xmlns:a16="http://schemas.microsoft.com/office/drawing/2014/main" id="{E841377A-9F9F-41F5-8779-DFDB5EE67B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Footer Placeholder 5">
            <a:extLst>
              <a:ext uri="{FF2B5EF4-FFF2-40B4-BE49-F238E27FC236}">
                <a16:creationId xmlns:a16="http://schemas.microsoft.com/office/drawing/2014/main" id="{EBD76504-D048-A5DC-298E-A0A9572B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51205" name="Slide Number Placeholder 4">
            <a:extLst>
              <a:ext uri="{FF2B5EF4-FFF2-40B4-BE49-F238E27FC236}">
                <a16:creationId xmlns:a16="http://schemas.microsoft.com/office/drawing/2014/main" id="{D8823A22-6677-E42E-816B-58CEC893E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0E42C5-8DF2-4E18-92AA-D921286B5003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1206" name="Content Placeholder 2">
            <a:extLst>
              <a:ext uri="{FF2B5EF4-FFF2-40B4-BE49-F238E27FC236}">
                <a16:creationId xmlns:a16="http://schemas.microsoft.com/office/drawing/2014/main" id="{BE56843C-FAB4-B337-3A30-2779BEF210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STC: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sets the carry flag to 1.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CLC: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clears the carry flag to 0.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CMC: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complements the carry flag.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BB86955-D845-1BF0-1D63-C81AFE64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66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Processor Control Instructions(Conti…)</a:t>
            </a:r>
            <a:endParaRPr lang="en-IN" b="1" dirty="0"/>
          </a:p>
        </p:txBody>
      </p:sp>
      <p:sp>
        <p:nvSpPr>
          <p:cNvPr id="52227" name="Date Placeholder 3">
            <a:extLst>
              <a:ext uri="{FF2B5EF4-FFF2-40B4-BE49-F238E27FC236}">
                <a16:creationId xmlns:a16="http://schemas.microsoft.com/office/drawing/2014/main" id="{DD60D45D-5C55-DF22-33E8-2AE46C476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3CSE   2018</a:t>
            </a:r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8" name="Footer Placeholder 5">
            <a:extLst>
              <a:ext uri="{FF2B5EF4-FFF2-40B4-BE49-F238E27FC236}">
                <a16:creationId xmlns:a16="http://schemas.microsoft.com/office/drawing/2014/main" id="{437EBDFC-15F4-DBF7-DDDC-B94E891C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52229" name="Slide Number Placeholder 4">
            <a:extLst>
              <a:ext uri="{FF2B5EF4-FFF2-40B4-BE49-F238E27FC236}">
                <a16:creationId xmlns:a16="http://schemas.microsoft.com/office/drawing/2014/main" id="{3B81FC79-89F3-B45B-515F-B4A441103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E46BC2-CE7F-4C1F-A4F4-B9D06E93F341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230" name="Content Placeholder 2">
            <a:extLst>
              <a:ext uri="{FF2B5EF4-FFF2-40B4-BE49-F238E27FC236}">
                <a16:creationId xmlns:a16="http://schemas.microsoft.com/office/drawing/2014/main" id="{5B83532D-DD8F-B1D7-7AB5-98B6148C1A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STD: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sets the direction flag to 1.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altLang="en-US" sz="3000"/>
              <a:t>If it is set, string bytes are accessed from higher memory address to lower memory address.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3000" b="1"/>
              <a:t>CLD: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000"/>
              <a:t>It clears the direction flag to 0.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altLang="en-US" sz="3000"/>
              <a:t>If it is reset, the string bytes are accessed from lower memory address to higher memory address.</a:t>
            </a:r>
            <a:endParaRPr lang="en-US" altLang="en-US"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7">
            <a:extLst>
              <a:ext uri="{FF2B5EF4-FFF2-40B4-BE49-F238E27FC236}">
                <a16:creationId xmlns:a16="http://schemas.microsoft.com/office/drawing/2014/main" id="{67463D64-3DAC-2587-57FC-B6CC522D1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1903413"/>
            <a:ext cx="1619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218230-892F-BB9F-17AD-B75E85BB1C2D}"/>
              </a:ext>
            </a:extLst>
          </p:cNvPr>
          <p:cNvSpPr/>
          <p:nvPr/>
        </p:nvSpPr>
        <p:spPr>
          <a:xfrm>
            <a:off x="2593682" y="2564358"/>
            <a:ext cx="36547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  <a:cs typeface="Arial" charset="0"/>
              </a:rPr>
              <a:t>Thank You</a:t>
            </a:r>
          </a:p>
        </p:txBody>
      </p:sp>
      <p:sp>
        <p:nvSpPr>
          <p:cNvPr id="53252" name="Date Placeholder 6">
            <a:extLst>
              <a:ext uri="{FF2B5EF4-FFF2-40B4-BE49-F238E27FC236}">
                <a16:creationId xmlns:a16="http://schemas.microsoft.com/office/drawing/2014/main" id="{64E0D0E1-1B7F-C622-2C62-9FFB332B65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2667000" y="6356350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E3390-4EA5-4B82-ADA1-F208C33D163D}" type="datetime5"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30-Nov-22</a:t>
            </a:fld>
            <a:endParaRPr lang="en-IN" altLang="en-US" sz="1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3" name="Footer Placeholder 7">
            <a:extLst>
              <a:ext uri="{FF2B5EF4-FFF2-40B4-BE49-F238E27FC236}">
                <a16:creationId xmlns:a16="http://schemas.microsoft.com/office/drawing/2014/main" id="{A572BFC7-1C77-0B1A-58F1-859BE4B3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VCE</a:t>
            </a:r>
          </a:p>
        </p:txBody>
      </p:sp>
      <p:sp>
        <p:nvSpPr>
          <p:cNvPr id="53254" name="Slide Number Placeholder 3">
            <a:extLst>
              <a:ext uri="{FF2B5EF4-FFF2-40B4-BE49-F238E27FC236}">
                <a16:creationId xmlns:a16="http://schemas.microsoft.com/office/drawing/2014/main" id="{6775E20C-3890-3D81-BF1A-15682F478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D23D07-D7EF-43AF-8D20-1A653801E6E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3BD6240-7A48-ADA5-80A3-C0EA692D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altLang="en-US" b="1"/>
              <a:t>Data Transfer Instructions (Conti..)</a:t>
            </a:r>
            <a:endParaRPr lang="en-IN" altLang="en-US" b="1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16902A83-9D51-86E9-FA2F-C83AAB32D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4C4DCD-91EB-46CE-A67B-5865137F72B3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2E34-E601-B4A8-D060-7EF803B31A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dirty="0">
                <a:solidFill>
                  <a:srgbClr val="FF0000"/>
                </a:solidFill>
              </a:rPr>
              <a:t>MOV Des, </a:t>
            </a:r>
            <a:r>
              <a:rPr lang="en-US" sz="2800" b="1" dirty="0" err="1">
                <a:solidFill>
                  <a:srgbClr val="FF0000"/>
                </a:solidFill>
              </a:rPr>
              <a:t>Src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 err="1"/>
              <a:t>Src</a:t>
            </a:r>
            <a:r>
              <a:rPr lang="en-US" sz="2800" dirty="0"/>
              <a:t> operand can be register, memory location or immediate operand.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/>
              <a:t>Des can be register or memory operand.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/>
              <a:t>Both </a:t>
            </a:r>
            <a:r>
              <a:rPr lang="en-US" sz="2800" dirty="0" err="1"/>
              <a:t>Src</a:t>
            </a:r>
            <a:r>
              <a:rPr lang="en-US" sz="2800" dirty="0"/>
              <a:t> and Des cannot be memory location at the same time.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/>
              <a:t>E.g.:</a:t>
            </a:r>
          </a:p>
          <a:p>
            <a:pPr marL="822960" lvl="2" indent="-246888" eaLnBrk="1" fontAlgn="auto" hangingPunct="1">
              <a:spcBef>
                <a:spcPts val="370"/>
              </a:spcBef>
              <a:spcAft>
                <a:spcPts val="120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800" dirty="0"/>
              <a:t>MOV CX, 037A H</a:t>
            </a:r>
          </a:p>
          <a:p>
            <a:pPr marL="822960" lvl="2" indent="-246888" eaLnBrk="1" fontAlgn="auto" hangingPunct="1">
              <a:spcBef>
                <a:spcPts val="370"/>
              </a:spcBef>
              <a:spcAft>
                <a:spcPts val="120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800" dirty="0"/>
              <a:t>MOV AL, BL</a:t>
            </a:r>
          </a:p>
          <a:p>
            <a:pPr marL="822960" lvl="2" indent="-246888" eaLnBrk="1" fontAlgn="auto" hangingPunct="1">
              <a:spcBef>
                <a:spcPts val="370"/>
              </a:spcBef>
              <a:spcAft>
                <a:spcPts val="120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800" dirty="0"/>
              <a:t>MOV BX, [0301 H]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EDFD754-2B33-02F3-CBC5-76C676A9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Data Transfer Instructions (Conti…)</a:t>
            </a:r>
            <a:endParaRPr lang="en-IN" altLang="en-US" b="1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9D41C135-FA83-E084-40FA-D277CD7419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C2B0FA-27BD-4B87-A5BA-F6A5196AAC83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112E-7F74-3DB2-BEEE-EDC5241AA9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229600" cy="46101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PUSH Operand: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600" dirty="0"/>
              <a:t>It pushes the operand into top of stack.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600" dirty="0"/>
              <a:t>E.g.: PUSH BX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POP Des:</a:t>
            </a:r>
            <a:endParaRPr lang="en-US" dirty="0"/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600" dirty="0"/>
              <a:t>It pops the operand from top of stack to Des.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600" dirty="0"/>
              <a:t>Des can be a general purpose register, segment register (except CS) or memory location.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600" dirty="0"/>
              <a:t>E.g.: POP AX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F67589A-97DC-E09A-BC6B-0C3ACB59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Data Transfer Instructions (Conti..)</a:t>
            </a:r>
            <a:endParaRPr lang="en-IN" altLang="en-US" b="1"/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B5397347-7BD5-0A42-9F0A-A83F856BC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F00D0-FF95-40ED-BE97-85E4F29567E0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340" name="Content Placeholder 2">
            <a:extLst>
              <a:ext uri="{FF2B5EF4-FFF2-40B4-BE49-F238E27FC236}">
                <a16:creationId xmlns:a16="http://schemas.microsoft.com/office/drawing/2014/main" id="{147D5BD8-8D6E-73A6-58BD-85C660B740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200" b="1"/>
              <a:t>XCHG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This instruction exchanges Src with Des.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It cannot exchange two memory locations directly.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200"/>
              <a:t>E.g.: XCHG DX, AX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1A76871-03F2-1A1E-D98A-3012B91A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Data Transfer Instructions (Conti…)</a:t>
            </a:r>
            <a:endParaRPr lang="en-IN" altLang="en-US" b="1"/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BB661532-3559-90BC-9AC3-A37731C73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9E837A-857E-473B-BEDE-921548053FED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4" name="Content Placeholder 2">
            <a:extLst>
              <a:ext uri="{FF2B5EF4-FFF2-40B4-BE49-F238E27FC236}">
                <a16:creationId xmlns:a16="http://schemas.microsoft.com/office/drawing/2014/main" id="{986D1C85-11B7-8557-E68D-A0682F2373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IN Accumulator, Port Address: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transfers the operand from specified port to accumulator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E.g.: IN AX, 0028 H</a:t>
            </a:r>
          </a:p>
          <a:p>
            <a:pPr eaLnBrk="1" hangingPunct="1">
              <a:spcAft>
                <a:spcPts val="1200"/>
              </a:spcAft>
            </a:pPr>
            <a:endParaRPr lang="en-US" altLang="en-US" sz="2800"/>
          </a:p>
          <a:p>
            <a:pPr eaLnBrk="1" hangingPunct="1">
              <a:spcAft>
                <a:spcPts val="1200"/>
              </a:spcAft>
            </a:pPr>
            <a:r>
              <a:rPr lang="en-US" altLang="en-US" sz="2800" b="1"/>
              <a:t>OUT Port Address, Accumulator: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It transfers the operand from accumulator to specified port.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/>
              <a:t>E.g.: OUT 0028 H, 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514D54E-19A2-B412-639B-598D2923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altLang="en-US" b="1"/>
              <a:t>Data Transfer Instructions (Conti…)</a:t>
            </a:r>
            <a:endParaRPr lang="en-IN" altLang="en-US" b="1"/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26FD9649-7446-199A-4D44-E4359D822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79DE3-F8A1-48DD-BBB4-2566625A564D}" type="slidenum">
              <a:rPr lang="en-IN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IN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8" name="Content Placeholder 2">
            <a:extLst>
              <a:ext uri="{FF2B5EF4-FFF2-40B4-BE49-F238E27FC236}">
                <a16:creationId xmlns:a16="http://schemas.microsoft.com/office/drawing/2014/main" id="{5AA83797-CED3-EAF7-D58D-D23A335FA4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3400" b="1"/>
              <a:t>LEA  Register,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400"/>
              <a:t>It loads a 16-bit register with the offset address of the data specified by the Src.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400"/>
              <a:t>E.g.: LEA BX, [DI]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3400"/>
              <a:t>This instruction loads the contents of DI (offset) into the BX register.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2" ma:contentTypeDescription="Create a new document." ma:contentTypeScope="" ma:versionID="82d6e922d95695d15b05bbd1e93c761e">
  <xsd:schema xmlns:xsd="http://www.w3.org/2001/XMLSchema" xmlns:xs="http://www.w3.org/2001/XMLSchema" xmlns:p="http://schemas.microsoft.com/office/2006/metadata/properties" xmlns:ns2="823acd3c-299b-48ad-972b-c3e9d18a86a1" targetNamespace="http://schemas.microsoft.com/office/2006/metadata/properties" ma:root="true" ma:fieldsID="a65bc7e2ce988bf08494466df82f250d" ns2:_="">
    <xsd:import namespace="823acd3c-299b-48ad-972b-c3e9d18a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E8163F-1ED9-4306-ACD6-8290FA87F9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86B66-A6D5-471F-92E3-A085F3ABD298}"/>
</file>

<file path=customXml/itemProps3.xml><?xml version="1.0" encoding="utf-8"?>
<ds:datastoreItem xmlns:ds="http://schemas.openxmlformats.org/officeDocument/2006/customXml" ds:itemID="{C292667B-B3D8-42DB-8496-C8245260C107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146</TotalTime>
  <Words>2597</Words>
  <Application>Microsoft Office PowerPoint</Application>
  <PresentationFormat>On-screen Show (4:3)</PresentationFormat>
  <Paragraphs>427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Equity</vt:lpstr>
      <vt:lpstr>Experiment – 1                  Instruction Set of 8086</vt:lpstr>
      <vt:lpstr>Instruction Set of 8086</vt:lpstr>
      <vt:lpstr>Classification of Instruction Set</vt:lpstr>
      <vt:lpstr>1. Data Transfer Instructions</vt:lpstr>
      <vt:lpstr>Data Transfer Instructions (Conti..)</vt:lpstr>
      <vt:lpstr>Data Transfer Instructions (Conti…)</vt:lpstr>
      <vt:lpstr>Data Transfer Instructions (Conti..)</vt:lpstr>
      <vt:lpstr>Data Transfer Instructions (Conti…)</vt:lpstr>
      <vt:lpstr>Data Transfer Instructions (Conti…)</vt:lpstr>
      <vt:lpstr>Data Transfer Instructions (Conti…)</vt:lpstr>
      <vt:lpstr>2. Arithmetic Instructions</vt:lpstr>
      <vt:lpstr>2. Arithmetic Instructions ( Conti…)</vt:lpstr>
      <vt:lpstr>Arithmetic Instructions ( Conti…)</vt:lpstr>
      <vt:lpstr>Arithmetic Instructions ( Conti…)</vt:lpstr>
      <vt:lpstr>Arithmetic Instructions ( Conti…)</vt:lpstr>
      <vt:lpstr>Arithmetic Instructions ( Conti…)</vt:lpstr>
      <vt:lpstr>Arithmetic Instructions ( Conti…)</vt:lpstr>
      <vt:lpstr>Arithmetic Instructions ( Conti…) </vt:lpstr>
      <vt:lpstr>Arithmetic Instructions ( Conti…)</vt:lpstr>
      <vt:lpstr>Arithmetic Instructions ( Conti…)</vt:lpstr>
      <vt:lpstr>Arithmetic Instructions ( Conti…) </vt:lpstr>
      <vt:lpstr>Arithmetic Instructions ( Conti…)</vt:lpstr>
      <vt:lpstr>Arithmetic Instructions ( Conti…)</vt:lpstr>
      <vt:lpstr>3. Bit Manipulation Instructions</vt:lpstr>
      <vt:lpstr>Bit Manipulation Instructions (Conti...)</vt:lpstr>
      <vt:lpstr>Bit Manipulation Instructions (Conti...)</vt:lpstr>
      <vt:lpstr>Bit Manipulation Instructions (Conti...) </vt:lpstr>
      <vt:lpstr>Bit Manipulation Instructions (Conti...)</vt:lpstr>
      <vt:lpstr>Bit Manipulation Instructions (Conti...)</vt:lpstr>
      <vt:lpstr>Bit Manipulation Instructions (Conti...)</vt:lpstr>
      <vt:lpstr>Bit Manipulation Instructions (Conti...) </vt:lpstr>
      <vt:lpstr>Bit Manipulation Instructions (Conti...)</vt:lpstr>
      <vt:lpstr>4. Program Control / Transfer Instructions</vt:lpstr>
      <vt:lpstr>Program  Control / Transfer Instructions(Conti…)</vt:lpstr>
      <vt:lpstr>Program control / Transfer Instructions(Conti…)</vt:lpstr>
      <vt:lpstr>Conditional Jump Table</vt:lpstr>
      <vt:lpstr>Program control / Transfer Instructions(Conti…)</vt:lpstr>
      <vt:lpstr>5. String Instructions</vt:lpstr>
      <vt:lpstr>String Instructions (Conti..) </vt:lpstr>
      <vt:lpstr>String Instructions (Conti..)</vt:lpstr>
      <vt:lpstr>String Instructions (Conti..)</vt:lpstr>
      <vt:lpstr>6. Processor Control Instructions</vt:lpstr>
      <vt:lpstr>Processor Control Instructions(Conti…)</vt:lpstr>
      <vt:lpstr>Processor Control Instructions(Conti…)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TECHNO</dc:creator>
  <cp:lastModifiedBy>B.Syamala</cp:lastModifiedBy>
  <cp:revision>127</cp:revision>
  <dcterms:created xsi:type="dcterms:W3CDTF">2018-08-02T18:11:05Z</dcterms:created>
  <dcterms:modified xsi:type="dcterms:W3CDTF">2022-11-30T23:51:50Z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