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6" r:id="rId5"/>
    <p:sldId id="264" r:id="rId6"/>
    <p:sldId id="263" r:id="rId7"/>
    <p:sldId id="261" r:id="rId8"/>
    <p:sldId id="262" r:id="rId9"/>
    <p:sldId id="267" r:id="rId10"/>
    <p:sldId id="296" r:id="rId11"/>
    <p:sldId id="297" r:id="rId12"/>
    <p:sldId id="298" r:id="rId13"/>
    <p:sldId id="299" r:id="rId14"/>
    <p:sldId id="300" r:id="rId15"/>
    <p:sldId id="269" r:id="rId16"/>
    <p:sldId id="270" r:id="rId17"/>
    <p:sldId id="271" r:id="rId18"/>
    <p:sldId id="301" r:id="rId19"/>
    <p:sldId id="302" r:id="rId20"/>
    <p:sldId id="303"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5" d="100"/>
          <a:sy n="85" d="100"/>
        </p:scale>
        <p:origin x="-152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geeksforgeeks.org/turing-machine-in-toc/" TargetMode="External"/><Relationship Id="rId2" Type="http://schemas.openxmlformats.org/officeDocument/2006/relationships/hyperlink" Target="https://www.geeksforgeeks.org/universal-turing-machine/"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multitape-nondeterministic-turing-machine-simulator/" TargetMode="External"/><Relationship Id="rId2" Type="http://schemas.openxmlformats.org/officeDocument/2006/relationships/hyperlink" Target="https://www.geeksforgeeks.org/turing-machine-in-toc/"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CSL &amp; LBA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525963"/>
          </a:xfrm>
        </p:spPr>
        <p:txBody>
          <a:bodyPr>
            <a:normAutofit/>
          </a:bodyPr>
          <a:lstStyle/>
          <a:p>
            <a:pPr algn="just" fontAlgn="base">
              <a:buNone/>
            </a:pPr>
            <a:r>
              <a:rPr lang="en-US" sz="1800" b="1" dirty="0" smtClean="0">
                <a:latin typeface="Cambria" pitchFamily="18" charset="0"/>
                <a:ea typeface="Cambria" pitchFamily="18" charset="0"/>
              </a:rPr>
              <a:t>Recursive Enumerable (RE) or Type -0 Language</a:t>
            </a:r>
          </a:p>
          <a:p>
            <a:pPr algn="just" fontAlgn="base">
              <a:buNone/>
            </a:pPr>
            <a:endParaRPr lang="en-US" sz="1800" dirty="0" smtClean="0">
              <a:latin typeface="Cambria" pitchFamily="18" charset="0"/>
              <a:ea typeface="Cambria" pitchFamily="18" charset="0"/>
            </a:endParaRPr>
          </a:p>
          <a:p>
            <a:pPr algn="just" fontAlgn="base"/>
            <a:r>
              <a:rPr lang="en-US" sz="1800" dirty="0" smtClean="0">
                <a:latin typeface="Cambria" pitchFamily="18" charset="0"/>
                <a:ea typeface="Cambria" pitchFamily="18" charset="0"/>
              </a:rPr>
              <a:t>RE languages or type-0 languages are generated by type-0 grammars. </a:t>
            </a:r>
          </a:p>
          <a:p>
            <a:pPr algn="just" fontAlgn="base"/>
            <a:endParaRPr lang="en-US" sz="1800" dirty="0" smtClean="0">
              <a:latin typeface="Cambria" pitchFamily="18" charset="0"/>
              <a:ea typeface="Cambria" pitchFamily="18" charset="0"/>
            </a:endParaRPr>
          </a:p>
          <a:p>
            <a:pPr algn="just" fontAlgn="base"/>
            <a:r>
              <a:rPr lang="en-US" sz="1800" dirty="0" smtClean="0">
                <a:latin typeface="Cambria" pitchFamily="18" charset="0"/>
                <a:ea typeface="Cambria" pitchFamily="18" charset="0"/>
              </a:rPr>
              <a:t>An RE language </a:t>
            </a:r>
            <a:r>
              <a:rPr lang="en-US" sz="1800" dirty="0" smtClean="0">
                <a:solidFill>
                  <a:srgbClr val="FF0000"/>
                </a:solidFill>
                <a:latin typeface="Cambria" pitchFamily="18" charset="0"/>
                <a:ea typeface="Cambria" pitchFamily="18" charset="0"/>
              </a:rPr>
              <a:t>can be accepted or recognized by Turing machine </a:t>
            </a:r>
            <a:r>
              <a:rPr lang="en-US" sz="1800" dirty="0" smtClean="0">
                <a:latin typeface="Cambria" pitchFamily="18" charset="0"/>
                <a:ea typeface="Cambria" pitchFamily="18" charset="0"/>
              </a:rPr>
              <a:t>which means it will enter into final state for the strings of language and may or may not enter into rejecting state for the strings which are not part of the language.</a:t>
            </a:r>
          </a:p>
          <a:p>
            <a:pPr algn="just" fontAlgn="base"/>
            <a:endParaRPr lang="en-US" sz="1800" dirty="0" smtClean="0">
              <a:latin typeface="Cambria" pitchFamily="18" charset="0"/>
              <a:ea typeface="Cambria" pitchFamily="18" charset="0"/>
            </a:endParaRPr>
          </a:p>
          <a:p>
            <a:pPr algn="just" fontAlgn="base"/>
            <a:r>
              <a:rPr lang="en-US" sz="1800" dirty="0" smtClean="0">
                <a:latin typeface="Cambria" pitchFamily="18" charset="0"/>
                <a:ea typeface="Cambria" pitchFamily="18" charset="0"/>
              </a:rPr>
              <a:t>It means </a:t>
            </a:r>
            <a:r>
              <a:rPr lang="en-US" sz="1800" dirty="0" smtClean="0">
                <a:solidFill>
                  <a:srgbClr val="FF0000"/>
                </a:solidFill>
                <a:latin typeface="Cambria" pitchFamily="18" charset="0"/>
                <a:ea typeface="Cambria" pitchFamily="18" charset="0"/>
              </a:rPr>
              <a:t>TM can loop forever </a:t>
            </a:r>
            <a:r>
              <a:rPr lang="en-US" sz="1800" dirty="0" smtClean="0">
                <a:latin typeface="Cambria" pitchFamily="18" charset="0"/>
                <a:ea typeface="Cambria" pitchFamily="18" charset="0"/>
              </a:rPr>
              <a:t>for the strings which are not a part of the language. RE languages are also called as Turing recognizable languages.</a:t>
            </a:r>
          </a:p>
          <a:p>
            <a:pPr algn="just" fontAlgn="base"/>
            <a:endParaRPr lang="en-US" sz="1800" dirty="0" smtClean="0">
              <a:latin typeface="Cambria" pitchFamily="18" charset="0"/>
              <a:ea typeface="Cambria" pitchFamily="18" charset="0"/>
            </a:endParaRPr>
          </a:p>
          <a:p>
            <a:pPr algn="just"/>
            <a:endParaRPr lang="en-US" sz="1800"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4525963"/>
          </a:xfrm>
        </p:spPr>
        <p:txBody>
          <a:bodyPr>
            <a:normAutofit/>
          </a:bodyPr>
          <a:lstStyle/>
          <a:p>
            <a:pPr algn="just" fontAlgn="base"/>
            <a:endParaRPr lang="en-US" sz="1800" dirty="0" smtClean="0">
              <a:latin typeface="Cambria" pitchFamily="18" charset="0"/>
              <a:ea typeface="Cambria" pitchFamily="18" charset="0"/>
            </a:endParaRPr>
          </a:p>
          <a:p>
            <a:pPr algn="just" fontAlgn="base">
              <a:buNone/>
            </a:pPr>
            <a:r>
              <a:rPr lang="en-US" sz="1800" b="1" dirty="0" smtClean="0">
                <a:latin typeface="Cambria" pitchFamily="18" charset="0"/>
                <a:ea typeface="Cambria" pitchFamily="18" charset="0"/>
              </a:rPr>
              <a:t>Recursive Language (REC)</a:t>
            </a:r>
          </a:p>
          <a:p>
            <a:pPr algn="just" fontAlgn="base">
              <a:buNone/>
            </a:pPr>
            <a:endParaRPr lang="en-US" sz="1800" dirty="0" smtClean="0">
              <a:latin typeface="Cambria" pitchFamily="18" charset="0"/>
              <a:ea typeface="Cambria" pitchFamily="18" charset="0"/>
            </a:endParaRPr>
          </a:p>
          <a:p>
            <a:pPr algn="just" fontAlgn="base"/>
            <a:r>
              <a:rPr lang="en-US" sz="1800" dirty="0" smtClean="0">
                <a:latin typeface="Cambria" pitchFamily="18" charset="0"/>
                <a:ea typeface="Cambria" pitchFamily="18" charset="0"/>
              </a:rPr>
              <a:t>A recursive language (subset of RE) can be decided by Turing machine which means it will enter into final state for the strings of language and rejecting state for the strings which are not part of the language. </a:t>
            </a:r>
          </a:p>
          <a:p>
            <a:pPr algn="just" fontAlgn="base"/>
            <a:endParaRPr lang="en-US" sz="1800" dirty="0" smtClean="0">
              <a:latin typeface="Cambria" pitchFamily="18" charset="0"/>
              <a:ea typeface="Cambria" pitchFamily="18" charset="0"/>
            </a:endParaRPr>
          </a:p>
          <a:p>
            <a:pPr algn="just" fontAlgn="base"/>
            <a:r>
              <a:rPr lang="en-US" sz="1800" dirty="0" smtClean="0">
                <a:latin typeface="Cambria" pitchFamily="18" charset="0"/>
                <a:ea typeface="Cambria" pitchFamily="18" charset="0"/>
              </a:rPr>
              <a:t>e.g.; L= {</a:t>
            </a:r>
            <a:r>
              <a:rPr lang="en-US" sz="1800" dirty="0" err="1" smtClean="0">
                <a:latin typeface="Cambria" pitchFamily="18" charset="0"/>
                <a:ea typeface="Cambria" pitchFamily="18" charset="0"/>
              </a:rPr>
              <a:t>a</a:t>
            </a:r>
            <a:r>
              <a:rPr lang="en-US" sz="1800" baseline="30000" dirty="0" err="1" smtClean="0">
                <a:latin typeface="Cambria" pitchFamily="18" charset="0"/>
                <a:ea typeface="Cambria" pitchFamily="18" charset="0"/>
              </a:rPr>
              <a:t>n</a:t>
            </a:r>
            <a:r>
              <a:rPr lang="en-US" sz="1800" dirty="0" err="1" smtClean="0">
                <a:latin typeface="Cambria" pitchFamily="18" charset="0"/>
                <a:ea typeface="Cambria" pitchFamily="18" charset="0"/>
              </a:rPr>
              <a:t>b</a:t>
            </a:r>
            <a:r>
              <a:rPr lang="en-US" sz="1800" baseline="30000" dirty="0" err="1" smtClean="0">
                <a:latin typeface="Cambria" pitchFamily="18" charset="0"/>
                <a:ea typeface="Cambria" pitchFamily="18" charset="0"/>
              </a:rPr>
              <a:t>n</a:t>
            </a:r>
            <a:r>
              <a:rPr lang="en-US" sz="1800" dirty="0" err="1" smtClean="0">
                <a:latin typeface="Cambria" pitchFamily="18" charset="0"/>
                <a:ea typeface="Cambria" pitchFamily="18" charset="0"/>
              </a:rPr>
              <a:t>c</a:t>
            </a:r>
            <a:r>
              <a:rPr lang="en-US" sz="1800" baseline="30000" dirty="0" err="1" smtClean="0">
                <a:latin typeface="Cambria" pitchFamily="18" charset="0"/>
                <a:ea typeface="Cambria" pitchFamily="18" charset="0"/>
              </a:rPr>
              <a:t>n</a:t>
            </a:r>
            <a:r>
              <a:rPr lang="en-US" sz="1800" dirty="0" err="1" smtClean="0">
                <a:latin typeface="Cambria" pitchFamily="18" charset="0"/>
                <a:ea typeface="Cambria" pitchFamily="18" charset="0"/>
              </a:rPr>
              <a:t>|n</a:t>
            </a:r>
            <a:r>
              <a:rPr lang="en-US" sz="1800" dirty="0" smtClean="0">
                <a:latin typeface="Cambria" pitchFamily="18" charset="0"/>
                <a:ea typeface="Cambria" pitchFamily="18" charset="0"/>
              </a:rPr>
              <a:t>&gt;=1} is recursive because we can construct a </a:t>
            </a:r>
            <a:r>
              <a:rPr lang="en-US" sz="1800" dirty="0" err="1" smtClean="0">
                <a:latin typeface="Cambria" pitchFamily="18" charset="0"/>
                <a:ea typeface="Cambria" pitchFamily="18" charset="0"/>
              </a:rPr>
              <a:t>turing</a:t>
            </a:r>
            <a:r>
              <a:rPr lang="en-US" sz="1800" dirty="0" smtClean="0">
                <a:latin typeface="Cambria" pitchFamily="18" charset="0"/>
                <a:ea typeface="Cambria" pitchFamily="18" charset="0"/>
              </a:rPr>
              <a:t> machine which will move to final state if the string is of the form </a:t>
            </a:r>
            <a:r>
              <a:rPr lang="en-US" sz="1800" dirty="0" err="1" smtClean="0">
                <a:latin typeface="Cambria" pitchFamily="18" charset="0"/>
                <a:ea typeface="Cambria" pitchFamily="18" charset="0"/>
              </a:rPr>
              <a:t>a</a:t>
            </a:r>
            <a:r>
              <a:rPr lang="en-US" sz="1800" baseline="30000" dirty="0" err="1" smtClean="0">
                <a:latin typeface="Cambria" pitchFamily="18" charset="0"/>
                <a:ea typeface="Cambria" pitchFamily="18" charset="0"/>
              </a:rPr>
              <a:t>n</a:t>
            </a:r>
            <a:r>
              <a:rPr lang="en-US" sz="1800" dirty="0" err="1" smtClean="0">
                <a:latin typeface="Cambria" pitchFamily="18" charset="0"/>
                <a:ea typeface="Cambria" pitchFamily="18" charset="0"/>
              </a:rPr>
              <a:t>b</a:t>
            </a:r>
            <a:r>
              <a:rPr lang="en-US" sz="1800" baseline="30000" dirty="0" err="1" smtClean="0">
                <a:latin typeface="Cambria" pitchFamily="18" charset="0"/>
                <a:ea typeface="Cambria" pitchFamily="18" charset="0"/>
              </a:rPr>
              <a:t>n</a:t>
            </a:r>
            <a:r>
              <a:rPr lang="en-US" sz="1800" dirty="0" err="1" smtClean="0">
                <a:latin typeface="Cambria" pitchFamily="18" charset="0"/>
                <a:ea typeface="Cambria" pitchFamily="18" charset="0"/>
              </a:rPr>
              <a:t>c</a:t>
            </a:r>
            <a:r>
              <a:rPr lang="en-US" sz="1800" baseline="30000" dirty="0" err="1" smtClean="0">
                <a:latin typeface="Cambria" pitchFamily="18" charset="0"/>
                <a:ea typeface="Cambria" pitchFamily="18" charset="0"/>
              </a:rPr>
              <a:t>n</a:t>
            </a:r>
            <a:r>
              <a:rPr lang="en-US" sz="1800" dirty="0" smtClean="0">
                <a:latin typeface="Cambria" pitchFamily="18" charset="0"/>
                <a:ea typeface="Cambria" pitchFamily="18" charset="0"/>
              </a:rPr>
              <a:t> else move to non-final state. </a:t>
            </a:r>
          </a:p>
          <a:p>
            <a:pPr algn="just" fontAlgn="base"/>
            <a:endParaRPr lang="en-US" sz="1800" dirty="0" smtClean="0">
              <a:latin typeface="Cambria" pitchFamily="18" charset="0"/>
              <a:ea typeface="Cambria" pitchFamily="18" charset="0"/>
            </a:endParaRPr>
          </a:p>
          <a:p>
            <a:pPr algn="just" fontAlgn="base"/>
            <a:r>
              <a:rPr lang="en-US" sz="1800" dirty="0" smtClean="0">
                <a:latin typeface="Cambria" pitchFamily="18" charset="0"/>
                <a:ea typeface="Cambria" pitchFamily="18" charset="0"/>
              </a:rPr>
              <a:t>So the TM will always halt in this case. </a:t>
            </a:r>
            <a:r>
              <a:rPr lang="en-US" sz="1800" dirty="0" smtClean="0">
                <a:solidFill>
                  <a:srgbClr val="FF0000"/>
                </a:solidFill>
                <a:latin typeface="Cambria" pitchFamily="18" charset="0"/>
                <a:ea typeface="Cambria" pitchFamily="18" charset="0"/>
              </a:rPr>
              <a:t>REC languages are also called as Turing decidable languages.</a:t>
            </a:r>
          </a:p>
          <a:p>
            <a:pPr algn="just"/>
            <a:endParaRPr lang="en-US" sz="1800"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229600" cy="4525963"/>
          </a:xfrm>
        </p:spPr>
        <p:txBody>
          <a:bodyPr>
            <a:noAutofit/>
          </a:bodyPr>
          <a:lstStyle/>
          <a:p>
            <a:pPr algn="just" fontAlgn="base">
              <a:buNone/>
            </a:pPr>
            <a:r>
              <a:rPr lang="en-US" sz="1800" b="1" dirty="0" smtClean="0">
                <a:latin typeface="Cambria" pitchFamily="18" charset="0"/>
                <a:ea typeface="Cambria" pitchFamily="18" charset="0"/>
              </a:rPr>
              <a:t>Closure Properties of Recursive Languages</a:t>
            </a:r>
          </a:p>
          <a:p>
            <a:pPr algn="just" fontAlgn="base">
              <a:buNone/>
            </a:pPr>
            <a:endParaRPr lang="en-US" sz="1800" dirty="0" smtClean="0">
              <a:latin typeface="Cambria" pitchFamily="18" charset="0"/>
              <a:ea typeface="Cambria" pitchFamily="18" charset="0"/>
            </a:endParaRPr>
          </a:p>
          <a:p>
            <a:pPr algn="just" fontAlgn="base"/>
            <a:r>
              <a:rPr lang="en-US" sz="1800" b="1" dirty="0" smtClean="0">
                <a:latin typeface="Cambria" pitchFamily="18" charset="0"/>
                <a:ea typeface="Cambria" pitchFamily="18" charset="0"/>
              </a:rPr>
              <a:t>Union</a:t>
            </a:r>
            <a:r>
              <a:rPr lang="en-US" sz="1800" dirty="0" smtClean="0">
                <a:latin typeface="Cambria" pitchFamily="18" charset="0"/>
                <a:ea typeface="Cambria" pitchFamily="18" charset="0"/>
              </a:rPr>
              <a:t>: If L1 and If L2 are two recursive languages, their union L1?L2 will also be recursive because if TM halts for L1 and halts for L2, it will also halt for L1?L2.</a:t>
            </a:r>
          </a:p>
          <a:p>
            <a:pPr algn="just" fontAlgn="base"/>
            <a:endParaRPr lang="en-US" sz="1800" dirty="0" smtClean="0">
              <a:latin typeface="Cambria" pitchFamily="18" charset="0"/>
              <a:ea typeface="Cambria" pitchFamily="18" charset="0"/>
            </a:endParaRPr>
          </a:p>
          <a:p>
            <a:pPr algn="just" fontAlgn="base"/>
            <a:r>
              <a:rPr lang="en-US" sz="1800" b="1" dirty="0" smtClean="0">
                <a:latin typeface="Cambria" pitchFamily="18" charset="0"/>
                <a:ea typeface="Cambria" pitchFamily="18" charset="0"/>
              </a:rPr>
              <a:t>Concatenation:</a:t>
            </a:r>
            <a:r>
              <a:rPr lang="en-US" sz="1800" dirty="0" smtClean="0">
                <a:latin typeface="Cambria" pitchFamily="18" charset="0"/>
                <a:ea typeface="Cambria" pitchFamily="18" charset="0"/>
              </a:rPr>
              <a:t> If L1 and If L2 are two recursive languages, their concatenation L1.L2 will also be recursive. For Example: </a:t>
            </a:r>
          </a:p>
          <a:p>
            <a:pPr algn="just" fontAlgn="base"/>
            <a:endParaRPr lang="en-US" sz="1800" dirty="0" smtClean="0">
              <a:latin typeface="Cambria" pitchFamily="18" charset="0"/>
              <a:ea typeface="Cambria" pitchFamily="18" charset="0"/>
            </a:endParaRPr>
          </a:p>
          <a:p>
            <a:pPr lvl="1" algn="just" fontAlgn="base">
              <a:buNone/>
            </a:pPr>
            <a:r>
              <a:rPr lang="en-US" sz="1400" dirty="0" smtClean="0">
                <a:latin typeface="Cambria" pitchFamily="18" charset="0"/>
                <a:ea typeface="Cambria" pitchFamily="18" charset="0"/>
              </a:rPr>
              <a:t>L1= {</a:t>
            </a:r>
            <a:r>
              <a:rPr lang="en-US" sz="1400" dirty="0" err="1" smtClean="0">
                <a:latin typeface="Cambria" pitchFamily="18" charset="0"/>
                <a:ea typeface="Cambria" pitchFamily="18" charset="0"/>
              </a:rPr>
              <a:t>a</a:t>
            </a:r>
            <a:r>
              <a:rPr lang="en-US" sz="1400" baseline="30000" dirty="0" err="1" smtClean="0">
                <a:latin typeface="Cambria" pitchFamily="18" charset="0"/>
                <a:ea typeface="Cambria" pitchFamily="18" charset="0"/>
              </a:rPr>
              <a:t>n</a:t>
            </a:r>
            <a:r>
              <a:rPr lang="en-US" sz="1400" dirty="0" err="1" smtClean="0">
                <a:latin typeface="Cambria" pitchFamily="18" charset="0"/>
                <a:ea typeface="Cambria" pitchFamily="18" charset="0"/>
              </a:rPr>
              <a:t>b</a:t>
            </a:r>
            <a:r>
              <a:rPr lang="en-US" sz="1400" baseline="30000" dirty="0" err="1" smtClean="0">
                <a:latin typeface="Cambria" pitchFamily="18" charset="0"/>
                <a:ea typeface="Cambria" pitchFamily="18" charset="0"/>
              </a:rPr>
              <a:t>n</a:t>
            </a:r>
            <a:r>
              <a:rPr lang="en-US" sz="1400" dirty="0" err="1" smtClean="0">
                <a:latin typeface="Cambria" pitchFamily="18" charset="0"/>
                <a:ea typeface="Cambria" pitchFamily="18" charset="0"/>
              </a:rPr>
              <a:t>c</a:t>
            </a:r>
            <a:r>
              <a:rPr lang="en-US" sz="1400" baseline="30000" dirty="0" err="1" smtClean="0">
                <a:latin typeface="Cambria" pitchFamily="18" charset="0"/>
                <a:ea typeface="Cambria" pitchFamily="18" charset="0"/>
              </a:rPr>
              <a:t>n</a:t>
            </a:r>
            <a:r>
              <a:rPr lang="en-US" sz="1400" dirty="0" err="1" smtClean="0">
                <a:latin typeface="Cambria" pitchFamily="18" charset="0"/>
                <a:ea typeface="Cambria" pitchFamily="18" charset="0"/>
              </a:rPr>
              <a:t>|n</a:t>
            </a:r>
            <a:r>
              <a:rPr lang="en-US" sz="1400" dirty="0" smtClean="0">
                <a:latin typeface="Cambria" pitchFamily="18" charset="0"/>
                <a:ea typeface="Cambria" pitchFamily="18" charset="0"/>
              </a:rPr>
              <a:t>&gt;=0} </a:t>
            </a:r>
          </a:p>
          <a:p>
            <a:pPr lvl="1" algn="just" fontAlgn="base">
              <a:buNone/>
            </a:pPr>
            <a:r>
              <a:rPr lang="en-US" sz="1400" dirty="0" smtClean="0">
                <a:latin typeface="Cambria" pitchFamily="18" charset="0"/>
                <a:ea typeface="Cambria" pitchFamily="18" charset="0"/>
              </a:rPr>
              <a:t>L2= {</a:t>
            </a:r>
            <a:r>
              <a:rPr lang="en-US" sz="1400" dirty="0" err="1" smtClean="0">
                <a:latin typeface="Cambria" pitchFamily="18" charset="0"/>
                <a:ea typeface="Cambria" pitchFamily="18" charset="0"/>
              </a:rPr>
              <a:t>d</a:t>
            </a:r>
            <a:r>
              <a:rPr lang="en-US" sz="1400" baseline="30000" dirty="0" err="1" smtClean="0">
                <a:latin typeface="Cambria" pitchFamily="18" charset="0"/>
                <a:ea typeface="Cambria" pitchFamily="18" charset="0"/>
              </a:rPr>
              <a:t>m</a:t>
            </a:r>
            <a:r>
              <a:rPr lang="en-US" sz="1400" dirty="0" err="1" smtClean="0">
                <a:latin typeface="Cambria" pitchFamily="18" charset="0"/>
                <a:ea typeface="Cambria" pitchFamily="18" charset="0"/>
              </a:rPr>
              <a:t>e</a:t>
            </a:r>
            <a:r>
              <a:rPr lang="en-US" sz="1400" baseline="30000" dirty="0" err="1" smtClean="0">
                <a:latin typeface="Cambria" pitchFamily="18" charset="0"/>
                <a:ea typeface="Cambria" pitchFamily="18" charset="0"/>
              </a:rPr>
              <a:t>m</a:t>
            </a:r>
            <a:r>
              <a:rPr lang="en-US" sz="1400" dirty="0" err="1" smtClean="0">
                <a:latin typeface="Cambria" pitchFamily="18" charset="0"/>
                <a:ea typeface="Cambria" pitchFamily="18" charset="0"/>
              </a:rPr>
              <a:t>f</a:t>
            </a:r>
            <a:r>
              <a:rPr lang="en-US" sz="1400" baseline="30000" dirty="0" err="1" smtClean="0">
                <a:latin typeface="Cambria" pitchFamily="18" charset="0"/>
                <a:ea typeface="Cambria" pitchFamily="18" charset="0"/>
              </a:rPr>
              <a:t>m</a:t>
            </a:r>
            <a:r>
              <a:rPr lang="en-US" sz="1400" dirty="0" err="1" smtClean="0">
                <a:latin typeface="Cambria" pitchFamily="18" charset="0"/>
                <a:ea typeface="Cambria" pitchFamily="18" charset="0"/>
              </a:rPr>
              <a:t>|m</a:t>
            </a:r>
            <a:r>
              <a:rPr lang="en-US" sz="1400" dirty="0" smtClean="0">
                <a:latin typeface="Cambria" pitchFamily="18" charset="0"/>
                <a:ea typeface="Cambria" pitchFamily="18" charset="0"/>
              </a:rPr>
              <a:t>&gt;=0} </a:t>
            </a:r>
          </a:p>
          <a:p>
            <a:pPr lvl="1" algn="just" fontAlgn="base">
              <a:buNone/>
            </a:pPr>
            <a:r>
              <a:rPr lang="en-US" sz="1400" dirty="0" smtClean="0">
                <a:latin typeface="Cambria" pitchFamily="18" charset="0"/>
                <a:ea typeface="Cambria" pitchFamily="18" charset="0"/>
              </a:rPr>
              <a:t>L3= L1.L2 = {</a:t>
            </a:r>
            <a:r>
              <a:rPr lang="en-US" sz="1400" dirty="0" err="1" smtClean="0">
                <a:latin typeface="Cambria" pitchFamily="18" charset="0"/>
                <a:ea typeface="Cambria" pitchFamily="18" charset="0"/>
              </a:rPr>
              <a:t>a</a:t>
            </a:r>
            <a:r>
              <a:rPr lang="en-US" sz="1400" baseline="30000" dirty="0" err="1" smtClean="0">
                <a:latin typeface="Cambria" pitchFamily="18" charset="0"/>
                <a:ea typeface="Cambria" pitchFamily="18" charset="0"/>
              </a:rPr>
              <a:t>n</a:t>
            </a:r>
            <a:r>
              <a:rPr lang="en-US" sz="1400" dirty="0" err="1" smtClean="0">
                <a:latin typeface="Cambria" pitchFamily="18" charset="0"/>
                <a:ea typeface="Cambria" pitchFamily="18" charset="0"/>
              </a:rPr>
              <a:t>b</a:t>
            </a:r>
            <a:r>
              <a:rPr lang="en-US" sz="1400" baseline="30000" dirty="0" err="1" smtClean="0">
                <a:latin typeface="Cambria" pitchFamily="18" charset="0"/>
                <a:ea typeface="Cambria" pitchFamily="18" charset="0"/>
              </a:rPr>
              <a:t>n</a:t>
            </a:r>
            <a:r>
              <a:rPr lang="en-US" sz="1400" dirty="0" err="1" smtClean="0">
                <a:latin typeface="Cambria" pitchFamily="18" charset="0"/>
                <a:ea typeface="Cambria" pitchFamily="18" charset="0"/>
              </a:rPr>
              <a:t>c</a:t>
            </a:r>
            <a:r>
              <a:rPr lang="en-US" sz="1400" baseline="30000" dirty="0" err="1" smtClean="0">
                <a:latin typeface="Cambria" pitchFamily="18" charset="0"/>
                <a:ea typeface="Cambria" pitchFamily="18" charset="0"/>
              </a:rPr>
              <a:t>n</a:t>
            </a:r>
            <a:r>
              <a:rPr lang="en-US" sz="1400" dirty="0" err="1" smtClean="0">
                <a:latin typeface="Cambria" pitchFamily="18" charset="0"/>
                <a:ea typeface="Cambria" pitchFamily="18" charset="0"/>
              </a:rPr>
              <a:t>d</a:t>
            </a:r>
            <a:r>
              <a:rPr lang="en-US" sz="1400" baseline="30000" dirty="0" err="1" smtClean="0">
                <a:latin typeface="Cambria" pitchFamily="18" charset="0"/>
                <a:ea typeface="Cambria" pitchFamily="18" charset="0"/>
              </a:rPr>
              <a:t>m</a:t>
            </a:r>
            <a:r>
              <a:rPr lang="en-US" sz="1400" dirty="0" smtClean="0">
                <a:latin typeface="Cambria" pitchFamily="18" charset="0"/>
                <a:ea typeface="Cambria" pitchFamily="18" charset="0"/>
              </a:rPr>
              <a:t> </a:t>
            </a:r>
            <a:r>
              <a:rPr lang="en-US" sz="1400" dirty="0" err="1" smtClean="0">
                <a:latin typeface="Cambria" pitchFamily="18" charset="0"/>
                <a:ea typeface="Cambria" pitchFamily="18" charset="0"/>
              </a:rPr>
              <a:t>e</a:t>
            </a:r>
            <a:r>
              <a:rPr lang="en-US" sz="1400" baseline="30000" dirty="0" err="1" smtClean="0">
                <a:latin typeface="Cambria" pitchFamily="18" charset="0"/>
                <a:ea typeface="Cambria" pitchFamily="18" charset="0"/>
              </a:rPr>
              <a:t>m</a:t>
            </a:r>
            <a:r>
              <a:rPr lang="en-US" sz="1400" dirty="0" err="1" smtClean="0">
                <a:latin typeface="Cambria" pitchFamily="18" charset="0"/>
                <a:ea typeface="Cambria" pitchFamily="18" charset="0"/>
              </a:rPr>
              <a:t>f</a:t>
            </a:r>
            <a:r>
              <a:rPr lang="en-US" sz="1400" baseline="30000" dirty="0" err="1" smtClean="0">
                <a:latin typeface="Cambria" pitchFamily="18" charset="0"/>
                <a:ea typeface="Cambria" pitchFamily="18" charset="0"/>
              </a:rPr>
              <a:t>m</a:t>
            </a:r>
            <a:r>
              <a:rPr lang="en-US" sz="1400" dirty="0" err="1" smtClean="0">
                <a:latin typeface="Cambria" pitchFamily="18" charset="0"/>
                <a:ea typeface="Cambria" pitchFamily="18" charset="0"/>
              </a:rPr>
              <a:t>|m</a:t>
            </a:r>
            <a:r>
              <a:rPr lang="en-US" sz="1400" dirty="0" smtClean="0">
                <a:latin typeface="Cambria" pitchFamily="18" charset="0"/>
                <a:ea typeface="Cambria" pitchFamily="18" charset="0"/>
              </a:rPr>
              <a:t>&gt;=0 and n&gt;=0} is also recursive.</a:t>
            </a:r>
          </a:p>
          <a:p>
            <a:pPr lvl="1" algn="just" fontAlgn="base">
              <a:buNone/>
            </a:pPr>
            <a:endParaRPr lang="en-US" sz="1400" dirty="0" smtClean="0">
              <a:latin typeface="Cambria" pitchFamily="18" charset="0"/>
              <a:ea typeface="Cambria" pitchFamily="18" charset="0"/>
            </a:endParaRPr>
          </a:p>
          <a:p>
            <a:pPr algn="just" fontAlgn="base"/>
            <a:r>
              <a:rPr lang="en-US" sz="1800" dirty="0" smtClean="0">
                <a:latin typeface="Cambria" pitchFamily="18" charset="0"/>
                <a:ea typeface="Cambria" pitchFamily="18" charset="0"/>
              </a:rPr>
              <a:t>L1 says n no. of </a:t>
            </a:r>
            <a:r>
              <a:rPr lang="en-US" sz="1800" dirty="0" err="1" smtClean="0">
                <a:latin typeface="Cambria" pitchFamily="18" charset="0"/>
                <a:ea typeface="Cambria" pitchFamily="18" charset="0"/>
              </a:rPr>
              <a:t>a’s</a:t>
            </a:r>
            <a:r>
              <a:rPr lang="en-US" sz="1800" dirty="0" smtClean="0">
                <a:latin typeface="Cambria" pitchFamily="18" charset="0"/>
                <a:ea typeface="Cambria" pitchFamily="18" charset="0"/>
              </a:rPr>
              <a:t> followed by n no. of </a:t>
            </a:r>
            <a:r>
              <a:rPr lang="en-US" sz="1800" dirty="0" err="1" smtClean="0">
                <a:latin typeface="Cambria" pitchFamily="18" charset="0"/>
                <a:ea typeface="Cambria" pitchFamily="18" charset="0"/>
              </a:rPr>
              <a:t>b’s</a:t>
            </a:r>
            <a:r>
              <a:rPr lang="en-US" sz="1800" dirty="0" smtClean="0">
                <a:latin typeface="Cambria" pitchFamily="18" charset="0"/>
                <a:ea typeface="Cambria" pitchFamily="18" charset="0"/>
              </a:rPr>
              <a:t> followed by n no. of </a:t>
            </a:r>
            <a:r>
              <a:rPr lang="en-US" sz="1800" dirty="0" err="1" smtClean="0">
                <a:latin typeface="Cambria" pitchFamily="18" charset="0"/>
                <a:ea typeface="Cambria" pitchFamily="18" charset="0"/>
              </a:rPr>
              <a:t>c’s</a:t>
            </a:r>
            <a:r>
              <a:rPr lang="en-US" sz="1800" dirty="0" smtClean="0">
                <a:latin typeface="Cambria" pitchFamily="18" charset="0"/>
                <a:ea typeface="Cambria" pitchFamily="18" charset="0"/>
              </a:rPr>
              <a:t>. L2 says m no. of </a:t>
            </a:r>
            <a:r>
              <a:rPr lang="en-US" sz="1800" dirty="0" err="1" smtClean="0">
                <a:latin typeface="Cambria" pitchFamily="18" charset="0"/>
                <a:ea typeface="Cambria" pitchFamily="18" charset="0"/>
              </a:rPr>
              <a:t>d’s</a:t>
            </a:r>
            <a:r>
              <a:rPr lang="en-US" sz="1800" dirty="0" smtClean="0">
                <a:latin typeface="Cambria" pitchFamily="18" charset="0"/>
                <a:ea typeface="Cambria" pitchFamily="18" charset="0"/>
              </a:rPr>
              <a:t> followed by m no. of </a:t>
            </a:r>
            <a:r>
              <a:rPr lang="en-US" sz="1800" dirty="0" err="1" smtClean="0">
                <a:latin typeface="Cambria" pitchFamily="18" charset="0"/>
                <a:ea typeface="Cambria" pitchFamily="18" charset="0"/>
              </a:rPr>
              <a:t>e’s</a:t>
            </a:r>
            <a:r>
              <a:rPr lang="en-US" sz="1800" dirty="0" smtClean="0">
                <a:latin typeface="Cambria" pitchFamily="18" charset="0"/>
                <a:ea typeface="Cambria" pitchFamily="18" charset="0"/>
              </a:rPr>
              <a:t> followed by m no. of </a:t>
            </a:r>
            <a:r>
              <a:rPr lang="en-US" sz="1800" dirty="0" err="1" smtClean="0">
                <a:latin typeface="Cambria" pitchFamily="18" charset="0"/>
                <a:ea typeface="Cambria" pitchFamily="18" charset="0"/>
              </a:rPr>
              <a:t>f’s</a:t>
            </a:r>
            <a:r>
              <a:rPr lang="en-US" sz="1800" dirty="0" smtClean="0">
                <a:latin typeface="Cambria" pitchFamily="18" charset="0"/>
                <a:ea typeface="Cambria" pitchFamily="18" charset="0"/>
              </a:rPr>
              <a:t>. Their concatenation first matches no. of </a:t>
            </a:r>
            <a:r>
              <a:rPr lang="en-US" sz="1800" dirty="0" err="1" smtClean="0">
                <a:latin typeface="Cambria" pitchFamily="18" charset="0"/>
                <a:ea typeface="Cambria" pitchFamily="18" charset="0"/>
              </a:rPr>
              <a:t>a’s</a:t>
            </a:r>
            <a:r>
              <a:rPr lang="en-US" sz="1800" dirty="0" smtClean="0">
                <a:latin typeface="Cambria" pitchFamily="18" charset="0"/>
                <a:ea typeface="Cambria" pitchFamily="18" charset="0"/>
              </a:rPr>
              <a:t>, </a:t>
            </a:r>
            <a:r>
              <a:rPr lang="en-US" sz="1800" dirty="0" err="1" smtClean="0">
                <a:latin typeface="Cambria" pitchFamily="18" charset="0"/>
                <a:ea typeface="Cambria" pitchFamily="18" charset="0"/>
              </a:rPr>
              <a:t>b’s</a:t>
            </a:r>
            <a:r>
              <a:rPr lang="en-US" sz="1800" dirty="0" smtClean="0">
                <a:latin typeface="Cambria" pitchFamily="18" charset="0"/>
                <a:ea typeface="Cambria" pitchFamily="18" charset="0"/>
              </a:rPr>
              <a:t> and </a:t>
            </a:r>
            <a:r>
              <a:rPr lang="en-US" sz="1800" dirty="0" err="1" smtClean="0">
                <a:latin typeface="Cambria" pitchFamily="18" charset="0"/>
                <a:ea typeface="Cambria" pitchFamily="18" charset="0"/>
              </a:rPr>
              <a:t>c’s</a:t>
            </a:r>
            <a:r>
              <a:rPr lang="en-US" sz="1800" dirty="0" smtClean="0">
                <a:latin typeface="Cambria" pitchFamily="18" charset="0"/>
                <a:ea typeface="Cambria" pitchFamily="18" charset="0"/>
              </a:rPr>
              <a:t> and then matches no. of </a:t>
            </a:r>
            <a:r>
              <a:rPr lang="en-US" sz="1800" dirty="0" err="1" smtClean="0">
                <a:latin typeface="Cambria" pitchFamily="18" charset="0"/>
                <a:ea typeface="Cambria" pitchFamily="18" charset="0"/>
              </a:rPr>
              <a:t>d’s</a:t>
            </a:r>
            <a:r>
              <a:rPr lang="en-US" sz="1800" dirty="0" smtClean="0">
                <a:latin typeface="Cambria" pitchFamily="18" charset="0"/>
                <a:ea typeface="Cambria" pitchFamily="18" charset="0"/>
              </a:rPr>
              <a:t>, </a:t>
            </a:r>
            <a:r>
              <a:rPr lang="en-US" sz="1800" dirty="0" err="1" smtClean="0">
                <a:latin typeface="Cambria" pitchFamily="18" charset="0"/>
                <a:ea typeface="Cambria" pitchFamily="18" charset="0"/>
              </a:rPr>
              <a:t>e’s</a:t>
            </a:r>
            <a:r>
              <a:rPr lang="en-US" sz="1800" dirty="0" smtClean="0">
                <a:latin typeface="Cambria" pitchFamily="18" charset="0"/>
                <a:ea typeface="Cambria" pitchFamily="18" charset="0"/>
              </a:rPr>
              <a:t> and </a:t>
            </a:r>
            <a:r>
              <a:rPr lang="en-US" sz="1800" dirty="0" err="1" smtClean="0">
                <a:latin typeface="Cambria" pitchFamily="18" charset="0"/>
                <a:ea typeface="Cambria" pitchFamily="18" charset="0"/>
              </a:rPr>
              <a:t>f’s</a:t>
            </a:r>
            <a:r>
              <a:rPr lang="en-US" sz="1800" dirty="0" smtClean="0">
                <a:latin typeface="Cambria" pitchFamily="18" charset="0"/>
                <a:ea typeface="Cambria" pitchFamily="18" charset="0"/>
              </a:rPr>
              <a:t>. So it can </a:t>
            </a:r>
            <a:r>
              <a:rPr lang="en-US" sz="1800" dirty="0" smtClean="0">
                <a:solidFill>
                  <a:srgbClr val="FF0000"/>
                </a:solidFill>
                <a:latin typeface="Cambria" pitchFamily="18" charset="0"/>
                <a:ea typeface="Cambria" pitchFamily="18" charset="0"/>
              </a:rPr>
              <a:t>be decided by </a:t>
            </a:r>
            <a:r>
              <a:rPr lang="en-US" sz="1800" dirty="0" smtClean="0">
                <a:latin typeface="Cambria" pitchFamily="18" charset="0"/>
                <a:ea typeface="Cambria" pitchFamily="18" charset="0"/>
              </a:rPr>
              <a:t>TM.</a:t>
            </a:r>
          </a:p>
          <a:p>
            <a:pPr algn="just" fontAlgn="base"/>
            <a:endParaRPr lang="en-US" sz="1800" dirty="0" smtClean="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143000"/>
            <a:ext cx="8229600" cy="4525963"/>
          </a:xfrm>
        </p:spPr>
        <p:txBody>
          <a:bodyPr>
            <a:noAutofit/>
          </a:bodyPr>
          <a:lstStyle/>
          <a:p>
            <a:pPr algn="just" fontAlgn="base"/>
            <a:r>
              <a:rPr lang="en-US" sz="1800" b="1" dirty="0" err="1" smtClean="0">
                <a:latin typeface="Cambria" pitchFamily="18" charset="0"/>
                <a:ea typeface="Cambria" pitchFamily="18" charset="0"/>
              </a:rPr>
              <a:t>Kleene</a:t>
            </a:r>
            <a:r>
              <a:rPr lang="en-US" sz="1800" b="1" dirty="0" smtClean="0">
                <a:latin typeface="Cambria" pitchFamily="18" charset="0"/>
                <a:ea typeface="Cambria" pitchFamily="18" charset="0"/>
              </a:rPr>
              <a:t> Closure:</a:t>
            </a:r>
            <a:r>
              <a:rPr lang="en-US" sz="1800" dirty="0" smtClean="0">
                <a:latin typeface="Cambria" pitchFamily="18" charset="0"/>
                <a:ea typeface="Cambria" pitchFamily="18" charset="0"/>
              </a:rPr>
              <a:t> If L1is recursive, its </a:t>
            </a:r>
            <a:r>
              <a:rPr lang="en-US" sz="1800" dirty="0" err="1" smtClean="0">
                <a:latin typeface="Cambria" pitchFamily="18" charset="0"/>
                <a:ea typeface="Cambria" pitchFamily="18" charset="0"/>
              </a:rPr>
              <a:t>kleene</a:t>
            </a:r>
            <a:r>
              <a:rPr lang="en-US" sz="1800" dirty="0" smtClean="0">
                <a:latin typeface="Cambria" pitchFamily="18" charset="0"/>
                <a:ea typeface="Cambria" pitchFamily="18" charset="0"/>
              </a:rPr>
              <a:t> closure L1* will also be recursive. For Example:</a:t>
            </a:r>
          </a:p>
          <a:p>
            <a:pPr algn="just" fontAlgn="base"/>
            <a:endParaRPr lang="en-US" sz="1800" dirty="0" smtClean="0">
              <a:latin typeface="Cambria" pitchFamily="18" charset="0"/>
              <a:ea typeface="Cambria" pitchFamily="18" charset="0"/>
            </a:endParaRPr>
          </a:p>
          <a:p>
            <a:pPr lvl="1" algn="just" fontAlgn="base">
              <a:buNone/>
            </a:pPr>
            <a:r>
              <a:rPr lang="en-US" sz="1400" dirty="0" smtClean="0">
                <a:latin typeface="Cambria" pitchFamily="18" charset="0"/>
                <a:ea typeface="Cambria" pitchFamily="18" charset="0"/>
              </a:rPr>
              <a:t>L1= {</a:t>
            </a:r>
            <a:r>
              <a:rPr lang="en-US" sz="1400" dirty="0" err="1" smtClean="0">
                <a:latin typeface="Cambria" pitchFamily="18" charset="0"/>
                <a:ea typeface="Cambria" pitchFamily="18" charset="0"/>
              </a:rPr>
              <a:t>a</a:t>
            </a:r>
            <a:r>
              <a:rPr lang="en-US" sz="1400" baseline="30000" dirty="0" err="1" smtClean="0">
                <a:latin typeface="Cambria" pitchFamily="18" charset="0"/>
                <a:ea typeface="Cambria" pitchFamily="18" charset="0"/>
              </a:rPr>
              <a:t>n</a:t>
            </a:r>
            <a:r>
              <a:rPr lang="en-US" sz="1400" dirty="0" err="1" smtClean="0">
                <a:latin typeface="Cambria" pitchFamily="18" charset="0"/>
                <a:ea typeface="Cambria" pitchFamily="18" charset="0"/>
              </a:rPr>
              <a:t>b</a:t>
            </a:r>
            <a:r>
              <a:rPr lang="en-US" sz="1400" baseline="30000" dirty="0" err="1" smtClean="0">
                <a:latin typeface="Cambria" pitchFamily="18" charset="0"/>
                <a:ea typeface="Cambria" pitchFamily="18" charset="0"/>
              </a:rPr>
              <a:t>n</a:t>
            </a:r>
            <a:r>
              <a:rPr lang="en-US" sz="1400" dirty="0" err="1" smtClean="0">
                <a:latin typeface="Cambria" pitchFamily="18" charset="0"/>
                <a:ea typeface="Cambria" pitchFamily="18" charset="0"/>
              </a:rPr>
              <a:t>c</a:t>
            </a:r>
            <a:r>
              <a:rPr lang="en-US" sz="1400" baseline="30000" dirty="0" err="1" smtClean="0">
                <a:latin typeface="Cambria" pitchFamily="18" charset="0"/>
                <a:ea typeface="Cambria" pitchFamily="18" charset="0"/>
              </a:rPr>
              <a:t>n</a:t>
            </a:r>
            <a:r>
              <a:rPr lang="en-US" sz="1400" dirty="0" err="1" smtClean="0">
                <a:latin typeface="Cambria" pitchFamily="18" charset="0"/>
                <a:ea typeface="Cambria" pitchFamily="18" charset="0"/>
              </a:rPr>
              <a:t>|n</a:t>
            </a:r>
            <a:r>
              <a:rPr lang="en-US" sz="1400" dirty="0" smtClean="0">
                <a:latin typeface="Cambria" pitchFamily="18" charset="0"/>
                <a:ea typeface="Cambria" pitchFamily="18" charset="0"/>
              </a:rPr>
              <a:t>&gt;=0}</a:t>
            </a:r>
          </a:p>
          <a:p>
            <a:pPr lvl="1" algn="just" fontAlgn="base">
              <a:buNone/>
            </a:pPr>
            <a:r>
              <a:rPr lang="en-US" sz="1400" dirty="0" smtClean="0">
                <a:latin typeface="Cambria" pitchFamily="18" charset="0"/>
                <a:ea typeface="Cambria" pitchFamily="18" charset="0"/>
              </a:rPr>
              <a:t> L1*= { </a:t>
            </a:r>
            <a:r>
              <a:rPr lang="en-US" sz="1400" dirty="0" err="1" smtClean="0">
                <a:latin typeface="Cambria" pitchFamily="18" charset="0"/>
                <a:ea typeface="Cambria" pitchFamily="18" charset="0"/>
              </a:rPr>
              <a:t>a</a:t>
            </a:r>
            <a:r>
              <a:rPr lang="en-US" sz="1400" baseline="30000" dirty="0" err="1" smtClean="0">
                <a:latin typeface="Cambria" pitchFamily="18" charset="0"/>
                <a:ea typeface="Cambria" pitchFamily="18" charset="0"/>
              </a:rPr>
              <a:t>n</a:t>
            </a:r>
            <a:r>
              <a:rPr lang="en-US" sz="1400" dirty="0" err="1" smtClean="0">
                <a:latin typeface="Cambria" pitchFamily="18" charset="0"/>
                <a:ea typeface="Cambria" pitchFamily="18" charset="0"/>
              </a:rPr>
              <a:t>b</a:t>
            </a:r>
            <a:r>
              <a:rPr lang="en-US" sz="1400" baseline="30000" dirty="0" err="1" smtClean="0">
                <a:latin typeface="Cambria" pitchFamily="18" charset="0"/>
                <a:ea typeface="Cambria" pitchFamily="18" charset="0"/>
              </a:rPr>
              <a:t>n</a:t>
            </a:r>
            <a:r>
              <a:rPr lang="en-US" sz="1400" dirty="0" err="1" smtClean="0">
                <a:latin typeface="Cambria" pitchFamily="18" charset="0"/>
                <a:ea typeface="Cambria" pitchFamily="18" charset="0"/>
              </a:rPr>
              <a:t>c</a:t>
            </a:r>
            <a:r>
              <a:rPr lang="en-US" sz="1400" baseline="30000" dirty="0" err="1" smtClean="0">
                <a:latin typeface="Cambria" pitchFamily="18" charset="0"/>
                <a:ea typeface="Cambria" pitchFamily="18" charset="0"/>
              </a:rPr>
              <a:t>n</a:t>
            </a:r>
            <a:r>
              <a:rPr lang="en-US" sz="1400" dirty="0" smtClean="0">
                <a:latin typeface="Cambria" pitchFamily="18" charset="0"/>
                <a:ea typeface="Cambria" pitchFamily="18" charset="0"/>
              </a:rPr>
              <a:t>||n&gt;=0}* is also recursive.</a:t>
            </a:r>
          </a:p>
          <a:p>
            <a:pPr lvl="1" algn="just" fontAlgn="base">
              <a:buNone/>
            </a:pPr>
            <a:endParaRPr lang="en-US" sz="1400" dirty="0" smtClean="0">
              <a:latin typeface="Cambria" pitchFamily="18" charset="0"/>
              <a:ea typeface="Cambria" pitchFamily="18" charset="0"/>
            </a:endParaRPr>
          </a:p>
          <a:p>
            <a:pPr algn="just" fontAlgn="base"/>
            <a:r>
              <a:rPr lang="en-US" sz="1800" b="1" dirty="0" smtClean="0">
                <a:latin typeface="Cambria" pitchFamily="18" charset="0"/>
                <a:ea typeface="Cambria" pitchFamily="18" charset="0"/>
              </a:rPr>
              <a:t>Intersection and complement</a:t>
            </a:r>
            <a:r>
              <a:rPr lang="en-US" sz="1800" dirty="0" smtClean="0">
                <a:latin typeface="Cambria" pitchFamily="18" charset="0"/>
                <a:ea typeface="Cambria" pitchFamily="18" charset="0"/>
              </a:rPr>
              <a:t>: If L1 and If L2 are two recursive languages, their intersection L1 ? L2 will also be recursive. </a:t>
            </a:r>
          </a:p>
          <a:p>
            <a:pPr algn="just" fontAlgn="base">
              <a:buNone/>
            </a:pPr>
            <a:endParaRPr lang="en-US" sz="1800" dirty="0" smtClean="0">
              <a:latin typeface="Cambria" pitchFamily="18" charset="0"/>
              <a:ea typeface="Cambria" pitchFamily="18" charset="0"/>
            </a:endParaRPr>
          </a:p>
          <a:p>
            <a:pPr algn="just" fontAlgn="base">
              <a:buNone/>
            </a:pPr>
            <a:r>
              <a:rPr lang="en-US" sz="1800" dirty="0" smtClean="0">
                <a:latin typeface="Cambria" pitchFamily="18" charset="0"/>
                <a:ea typeface="Cambria" pitchFamily="18" charset="0"/>
              </a:rPr>
              <a:t>      For Example: </a:t>
            </a:r>
          </a:p>
          <a:p>
            <a:pPr lvl="1" algn="just" fontAlgn="base">
              <a:buNone/>
            </a:pPr>
            <a:r>
              <a:rPr lang="en-US" sz="1400" dirty="0" smtClean="0">
                <a:latin typeface="Cambria" pitchFamily="18" charset="0"/>
                <a:ea typeface="Cambria" pitchFamily="18" charset="0"/>
              </a:rPr>
              <a:t>L1= {</a:t>
            </a:r>
            <a:r>
              <a:rPr lang="en-US" sz="1400" dirty="0" err="1" smtClean="0">
                <a:latin typeface="Cambria" pitchFamily="18" charset="0"/>
                <a:ea typeface="Cambria" pitchFamily="18" charset="0"/>
              </a:rPr>
              <a:t>a</a:t>
            </a:r>
            <a:r>
              <a:rPr lang="en-US" sz="1400" baseline="30000" dirty="0" err="1" smtClean="0">
                <a:latin typeface="Cambria" pitchFamily="18" charset="0"/>
                <a:ea typeface="Cambria" pitchFamily="18" charset="0"/>
              </a:rPr>
              <a:t>n</a:t>
            </a:r>
            <a:r>
              <a:rPr lang="en-US" sz="1400" dirty="0" err="1" smtClean="0">
                <a:latin typeface="Cambria" pitchFamily="18" charset="0"/>
                <a:ea typeface="Cambria" pitchFamily="18" charset="0"/>
              </a:rPr>
              <a:t>b</a:t>
            </a:r>
            <a:r>
              <a:rPr lang="en-US" sz="1400" baseline="30000" dirty="0" err="1" smtClean="0">
                <a:latin typeface="Cambria" pitchFamily="18" charset="0"/>
                <a:ea typeface="Cambria" pitchFamily="18" charset="0"/>
              </a:rPr>
              <a:t>n</a:t>
            </a:r>
            <a:r>
              <a:rPr lang="en-US" sz="1400" dirty="0" err="1" smtClean="0">
                <a:latin typeface="Cambria" pitchFamily="18" charset="0"/>
                <a:ea typeface="Cambria" pitchFamily="18" charset="0"/>
              </a:rPr>
              <a:t>c</a:t>
            </a:r>
            <a:r>
              <a:rPr lang="en-US" sz="1400" baseline="30000" dirty="0" err="1" smtClean="0">
                <a:latin typeface="Cambria" pitchFamily="18" charset="0"/>
                <a:ea typeface="Cambria" pitchFamily="18" charset="0"/>
              </a:rPr>
              <a:t>n</a:t>
            </a:r>
            <a:r>
              <a:rPr lang="en-US" sz="1400" dirty="0" err="1" smtClean="0">
                <a:latin typeface="Cambria" pitchFamily="18" charset="0"/>
                <a:ea typeface="Cambria" pitchFamily="18" charset="0"/>
              </a:rPr>
              <a:t>dm|n</a:t>
            </a:r>
            <a:r>
              <a:rPr lang="en-US" sz="1400" dirty="0" smtClean="0">
                <a:latin typeface="Cambria" pitchFamily="18" charset="0"/>
                <a:ea typeface="Cambria" pitchFamily="18" charset="0"/>
              </a:rPr>
              <a:t>&gt;=0 and m&gt;=0} </a:t>
            </a:r>
          </a:p>
          <a:p>
            <a:pPr lvl="1" algn="just" fontAlgn="base">
              <a:buNone/>
            </a:pPr>
            <a:r>
              <a:rPr lang="en-US" sz="1400" dirty="0" smtClean="0">
                <a:latin typeface="Cambria" pitchFamily="18" charset="0"/>
                <a:ea typeface="Cambria" pitchFamily="18" charset="0"/>
              </a:rPr>
              <a:t>L2= {</a:t>
            </a:r>
            <a:r>
              <a:rPr lang="en-US" sz="1400" dirty="0" err="1" smtClean="0">
                <a:latin typeface="Cambria" pitchFamily="18" charset="0"/>
                <a:ea typeface="Cambria" pitchFamily="18" charset="0"/>
              </a:rPr>
              <a:t>a</a:t>
            </a:r>
            <a:r>
              <a:rPr lang="en-US" sz="1400" baseline="30000" dirty="0" err="1" smtClean="0">
                <a:latin typeface="Cambria" pitchFamily="18" charset="0"/>
                <a:ea typeface="Cambria" pitchFamily="18" charset="0"/>
              </a:rPr>
              <a:t>n</a:t>
            </a:r>
            <a:r>
              <a:rPr lang="en-US" sz="1400" dirty="0" err="1" smtClean="0">
                <a:latin typeface="Cambria" pitchFamily="18" charset="0"/>
                <a:ea typeface="Cambria" pitchFamily="18" charset="0"/>
              </a:rPr>
              <a:t>b</a:t>
            </a:r>
            <a:r>
              <a:rPr lang="en-US" sz="1400" baseline="30000" dirty="0" err="1" smtClean="0">
                <a:latin typeface="Cambria" pitchFamily="18" charset="0"/>
                <a:ea typeface="Cambria" pitchFamily="18" charset="0"/>
              </a:rPr>
              <a:t>n</a:t>
            </a:r>
            <a:r>
              <a:rPr lang="en-US" sz="1400" dirty="0" err="1" smtClean="0">
                <a:latin typeface="Cambria" pitchFamily="18" charset="0"/>
                <a:ea typeface="Cambria" pitchFamily="18" charset="0"/>
              </a:rPr>
              <a:t>c</a:t>
            </a:r>
            <a:r>
              <a:rPr lang="en-US" sz="1400" baseline="30000" dirty="0" err="1" smtClean="0">
                <a:latin typeface="Cambria" pitchFamily="18" charset="0"/>
                <a:ea typeface="Cambria" pitchFamily="18" charset="0"/>
              </a:rPr>
              <a:t>n</a:t>
            </a:r>
            <a:r>
              <a:rPr lang="en-US" sz="1400" dirty="0" err="1" smtClean="0">
                <a:latin typeface="Cambria" pitchFamily="18" charset="0"/>
                <a:ea typeface="Cambria" pitchFamily="18" charset="0"/>
              </a:rPr>
              <a:t>d</a:t>
            </a:r>
            <a:r>
              <a:rPr lang="en-US" sz="1400" baseline="30000" dirty="0" err="1" smtClean="0">
                <a:latin typeface="Cambria" pitchFamily="18" charset="0"/>
                <a:ea typeface="Cambria" pitchFamily="18" charset="0"/>
              </a:rPr>
              <a:t>n</a:t>
            </a:r>
            <a:r>
              <a:rPr lang="en-US" sz="1400" dirty="0" err="1" smtClean="0">
                <a:latin typeface="Cambria" pitchFamily="18" charset="0"/>
                <a:ea typeface="Cambria" pitchFamily="18" charset="0"/>
              </a:rPr>
              <a:t>|n</a:t>
            </a:r>
            <a:r>
              <a:rPr lang="en-US" sz="1400" dirty="0" smtClean="0">
                <a:latin typeface="Cambria" pitchFamily="18" charset="0"/>
                <a:ea typeface="Cambria" pitchFamily="18" charset="0"/>
              </a:rPr>
              <a:t>&gt;=0 and m&gt;=0}</a:t>
            </a:r>
          </a:p>
          <a:p>
            <a:pPr lvl="1" algn="just" fontAlgn="base">
              <a:buNone/>
            </a:pPr>
            <a:r>
              <a:rPr lang="en-US" sz="1400" dirty="0" smtClean="0">
                <a:latin typeface="Cambria" pitchFamily="18" charset="0"/>
                <a:ea typeface="Cambria" pitchFamily="18" charset="0"/>
              </a:rPr>
              <a:t>L3=L1 ? L2 = { </a:t>
            </a:r>
            <a:r>
              <a:rPr lang="en-US" sz="1400" dirty="0" err="1" smtClean="0">
                <a:latin typeface="Cambria" pitchFamily="18" charset="0"/>
                <a:ea typeface="Cambria" pitchFamily="18" charset="0"/>
              </a:rPr>
              <a:t>a</a:t>
            </a:r>
            <a:r>
              <a:rPr lang="en-US" sz="1400" baseline="30000" dirty="0" err="1" smtClean="0">
                <a:latin typeface="Cambria" pitchFamily="18" charset="0"/>
                <a:ea typeface="Cambria" pitchFamily="18" charset="0"/>
              </a:rPr>
              <a:t>n</a:t>
            </a:r>
            <a:r>
              <a:rPr lang="en-US" sz="1400" dirty="0" err="1" smtClean="0">
                <a:latin typeface="Cambria" pitchFamily="18" charset="0"/>
                <a:ea typeface="Cambria" pitchFamily="18" charset="0"/>
              </a:rPr>
              <a:t>b</a:t>
            </a:r>
            <a:r>
              <a:rPr lang="en-US" sz="1400" baseline="30000" dirty="0" err="1" smtClean="0">
                <a:latin typeface="Cambria" pitchFamily="18" charset="0"/>
                <a:ea typeface="Cambria" pitchFamily="18" charset="0"/>
              </a:rPr>
              <a:t>n</a:t>
            </a:r>
            <a:r>
              <a:rPr lang="en-US" sz="1400" dirty="0" err="1" smtClean="0">
                <a:latin typeface="Cambria" pitchFamily="18" charset="0"/>
                <a:ea typeface="Cambria" pitchFamily="18" charset="0"/>
              </a:rPr>
              <a:t>c</a:t>
            </a:r>
            <a:r>
              <a:rPr lang="en-US" sz="1400" baseline="30000" dirty="0" err="1" smtClean="0">
                <a:latin typeface="Cambria" pitchFamily="18" charset="0"/>
                <a:ea typeface="Cambria" pitchFamily="18" charset="0"/>
              </a:rPr>
              <a:t>n</a:t>
            </a:r>
            <a:r>
              <a:rPr lang="en-US" sz="1400" dirty="0" err="1" smtClean="0">
                <a:latin typeface="Cambria" pitchFamily="18" charset="0"/>
                <a:ea typeface="Cambria" pitchFamily="18" charset="0"/>
              </a:rPr>
              <a:t>d</a:t>
            </a:r>
            <a:r>
              <a:rPr lang="en-US" sz="1400" baseline="30000" dirty="0" err="1" smtClean="0">
                <a:latin typeface="Cambria" pitchFamily="18" charset="0"/>
                <a:ea typeface="Cambria" pitchFamily="18" charset="0"/>
              </a:rPr>
              <a:t>n</a:t>
            </a:r>
            <a:r>
              <a:rPr lang="en-US" sz="1400" dirty="0" smtClean="0">
                <a:latin typeface="Cambria" pitchFamily="18" charset="0"/>
                <a:ea typeface="Cambria" pitchFamily="18" charset="0"/>
              </a:rPr>
              <a:t> |n&gt;=0} will be recursive.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143000"/>
            <a:ext cx="8229600" cy="4525963"/>
          </a:xfrm>
        </p:spPr>
        <p:txBody>
          <a:bodyPr>
            <a:noAutofit/>
          </a:bodyPr>
          <a:lstStyle/>
          <a:p>
            <a:pPr algn="just" fontAlgn="base"/>
            <a:r>
              <a:rPr lang="en-US" sz="1800" dirty="0" smtClean="0">
                <a:latin typeface="Cambria" pitchFamily="18" charset="0"/>
                <a:ea typeface="Cambria" pitchFamily="18" charset="0"/>
              </a:rPr>
              <a:t>L1 says n no. of </a:t>
            </a:r>
            <a:r>
              <a:rPr lang="en-US" sz="1800" dirty="0" err="1" smtClean="0">
                <a:latin typeface="Cambria" pitchFamily="18" charset="0"/>
                <a:ea typeface="Cambria" pitchFamily="18" charset="0"/>
              </a:rPr>
              <a:t>a’s</a:t>
            </a:r>
            <a:r>
              <a:rPr lang="en-US" sz="1800" dirty="0" smtClean="0">
                <a:latin typeface="Cambria" pitchFamily="18" charset="0"/>
                <a:ea typeface="Cambria" pitchFamily="18" charset="0"/>
              </a:rPr>
              <a:t> followed by n no. of </a:t>
            </a:r>
            <a:r>
              <a:rPr lang="en-US" sz="1800" dirty="0" err="1" smtClean="0">
                <a:latin typeface="Cambria" pitchFamily="18" charset="0"/>
                <a:ea typeface="Cambria" pitchFamily="18" charset="0"/>
              </a:rPr>
              <a:t>b’s</a:t>
            </a:r>
            <a:r>
              <a:rPr lang="en-US" sz="1800" dirty="0" smtClean="0">
                <a:latin typeface="Cambria" pitchFamily="18" charset="0"/>
                <a:ea typeface="Cambria" pitchFamily="18" charset="0"/>
              </a:rPr>
              <a:t> followed by n no. of </a:t>
            </a:r>
            <a:r>
              <a:rPr lang="en-US" sz="1800" dirty="0" err="1" smtClean="0">
                <a:latin typeface="Cambria" pitchFamily="18" charset="0"/>
                <a:ea typeface="Cambria" pitchFamily="18" charset="0"/>
              </a:rPr>
              <a:t>c’s</a:t>
            </a:r>
            <a:r>
              <a:rPr lang="en-US" sz="1800" dirty="0" smtClean="0">
                <a:latin typeface="Cambria" pitchFamily="18" charset="0"/>
                <a:ea typeface="Cambria" pitchFamily="18" charset="0"/>
              </a:rPr>
              <a:t> and then any no. of </a:t>
            </a:r>
            <a:r>
              <a:rPr lang="en-US" sz="1800" dirty="0" err="1" smtClean="0">
                <a:latin typeface="Cambria" pitchFamily="18" charset="0"/>
                <a:ea typeface="Cambria" pitchFamily="18" charset="0"/>
              </a:rPr>
              <a:t>d’s</a:t>
            </a:r>
            <a:r>
              <a:rPr lang="en-US" sz="1800" dirty="0" smtClean="0">
                <a:latin typeface="Cambria" pitchFamily="18" charset="0"/>
                <a:ea typeface="Cambria" pitchFamily="18" charset="0"/>
              </a:rPr>
              <a:t>. L2 says any no. of </a:t>
            </a:r>
            <a:r>
              <a:rPr lang="en-US" sz="1800" dirty="0" err="1" smtClean="0">
                <a:latin typeface="Cambria" pitchFamily="18" charset="0"/>
                <a:ea typeface="Cambria" pitchFamily="18" charset="0"/>
              </a:rPr>
              <a:t>a’s</a:t>
            </a:r>
            <a:r>
              <a:rPr lang="en-US" sz="1800" dirty="0" smtClean="0">
                <a:latin typeface="Cambria" pitchFamily="18" charset="0"/>
                <a:ea typeface="Cambria" pitchFamily="18" charset="0"/>
              </a:rPr>
              <a:t> followed by n no. of </a:t>
            </a:r>
            <a:r>
              <a:rPr lang="en-US" sz="1800" dirty="0" err="1" smtClean="0">
                <a:latin typeface="Cambria" pitchFamily="18" charset="0"/>
                <a:ea typeface="Cambria" pitchFamily="18" charset="0"/>
              </a:rPr>
              <a:t>b’s</a:t>
            </a:r>
            <a:r>
              <a:rPr lang="en-US" sz="1800" dirty="0" smtClean="0">
                <a:latin typeface="Cambria" pitchFamily="18" charset="0"/>
                <a:ea typeface="Cambria" pitchFamily="18" charset="0"/>
              </a:rPr>
              <a:t> followed by n no. of </a:t>
            </a:r>
            <a:r>
              <a:rPr lang="en-US" sz="1800" dirty="0" err="1" smtClean="0">
                <a:latin typeface="Cambria" pitchFamily="18" charset="0"/>
                <a:ea typeface="Cambria" pitchFamily="18" charset="0"/>
              </a:rPr>
              <a:t>c’s</a:t>
            </a:r>
            <a:r>
              <a:rPr lang="en-US" sz="1800" dirty="0" smtClean="0">
                <a:latin typeface="Cambria" pitchFamily="18" charset="0"/>
                <a:ea typeface="Cambria" pitchFamily="18" charset="0"/>
              </a:rPr>
              <a:t> followed by n no. of </a:t>
            </a:r>
            <a:r>
              <a:rPr lang="en-US" sz="1800" dirty="0" err="1" smtClean="0">
                <a:latin typeface="Cambria" pitchFamily="18" charset="0"/>
                <a:ea typeface="Cambria" pitchFamily="18" charset="0"/>
              </a:rPr>
              <a:t>d’s</a:t>
            </a:r>
            <a:r>
              <a:rPr lang="en-US" sz="1800" dirty="0" smtClean="0">
                <a:latin typeface="Cambria" pitchFamily="18" charset="0"/>
                <a:ea typeface="Cambria" pitchFamily="18" charset="0"/>
              </a:rPr>
              <a:t>. </a:t>
            </a:r>
          </a:p>
          <a:p>
            <a:pPr algn="just" fontAlgn="base"/>
            <a:endParaRPr lang="en-US" sz="1800" dirty="0" smtClean="0">
              <a:latin typeface="Cambria" pitchFamily="18" charset="0"/>
              <a:ea typeface="Cambria" pitchFamily="18" charset="0"/>
            </a:endParaRPr>
          </a:p>
          <a:p>
            <a:pPr algn="just" fontAlgn="base"/>
            <a:r>
              <a:rPr lang="en-US" sz="1800" dirty="0" smtClean="0">
                <a:latin typeface="Cambria" pitchFamily="18" charset="0"/>
                <a:ea typeface="Cambria" pitchFamily="18" charset="0"/>
              </a:rPr>
              <a:t>Their intersection says n no. of </a:t>
            </a:r>
            <a:r>
              <a:rPr lang="en-US" sz="1800" dirty="0" err="1" smtClean="0">
                <a:latin typeface="Cambria" pitchFamily="18" charset="0"/>
                <a:ea typeface="Cambria" pitchFamily="18" charset="0"/>
              </a:rPr>
              <a:t>a’s</a:t>
            </a:r>
            <a:r>
              <a:rPr lang="en-US" sz="1800" dirty="0" smtClean="0">
                <a:latin typeface="Cambria" pitchFamily="18" charset="0"/>
                <a:ea typeface="Cambria" pitchFamily="18" charset="0"/>
              </a:rPr>
              <a:t> followed by n no. of </a:t>
            </a:r>
            <a:r>
              <a:rPr lang="en-US" sz="1800" dirty="0" err="1" smtClean="0">
                <a:latin typeface="Cambria" pitchFamily="18" charset="0"/>
                <a:ea typeface="Cambria" pitchFamily="18" charset="0"/>
              </a:rPr>
              <a:t>b’s</a:t>
            </a:r>
            <a:r>
              <a:rPr lang="en-US" sz="1800" dirty="0" smtClean="0">
                <a:latin typeface="Cambria" pitchFamily="18" charset="0"/>
                <a:ea typeface="Cambria" pitchFamily="18" charset="0"/>
              </a:rPr>
              <a:t> followed by n no. of </a:t>
            </a:r>
            <a:r>
              <a:rPr lang="en-US" sz="1800" dirty="0" err="1" smtClean="0">
                <a:latin typeface="Cambria" pitchFamily="18" charset="0"/>
                <a:ea typeface="Cambria" pitchFamily="18" charset="0"/>
              </a:rPr>
              <a:t>c’s</a:t>
            </a:r>
            <a:r>
              <a:rPr lang="en-US" sz="1800" dirty="0" smtClean="0">
                <a:latin typeface="Cambria" pitchFamily="18" charset="0"/>
                <a:ea typeface="Cambria" pitchFamily="18" charset="0"/>
              </a:rPr>
              <a:t> followed by n no. of </a:t>
            </a:r>
            <a:r>
              <a:rPr lang="en-US" sz="1800" dirty="0" err="1" smtClean="0">
                <a:latin typeface="Cambria" pitchFamily="18" charset="0"/>
                <a:ea typeface="Cambria" pitchFamily="18" charset="0"/>
              </a:rPr>
              <a:t>d’s</a:t>
            </a:r>
            <a:r>
              <a:rPr lang="en-US" sz="1800" dirty="0" smtClean="0">
                <a:latin typeface="Cambria" pitchFamily="18" charset="0"/>
                <a:ea typeface="Cambria" pitchFamily="18" charset="0"/>
              </a:rPr>
              <a:t>. So it can be decided by </a:t>
            </a:r>
            <a:r>
              <a:rPr lang="en-US" sz="1800" dirty="0" err="1" smtClean="0">
                <a:latin typeface="Cambria" pitchFamily="18" charset="0"/>
                <a:ea typeface="Cambria" pitchFamily="18" charset="0"/>
              </a:rPr>
              <a:t>turing</a:t>
            </a:r>
            <a:r>
              <a:rPr lang="en-US" sz="1800" dirty="0" smtClean="0">
                <a:latin typeface="Cambria" pitchFamily="18" charset="0"/>
                <a:ea typeface="Cambria" pitchFamily="18" charset="0"/>
              </a:rPr>
              <a:t> machine, hence recursive. </a:t>
            </a:r>
            <a:br>
              <a:rPr lang="en-US" sz="1800" dirty="0" smtClean="0">
                <a:latin typeface="Cambria" pitchFamily="18" charset="0"/>
                <a:ea typeface="Cambria" pitchFamily="18" charset="0"/>
              </a:rPr>
            </a:br>
            <a:endParaRPr lang="en-US" sz="1800" dirty="0" smtClean="0">
              <a:latin typeface="Cambria" pitchFamily="18" charset="0"/>
              <a:ea typeface="Cambria" pitchFamily="18" charset="0"/>
            </a:endParaRPr>
          </a:p>
          <a:p>
            <a:pPr algn="just" fontAlgn="base"/>
            <a:r>
              <a:rPr lang="en-US" sz="1800" dirty="0" smtClean="0">
                <a:latin typeface="Cambria" pitchFamily="18" charset="0"/>
                <a:ea typeface="Cambria" pitchFamily="18" charset="0"/>
              </a:rPr>
              <a:t>Similarly</a:t>
            </a:r>
            <a:r>
              <a:rPr lang="en-US" sz="1800" dirty="0" smtClean="0">
                <a:solidFill>
                  <a:srgbClr val="FF0000"/>
                </a:solidFill>
                <a:latin typeface="Cambria" pitchFamily="18" charset="0"/>
                <a:ea typeface="Cambria" pitchFamily="18" charset="0"/>
              </a:rPr>
              <a:t>, complement </a:t>
            </a:r>
            <a:r>
              <a:rPr lang="en-US" sz="1800" dirty="0" smtClean="0">
                <a:latin typeface="Cambria" pitchFamily="18" charset="0"/>
                <a:ea typeface="Cambria" pitchFamily="18" charset="0"/>
              </a:rPr>
              <a:t>of recursive language L1 which is ?*-L1, will also be recursive.</a:t>
            </a:r>
          </a:p>
          <a:p>
            <a:pPr algn="just" fontAlgn="base"/>
            <a:endParaRPr lang="en-US" sz="1800" dirty="0" smtClean="0">
              <a:latin typeface="Cambria" pitchFamily="18" charset="0"/>
              <a:ea typeface="Cambria" pitchFamily="18" charset="0"/>
            </a:endParaRPr>
          </a:p>
          <a:p>
            <a:pPr algn="just" fontAlgn="base"/>
            <a:r>
              <a:rPr lang="en-US" sz="1800" i="1" dirty="0" smtClean="0">
                <a:latin typeface="Cambria" pitchFamily="18" charset="0"/>
                <a:ea typeface="Cambria" pitchFamily="18" charset="0"/>
              </a:rPr>
              <a:t>Note: As opposed to REC languages, RE languages are not closed under complementation which means complement of RE language need not be RE.</a:t>
            </a:r>
            <a:endParaRPr lang="en-US" sz="1800" dirty="0" smtClean="0">
              <a:latin typeface="Cambria" pitchFamily="18" charset="0"/>
              <a:ea typeface="Cambria" pitchFamily="18" charset="0"/>
            </a:endParaRPr>
          </a:p>
          <a:p>
            <a:pPr algn="just"/>
            <a:endParaRPr lang="en-US" sz="1800"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latin typeface="Cambria" pitchFamily="18" charset="0"/>
                <a:ea typeface="Cambria" pitchFamily="18" charset="0"/>
                <a:cs typeface="Times New Roman" pitchFamily="18" charset="0"/>
              </a:rPr>
              <a:t>TURING MACHINE MODEL</a:t>
            </a:r>
            <a:endParaRPr lang="en-IN" sz="2400" dirty="0">
              <a:latin typeface="Cambria" pitchFamily="18" charset="0"/>
              <a:ea typeface="Cambria"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1800" dirty="0" smtClean="0">
                <a:latin typeface="Cambria" pitchFamily="18" charset="0"/>
                <a:ea typeface="Cambria" pitchFamily="18" charset="0"/>
                <a:cs typeface="Times New Roman" pitchFamily="18" charset="0"/>
              </a:rPr>
              <a:t>The Turing machine can be thought of as finite control connected to a R/W (read/write) head. It has one tape which is divided into a number of cells.</a:t>
            </a:r>
            <a:endParaRPr lang="en-IN" sz="1800" dirty="0">
              <a:latin typeface="Cambria" pitchFamily="18" charset="0"/>
              <a:ea typeface="Cambria"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1371600" y="2819400"/>
            <a:ext cx="6629400" cy="2905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62001"/>
            <a:ext cx="8229600" cy="5486400"/>
          </a:xfrm>
        </p:spPr>
        <p:txBody>
          <a:bodyPr>
            <a:normAutofit/>
          </a:bodyPr>
          <a:lstStyle/>
          <a:p>
            <a:r>
              <a:rPr lang="en-IN" sz="1800" dirty="0" smtClean="0">
                <a:latin typeface="Cambria" pitchFamily="18" charset="0"/>
                <a:ea typeface="Cambria" pitchFamily="18" charset="0"/>
                <a:cs typeface="Times New Roman" pitchFamily="18" charset="0"/>
              </a:rPr>
              <a:t>a </a:t>
            </a:r>
            <a:r>
              <a:rPr lang="en-IN" sz="1800" dirty="0" smtClean="0">
                <a:latin typeface="Cambria" pitchFamily="18" charset="0"/>
                <a:ea typeface="Cambria" pitchFamily="18" charset="0"/>
                <a:cs typeface="Times New Roman" pitchFamily="18" charset="0"/>
              </a:rPr>
              <a:t>new symbol to be written on the tape in the cell under the head</a:t>
            </a:r>
            <a:r>
              <a:rPr lang="en-IN" sz="1800" dirty="0" smtClean="0">
                <a:latin typeface="Cambria" pitchFamily="18" charset="0"/>
                <a:ea typeface="Cambria" pitchFamily="18" charset="0"/>
                <a:cs typeface="Times New Roman" pitchFamily="18" charset="0"/>
              </a:rPr>
              <a:t>,</a:t>
            </a:r>
          </a:p>
          <a:p>
            <a:endParaRPr lang="en-IN" sz="1800" dirty="0" smtClean="0">
              <a:latin typeface="Cambria" pitchFamily="18" charset="0"/>
              <a:ea typeface="Cambria" pitchFamily="18" charset="0"/>
              <a:cs typeface="Times New Roman" pitchFamily="18" charset="0"/>
            </a:endParaRPr>
          </a:p>
          <a:p>
            <a:r>
              <a:rPr lang="en-IN" sz="1800" dirty="0" smtClean="0">
                <a:latin typeface="Cambria" pitchFamily="18" charset="0"/>
                <a:ea typeface="Cambria" pitchFamily="18" charset="0"/>
                <a:cs typeface="Times New Roman" pitchFamily="18" charset="0"/>
              </a:rPr>
              <a:t>a </a:t>
            </a:r>
            <a:r>
              <a:rPr lang="en-IN" sz="1800" dirty="0" smtClean="0">
                <a:latin typeface="Cambria" pitchFamily="18" charset="0"/>
                <a:ea typeface="Cambria" pitchFamily="18" charset="0"/>
                <a:cs typeface="Times New Roman" pitchFamily="18" charset="0"/>
              </a:rPr>
              <a:t>motion of the R/W head along the tape: either the head moves </a:t>
            </a:r>
            <a:r>
              <a:rPr lang="en-IN" sz="1800" dirty="0" smtClean="0">
                <a:latin typeface="Cambria" pitchFamily="18" charset="0"/>
                <a:ea typeface="Cambria" pitchFamily="18" charset="0"/>
                <a:cs typeface="Times New Roman" pitchFamily="18" charset="0"/>
              </a:rPr>
              <a:t>one cell </a:t>
            </a:r>
            <a:r>
              <a:rPr lang="en-IN" sz="1800" dirty="0" smtClean="0">
                <a:latin typeface="Cambria" pitchFamily="18" charset="0"/>
                <a:ea typeface="Cambria" pitchFamily="18" charset="0"/>
                <a:cs typeface="Times New Roman" pitchFamily="18" charset="0"/>
              </a:rPr>
              <a:t>left (L). or one cell right (R</a:t>
            </a:r>
            <a:r>
              <a:rPr lang="en-IN" sz="1800" dirty="0" smtClean="0">
                <a:latin typeface="Cambria" pitchFamily="18" charset="0"/>
                <a:ea typeface="Cambria" pitchFamily="18" charset="0"/>
                <a:cs typeface="Times New Roman" pitchFamily="18" charset="0"/>
              </a:rPr>
              <a:t>),</a:t>
            </a:r>
          </a:p>
          <a:p>
            <a:endParaRPr lang="en-IN" sz="1800" dirty="0" smtClean="0">
              <a:latin typeface="Cambria" pitchFamily="18" charset="0"/>
              <a:ea typeface="Cambria" pitchFamily="18" charset="0"/>
              <a:cs typeface="Times New Roman" pitchFamily="18" charset="0"/>
            </a:endParaRPr>
          </a:p>
          <a:p>
            <a:r>
              <a:rPr lang="en-IN" sz="1800" dirty="0" smtClean="0">
                <a:latin typeface="Cambria" pitchFamily="18" charset="0"/>
                <a:ea typeface="Cambria" pitchFamily="18" charset="0"/>
                <a:cs typeface="Times New Roman" pitchFamily="18" charset="0"/>
              </a:rPr>
              <a:t> </a:t>
            </a:r>
            <a:r>
              <a:rPr lang="en-IN" sz="1800" dirty="0" smtClean="0">
                <a:latin typeface="Cambria" pitchFamily="18" charset="0"/>
                <a:ea typeface="Cambria" pitchFamily="18" charset="0"/>
                <a:cs typeface="Times New Roman" pitchFamily="18" charset="0"/>
              </a:rPr>
              <a:t>the next state of the automaton, </a:t>
            </a:r>
            <a:r>
              <a:rPr lang="en-IN" sz="1800" dirty="0" smtClean="0">
                <a:latin typeface="Cambria" pitchFamily="18" charset="0"/>
                <a:ea typeface="Cambria" pitchFamily="18" charset="0"/>
                <a:cs typeface="Times New Roman" pitchFamily="18" charset="0"/>
              </a:rPr>
              <a:t>and whether </a:t>
            </a:r>
            <a:r>
              <a:rPr lang="en-IN" sz="1800" dirty="0" smtClean="0">
                <a:latin typeface="Cambria" pitchFamily="18" charset="0"/>
                <a:ea typeface="Cambria" pitchFamily="18" charset="0"/>
                <a:cs typeface="Times New Roman" pitchFamily="18" charset="0"/>
              </a:rPr>
              <a:t>to halt or not.</a:t>
            </a:r>
          </a:p>
        </p:txBody>
      </p:sp>
      <p:pic>
        <p:nvPicPr>
          <p:cNvPr id="2050" name="Picture 2"/>
          <p:cNvPicPr>
            <a:picLocks noChangeAspect="1" noChangeArrowheads="1"/>
          </p:cNvPicPr>
          <p:nvPr/>
        </p:nvPicPr>
        <p:blipFill>
          <a:blip r:embed="rId2" cstate="print"/>
          <a:srcRect/>
          <a:stretch>
            <a:fillRect/>
          </a:stretch>
        </p:blipFill>
        <p:spPr bwMode="auto">
          <a:xfrm>
            <a:off x="609600" y="2895600"/>
            <a:ext cx="8153400" cy="35385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3581400" y="1600200"/>
            <a:ext cx="4038600" cy="1524000"/>
          </a:xfrm>
          <a:prstGeom prst="rect">
            <a:avLst/>
          </a:prstGeom>
          <a:noFill/>
          <a:ln w="9525">
            <a:noFill/>
            <a:miter lim="800000"/>
            <a:headEnd/>
            <a:tailEnd/>
          </a:ln>
        </p:spPr>
      </p:pic>
      <p:sp>
        <p:nvSpPr>
          <p:cNvPr id="5" name="Rectangle 4"/>
          <p:cNvSpPr/>
          <p:nvPr/>
        </p:nvSpPr>
        <p:spPr>
          <a:xfrm>
            <a:off x="304800" y="457200"/>
            <a:ext cx="8458200" cy="923330"/>
          </a:xfrm>
          <a:prstGeom prst="rect">
            <a:avLst/>
          </a:prstGeom>
        </p:spPr>
        <p:txBody>
          <a:bodyPr wrap="square">
            <a:spAutoFit/>
          </a:bodyPr>
          <a:lstStyle/>
          <a:p>
            <a:r>
              <a:rPr lang="en-IN" b="1" dirty="0" smtClean="0">
                <a:latin typeface="Cambria" pitchFamily="18" charset="0"/>
                <a:ea typeface="Cambria" pitchFamily="18" charset="0"/>
                <a:cs typeface="Times New Roman" pitchFamily="18" charset="0"/>
              </a:rPr>
              <a:t>Halting machine</a:t>
            </a:r>
            <a:r>
              <a:rPr lang="en-IN" dirty="0" smtClean="0">
                <a:latin typeface="Cambria" pitchFamily="18" charset="0"/>
                <a:ea typeface="Cambria" pitchFamily="18" charset="0"/>
                <a:cs typeface="Times New Roman" pitchFamily="18" charset="0"/>
              </a:rPr>
              <a:t> that produces a ‘yes’ or ‘no’ in a finite amount of time. If the halting machine finishes in a finite amount of time, the output comes as ‘yes’, otherwise as ‘no’</a:t>
            </a:r>
            <a:endParaRPr lang="en-IN" dirty="0">
              <a:latin typeface="Cambria" pitchFamily="18" charset="0"/>
              <a:ea typeface="Cambria" pitchFamily="18" charset="0"/>
              <a:cs typeface="Times New Roman" pitchFamily="18" charset="0"/>
            </a:endParaRPr>
          </a:p>
        </p:txBody>
      </p:sp>
      <p:sp>
        <p:nvSpPr>
          <p:cNvPr id="6" name="Rectangle 5"/>
          <p:cNvSpPr/>
          <p:nvPr/>
        </p:nvSpPr>
        <p:spPr>
          <a:xfrm>
            <a:off x="609600" y="3657600"/>
            <a:ext cx="6400800" cy="923330"/>
          </a:xfrm>
          <a:prstGeom prst="rect">
            <a:avLst/>
          </a:prstGeom>
        </p:spPr>
        <p:txBody>
          <a:bodyPr wrap="square">
            <a:spAutoFit/>
          </a:bodyPr>
          <a:lstStyle/>
          <a:p>
            <a:r>
              <a:rPr lang="en-IN" b="1" dirty="0" smtClean="0">
                <a:latin typeface="Cambria" pitchFamily="18" charset="0"/>
                <a:ea typeface="Cambria" pitchFamily="18" charset="0"/>
                <a:cs typeface="Times New Roman" pitchFamily="18" charset="0"/>
              </a:rPr>
              <a:t>Inverted halting machine (HM)’</a:t>
            </a:r>
            <a:r>
              <a:rPr lang="en-IN" dirty="0" smtClean="0">
                <a:latin typeface="Cambria" pitchFamily="18" charset="0"/>
                <a:ea typeface="Cambria" pitchFamily="18" charset="0"/>
                <a:cs typeface="Times New Roman" pitchFamily="18" charset="0"/>
              </a:rPr>
              <a:t> as −</a:t>
            </a:r>
          </a:p>
          <a:p>
            <a:r>
              <a:rPr lang="en-IN" dirty="0" smtClean="0">
                <a:latin typeface="Cambria" pitchFamily="18" charset="0"/>
                <a:ea typeface="Cambria" pitchFamily="18" charset="0"/>
                <a:cs typeface="Times New Roman" pitchFamily="18" charset="0"/>
              </a:rPr>
              <a:t>If </a:t>
            </a:r>
            <a:r>
              <a:rPr lang="en-IN" b="1" dirty="0" smtClean="0">
                <a:latin typeface="Cambria" pitchFamily="18" charset="0"/>
                <a:ea typeface="Cambria" pitchFamily="18" charset="0"/>
                <a:cs typeface="Times New Roman" pitchFamily="18" charset="0"/>
              </a:rPr>
              <a:t>H</a:t>
            </a:r>
            <a:r>
              <a:rPr lang="en-IN" dirty="0" smtClean="0">
                <a:latin typeface="Cambria" pitchFamily="18" charset="0"/>
                <a:ea typeface="Cambria" pitchFamily="18" charset="0"/>
                <a:cs typeface="Times New Roman" pitchFamily="18" charset="0"/>
              </a:rPr>
              <a:t> returns YES, then loop forever.</a:t>
            </a:r>
          </a:p>
          <a:p>
            <a:r>
              <a:rPr lang="en-IN" dirty="0" smtClean="0">
                <a:latin typeface="Cambria" pitchFamily="18" charset="0"/>
                <a:ea typeface="Cambria" pitchFamily="18" charset="0"/>
                <a:cs typeface="Times New Roman" pitchFamily="18" charset="0"/>
              </a:rPr>
              <a:t>If </a:t>
            </a:r>
            <a:r>
              <a:rPr lang="en-IN" b="1" dirty="0" smtClean="0">
                <a:latin typeface="Cambria" pitchFamily="18" charset="0"/>
                <a:ea typeface="Cambria" pitchFamily="18" charset="0"/>
                <a:cs typeface="Times New Roman" pitchFamily="18" charset="0"/>
              </a:rPr>
              <a:t>H</a:t>
            </a:r>
            <a:r>
              <a:rPr lang="en-IN" dirty="0" smtClean="0">
                <a:latin typeface="Cambria" pitchFamily="18" charset="0"/>
                <a:ea typeface="Cambria" pitchFamily="18" charset="0"/>
                <a:cs typeface="Times New Roman" pitchFamily="18" charset="0"/>
              </a:rPr>
              <a:t> returns NO, then halt.</a:t>
            </a:r>
            <a:endParaRPr lang="en-IN" dirty="0">
              <a:latin typeface="Cambria" pitchFamily="18" charset="0"/>
              <a:ea typeface="Cambria" pitchFamily="18" charset="0"/>
              <a:cs typeface="Times New Roman" pitchFamily="18" charset="0"/>
            </a:endParaRPr>
          </a:p>
        </p:txBody>
      </p:sp>
      <p:pic>
        <p:nvPicPr>
          <p:cNvPr id="1027" name="Picture 3"/>
          <p:cNvPicPr>
            <a:picLocks noChangeAspect="1" noChangeArrowheads="1"/>
          </p:cNvPicPr>
          <p:nvPr/>
        </p:nvPicPr>
        <p:blipFill>
          <a:blip r:embed="rId3" cstate="print"/>
          <a:srcRect/>
          <a:stretch>
            <a:fillRect/>
          </a:stretch>
        </p:blipFill>
        <p:spPr bwMode="auto">
          <a:xfrm>
            <a:off x="3733800" y="4572000"/>
            <a:ext cx="4876800"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114300"/>
          <a:ext cx="8915400" cy="6621604"/>
        </p:xfrm>
        <a:graphic>
          <a:graphicData uri="http://schemas.openxmlformats.org/drawingml/2006/table">
            <a:tbl>
              <a:tblPr firstRow="1" bandRow="1">
                <a:tableStyleId>{5C22544A-7EE6-4342-B048-85BDC9FD1C3A}</a:tableStyleId>
              </a:tblPr>
              <a:tblGrid>
                <a:gridCol w="1634490"/>
                <a:gridCol w="3491865"/>
                <a:gridCol w="3789045"/>
              </a:tblGrid>
              <a:tr h="433415">
                <a:tc>
                  <a:txBody>
                    <a:bodyPr/>
                    <a:lstStyle/>
                    <a:p>
                      <a:endParaRPr lang="en-US"/>
                    </a:p>
                  </a:txBody>
                  <a:tcPr marL="95250" marR="95250" marT="133350" marB="133350" anchor="ctr"/>
                </a:tc>
                <a:tc>
                  <a:txBody>
                    <a:bodyPr/>
                    <a:lstStyle/>
                    <a:p>
                      <a:pPr algn="just" fontAlgn="base"/>
                      <a:r>
                        <a:rPr lang="en-US" sz="1250" b="1" dirty="0"/>
                        <a:t>Turing Machine</a:t>
                      </a:r>
                      <a:endParaRPr lang="en-US" sz="1250" b="0" dirty="0"/>
                    </a:p>
                  </a:txBody>
                  <a:tcPr marL="95250" marR="95250" marT="133350" marB="133350" anchor="ctr"/>
                </a:tc>
                <a:tc>
                  <a:txBody>
                    <a:bodyPr/>
                    <a:lstStyle/>
                    <a:p>
                      <a:pPr algn="just" fontAlgn="base"/>
                      <a:r>
                        <a:rPr lang="en-US" sz="1250" b="1" dirty="0"/>
                        <a:t>Universal Turing Machine</a:t>
                      </a:r>
                      <a:endParaRPr lang="en-US" sz="1250" b="0" dirty="0"/>
                    </a:p>
                  </a:txBody>
                  <a:tcPr marL="95250" marR="95250" marT="133350" marB="133350" anchor="ctr"/>
                </a:tc>
              </a:tr>
              <a:tr h="794594">
                <a:tc>
                  <a:txBody>
                    <a:bodyPr/>
                    <a:lstStyle/>
                    <a:p>
                      <a:pPr algn="ctr" fontAlgn="ctr"/>
                      <a:r>
                        <a:rPr lang="en-US" sz="1250" b="0" dirty="0"/>
                        <a:t>1.</a:t>
                      </a:r>
                    </a:p>
                  </a:txBody>
                  <a:tcPr marL="95250" marR="95250" marT="133350" marB="133350" anchor="ctr"/>
                </a:tc>
                <a:tc>
                  <a:txBody>
                    <a:bodyPr/>
                    <a:lstStyle/>
                    <a:p>
                      <a:pPr algn="just" fontAlgn="ctr"/>
                      <a:r>
                        <a:rPr lang="en-US" sz="1250" b="0"/>
                        <a:t>It is a mathematical model of computation it manipulates symbols on the tape according to the rules defined</a:t>
                      </a:r>
                    </a:p>
                  </a:txBody>
                  <a:tcPr marL="95250" marR="95250" marT="133350" marB="133350" anchor="ctr"/>
                </a:tc>
                <a:tc>
                  <a:txBody>
                    <a:bodyPr/>
                    <a:lstStyle/>
                    <a:p>
                      <a:pPr algn="just" fontAlgn="ctr"/>
                      <a:r>
                        <a:rPr lang="en-US" sz="1250" b="0" dirty="0"/>
                        <a:t>Universal Turing Machine is like a single Turing Machine that </a:t>
                      </a:r>
                      <a:r>
                        <a:rPr lang="en-US" sz="1250" b="0" dirty="0">
                          <a:solidFill>
                            <a:srgbClr val="FF0000"/>
                          </a:solidFill>
                        </a:rPr>
                        <a:t>has a solution to all problem that is computable</a:t>
                      </a:r>
                    </a:p>
                  </a:txBody>
                  <a:tcPr marL="95250" marR="95250" marT="133350" marB="133350" anchor="ctr"/>
                </a:tc>
              </a:tr>
              <a:tr h="614005">
                <a:tc>
                  <a:txBody>
                    <a:bodyPr/>
                    <a:lstStyle/>
                    <a:p>
                      <a:pPr algn="ctr" fontAlgn="ctr"/>
                      <a:r>
                        <a:rPr lang="en-US" sz="1250" b="0" dirty="0"/>
                        <a:t>2.</a:t>
                      </a:r>
                    </a:p>
                  </a:txBody>
                  <a:tcPr marL="95250" marR="95250" marT="133350" marB="133350" anchor="ctr"/>
                </a:tc>
                <a:tc>
                  <a:txBody>
                    <a:bodyPr/>
                    <a:lstStyle/>
                    <a:p>
                      <a:pPr algn="just" fontAlgn="ctr"/>
                      <a:r>
                        <a:rPr lang="en-US" sz="1250" b="0" dirty="0"/>
                        <a:t>A program can be compared to a Turing Machine</a:t>
                      </a:r>
                    </a:p>
                  </a:txBody>
                  <a:tcPr marL="95250" marR="95250" marT="133350" marB="133350" anchor="ctr"/>
                </a:tc>
                <a:tc>
                  <a:txBody>
                    <a:bodyPr/>
                    <a:lstStyle/>
                    <a:p>
                      <a:pPr algn="just" fontAlgn="ctr"/>
                      <a:r>
                        <a:rPr lang="en-US" sz="1250" b="0" dirty="0"/>
                        <a:t>Programmable Turing Machine is called Universal Turing Machine</a:t>
                      </a:r>
                    </a:p>
                  </a:txBody>
                  <a:tcPr marL="95250" marR="95250" marT="133350" marB="133350" anchor="ctr"/>
                </a:tc>
              </a:tr>
              <a:tr h="975184">
                <a:tc>
                  <a:txBody>
                    <a:bodyPr/>
                    <a:lstStyle/>
                    <a:p>
                      <a:pPr algn="ctr" fontAlgn="ctr"/>
                      <a:r>
                        <a:rPr lang="en-US" sz="1250" b="0" dirty="0"/>
                        <a:t>3.</a:t>
                      </a:r>
                    </a:p>
                  </a:txBody>
                  <a:tcPr marL="95250" marR="95250" marT="133350" marB="133350" anchor="ctr"/>
                </a:tc>
                <a:tc>
                  <a:txBody>
                    <a:bodyPr/>
                    <a:lstStyle/>
                    <a:p>
                      <a:pPr algn="just" fontAlgn="ctr"/>
                      <a:r>
                        <a:rPr lang="en-US" sz="1250" b="0"/>
                        <a:t>Turing machine’s temporary storage is tape. The infinite cells of the Turing machine can contain input symbols and blanks.</a:t>
                      </a:r>
                    </a:p>
                  </a:txBody>
                  <a:tcPr marL="95250" marR="95250" marT="133350" marB="133350" anchor="ctr"/>
                </a:tc>
                <a:tc>
                  <a:txBody>
                    <a:bodyPr/>
                    <a:lstStyle/>
                    <a:p>
                      <a:pPr algn="just" fontAlgn="ctr"/>
                      <a:r>
                        <a:rPr lang="en-US" sz="1250" b="0"/>
                        <a:t>Universal Turing Machine contains Turing Machine description as input along with an input string, runs the Turing Machine on the input and returns the result.</a:t>
                      </a:r>
                    </a:p>
                  </a:txBody>
                  <a:tcPr marL="95250" marR="95250" marT="133350" marB="133350" anchor="ctr"/>
                </a:tc>
              </a:tr>
              <a:tr h="794594">
                <a:tc>
                  <a:txBody>
                    <a:bodyPr/>
                    <a:lstStyle/>
                    <a:p>
                      <a:pPr algn="ctr" fontAlgn="ctr"/>
                      <a:r>
                        <a:rPr lang="en-US" sz="1250" b="0" dirty="0"/>
                        <a:t>4.</a:t>
                      </a:r>
                    </a:p>
                  </a:txBody>
                  <a:tcPr marL="95250" marR="95250" marT="133350" marB="133350" anchor="ctr"/>
                </a:tc>
                <a:tc>
                  <a:txBody>
                    <a:bodyPr/>
                    <a:lstStyle/>
                    <a:p>
                      <a:pPr algn="just" fontAlgn="ctr"/>
                      <a:r>
                        <a:rPr lang="en-US" sz="1250" b="0"/>
                        <a:t>Turing machines help us understand the fundamental limitations of mechanical computation power</a:t>
                      </a:r>
                    </a:p>
                  </a:txBody>
                  <a:tcPr marL="95250" marR="95250" marT="133350" marB="133350" anchor="ctr"/>
                </a:tc>
                <a:tc>
                  <a:txBody>
                    <a:bodyPr/>
                    <a:lstStyle/>
                    <a:p>
                      <a:pPr algn="just" fontAlgn="ctr"/>
                      <a:r>
                        <a:rPr lang="en-US" sz="1250" b="0" dirty="0"/>
                        <a:t>Although developed for theoretical reasons, it helped in the development of stored program computers</a:t>
                      </a:r>
                    </a:p>
                  </a:txBody>
                  <a:tcPr marL="95250" marR="95250" marT="133350" marB="133350" anchor="ctr"/>
                </a:tc>
              </a:tr>
              <a:tr h="614005">
                <a:tc>
                  <a:txBody>
                    <a:bodyPr/>
                    <a:lstStyle/>
                    <a:p>
                      <a:pPr algn="ctr" fontAlgn="ctr"/>
                      <a:r>
                        <a:rPr lang="en-US" sz="1250" b="0" dirty="0"/>
                        <a:t>5.</a:t>
                      </a:r>
                    </a:p>
                  </a:txBody>
                  <a:tcPr marL="95250" marR="95250" marT="133350" marB="133350" anchor="ctr"/>
                </a:tc>
                <a:tc>
                  <a:txBody>
                    <a:bodyPr/>
                    <a:lstStyle/>
                    <a:p>
                      <a:pPr algn="just" fontAlgn="ctr"/>
                      <a:r>
                        <a:rPr lang="en-US" sz="1250" b="0"/>
                        <a:t>A Turing machine is a formal model of a computer with a fixed program</a:t>
                      </a:r>
                    </a:p>
                  </a:txBody>
                  <a:tcPr marL="95250" marR="95250" marT="133350" marB="133350" anchor="ctr"/>
                </a:tc>
                <a:tc>
                  <a:txBody>
                    <a:bodyPr/>
                    <a:lstStyle/>
                    <a:p>
                      <a:pPr algn="just" fontAlgn="ctr"/>
                      <a:r>
                        <a:rPr lang="en-US" sz="1250" b="0"/>
                        <a:t>Universal Turing Machine provides a solution to problems that are computable</a:t>
                      </a:r>
                    </a:p>
                  </a:txBody>
                  <a:tcPr marL="95250" marR="95250" marT="133350" marB="133350" anchor="ctr"/>
                </a:tc>
              </a:tr>
              <a:tr h="433415">
                <a:tc>
                  <a:txBody>
                    <a:bodyPr/>
                    <a:lstStyle/>
                    <a:p>
                      <a:pPr algn="ctr" fontAlgn="ctr"/>
                      <a:r>
                        <a:rPr lang="en-US" sz="1250" b="0" dirty="0"/>
                        <a:t>6.</a:t>
                      </a:r>
                    </a:p>
                  </a:txBody>
                  <a:tcPr marL="95250" marR="95250" marT="133350" marB="133350" anchor="ctr"/>
                </a:tc>
                <a:tc>
                  <a:txBody>
                    <a:bodyPr/>
                    <a:lstStyle/>
                    <a:p>
                      <a:pPr algn="just" fontAlgn="ctr"/>
                      <a:r>
                        <a:rPr lang="en-US" sz="1250" b="0"/>
                        <a:t>It does not minimize the space complexity</a:t>
                      </a:r>
                    </a:p>
                  </a:txBody>
                  <a:tcPr marL="95250" marR="95250" marT="133350" marB="133350" anchor="ctr"/>
                </a:tc>
                <a:tc>
                  <a:txBody>
                    <a:bodyPr/>
                    <a:lstStyle/>
                    <a:p>
                      <a:pPr algn="just" fontAlgn="ctr"/>
                      <a:r>
                        <a:rPr lang="en-US" sz="1250" b="0"/>
                        <a:t>It minimizes space complexity </a:t>
                      </a:r>
                    </a:p>
                  </a:txBody>
                  <a:tcPr marL="95250" marR="95250" marT="133350" marB="133350" anchor="ctr"/>
                </a:tc>
              </a:tr>
              <a:tr h="794594">
                <a:tc>
                  <a:txBody>
                    <a:bodyPr/>
                    <a:lstStyle/>
                    <a:p>
                      <a:pPr algn="ctr" fontAlgn="ctr"/>
                      <a:r>
                        <a:rPr lang="en-US" sz="1250" b="0" dirty="0"/>
                        <a:t>7,</a:t>
                      </a:r>
                    </a:p>
                  </a:txBody>
                  <a:tcPr marL="95250" marR="95250" marT="133350" marB="133350" anchor="ctr"/>
                </a:tc>
                <a:tc>
                  <a:txBody>
                    <a:bodyPr/>
                    <a:lstStyle/>
                    <a:p>
                      <a:pPr algn="just" fontAlgn="ctr"/>
                      <a:r>
                        <a:rPr lang="en-US" sz="1250" b="0"/>
                        <a:t>Transition function which Turing Machine performs is defined as: δ X T -&gt; Q X T X {L,R}, where δ is the transition function</a:t>
                      </a:r>
                    </a:p>
                  </a:txBody>
                  <a:tcPr marL="95250" marR="95250" marT="133350" marB="133350" anchor="ctr"/>
                </a:tc>
                <a:tc>
                  <a:txBody>
                    <a:bodyPr/>
                    <a:lstStyle/>
                    <a:p>
                      <a:pPr algn="just" fontAlgn="ctr"/>
                      <a:r>
                        <a:rPr lang="en-US" sz="1250" b="0"/>
                        <a:t>The transition function is Q × T → Q × T × {L, R}, where Q is a finite set of states, T is the tape of the alphabet</a:t>
                      </a:r>
                    </a:p>
                  </a:txBody>
                  <a:tcPr marL="95250" marR="95250" marT="133350" marB="133350" anchor="ctr"/>
                </a:tc>
              </a:tr>
              <a:tr h="794594">
                <a:tc>
                  <a:txBody>
                    <a:bodyPr/>
                    <a:lstStyle/>
                    <a:p>
                      <a:pPr algn="ctr" fontAlgn="ctr"/>
                      <a:r>
                        <a:rPr lang="en-US" sz="1250" b="0" dirty="0"/>
                        <a:t>8.</a:t>
                      </a:r>
                    </a:p>
                  </a:txBody>
                  <a:tcPr marL="95250" marR="95250" marT="133350" marB="133350" anchor="ctr"/>
                </a:tc>
                <a:tc>
                  <a:txBody>
                    <a:bodyPr/>
                    <a:lstStyle/>
                    <a:p>
                      <a:pPr algn="just" fontAlgn="ctr"/>
                      <a:r>
                        <a:rPr lang="en-US" sz="1250" b="0" dirty="0"/>
                        <a:t>In the set theory point of view, all Turing machines form a set of the all the device that accepts type 0 grammar</a:t>
                      </a:r>
                    </a:p>
                  </a:txBody>
                  <a:tcPr marL="95250" marR="95250" marT="133350" marB="133350" anchor="ctr"/>
                </a:tc>
                <a:tc>
                  <a:txBody>
                    <a:bodyPr/>
                    <a:lstStyle/>
                    <a:p>
                      <a:pPr algn="just" fontAlgn="ctr"/>
                      <a:r>
                        <a:rPr lang="en-US" sz="1250" b="0" dirty="0"/>
                        <a:t>Universal Turing Machine is a subset of all the Turing Machines</a:t>
                      </a:r>
                    </a:p>
                  </a:txBody>
                  <a:tcPr marL="95250" marR="95250" marT="133350" marB="133350" anchor="ct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1"/>
            <a:ext cx="8229600" cy="3124200"/>
          </a:xfrm>
        </p:spPr>
        <p:txBody>
          <a:bodyPr>
            <a:noAutofit/>
          </a:bodyPr>
          <a:lstStyle/>
          <a:p>
            <a:pPr algn="just"/>
            <a:r>
              <a:rPr lang="en-US" sz="1800" dirty="0" smtClean="0"/>
              <a:t>A </a:t>
            </a:r>
            <a:r>
              <a:rPr lang="en-US" sz="1800" b="1" dirty="0" smtClean="0"/>
              <a:t>Universal Turing Machine (UTM)</a:t>
            </a:r>
            <a:r>
              <a:rPr lang="en-US" sz="1800" dirty="0" smtClean="0"/>
              <a:t> is a Turing Machine that can simulate any other Turing Machine. </a:t>
            </a:r>
            <a:r>
              <a:rPr lang="en-US" sz="1800" dirty="0" smtClean="0">
                <a:hlinkClick r:id="rId2"/>
              </a:rPr>
              <a:t>It can </a:t>
            </a:r>
            <a:r>
              <a:rPr lang="en-US" sz="1800" dirty="0" smtClean="0"/>
              <a:t>be thought of as a “</a:t>
            </a:r>
            <a:r>
              <a:rPr lang="en-US" sz="1800" dirty="0" smtClean="0">
                <a:solidFill>
                  <a:srgbClr val="00B0F0"/>
                </a:solidFill>
              </a:rPr>
              <a:t>programmable”</a:t>
            </a:r>
            <a:r>
              <a:rPr lang="en-US" sz="1800" dirty="0" smtClean="0"/>
              <a:t> Turing Machine that can read the description of another Turing Machine and simulate its behavior on a given input </a:t>
            </a:r>
            <a:r>
              <a:rPr lang="en-US" sz="1800" dirty="0" smtClean="0"/>
              <a:t>.</a:t>
            </a:r>
            <a:r>
              <a:rPr lang="en-US" sz="1800" dirty="0" smtClean="0"/>
              <a:t> The UTM is a powerful concept because it shows that any algorithmic problem that can be solved by a Turing Machine can be solved by a single </a:t>
            </a:r>
            <a:r>
              <a:rPr lang="en-US" sz="1800" dirty="0" smtClean="0"/>
              <a:t>UTM.</a:t>
            </a:r>
          </a:p>
          <a:p>
            <a:pPr algn="just"/>
            <a:endParaRPr lang="en-US" sz="1800" dirty="0" smtClean="0"/>
          </a:p>
          <a:p>
            <a:pPr algn="just"/>
            <a:r>
              <a:rPr lang="en-US" sz="1800" dirty="0" smtClean="0"/>
              <a:t>A Universal </a:t>
            </a:r>
            <a:r>
              <a:rPr lang="en-US" sz="1800" u="sng" dirty="0" smtClean="0">
                <a:hlinkClick r:id="rId3"/>
              </a:rPr>
              <a:t>Turing Machine</a:t>
            </a:r>
            <a:r>
              <a:rPr lang="en-US" sz="1800" dirty="0" smtClean="0"/>
              <a:t> is a Turing Machine which when supplied with an appropriate description of a Turing Machine M and an input string w, can simulate the computation of w.</a:t>
            </a:r>
            <a:endParaRPr lang="en-US" sz="1800" dirty="0" smtClean="0"/>
          </a:p>
          <a:p>
            <a:pPr algn="just"/>
            <a:endParaRPr lang="en-US" sz="1800" dirty="0" smtClean="0"/>
          </a:p>
          <a:p>
            <a:pPr algn="just"/>
            <a:endParaRPr lang="en-US" sz="1800" dirty="0" smtClean="0"/>
          </a:p>
          <a:p>
            <a:pPr algn="just"/>
            <a:endParaRPr lang="en-US" sz="1800" dirty="0" smtClean="0"/>
          </a:p>
        </p:txBody>
      </p:sp>
      <p:pic>
        <p:nvPicPr>
          <p:cNvPr id="1027" name="Picture 3"/>
          <p:cNvPicPr>
            <a:picLocks noChangeAspect="1" noChangeArrowheads="1"/>
          </p:cNvPicPr>
          <p:nvPr/>
        </p:nvPicPr>
        <p:blipFill>
          <a:blip r:embed="rId4"/>
          <a:srcRect/>
          <a:stretch>
            <a:fillRect/>
          </a:stretch>
        </p:blipFill>
        <p:spPr bwMode="auto">
          <a:xfrm>
            <a:off x="1676400" y="4343400"/>
            <a:ext cx="6297613" cy="136207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Context-Sensitive Languages</a:t>
            </a:r>
            <a:endParaRPr lang="en-IN" sz="3200" b="1" dirty="0"/>
          </a:p>
        </p:txBody>
      </p:sp>
      <p:sp>
        <p:nvSpPr>
          <p:cNvPr id="3" name="Content Placeholder 2"/>
          <p:cNvSpPr>
            <a:spLocks noGrp="1"/>
          </p:cNvSpPr>
          <p:nvPr>
            <p:ph idx="1"/>
          </p:nvPr>
        </p:nvSpPr>
        <p:spPr/>
        <p:txBody>
          <a:bodyPr>
            <a:normAutofit/>
          </a:bodyPr>
          <a:lstStyle/>
          <a:p>
            <a:pPr algn="just"/>
            <a:r>
              <a:rPr lang="en-IN" sz="2000" dirty="0" smtClean="0">
                <a:latin typeface="Cambria" pitchFamily="18" charset="0"/>
                <a:ea typeface="Cambria" pitchFamily="18" charset="0"/>
                <a:cs typeface="Times New Roman" pitchFamily="18" charset="0"/>
              </a:rPr>
              <a:t>A context-sensitive language is defined by a set of rewriting rules (called a grammar) involving symbols from a given finite set of symbols. </a:t>
            </a:r>
          </a:p>
          <a:p>
            <a:pPr algn="just"/>
            <a:endParaRPr lang="en-IN" sz="2000" dirty="0" smtClean="0">
              <a:latin typeface="Cambria" pitchFamily="18" charset="0"/>
              <a:ea typeface="Cambria" pitchFamily="18" charset="0"/>
              <a:cs typeface="Times New Roman" pitchFamily="18" charset="0"/>
            </a:endParaRPr>
          </a:p>
          <a:p>
            <a:pPr algn="just"/>
            <a:r>
              <a:rPr lang="en-IN" sz="2000" dirty="0" smtClean="0">
                <a:latin typeface="Cambria" pitchFamily="18" charset="0"/>
                <a:ea typeface="Cambria" pitchFamily="18" charset="0"/>
                <a:cs typeface="Times New Roman" pitchFamily="18" charset="0"/>
              </a:rPr>
              <a:t>These rules take a symbol from one distinct set, the variables, and replace it with one or more symbols from another set, the terminal symbols.</a:t>
            </a:r>
          </a:p>
          <a:p>
            <a:pPr algn="just"/>
            <a:endParaRPr lang="en-IN" sz="2000" dirty="0" smtClean="0">
              <a:latin typeface="Cambria" pitchFamily="18" charset="0"/>
              <a:ea typeface="Cambria" pitchFamily="18" charset="0"/>
              <a:cs typeface="Times New Roman" pitchFamily="18" charset="0"/>
            </a:endParaRPr>
          </a:p>
          <a:p>
            <a:pPr algn="just"/>
            <a:r>
              <a:rPr lang="en-IN" sz="2000" dirty="0" smtClean="0">
                <a:latin typeface="Cambria" pitchFamily="18" charset="0"/>
                <a:ea typeface="Cambria" pitchFamily="18" charset="0"/>
                <a:cs typeface="Times New Roman" pitchFamily="18" charset="0"/>
              </a:rPr>
              <a:t> The application of these rules </a:t>
            </a:r>
            <a:r>
              <a:rPr lang="en-IN" sz="2000" dirty="0" smtClean="0">
                <a:solidFill>
                  <a:srgbClr val="00B0F0"/>
                </a:solidFill>
                <a:latin typeface="Cambria" pitchFamily="18" charset="0"/>
                <a:ea typeface="Cambria" pitchFamily="18" charset="0"/>
                <a:cs typeface="Times New Roman" pitchFamily="18" charset="0"/>
              </a:rPr>
              <a:t>depends on the symbols preceding and following the variable symbol, hence they are called context-sensitive</a:t>
            </a:r>
            <a:r>
              <a:rPr lang="en-IN" sz="2000" dirty="0" smtClean="0">
                <a:latin typeface="Cambria" pitchFamily="18" charset="0"/>
                <a:ea typeface="Cambria" pitchFamily="18" charset="0"/>
                <a:cs typeface="Times New Roman" pitchFamily="18" charset="0"/>
              </a:rPr>
              <a:t>.</a:t>
            </a:r>
            <a:endParaRPr lang="en-IN" sz="2000" dirty="0">
              <a:latin typeface="Cambria" pitchFamily="18" charset="0"/>
              <a:ea typeface="Cambria"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4525963"/>
          </a:xfrm>
        </p:spPr>
        <p:txBody>
          <a:bodyPr>
            <a:noAutofit/>
          </a:bodyPr>
          <a:lstStyle/>
          <a:p>
            <a:pPr algn="just">
              <a:buNone/>
            </a:pPr>
            <a:r>
              <a:rPr lang="en-US" sz="1600" dirty="0" smtClean="0"/>
              <a:t>The applications of UTM are vast and varied. Some of the most notable ones are:</a:t>
            </a:r>
          </a:p>
          <a:p>
            <a:pPr algn="just">
              <a:buNone/>
            </a:pPr>
            <a:endParaRPr lang="en-US" sz="1600" dirty="0" smtClean="0"/>
          </a:p>
          <a:p>
            <a:pPr algn="just"/>
            <a:r>
              <a:rPr lang="en-US" sz="1600" b="1" dirty="0" smtClean="0"/>
              <a:t>Computability Theory</a:t>
            </a:r>
            <a:r>
              <a:rPr lang="en-US" sz="1600" dirty="0" smtClean="0"/>
              <a:t>: The UTM is a fundamental concept in computability theory, which is the study of what can and cannot be computed by machines. The UTM shows that there is a universal machine that can compute anything that can be computed by any other machine .</a:t>
            </a:r>
          </a:p>
          <a:p>
            <a:pPr algn="just"/>
            <a:endParaRPr lang="en-US" sz="1600" dirty="0" smtClean="0"/>
          </a:p>
          <a:p>
            <a:pPr algn="just"/>
            <a:r>
              <a:rPr lang="en-US" sz="1600" b="1" dirty="0" smtClean="0"/>
              <a:t>Programming Languages</a:t>
            </a:r>
            <a:r>
              <a:rPr lang="en-US" sz="1600" dirty="0" smtClean="0"/>
              <a:t>: The UTM is used to prove theorems about programming languages and their compilers. For example, the </a:t>
            </a:r>
            <a:r>
              <a:rPr lang="en-US" sz="1600" dirty="0" smtClean="0">
                <a:solidFill>
                  <a:srgbClr val="FF0000"/>
                </a:solidFill>
              </a:rPr>
              <a:t>Church-Turing thesis states that any function that can be computed by an algorithm can be computed by a Turing Machine or a UTM </a:t>
            </a:r>
            <a:r>
              <a:rPr lang="en-US" sz="1600" dirty="0" smtClean="0">
                <a:solidFill>
                  <a:srgbClr val="FF0000"/>
                </a:solidFill>
              </a:rPr>
              <a:t>.</a:t>
            </a:r>
          </a:p>
          <a:p>
            <a:pPr algn="just"/>
            <a:endParaRPr lang="en-US" sz="1600" dirty="0" smtClean="0"/>
          </a:p>
          <a:p>
            <a:pPr algn="just"/>
            <a:r>
              <a:rPr lang="en-US" sz="1600" b="1" dirty="0" smtClean="0">
                <a:latin typeface="Cambria" pitchFamily="18" charset="0"/>
                <a:ea typeface="Cambria" pitchFamily="18" charset="0"/>
              </a:rPr>
              <a:t>Artificial </a:t>
            </a:r>
            <a:r>
              <a:rPr lang="en-US" sz="1600" b="1" dirty="0" smtClean="0">
                <a:latin typeface="Cambria" pitchFamily="18" charset="0"/>
                <a:ea typeface="Cambria" pitchFamily="18" charset="0"/>
              </a:rPr>
              <a:t>Intelligence</a:t>
            </a:r>
            <a:r>
              <a:rPr lang="en-US" sz="1600" dirty="0" smtClean="0">
                <a:latin typeface="Cambria" pitchFamily="18" charset="0"/>
                <a:ea typeface="Cambria" pitchFamily="18" charset="0"/>
              </a:rPr>
              <a:t>: The UTM is used in the design and analysis of algorithms for artificial intelligence. For example, the UTM can be used to simulate the behavior of a neural network or a genetic algorithm </a:t>
            </a:r>
            <a:r>
              <a:rPr lang="en-US" sz="1600" dirty="0" smtClean="0">
                <a:latin typeface="Cambria" pitchFamily="18" charset="0"/>
                <a:ea typeface="Cambria" pitchFamily="18" charset="0"/>
              </a:rPr>
              <a:t>.</a:t>
            </a:r>
          </a:p>
          <a:p>
            <a:pPr algn="just"/>
            <a:endParaRPr lang="en-US" sz="1600" dirty="0" smtClean="0">
              <a:latin typeface="Cambria" pitchFamily="18" charset="0"/>
              <a:ea typeface="Cambria" pitchFamily="18" charset="0"/>
            </a:endParaRPr>
          </a:p>
          <a:p>
            <a:pPr algn="just"/>
            <a:r>
              <a:rPr lang="en-US" sz="1600" b="1" dirty="0" smtClean="0">
                <a:latin typeface="Cambria" pitchFamily="18" charset="0"/>
                <a:ea typeface="Cambria" pitchFamily="18" charset="0"/>
              </a:rPr>
              <a:t>Cryptography</a:t>
            </a:r>
            <a:r>
              <a:rPr lang="en-US" sz="1600" dirty="0" smtClean="0">
                <a:latin typeface="Cambria" pitchFamily="18" charset="0"/>
                <a:ea typeface="Cambria" pitchFamily="18" charset="0"/>
              </a:rPr>
              <a:t>: The UTM is used in the design and analysis of cryptographic algorithms. For example, the UTM can be used to simulate the behavior of a cipher or a hash function </a:t>
            </a:r>
            <a:r>
              <a:rPr lang="en-US" sz="1600" dirty="0" smtClean="0">
                <a:latin typeface="Cambria" pitchFamily="18" charset="0"/>
                <a:ea typeface="Cambria" pitchFamily="18" charset="0"/>
              </a:rPr>
              <a:t>.</a:t>
            </a:r>
          </a:p>
          <a:p>
            <a:pPr algn="just"/>
            <a:endParaRPr lang="en-US" sz="1600" dirty="0" smtClean="0">
              <a:latin typeface="Cambria" pitchFamily="18" charset="0"/>
              <a:ea typeface="Cambria" pitchFamily="18" charset="0"/>
            </a:endParaRPr>
          </a:p>
          <a:p>
            <a:pPr algn="just"/>
            <a:endParaRPr lang="en-US" sz="1600" dirty="0">
              <a:latin typeface="Cambria" pitchFamily="18" charset="0"/>
              <a:ea typeface="Cambria"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487362"/>
          </a:xfrm>
        </p:spPr>
        <p:txBody>
          <a:bodyPr>
            <a:noAutofit/>
          </a:bodyPr>
          <a:lstStyle/>
          <a:p>
            <a:r>
              <a:rPr lang="en-IN" sz="2400" b="1" dirty="0" smtClean="0">
                <a:latin typeface="Times New Roman" pitchFamily="18" charset="0"/>
                <a:cs typeface="Times New Roman" pitchFamily="18" charset="0"/>
              </a:rPr>
              <a:t>Programming Techniques for Turing Machines</a:t>
            </a:r>
            <a:br>
              <a:rPr lang="en-IN" sz="2400" b="1" dirty="0" smtClean="0">
                <a:latin typeface="Times New Roman" pitchFamily="18" charset="0"/>
                <a:cs typeface="Times New Roman" pitchFamily="18" charset="0"/>
              </a:rPr>
            </a:br>
            <a:endParaRPr lang="en-IN" sz="24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066800"/>
            <a:ext cx="8229600" cy="5059363"/>
          </a:xfrm>
        </p:spPr>
        <p:txBody>
          <a:bodyPr>
            <a:noAutofit/>
          </a:bodyPr>
          <a:lstStyle/>
          <a:p>
            <a:pPr algn="just"/>
            <a:r>
              <a:rPr lang="en-IN" sz="1600" dirty="0" smtClean="0">
                <a:latin typeface="Cambria" pitchFamily="18" charset="0"/>
                <a:ea typeface="Cambria" pitchFamily="18" charset="0"/>
                <a:cs typeface="Times New Roman" pitchFamily="18" charset="0"/>
              </a:rPr>
              <a:t>The following programming techniques can be used to make the </a:t>
            </a:r>
            <a:r>
              <a:rPr lang="en-IN" sz="1600" dirty="0" err="1" smtClean="0">
                <a:latin typeface="Cambria" pitchFamily="18" charset="0"/>
                <a:ea typeface="Cambria" pitchFamily="18" charset="0"/>
                <a:cs typeface="Times New Roman" pitchFamily="18" charset="0"/>
              </a:rPr>
              <a:t>behavior</a:t>
            </a:r>
            <a:r>
              <a:rPr lang="en-IN" sz="1600" dirty="0" smtClean="0">
                <a:latin typeface="Cambria" pitchFamily="18" charset="0"/>
                <a:ea typeface="Cambria" pitchFamily="18" charset="0"/>
                <a:cs typeface="Times New Roman" pitchFamily="18" charset="0"/>
              </a:rPr>
              <a:t> of a TM clearer but none of these techniques adds any additional computational power to a basic TM</a:t>
            </a:r>
            <a:r>
              <a:rPr lang="en-IN" sz="1600" dirty="0" smtClean="0">
                <a:latin typeface="Cambria" pitchFamily="18" charset="0"/>
                <a:ea typeface="Cambria" pitchFamily="18" charset="0"/>
                <a:cs typeface="Times New Roman" pitchFamily="18" charset="0"/>
              </a:rPr>
              <a:t>.</a:t>
            </a:r>
          </a:p>
          <a:p>
            <a:pPr algn="just"/>
            <a:endParaRPr lang="en-IN" sz="1600" dirty="0" smtClean="0">
              <a:latin typeface="Cambria" pitchFamily="18" charset="0"/>
              <a:ea typeface="Cambria" pitchFamily="18" charset="0"/>
              <a:cs typeface="Times New Roman" pitchFamily="18" charset="0"/>
            </a:endParaRPr>
          </a:p>
          <a:p>
            <a:pPr lvl="1" algn="just"/>
            <a:r>
              <a:rPr lang="en-IN" sz="1600" dirty="0" smtClean="0">
                <a:latin typeface="Cambria" pitchFamily="18" charset="0"/>
                <a:ea typeface="Cambria" pitchFamily="18" charset="0"/>
                <a:cs typeface="Times New Roman" pitchFamily="18" charset="0"/>
              </a:rPr>
              <a:t>Storage in the state</a:t>
            </a:r>
          </a:p>
          <a:p>
            <a:pPr lvl="2" algn="just"/>
            <a:r>
              <a:rPr lang="en-IN" sz="1600" dirty="0" smtClean="0">
                <a:latin typeface="Cambria" pitchFamily="18" charset="0"/>
                <a:ea typeface="Cambria" pitchFamily="18" charset="0"/>
                <a:cs typeface="Times New Roman" pitchFamily="18" charset="0"/>
              </a:rPr>
              <a:t>We can make a state a </a:t>
            </a:r>
            <a:r>
              <a:rPr lang="en-IN" sz="1600" dirty="0" err="1" smtClean="0">
                <a:latin typeface="Cambria" pitchFamily="18" charset="0"/>
                <a:ea typeface="Cambria" pitchFamily="18" charset="0"/>
                <a:cs typeface="Times New Roman" pitchFamily="18" charset="0"/>
              </a:rPr>
              <a:t>tuple</a:t>
            </a:r>
            <a:r>
              <a:rPr lang="en-IN" sz="1600" dirty="0" smtClean="0">
                <a:latin typeface="Cambria" pitchFamily="18" charset="0"/>
                <a:ea typeface="Cambria" pitchFamily="18" charset="0"/>
                <a:cs typeface="Times New Roman" pitchFamily="18" charset="0"/>
              </a:rPr>
              <a:t> with a fixed number of fixed-size components.</a:t>
            </a:r>
          </a:p>
          <a:p>
            <a:pPr lvl="2" algn="just"/>
            <a:r>
              <a:rPr lang="en-IN" sz="1600" dirty="0" smtClean="0">
                <a:latin typeface="Cambria" pitchFamily="18" charset="0"/>
                <a:ea typeface="Cambria" pitchFamily="18" charset="0"/>
                <a:cs typeface="Times New Roman" pitchFamily="18" charset="0"/>
              </a:rPr>
              <a:t>Components of the </a:t>
            </a:r>
            <a:r>
              <a:rPr lang="en-IN" sz="1600" dirty="0" err="1" smtClean="0">
                <a:latin typeface="Cambria" pitchFamily="18" charset="0"/>
                <a:ea typeface="Cambria" pitchFamily="18" charset="0"/>
                <a:cs typeface="Times New Roman" pitchFamily="18" charset="0"/>
              </a:rPr>
              <a:t>tuple</a:t>
            </a:r>
            <a:r>
              <a:rPr lang="en-IN" sz="1600" dirty="0" smtClean="0">
                <a:latin typeface="Cambria" pitchFamily="18" charset="0"/>
                <a:ea typeface="Cambria" pitchFamily="18" charset="0"/>
                <a:cs typeface="Times New Roman" pitchFamily="18" charset="0"/>
              </a:rPr>
              <a:t> can hold a fixed amount of data to simplify the </a:t>
            </a:r>
            <a:r>
              <a:rPr lang="en-IN" sz="1600" dirty="0" err="1" smtClean="0">
                <a:latin typeface="Cambria" pitchFamily="18" charset="0"/>
                <a:ea typeface="Cambria" pitchFamily="18" charset="0"/>
                <a:cs typeface="Times New Roman" pitchFamily="18" charset="0"/>
              </a:rPr>
              <a:t>behavior</a:t>
            </a:r>
            <a:r>
              <a:rPr lang="en-IN" sz="1600" dirty="0" smtClean="0">
                <a:latin typeface="Cambria" pitchFamily="18" charset="0"/>
                <a:ea typeface="Cambria" pitchFamily="18" charset="0"/>
                <a:cs typeface="Times New Roman" pitchFamily="18" charset="0"/>
              </a:rPr>
              <a:t> of a TM program</a:t>
            </a:r>
            <a:r>
              <a:rPr lang="en-IN" sz="1600" dirty="0" smtClean="0">
                <a:latin typeface="Cambria" pitchFamily="18" charset="0"/>
                <a:ea typeface="Cambria" pitchFamily="18" charset="0"/>
                <a:cs typeface="Times New Roman" pitchFamily="18" charset="0"/>
              </a:rPr>
              <a:t>.</a:t>
            </a:r>
          </a:p>
          <a:p>
            <a:pPr lvl="2" algn="just"/>
            <a:endParaRPr lang="en-IN" sz="1600" dirty="0" smtClean="0">
              <a:latin typeface="Cambria" pitchFamily="18" charset="0"/>
              <a:ea typeface="Cambria" pitchFamily="18" charset="0"/>
              <a:cs typeface="Times New Roman" pitchFamily="18" charset="0"/>
            </a:endParaRPr>
          </a:p>
          <a:p>
            <a:pPr lvl="1" algn="just"/>
            <a:r>
              <a:rPr lang="en-IN" sz="1600" dirty="0" smtClean="0">
                <a:latin typeface="Cambria" pitchFamily="18" charset="0"/>
                <a:ea typeface="Cambria" pitchFamily="18" charset="0"/>
                <a:cs typeface="Times New Roman" pitchFamily="18" charset="0"/>
              </a:rPr>
              <a:t>Multiple tracks</a:t>
            </a:r>
          </a:p>
          <a:p>
            <a:pPr lvl="2" algn="just"/>
            <a:r>
              <a:rPr lang="en-IN" sz="1600" dirty="0" smtClean="0">
                <a:latin typeface="Cambria" pitchFamily="18" charset="0"/>
                <a:ea typeface="Cambria" pitchFamily="18" charset="0"/>
                <a:cs typeface="Times New Roman" pitchFamily="18" charset="0"/>
              </a:rPr>
              <a:t>We can make each symbol of the input alphabet a </a:t>
            </a:r>
            <a:r>
              <a:rPr lang="en-IN" sz="1600" dirty="0" err="1" smtClean="0">
                <a:latin typeface="Cambria" pitchFamily="18" charset="0"/>
                <a:ea typeface="Cambria" pitchFamily="18" charset="0"/>
                <a:cs typeface="Times New Roman" pitchFamily="18" charset="0"/>
              </a:rPr>
              <a:t>tuple</a:t>
            </a:r>
            <a:r>
              <a:rPr lang="en-IN" sz="1600" dirty="0" smtClean="0">
                <a:latin typeface="Cambria" pitchFamily="18" charset="0"/>
                <a:ea typeface="Cambria" pitchFamily="18" charset="0"/>
                <a:cs typeface="Times New Roman" pitchFamily="18" charset="0"/>
              </a:rPr>
              <a:t> with a fixed number of fixed-size components.</a:t>
            </a:r>
          </a:p>
          <a:p>
            <a:pPr lvl="2" algn="just"/>
            <a:r>
              <a:rPr lang="en-IN" sz="1600" dirty="0" smtClean="0">
                <a:latin typeface="Cambria" pitchFamily="18" charset="0"/>
                <a:ea typeface="Cambria" pitchFamily="18" charset="0"/>
                <a:cs typeface="Times New Roman" pitchFamily="18" charset="0"/>
              </a:rPr>
              <a:t>Components of the </a:t>
            </a:r>
            <a:r>
              <a:rPr lang="en-IN" sz="1600" dirty="0" err="1" smtClean="0">
                <a:latin typeface="Cambria" pitchFamily="18" charset="0"/>
                <a:ea typeface="Cambria" pitchFamily="18" charset="0"/>
                <a:cs typeface="Times New Roman" pitchFamily="18" charset="0"/>
              </a:rPr>
              <a:t>tuple</a:t>
            </a:r>
            <a:r>
              <a:rPr lang="en-IN" sz="1600" dirty="0" smtClean="0">
                <a:latin typeface="Cambria" pitchFamily="18" charset="0"/>
                <a:ea typeface="Cambria" pitchFamily="18" charset="0"/>
                <a:cs typeface="Times New Roman" pitchFamily="18" charset="0"/>
              </a:rPr>
              <a:t> can hold marks and other information to indicate that an input tape square has been previously visited or has been given some fixed value</a:t>
            </a:r>
            <a:r>
              <a:rPr lang="en-IN" sz="1600" dirty="0" smtClean="0">
                <a:latin typeface="Cambria" pitchFamily="18" charset="0"/>
                <a:ea typeface="Cambria" pitchFamily="18" charset="0"/>
                <a:cs typeface="Times New Roman" pitchFamily="18" charset="0"/>
              </a:rPr>
              <a:t>.</a:t>
            </a:r>
          </a:p>
          <a:p>
            <a:pPr lvl="2" algn="just"/>
            <a:endParaRPr lang="en-IN" sz="1600" dirty="0" smtClean="0">
              <a:latin typeface="Cambria" pitchFamily="18" charset="0"/>
              <a:ea typeface="Cambria" pitchFamily="18" charset="0"/>
              <a:cs typeface="Times New Roman" pitchFamily="18" charset="0"/>
            </a:endParaRPr>
          </a:p>
          <a:p>
            <a:pPr lvl="1" algn="just"/>
            <a:r>
              <a:rPr lang="en-IN" sz="1600" dirty="0" smtClean="0">
                <a:latin typeface="Cambria" pitchFamily="18" charset="0"/>
                <a:ea typeface="Cambria" pitchFamily="18" charset="0"/>
                <a:cs typeface="Times New Roman" pitchFamily="18" charset="0"/>
              </a:rPr>
              <a:t>Sets of states as subroutines</a:t>
            </a:r>
          </a:p>
          <a:p>
            <a:pPr lvl="2" algn="just"/>
            <a:r>
              <a:rPr lang="en-IN" sz="1600" dirty="0" smtClean="0">
                <a:latin typeface="Cambria" pitchFamily="18" charset="0"/>
                <a:ea typeface="Cambria" pitchFamily="18" charset="0"/>
                <a:cs typeface="Times New Roman" pitchFamily="18" charset="0"/>
              </a:rPr>
              <a:t>We can group states into "subroutines" where a subroutine has its own start state and another state which can serve as a "return" state.</a:t>
            </a:r>
          </a:p>
          <a:p>
            <a:pPr algn="just"/>
            <a:endParaRPr lang="en-IN" sz="1600" dirty="0">
              <a:latin typeface="Cambria" pitchFamily="18" charset="0"/>
              <a:ea typeface="Cambria"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762000" y="762000"/>
            <a:ext cx="7010400" cy="53340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800600" y="3429000"/>
            <a:ext cx="3757613" cy="2333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609600" y="1066800"/>
            <a:ext cx="7620000" cy="44196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457200" y="838200"/>
            <a:ext cx="8272462" cy="51816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762000" y="1295400"/>
            <a:ext cx="7543800" cy="44196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762000" y="990600"/>
            <a:ext cx="7620000" cy="40386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563562"/>
          </a:xfrm>
        </p:spPr>
        <p:txBody>
          <a:bodyPr>
            <a:normAutofit/>
          </a:bodyPr>
          <a:lstStyle/>
          <a:p>
            <a:r>
              <a:rPr lang="en-IN" sz="2000" b="1" dirty="0" smtClean="0">
                <a:latin typeface="Cambria" pitchFamily="18" charset="0"/>
                <a:ea typeface="Cambria" pitchFamily="18" charset="0"/>
                <a:cs typeface="Times New Roman" pitchFamily="18" charset="0"/>
              </a:rPr>
              <a:t>Extensions of basic Turing Machines</a:t>
            </a:r>
            <a:endParaRPr lang="en-IN" sz="2000" b="1" dirty="0">
              <a:latin typeface="Cambria" pitchFamily="18" charset="0"/>
              <a:ea typeface="Cambria" pitchFamily="18" charset="0"/>
              <a:cs typeface="Times New Roman" pitchFamily="18" charset="0"/>
            </a:endParaRPr>
          </a:p>
        </p:txBody>
      </p:sp>
      <p:sp>
        <p:nvSpPr>
          <p:cNvPr id="5" name="Content Placeholder 4"/>
          <p:cNvSpPr>
            <a:spLocks noGrp="1"/>
          </p:cNvSpPr>
          <p:nvPr>
            <p:ph idx="1"/>
          </p:nvPr>
        </p:nvSpPr>
        <p:spPr>
          <a:xfrm>
            <a:off x="762000" y="1874837"/>
            <a:ext cx="8229600" cy="4983163"/>
          </a:xfrm>
        </p:spPr>
        <p:txBody>
          <a:bodyPr>
            <a:normAutofit/>
          </a:bodyPr>
          <a:lstStyle/>
          <a:p>
            <a:r>
              <a:rPr lang="en-IN" sz="1800" dirty="0" smtClean="0">
                <a:latin typeface="Cambria" pitchFamily="18" charset="0"/>
                <a:ea typeface="Cambria" pitchFamily="18" charset="0"/>
                <a:cs typeface="Times New Roman" pitchFamily="18" charset="0"/>
              </a:rPr>
              <a:t>Multiple Tape TM</a:t>
            </a:r>
          </a:p>
          <a:p>
            <a:endParaRPr lang="en-IN" sz="1800" dirty="0" smtClean="0">
              <a:latin typeface="Cambria" pitchFamily="18" charset="0"/>
              <a:ea typeface="Cambria" pitchFamily="18" charset="0"/>
              <a:cs typeface="Times New Roman" pitchFamily="18" charset="0"/>
            </a:endParaRPr>
          </a:p>
          <a:p>
            <a:r>
              <a:rPr lang="en-IN" sz="1800" dirty="0" smtClean="0">
                <a:latin typeface="Cambria" pitchFamily="18" charset="0"/>
                <a:ea typeface="Cambria" pitchFamily="18" charset="0"/>
                <a:cs typeface="Times New Roman" pitchFamily="18" charset="0"/>
              </a:rPr>
              <a:t>Two way infinite loop</a:t>
            </a:r>
          </a:p>
          <a:p>
            <a:endParaRPr lang="en-IN" sz="1800" dirty="0" smtClean="0">
              <a:latin typeface="Cambria" pitchFamily="18" charset="0"/>
              <a:ea typeface="Cambria" pitchFamily="18" charset="0"/>
              <a:cs typeface="Times New Roman" pitchFamily="18" charset="0"/>
            </a:endParaRPr>
          </a:p>
          <a:p>
            <a:r>
              <a:rPr lang="en-IN" sz="1800" dirty="0" smtClean="0">
                <a:latin typeface="Cambria" pitchFamily="18" charset="0"/>
                <a:ea typeface="Cambria" pitchFamily="18" charset="0"/>
                <a:cs typeface="Times New Roman" pitchFamily="18" charset="0"/>
              </a:rPr>
              <a:t>Multi Head TM</a:t>
            </a:r>
          </a:p>
          <a:p>
            <a:endParaRPr lang="en-IN" sz="1800" dirty="0" smtClean="0">
              <a:latin typeface="Cambria" pitchFamily="18" charset="0"/>
              <a:ea typeface="Cambria" pitchFamily="18" charset="0"/>
              <a:cs typeface="Times New Roman" pitchFamily="18" charset="0"/>
            </a:endParaRPr>
          </a:p>
          <a:p>
            <a:r>
              <a:rPr lang="en-IN" sz="1800" dirty="0" smtClean="0">
                <a:latin typeface="Cambria" pitchFamily="18" charset="0"/>
                <a:ea typeface="Cambria" pitchFamily="18" charset="0"/>
                <a:cs typeface="Times New Roman" pitchFamily="18" charset="0"/>
              </a:rPr>
              <a:t>Multidimensional TM</a:t>
            </a:r>
          </a:p>
          <a:p>
            <a:endParaRPr lang="en-IN" sz="1800" dirty="0" smtClean="0">
              <a:latin typeface="Cambria" pitchFamily="18" charset="0"/>
              <a:ea typeface="Cambria" pitchFamily="18" charset="0"/>
              <a:cs typeface="Times New Roman" pitchFamily="18" charset="0"/>
            </a:endParaRPr>
          </a:p>
          <a:p>
            <a:r>
              <a:rPr lang="en-IN" sz="1800" dirty="0" smtClean="0">
                <a:latin typeface="Cambria" pitchFamily="18" charset="0"/>
                <a:ea typeface="Cambria" pitchFamily="18" charset="0"/>
                <a:cs typeface="Times New Roman" pitchFamily="18" charset="0"/>
              </a:rPr>
              <a:t>Nondeterministic TM</a:t>
            </a:r>
          </a:p>
          <a:p>
            <a:endParaRPr lang="en-IN" sz="1800" dirty="0">
              <a:latin typeface="Cambria" pitchFamily="18" charset="0"/>
              <a:ea typeface="Cambria"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8194" name="Picture 2"/>
          <p:cNvPicPr>
            <a:picLocks noChangeAspect="1" noChangeArrowheads="1"/>
          </p:cNvPicPr>
          <p:nvPr/>
        </p:nvPicPr>
        <p:blipFill>
          <a:blip r:embed="rId2" cstate="print"/>
          <a:srcRect/>
          <a:stretch>
            <a:fillRect/>
          </a:stretch>
        </p:blipFill>
        <p:spPr bwMode="auto">
          <a:xfrm>
            <a:off x="276225" y="0"/>
            <a:ext cx="8867775" cy="2124075"/>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381000" y="1981200"/>
            <a:ext cx="8458200" cy="48768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None/>
            </a:pPr>
            <a:r>
              <a:rPr lang="en-IN" b="1" dirty="0" smtClean="0"/>
              <a:t>Two way infinite tape</a:t>
            </a:r>
          </a:p>
          <a:p>
            <a:pPr fontAlgn="base"/>
            <a:r>
              <a:rPr lang="en-IN" dirty="0" smtClean="0"/>
              <a:t>Infinite tape of two-way infinite tape Turing machine is unbounded in both directions left and right.</a:t>
            </a:r>
          </a:p>
          <a:p>
            <a:pPr fontAlgn="base"/>
            <a:r>
              <a:rPr lang="en-IN" dirty="0" smtClean="0"/>
              <a:t>Two-way infinite tape Turing machine can be simulated by one-way infinite Turing machine(standard Turing machine).</a:t>
            </a:r>
          </a:p>
          <a:p>
            <a:endParaRPr lang="en-IN" dirty="0"/>
          </a:p>
        </p:txBody>
      </p:sp>
      <p:pic>
        <p:nvPicPr>
          <p:cNvPr id="1027" name="Picture 3"/>
          <p:cNvPicPr>
            <a:picLocks noChangeAspect="1" noChangeArrowheads="1"/>
          </p:cNvPicPr>
          <p:nvPr/>
        </p:nvPicPr>
        <p:blipFill>
          <a:blip r:embed="rId2" cstate="print"/>
          <a:srcRect/>
          <a:stretch>
            <a:fillRect/>
          </a:stretch>
        </p:blipFill>
        <p:spPr bwMode="auto">
          <a:xfrm>
            <a:off x="1828800" y="4648200"/>
            <a:ext cx="5000625" cy="1143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1"/>
            <a:ext cx="8229600" cy="3352800"/>
          </a:xfrm>
        </p:spPr>
        <p:txBody>
          <a:bodyPr>
            <a:normAutofit/>
          </a:bodyPr>
          <a:lstStyle/>
          <a:p>
            <a:pPr fontAlgn="base">
              <a:buNone/>
            </a:pPr>
            <a:r>
              <a:rPr lang="en-US" sz="1800" b="1" dirty="0" smtClean="0">
                <a:latin typeface="Cambria" pitchFamily="18" charset="0"/>
                <a:ea typeface="Cambria" pitchFamily="18" charset="0"/>
              </a:rPr>
              <a:t>Context-Sensitive Grammar</a:t>
            </a:r>
            <a:r>
              <a:rPr lang="en-US" sz="1800" dirty="0" smtClean="0">
                <a:latin typeface="Cambria" pitchFamily="18" charset="0"/>
                <a:ea typeface="Cambria" pitchFamily="18" charset="0"/>
              </a:rPr>
              <a:t/>
            </a:r>
            <a:br>
              <a:rPr lang="en-US" sz="1800" dirty="0" smtClean="0">
                <a:latin typeface="Cambria" pitchFamily="18" charset="0"/>
                <a:ea typeface="Cambria" pitchFamily="18" charset="0"/>
              </a:rPr>
            </a:br>
            <a:endParaRPr lang="en-US" sz="1800" dirty="0" smtClean="0">
              <a:latin typeface="Cambria" pitchFamily="18" charset="0"/>
              <a:ea typeface="Cambria" pitchFamily="18" charset="0"/>
            </a:endParaRPr>
          </a:p>
          <a:p>
            <a:pPr algn="just" fontAlgn="base">
              <a:buNone/>
            </a:pPr>
            <a:r>
              <a:rPr lang="en-US" sz="1800" dirty="0" smtClean="0">
                <a:latin typeface="Cambria" pitchFamily="18" charset="0"/>
                <a:ea typeface="Cambria" pitchFamily="18" charset="0"/>
              </a:rPr>
              <a:t>A Context-sensitive grammar is an Unrestricted grammar in which all the </a:t>
            </a:r>
          </a:p>
          <a:p>
            <a:pPr algn="just" fontAlgn="base">
              <a:buNone/>
            </a:pPr>
            <a:r>
              <a:rPr lang="en-US" sz="1800" dirty="0" smtClean="0">
                <a:latin typeface="Cambria" pitchFamily="18" charset="0"/>
                <a:ea typeface="Cambria" pitchFamily="18" charset="0"/>
              </a:rPr>
              <a:t>productions are of  form –Where α and β are strings of non-terminals and </a:t>
            </a:r>
          </a:p>
          <a:p>
            <a:pPr algn="just" fontAlgn="base">
              <a:buNone/>
            </a:pPr>
            <a:r>
              <a:rPr lang="en-US" sz="1800" dirty="0" smtClean="0">
                <a:latin typeface="Cambria" pitchFamily="18" charset="0"/>
                <a:ea typeface="Cambria" pitchFamily="18" charset="0"/>
              </a:rPr>
              <a:t>terminals.</a:t>
            </a:r>
          </a:p>
          <a:p>
            <a:pPr algn="just" fontAlgn="base">
              <a:buNone/>
            </a:pPr>
            <a:endParaRPr lang="en-US" sz="1800" dirty="0" smtClean="0">
              <a:latin typeface="Cambria" pitchFamily="18" charset="0"/>
              <a:ea typeface="Cambria" pitchFamily="18" charset="0"/>
            </a:endParaRPr>
          </a:p>
          <a:p>
            <a:pPr algn="just" fontAlgn="base">
              <a:buNone/>
            </a:pPr>
            <a:r>
              <a:rPr lang="en-US" sz="1800" dirty="0" smtClean="0">
                <a:latin typeface="Cambria" pitchFamily="18" charset="0"/>
                <a:ea typeface="Cambria" pitchFamily="18" charset="0"/>
              </a:rPr>
              <a:t>Context-sensitive grammars are </a:t>
            </a:r>
            <a:r>
              <a:rPr lang="en-US" sz="1800" b="1" dirty="0" smtClean="0">
                <a:latin typeface="Cambria" pitchFamily="18" charset="0"/>
                <a:ea typeface="Cambria" pitchFamily="18" charset="0"/>
              </a:rPr>
              <a:t>more powerful</a:t>
            </a:r>
            <a:r>
              <a:rPr lang="en-US" sz="1800" dirty="0" smtClean="0">
                <a:latin typeface="Cambria" pitchFamily="18" charset="0"/>
                <a:ea typeface="Cambria" pitchFamily="18" charset="0"/>
              </a:rPr>
              <a:t> than context-free grammars </a:t>
            </a:r>
          </a:p>
          <a:p>
            <a:pPr algn="just" fontAlgn="base">
              <a:buNone/>
            </a:pPr>
            <a:r>
              <a:rPr lang="en-US" sz="1800" dirty="0" smtClean="0">
                <a:latin typeface="Cambria" pitchFamily="18" charset="0"/>
                <a:ea typeface="Cambria" pitchFamily="18" charset="0"/>
              </a:rPr>
              <a:t>because there are some languages that can be described by CSG but not by </a:t>
            </a:r>
          </a:p>
          <a:p>
            <a:pPr algn="just" fontAlgn="base">
              <a:buNone/>
            </a:pPr>
            <a:r>
              <a:rPr lang="en-US" sz="1800" dirty="0" smtClean="0">
                <a:latin typeface="Cambria" pitchFamily="18" charset="0"/>
                <a:ea typeface="Cambria" pitchFamily="18" charset="0"/>
              </a:rPr>
              <a:t>context-free grammars and CSL are less powerful than Unrestricted grammar. </a:t>
            </a:r>
          </a:p>
          <a:p>
            <a:pPr algn="just"/>
            <a:endParaRPr lang="en-US" sz="1800" dirty="0">
              <a:latin typeface="Cambria" pitchFamily="18" charset="0"/>
              <a:ea typeface="Cambria" pitchFamily="18" charset="0"/>
            </a:endParaRPr>
          </a:p>
        </p:txBody>
      </p:sp>
      <p:pic>
        <p:nvPicPr>
          <p:cNvPr id="3076" name="Picture 4"/>
          <p:cNvPicPr>
            <a:picLocks noChangeAspect="1" noChangeArrowheads="1"/>
          </p:cNvPicPr>
          <p:nvPr/>
        </p:nvPicPr>
        <p:blipFill>
          <a:blip r:embed="rId2"/>
          <a:srcRect/>
          <a:stretch>
            <a:fillRect/>
          </a:stretch>
        </p:blipFill>
        <p:spPr bwMode="auto">
          <a:xfrm>
            <a:off x="685800" y="4038600"/>
            <a:ext cx="7507287"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r>
              <a:rPr lang="en-IN" b="1" dirty="0" smtClean="0">
                <a:latin typeface="Times New Roman" pitchFamily="18" charset="0"/>
                <a:cs typeface="Times New Roman" pitchFamily="18" charset="0"/>
              </a:rPr>
              <a:t>Multi head TM</a:t>
            </a:r>
          </a:p>
          <a:p>
            <a:pPr fontAlgn="base"/>
            <a:r>
              <a:rPr lang="en-IN" dirty="0" smtClean="0">
                <a:latin typeface="Times New Roman" pitchFamily="18" charset="0"/>
                <a:cs typeface="Times New Roman" pitchFamily="18" charset="0"/>
              </a:rPr>
              <a:t>A multi-head Turing machine contains two or more heads to read the symbols on the same tape.</a:t>
            </a:r>
          </a:p>
          <a:p>
            <a:pPr fontAlgn="base"/>
            <a:r>
              <a:rPr lang="en-IN" dirty="0" smtClean="0">
                <a:latin typeface="Times New Roman" pitchFamily="18" charset="0"/>
                <a:cs typeface="Times New Roman" pitchFamily="18" charset="0"/>
              </a:rPr>
              <a:t>In one step all the heads sense the scanned symbols and move or write independently.</a:t>
            </a:r>
          </a:p>
          <a:p>
            <a:pPr fontAlgn="base"/>
            <a:r>
              <a:rPr lang="en-IN" dirty="0" smtClean="0">
                <a:latin typeface="Times New Roman" pitchFamily="18" charset="0"/>
                <a:cs typeface="Times New Roman" pitchFamily="18" charset="0"/>
              </a:rPr>
              <a:t>Multi-head Turing machine can be simulated by a single head Turing machine</a:t>
            </a:r>
          </a:p>
          <a:p>
            <a:endParaRPr lang="en-IN" b="1" dirty="0" smtClean="0">
              <a:latin typeface="Times New Roman" pitchFamily="18" charset="0"/>
              <a:cs typeface="Times New Roman" pitchFamily="18" charset="0"/>
            </a:endParaRPr>
          </a:p>
          <a:p>
            <a:endParaRPr lang="en-IN" b="1" dirty="0" smtClean="0">
              <a:latin typeface="Times New Roman" pitchFamily="18" charset="0"/>
              <a:cs typeface="Times New Roman" pitchFamily="18" charset="0"/>
            </a:endParaRPr>
          </a:p>
          <a:p>
            <a:endParaRPr lang="en-IN" b="1"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cstate="print"/>
          <a:srcRect/>
          <a:stretch>
            <a:fillRect/>
          </a:stretch>
        </p:blipFill>
        <p:spPr bwMode="auto">
          <a:xfrm>
            <a:off x="2286000" y="4572000"/>
            <a:ext cx="5381625" cy="206692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r>
              <a:rPr lang="en-IN" b="1" dirty="0" smtClean="0">
                <a:latin typeface="Times New Roman" pitchFamily="18" charset="0"/>
                <a:cs typeface="Times New Roman" pitchFamily="18" charset="0"/>
              </a:rPr>
              <a:t>Multi dimensional TM</a:t>
            </a:r>
          </a:p>
          <a:p>
            <a:pPr fontAlgn="base"/>
            <a:r>
              <a:rPr lang="en-IN" dirty="0" smtClean="0">
                <a:latin typeface="Times New Roman" pitchFamily="18" charset="0"/>
                <a:cs typeface="Times New Roman" pitchFamily="18" charset="0"/>
              </a:rPr>
              <a:t>It has multi-dimensional tape where the head can move in any direction that is left, right, up or down.</a:t>
            </a:r>
          </a:p>
          <a:p>
            <a:pPr fontAlgn="base"/>
            <a:r>
              <a:rPr lang="en-IN" dirty="0" smtClean="0">
                <a:latin typeface="Times New Roman" pitchFamily="18" charset="0"/>
                <a:cs typeface="Times New Roman" pitchFamily="18" charset="0"/>
              </a:rPr>
              <a:t>Multi dimensional tape Turing machine can be simulated by one-dimensional Turing machine</a:t>
            </a:r>
          </a:p>
          <a:p>
            <a:endParaRPr lang="en-IN"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1981200" y="4038600"/>
            <a:ext cx="4724400" cy="25146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9218" name="Picture 2"/>
          <p:cNvPicPr>
            <a:picLocks noChangeAspect="1" noChangeArrowheads="1"/>
          </p:cNvPicPr>
          <p:nvPr/>
        </p:nvPicPr>
        <p:blipFill>
          <a:blip r:embed="rId2" cstate="print"/>
          <a:srcRect/>
          <a:stretch>
            <a:fillRect/>
          </a:stretch>
        </p:blipFill>
        <p:spPr bwMode="auto">
          <a:xfrm>
            <a:off x="228600" y="152400"/>
            <a:ext cx="8305800" cy="3048000"/>
          </a:xfrm>
          <a:prstGeom prst="rect">
            <a:avLst/>
          </a:prstGeom>
          <a:noFill/>
          <a:ln w="9525">
            <a:noFill/>
            <a:miter lim="800000"/>
            <a:headEnd/>
            <a:tailEnd/>
          </a:ln>
        </p:spPr>
      </p:pic>
      <p:pic>
        <p:nvPicPr>
          <p:cNvPr id="9220" name="Picture 4"/>
          <p:cNvPicPr>
            <a:picLocks noChangeAspect="1" noChangeArrowheads="1"/>
          </p:cNvPicPr>
          <p:nvPr/>
        </p:nvPicPr>
        <p:blipFill>
          <a:blip r:embed="rId3" cstate="print"/>
          <a:srcRect/>
          <a:stretch>
            <a:fillRect/>
          </a:stretch>
        </p:blipFill>
        <p:spPr bwMode="auto">
          <a:xfrm>
            <a:off x="762000" y="3276600"/>
            <a:ext cx="7391400" cy="32766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42" name="Picture 2"/>
          <p:cNvPicPr>
            <a:picLocks noChangeAspect="1" noChangeArrowheads="1"/>
          </p:cNvPicPr>
          <p:nvPr/>
        </p:nvPicPr>
        <p:blipFill>
          <a:blip r:embed="rId2" cstate="print"/>
          <a:srcRect/>
          <a:stretch>
            <a:fillRect/>
          </a:stretch>
        </p:blipFill>
        <p:spPr bwMode="auto">
          <a:xfrm>
            <a:off x="457200" y="152400"/>
            <a:ext cx="8305800" cy="61722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noChangeArrowheads="1"/>
          </p:cNvPicPr>
          <p:nvPr/>
        </p:nvPicPr>
        <p:blipFill>
          <a:blip r:embed="rId2" cstate="print"/>
          <a:srcRect/>
          <a:stretch>
            <a:fillRect/>
          </a:stretch>
        </p:blipFill>
        <p:spPr bwMode="auto">
          <a:xfrm>
            <a:off x="533400" y="609600"/>
            <a:ext cx="8001000" cy="57150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dirty="0" smtClean="0">
                <a:latin typeface="Times New Roman" pitchFamily="18" charset="0"/>
                <a:cs typeface="Times New Roman" pitchFamily="18" charset="0"/>
              </a:rPr>
              <a:t>Restricted Turing Machine</a:t>
            </a:r>
            <a:endParaRPr lang="en-IN" dirty="0">
              <a:latin typeface="Times New Roman" pitchFamily="18" charset="0"/>
              <a:cs typeface="Times New Roman" pitchFamily="18" charset="0"/>
            </a:endParaRPr>
          </a:p>
        </p:txBody>
      </p:sp>
      <p:pic>
        <p:nvPicPr>
          <p:cNvPr id="11266" name="Picture 2"/>
          <p:cNvPicPr>
            <a:picLocks noGrp="1" noChangeAspect="1" noChangeArrowheads="1"/>
          </p:cNvPicPr>
          <p:nvPr>
            <p:ph idx="1"/>
          </p:nvPr>
        </p:nvPicPr>
        <p:blipFill>
          <a:blip r:embed="rId2" cstate="print"/>
          <a:srcRect/>
          <a:stretch>
            <a:fillRect/>
          </a:stretch>
        </p:blipFill>
        <p:spPr bwMode="auto">
          <a:xfrm>
            <a:off x="838200" y="1219200"/>
            <a:ext cx="7010400" cy="36576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2290" name="Picture 2"/>
          <p:cNvPicPr>
            <a:picLocks noChangeAspect="1" noChangeArrowheads="1"/>
          </p:cNvPicPr>
          <p:nvPr/>
        </p:nvPicPr>
        <p:blipFill>
          <a:blip r:embed="rId2" cstate="print"/>
          <a:srcRect/>
          <a:stretch>
            <a:fillRect/>
          </a:stretch>
        </p:blipFill>
        <p:spPr bwMode="auto">
          <a:xfrm>
            <a:off x="228600" y="0"/>
            <a:ext cx="7620000" cy="6019799"/>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6096000" y="5334000"/>
            <a:ext cx="2752725" cy="15240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3314" name="Picture 2"/>
          <p:cNvPicPr>
            <a:picLocks noChangeAspect="1" noChangeArrowheads="1"/>
          </p:cNvPicPr>
          <p:nvPr/>
        </p:nvPicPr>
        <p:blipFill>
          <a:blip r:embed="rId2" cstate="print"/>
          <a:srcRect/>
          <a:stretch>
            <a:fillRect/>
          </a:stretch>
        </p:blipFill>
        <p:spPr bwMode="auto">
          <a:xfrm>
            <a:off x="838200" y="381000"/>
            <a:ext cx="7467600" cy="47244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63562"/>
          </a:xfrm>
        </p:spPr>
        <p:txBody>
          <a:bodyPr>
            <a:normAutofit fontScale="90000"/>
          </a:bodyPr>
          <a:lstStyle/>
          <a:p>
            <a:r>
              <a:rPr lang="en-IN" dirty="0" smtClean="0">
                <a:latin typeface="Times New Roman" pitchFamily="18" charset="0"/>
                <a:cs typeface="Times New Roman" pitchFamily="18" charset="0"/>
              </a:rPr>
              <a:t>Turing Machine &amp; Computers</a:t>
            </a:r>
            <a:endParaRPr lang="en-IN" dirty="0">
              <a:latin typeface="Times New Roman" pitchFamily="18" charset="0"/>
              <a:cs typeface="Times New Roman" pitchFamily="18" charset="0"/>
            </a:endParaRPr>
          </a:p>
        </p:txBody>
      </p:sp>
      <p:sp>
        <p:nvSpPr>
          <p:cNvPr id="4" name="Content Placeholder 3"/>
          <p:cNvSpPr>
            <a:spLocks noGrp="1"/>
          </p:cNvSpPr>
          <p:nvPr>
            <p:ph idx="1"/>
          </p:nvPr>
        </p:nvSpPr>
        <p:spPr>
          <a:xfrm>
            <a:off x="457200" y="609600"/>
            <a:ext cx="8229600" cy="5516563"/>
          </a:xfrm>
        </p:spPr>
        <p:txBody>
          <a:bodyPr/>
          <a:lstStyle/>
          <a:p>
            <a:r>
              <a:rPr lang="en-IN" dirty="0" smtClean="0">
                <a:latin typeface="Times New Roman" pitchFamily="18" charset="0"/>
                <a:cs typeface="Times New Roman" pitchFamily="18" charset="0"/>
              </a:rPr>
              <a:t>A TM M, is the finite control with finite number of states and a finite number of transition rules.</a:t>
            </a:r>
          </a:p>
          <a:p>
            <a:r>
              <a:rPr lang="en-IN" dirty="0" smtClean="0">
                <a:latin typeface="Times New Roman" pitchFamily="18" charset="0"/>
                <a:cs typeface="Times New Roman" pitchFamily="18" charset="0"/>
              </a:rPr>
              <a:t>A TM table grow infinitely long but the computers memory- main memory, disk, storage devices are finite.</a:t>
            </a:r>
          </a:p>
          <a:p>
            <a:r>
              <a:rPr lang="en-IN" dirty="0" smtClean="0">
                <a:latin typeface="Times New Roman" pitchFamily="18" charset="0"/>
                <a:cs typeface="Times New Roman" pitchFamily="18" charset="0"/>
              </a:rPr>
              <a:t>Common computers have swappable storage devices, a “</a:t>
            </a:r>
            <a:r>
              <a:rPr lang="en-IN" dirty="0" err="1" smtClean="0">
                <a:latin typeface="Times New Roman" pitchFamily="18" charset="0"/>
                <a:cs typeface="Times New Roman" pitchFamily="18" charset="0"/>
              </a:rPr>
              <a:t>ZIP”disk</a:t>
            </a:r>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lstStyle/>
          <a:p>
            <a:r>
              <a:rPr lang="en-IN" dirty="0" smtClean="0">
                <a:latin typeface="Times New Roman" pitchFamily="18" charset="0"/>
                <a:cs typeface="Times New Roman" pitchFamily="18" charset="0"/>
              </a:rPr>
              <a:t>Let us assume as many disks as the computer needs is available and arrange that the disks are places in 2 stacks</a:t>
            </a:r>
          </a:p>
          <a:p>
            <a:r>
              <a:rPr lang="en-IN" dirty="0" smtClean="0">
                <a:latin typeface="Times New Roman" pitchFamily="18" charset="0"/>
                <a:cs typeface="Times New Roman" pitchFamily="18" charset="0"/>
              </a:rPr>
              <a:t>One stack holds the data in cells of the TM tape that are located significantly to the left of the tape head and the other stack holds data significantly to the right of the tape head</a:t>
            </a:r>
          </a:p>
          <a:p>
            <a:endParaRPr lang="en-IN"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4648200" y="4114800"/>
            <a:ext cx="3895725" cy="27432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fontScale="55000" lnSpcReduction="20000"/>
          </a:bodyPr>
          <a:lstStyle/>
          <a:p>
            <a:pPr fontAlgn="base"/>
            <a:r>
              <a:rPr lang="en-US" dirty="0" smtClean="0"/>
              <a:t>Consider the following CSG.</a:t>
            </a:r>
            <a:br>
              <a:rPr lang="en-US" dirty="0" smtClean="0"/>
            </a:br>
            <a:r>
              <a:rPr lang="en-US" dirty="0" smtClean="0"/>
              <a:t>S → </a:t>
            </a:r>
            <a:r>
              <a:rPr lang="en-US" dirty="0" err="1" smtClean="0"/>
              <a:t>abc</a:t>
            </a:r>
            <a:r>
              <a:rPr lang="en-US" dirty="0" smtClean="0"/>
              <a:t>/</a:t>
            </a:r>
            <a:r>
              <a:rPr lang="en-US" dirty="0" err="1" smtClean="0"/>
              <a:t>aAbc</a:t>
            </a:r>
            <a:r>
              <a:rPr lang="en-US" dirty="0" smtClean="0"/>
              <a:t/>
            </a:r>
            <a:br>
              <a:rPr lang="en-US" dirty="0" smtClean="0"/>
            </a:br>
            <a:r>
              <a:rPr lang="en-US" dirty="0" err="1" smtClean="0"/>
              <a:t>Ab</a:t>
            </a:r>
            <a:r>
              <a:rPr lang="en-US" dirty="0" smtClean="0"/>
              <a:t> → </a:t>
            </a:r>
            <a:r>
              <a:rPr lang="en-US" dirty="0" err="1" smtClean="0"/>
              <a:t>bA</a:t>
            </a:r>
            <a:r>
              <a:rPr lang="en-US" dirty="0" smtClean="0"/>
              <a:t/>
            </a:r>
            <a:br>
              <a:rPr lang="en-US" dirty="0" smtClean="0"/>
            </a:br>
            <a:r>
              <a:rPr lang="en-US" dirty="0" smtClean="0"/>
              <a:t>Ac → </a:t>
            </a:r>
            <a:r>
              <a:rPr lang="en-US" dirty="0" err="1" smtClean="0"/>
              <a:t>Bbcc</a:t>
            </a:r>
            <a:r>
              <a:rPr lang="en-US" dirty="0" smtClean="0"/>
              <a:t/>
            </a:r>
            <a:br>
              <a:rPr lang="en-US" dirty="0" smtClean="0"/>
            </a:br>
            <a:r>
              <a:rPr lang="en-US" dirty="0" err="1" smtClean="0"/>
              <a:t>bB</a:t>
            </a:r>
            <a:r>
              <a:rPr lang="en-US" dirty="0" smtClean="0"/>
              <a:t> → Bb</a:t>
            </a:r>
            <a:br>
              <a:rPr lang="en-US" dirty="0" smtClean="0"/>
            </a:br>
            <a:r>
              <a:rPr lang="en-US" dirty="0" err="1" smtClean="0"/>
              <a:t>aB</a:t>
            </a:r>
            <a:r>
              <a:rPr lang="en-US" dirty="0" smtClean="0"/>
              <a:t> → </a:t>
            </a:r>
            <a:r>
              <a:rPr lang="en-US" dirty="0" err="1" smtClean="0"/>
              <a:t>aa</a:t>
            </a:r>
            <a:r>
              <a:rPr lang="en-US" dirty="0" smtClean="0"/>
              <a:t>/</a:t>
            </a:r>
            <a:r>
              <a:rPr lang="en-US" dirty="0" err="1" smtClean="0"/>
              <a:t>aaA</a:t>
            </a:r>
            <a:r>
              <a:rPr lang="en-US" dirty="0" smtClean="0"/>
              <a:t/>
            </a:r>
            <a:br>
              <a:rPr lang="en-US" dirty="0" smtClean="0"/>
            </a:br>
            <a:endParaRPr lang="en-US" dirty="0" smtClean="0"/>
          </a:p>
          <a:p>
            <a:pPr fontAlgn="base"/>
            <a:r>
              <a:rPr lang="en-US" b="1" i="1" dirty="0" smtClean="0"/>
              <a:t>language generated by this grammar</a:t>
            </a:r>
            <a:endParaRPr lang="en-US" dirty="0" smtClean="0"/>
          </a:p>
          <a:p>
            <a:pPr fontAlgn="base">
              <a:buNone/>
            </a:pPr>
            <a:r>
              <a:rPr lang="en-US" dirty="0" smtClean="0"/>
              <a:t/>
            </a:r>
            <a:br>
              <a:rPr lang="en-US" dirty="0" smtClean="0"/>
            </a:br>
            <a:r>
              <a:rPr lang="en-US" dirty="0" smtClean="0"/>
              <a:t>S → </a:t>
            </a:r>
            <a:r>
              <a:rPr lang="en-US" dirty="0" err="1" smtClean="0"/>
              <a:t>aAbc</a:t>
            </a:r>
            <a:r>
              <a:rPr lang="en-US" dirty="0" smtClean="0"/>
              <a:t/>
            </a:r>
            <a:br>
              <a:rPr lang="en-US" dirty="0" smtClean="0"/>
            </a:br>
            <a:r>
              <a:rPr lang="en-US" dirty="0" smtClean="0"/>
              <a:t>→ </a:t>
            </a:r>
            <a:r>
              <a:rPr lang="en-US" dirty="0" err="1" smtClean="0"/>
              <a:t>abAc</a:t>
            </a:r>
            <a:r>
              <a:rPr lang="en-US" dirty="0" smtClean="0"/>
              <a:t/>
            </a:r>
            <a:br>
              <a:rPr lang="en-US" dirty="0" smtClean="0"/>
            </a:br>
            <a:r>
              <a:rPr lang="en-US" dirty="0" smtClean="0"/>
              <a:t>→ </a:t>
            </a:r>
            <a:r>
              <a:rPr lang="en-US" dirty="0" err="1" smtClean="0"/>
              <a:t>abBbcc</a:t>
            </a:r>
            <a:r>
              <a:rPr lang="en-US" dirty="0" smtClean="0"/>
              <a:t/>
            </a:r>
            <a:br>
              <a:rPr lang="en-US" dirty="0" smtClean="0"/>
            </a:br>
            <a:r>
              <a:rPr lang="en-US" dirty="0" smtClean="0"/>
              <a:t>→ </a:t>
            </a:r>
            <a:r>
              <a:rPr lang="en-US" dirty="0" err="1" smtClean="0"/>
              <a:t>aBbbcc</a:t>
            </a:r>
            <a:r>
              <a:rPr lang="en-US" dirty="0" smtClean="0"/>
              <a:t/>
            </a:r>
            <a:br>
              <a:rPr lang="en-US" dirty="0" smtClean="0"/>
            </a:br>
            <a:r>
              <a:rPr lang="en-US" dirty="0" smtClean="0"/>
              <a:t>→ </a:t>
            </a:r>
            <a:r>
              <a:rPr lang="en-US" dirty="0" err="1" smtClean="0"/>
              <a:t>aaAbbcc</a:t>
            </a:r>
            <a:r>
              <a:rPr lang="en-US" dirty="0" smtClean="0"/>
              <a:t/>
            </a:r>
            <a:br>
              <a:rPr lang="en-US" dirty="0" smtClean="0"/>
            </a:br>
            <a:r>
              <a:rPr lang="en-US" dirty="0" smtClean="0"/>
              <a:t>→ </a:t>
            </a:r>
            <a:r>
              <a:rPr lang="en-US" dirty="0" err="1" smtClean="0"/>
              <a:t>aabAbcc</a:t>
            </a:r>
            <a:r>
              <a:rPr lang="en-US" dirty="0" smtClean="0"/>
              <a:t/>
            </a:r>
            <a:br>
              <a:rPr lang="en-US" dirty="0" smtClean="0"/>
            </a:br>
            <a:r>
              <a:rPr lang="en-US" dirty="0" smtClean="0"/>
              <a:t>→ </a:t>
            </a:r>
            <a:r>
              <a:rPr lang="en-US" dirty="0" err="1" smtClean="0"/>
              <a:t>aabbAcc</a:t>
            </a:r>
            <a:r>
              <a:rPr lang="en-US" dirty="0" smtClean="0"/>
              <a:t/>
            </a:r>
            <a:br>
              <a:rPr lang="en-US" dirty="0" smtClean="0"/>
            </a:br>
            <a:r>
              <a:rPr lang="en-US" dirty="0" smtClean="0"/>
              <a:t>→ </a:t>
            </a:r>
            <a:r>
              <a:rPr lang="en-US" dirty="0" err="1" smtClean="0"/>
              <a:t>aabbBbccc</a:t>
            </a:r>
            <a:r>
              <a:rPr lang="en-US" dirty="0" smtClean="0"/>
              <a:t/>
            </a:r>
            <a:br>
              <a:rPr lang="en-US" dirty="0" smtClean="0"/>
            </a:br>
            <a:r>
              <a:rPr lang="en-US" dirty="0" smtClean="0"/>
              <a:t>→ </a:t>
            </a:r>
            <a:r>
              <a:rPr lang="en-US" dirty="0" err="1" smtClean="0"/>
              <a:t>aabBbbccc</a:t>
            </a:r>
            <a:r>
              <a:rPr lang="en-US" dirty="0" smtClean="0"/>
              <a:t/>
            </a:r>
            <a:br>
              <a:rPr lang="en-US" dirty="0" smtClean="0"/>
            </a:br>
            <a:r>
              <a:rPr lang="en-US" dirty="0" smtClean="0"/>
              <a:t>→ </a:t>
            </a:r>
            <a:r>
              <a:rPr lang="en-US" dirty="0" err="1" smtClean="0"/>
              <a:t>aaBbbbccc</a:t>
            </a:r>
            <a:r>
              <a:rPr lang="en-US" dirty="0" smtClean="0"/>
              <a:t/>
            </a:r>
            <a:br>
              <a:rPr lang="en-US" dirty="0" smtClean="0"/>
            </a:br>
            <a:r>
              <a:rPr lang="en-US" dirty="0" smtClean="0"/>
              <a:t>→ </a:t>
            </a:r>
            <a:r>
              <a:rPr lang="en-US" dirty="0" err="1" smtClean="0"/>
              <a:t>aaabbbccc</a:t>
            </a:r>
            <a:r>
              <a:rPr lang="en-US" dirty="0" smtClean="0"/>
              <a:t/>
            </a:r>
            <a:br>
              <a:rPr lang="en-US" dirty="0" smtClean="0"/>
            </a:br>
            <a:r>
              <a:rPr lang="en-US" dirty="0" smtClean="0"/>
              <a:t>The language generated by this grammar is {</a:t>
            </a:r>
            <a:r>
              <a:rPr lang="en-US" b="1" dirty="0" err="1" smtClean="0"/>
              <a:t>a</a:t>
            </a:r>
            <a:r>
              <a:rPr lang="en-US" b="1" baseline="30000" dirty="0" err="1" smtClean="0"/>
              <a:t>n</a:t>
            </a:r>
            <a:r>
              <a:rPr lang="en-US" b="1" dirty="0" err="1" smtClean="0"/>
              <a:t>b</a:t>
            </a:r>
            <a:r>
              <a:rPr lang="en-US" b="1" baseline="30000" dirty="0" err="1" smtClean="0"/>
              <a:t>n</a:t>
            </a:r>
            <a:r>
              <a:rPr lang="en-US" b="1" dirty="0" err="1" smtClean="0"/>
              <a:t>c</a:t>
            </a:r>
            <a:r>
              <a:rPr lang="en-US" b="1" baseline="30000" dirty="0" err="1" smtClean="0"/>
              <a:t>n</a:t>
            </a:r>
            <a:r>
              <a:rPr lang="en-US" dirty="0" smtClean="0"/>
              <a:t> | n≥1}.</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IN" dirty="0" smtClean="0">
                <a:latin typeface="Times New Roman" pitchFamily="18" charset="0"/>
                <a:cs typeface="Times New Roman" pitchFamily="18" charset="0"/>
              </a:rPr>
              <a:t>If the tape head of the TM moves sufficiently far to the left that it reaches cells that are not represented by the disk currently mounted in the computer then it prints a message “SWAP LEFT”.</a:t>
            </a:r>
          </a:p>
          <a:p>
            <a:r>
              <a:rPr lang="en-IN" dirty="0" smtClean="0">
                <a:latin typeface="Times New Roman" pitchFamily="18" charset="0"/>
                <a:cs typeface="Times New Roman" pitchFamily="18" charset="0"/>
              </a:rPr>
              <a:t>Then currently mounted disk is removed by a human operator and placed on the top of the left stack is mounted in the computer and computation resumes.</a:t>
            </a:r>
          </a:p>
          <a:p>
            <a:r>
              <a:rPr lang="en-IN" dirty="0" smtClean="0">
                <a:latin typeface="Times New Roman" pitchFamily="18" charset="0"/>
                <a:cs typeface="Times New Roman" pitchFamily="18" charset="0"/>
              </a:rPr>
              <a:t>Similarly “SWAP RIGHT” if TM tape head reaches  to right that cells are not represented by the mounted disk. </a:t>
            </a:r>
            <a:endParaRPr lang="en-IN"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just"/>
            <a:r>
              <a:rPr lang="en-IN" dirty="0" smtClean="0">
                <a:latin typeface="Times New Roman" pitchFamily="18" charset="0"/>
                <a:cs typeface="Times New Roman" pitchFamily="18" charset="0"/>
              </a:rPr>
              <a:t>If either stack is empty when the computer asks that a disk from that stack be mounted, then the TM has entered an all blank region of the tape, then human operator must go to the store and buy a fresh disk to mount</a:t>
            </a:r>
            <a:endParaRPr lang="en-IN"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5362" name="Picture 2"/>
          <p:cNvPicPr>
            <a:picLocks noChangeAspect="1" noChangeArrowheads="1"/>
          </p:cNvPicPr>
          <p:nvPr/>
        </p:nvPicPr>
        <p:blipFill>
          <a:blip r:embed="rId2" cstate="print"/>
          <a:srcRect/>
          <a:stretch>
            <a:fillRect/>
          </a:stretch>
        </p:blipFill>
        <p:spPr bwMode="auto">
          <a:xfrm>
            <a:off x="79290" y="457200"/>
            <a:ext cx="8378910" cy="60198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6386" name="Picture 2"/>
          <p:cNvPicPr>
            <a:picLocks noChangeAspect="1" noChangeArrowheads="1"/>
          </p:cNvPicPr>
          <p:nvPr/>
        </p:nvPicPr>
        <p:blipFill>
          <a:blip r:embed="rId2" cstate="print"/>
          <a:srcRect/>
          <a:stretch>
            <a:fillRect/>
          </a:stretch>
        </p:blipFill>
        <p:spPr bwMode="auto">
          <a:xfrm>
            <a:off x="304800" y="0"/>
            <a:ext cx="8534400" cy="3248025"/>
          </a:xfrm>
          <a:prstGeom prst="rect">
            <a:avLst/>
          </a:prstGeom>
          <a:noFill/>
          <a:ln w="9525">
            <a:noFill/>
            <a:miter lim="800000"/>
            <a:headEnd/>
            <a:tailEnd/>
          </a:ln>
        </p:spPr>
      </p:pic>
      <p:pic>
        <p:nvPicPr>
          <p:cNvPr id="16387" name="Picture 3"/>
          <p:cNvPicPr>
            <a:picLocks noChangeAspect="1" noChangeArrowheads="1"/>
          </p:cNvPicPr>
          <p:nvPr/>
        </p:nvPicPr>
        <p:blipFill>
          <a:blip r:embed="rId3" cstate="print"/>
          <a:srcRect/>
          <a:stretch>
            <a:fillRect/>
          </a:stretch>
        </p:blipFill>
        <p:spPr bwMode="auto">
          <a:xfrm>
            <a:off x="609600" y="3124200"/>
            <a:ext cx="8077200" cy="3438525"/>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7410" name="Picture 2"/>
          <p:cNvPicPr>
            <a:picLocks noChangeAspect="1" noChangeArrowheads="1"/>
          </p:cNvPicPr>
          <p:nvPr/>
        </p:nvPicPr>
        <p:blipFill>
          <a:blip r:embed="rId2" cstate="print"/>
          <a:srcRect/>
          <a:stretch>
            <a:fillRect/>
          </a:stretch>
        </p:blipFill>
        <p:spPr bwMode="auto">
          <a:xfrm>
            <a:off x="762000" y="304800"/>
            <a:ext cx="7315200" cy="3533775"/>
          </a:xfrm>
          <a:prstGeom prst="rect">
            <a:avLst/>
          </a:prstGeom>
          <a:noFill/>
          <a:ln w="9525">
            <a:noFill/>
            <a:miter lim="800000"/>
            <a:headEnd/>
            <a:tailEnd/>
          </a:ln>
        </p:spPr>
      </p:pic>
      <p:pic>
        <p:nvPicPr>
          <p:cNvPr id="17411" name="Picture 3"/>
          <p:cNvPicPr>
            <a:picLocks noChangeAspect="1" noChangeArrowheads="1"/>
          </p:cNvPicPr>
          <p:nvPr/>
        </p:nvPicPr>
        <p:blipFill>
          <a:blip r:embed="rId3" cstate="print"/>
          <a:srcRect/>
          <a:stretch>
            <a:fillRect/>
          </a:stretch>
        </p:blipFill>
        <p:spPr bwMode="auto">
          <a:xfrm>
            <a:off x="990600" y="3819525"/>
            <a:ext cx="7667625" cy="303847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38200"/>
            <a:ext cx="8229600" cy="4525963"/>
          </a:xfrm>
        </p:spPr>
        <p:txBody>
          <a:bodyPr>
            <a:normAutofit/>
          </a:bodyPr>
          <a:lstStyle/>
          <a:p>
            <a:pPr fontAlgn="base">
              <a:buNone/>
            </a:pPr>
            <a:r>
              <a:rPr lang="en-US" sz="1800" dirty="0" smtClean="0">
                <a:latin typeface="Cambria" pitchFamily="18" charset="0"/>
                <a:ea typeface="Cambria" pitchFamily="18" charset="0"/>
              </a:rPr>
              <a:t>A  Linear Bounded Automaton (LBA) is similar to </a:t>
            </a:r>
            <a:r>
              <a:rPr lang="en-US" sz="1800" u="sng" dirty="0" smtClean="0">
                <a:latin typeface="Cambria" pitchFamily="18" charset="0"/>
                <a:ea typeface="Cambria" pitchFamily="18" charset="0"/>
                <a:hlinkClick r:id="rId2"/>
              </a:rPr>
              <a:t>Turing Machine</a:t>
            </a:r>
            <a:r>
              <a:rPr lang="en-US" sz="1800" dirty="0" smtClean="0">
                <a:latin typeface="Cambria" pitchFamily="18" charset="0"/>
                <a:ea typeface="Cambria" pitchFamily="18" charset="0"/>
              </a:rPr>
              <a:t> with </a:t>
            </a:r>
          </a:p>
          <a:p>
            <a:pPr fontAlgn="base">
              <a:buNone/>
            </a:pPr>
            <a:r>
              <a:rPr lang="en-US" sz="1800" dirty="0" smtClean="0">
                <a:latin typeface="Cambria" pitchFamily="18" charset="0"/>
                <a:ea typeface="Cambria" pitchFamily="18" charset="0"/>
              </a:rPr>
              <a:t>some properties</a:t>
            </a:r>
          </a:p>
          <a:p>
            <a:pPr fontAlgn="base"/>
            <a:endParaRPr lang="en-US" sz="1800" dirty="0" smtClean="0">
              <a:latin typeface="Cambria" pitchFamily="18" charset="0"/>
              <a:ea typeface="Cambria" pitchFamily="18" charset="0"/>
            </a:endParaRPr>
          </a:p>
          <a:p>
            <a:pPr fontAlgn="base"/>
            <a:r>
              <a:rPr lang="en-US" sz="1800" dirty="0" smtClean="0">
                <a:latin typeface="Cambria" pitchFamily="18" charset="0"/>
                <a:ea typeface="Cambria" pitchFamily="18" charset="0"/>
              </a:rPr>
              <a:t>Turing Machine with</a:t>
            </a:r>
            <a:r>
              <a:rPr lang="en-US" sz="1800" u="sng" dirty="0" smtClean="0">
                <a:latin typeface="Cambria" pitchFamily="18" charset="0"/>
                <a:ea typeface="Cambria" pitchFamily="18" charset="0"/>
                <a:hlinkClick r:id="rId3"/>
              </a:rPr>
              <a:t> Non-deterministic logic</a:t>
            </a:r>
            <a:r>
              <a:rPr lang="en-US" sz="1800" dirty="0" smtClean="0">
                <a:latin typeface="Cambria" pitchFamily="18" charset="0"/>
                <a:ea typeface="Cambria" pitchFamily="18" charset="0"/>
              </a:rPr>
              <a:t>,</a:t>
            </a:r>
          </a:p>
          <a:p>
            <a:pPr fontAlgn="base"/>
            <a:endParaRPr lang="en-US" sz="1800" dirty="0" smtClean="0">
              <a:latin typeface="Cambria" pitchFamily="18" charset="0"/>
              <a:ea typeface="Cambria" pitchFamily="18" charset="0"/>
            </a:endParaRPr>
          </a:p>
          <a:p>
            <a:pPr fontAlgn="base"/>
            <a:r>
              <a:rPr lang="en-US" sz="1800" dirty="0" smtClean="0">
                <a:latin typeface="Cambria" pitchFamily="18" charset="0"/>
                <a:ea typeface="Cambria" pitchFamily="18" charset="0"/>
              </a:rPr>
              <a:t>Turing Machine with Multi-track, and</a:t>
            </a:r>
          </a:p>
          <a:p>
            <a:pPr fontAlgn="base"/>
            <a:endParaRPr lang="en-US" sz="1800" dirty="0" smtClean="0">
              <a:latin typeface="Cambria" pitchFamily="18" charset="0"/>
              <a:ea typeface="Cambria" pitchFamily="18" charset="0"/>
            </a:endParaRPr>
          </a:p>
          <a:p>
            <a:pPr fontAlgn="base"/>
            <a:r>
              <a:rPr lang="en-US" sz="1800" dirty="0" smtClean="0">
                <a:latin typeface="Cambria" pitchFamily="18" charset="0"/>
                <a:ea typeface="Cambria" pitchFamily="18" charset="0"/>
              </a:rPr>
              <a:t>Turing Machine with a bounded finite length of the tape.</a:t>
            </a:r>
          </a:p>
          <a:p>
            <a:endParaRPr lang="en-US" sz="1800" dirty="0">
              <a:latin typeface="Cambria" pitchFamily="18" charset="0"/>
              <a:ea typeface="Cambria" pitchFamily="18" charset="0"/>
            </a:endParaRPr>
          </a:p>
        </p:txBody>
      </p:sp>
      <p:pic>
        <p:nvPicPr>
          <p:cNvPr id="2050" name="Picture 2"/>
          <p:cNvPicPr>
            <a:picLocks noChangeAspect="1" noChangeArrowheads="1"/>
          </p:cNvPicPr>
          <p:nvPr/>
        </p:nvPicPr>
        <p:blipFill>
          <a:blip r:embed="rId4"/>
          <a:srcRect/>
          <a:stretch>
            <a:fillRect/>
          </a:stretch>
        </p:blipFill>
        <p:spPr bwMode="auto">
          <a:xfrm>
            <a:off x="2971800" y="3581400"/>
            <a:ext cx="4981575" cy="2943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632862" y="1219200"/>
            <a:ext cx="7878275" cy="463022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pic>
        <p:nvPicPr>
          <p:cNvPr id="4099" name="Picture 3"/>
          <p:cNvPicPr>
            <a:picLocks noChangeAspect="1" noChangeArrowheads="1"/>
          </p:cNvPicPr>
          <p:nvPr/>
        </p:nvPicPr>
        <p:blipFill>
          <a:blip r:embed="rId2" cstate="print"/>
          <a:srcRect/>
          <a:stretch>
            <a:fillRect/>
          </a:stretch>
        </p:blipFill>
        <p:spPr bwMode="auto">
          <a:xfrm>
            <a:off x="123421" y="533400"/>
            <a:ext cx="9020579" cy="579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914400" y="609601"/>
            <a:ext cx="7239000" cy="48339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Problems Computers Can’t Solve</a:t>
            </a:r>
            <a:br>
              <a:rPr lang="en-US" sz="2800" b="1" dirty="0" smtClean="0"/>
            </a:br>
            <a:endParaRPr lang="en-US" sz="2800" dirty="0"/>
          </a:p>
        </p:txBody>
      </p:sp>
      <p:sp>
        <p:nvSpPr>
          <p:cNvPr id="3" name="Content Placeholder 2"/>
          <p:cNvSpPr>
            <a:spLocks noGrp="1"/>
          </p:cNvSpPr>
          <p:nvPr>
            <p:ph idx="1"/>
          </p:nvPr>
        </p:nvSpPr>
        <p:spPr/>
        <p:txBody>
          <a:bodyPr>
            <a:normAutofit/>
          </a:bodyPr>
          <a:lstStyle/>
          <a:p>
            <a:pPr algn="just"/>
            <a:r>
              <a:rPr lang="en-US" sz="1800" dirty="0" smtClean="0">
                <a:solidFill>
                  <a:srgbClr val="00B0F0"/>
                </a:solidFill>
                <a:latin typeface="Cambria" pitchFamily="18" charset="0"/>
                <a:ea typeface="Cambria" pitchFamily="18" charset="0"/>
              </a:rPr>
              <a:t>An algorithm can only resolve a problem if it generates the accurate output for any potential input. </a:t>
            </a:r>
          </a:p>
          <a:p>
            <a:pPr algn="just"/>
            <a:endParaRPr lang="en-US" sz="1800" dirty="0" smtClean="0">
              <a:latin typeface="Cambria" pitchFamily="18" charset="0"/>
              <a:ea typeface="Cambria" pitchFamily="18" charset="0"/>
            </a:endParaRPr>
          </a:p>
          <a:p>
            <a:pPr algn="just"/>
            <a:r>
              <a:rPr lang="en-US" sz="1800" dirty="0" smtClean="0">
                <a:latin typeface="Cambria" pitchFamily="18" charset="0"/>
                <a:ea typeface="Cambria" pitchFamily="18" charset="0"/>
              </a:rPr>
              <a:t>Turing’s evidence indicates that </a:t>
            </a:r>
            <a:r>
              <a:rPr lang="en-US" sz="1800" dirty="0" smtClean="0">
                <a:solidFill>
                  <a:srgbClr val="FF0000"/>
                </a:solidFill>
                <a:latin typeface="Cambria" pitchFamily="18" charset="0"/>
                <a:ea typeface="Cambria" pitchFamily="18" charset="0"/>
              </a:rPr>
              <a:t>not all problems can be addressed </a:t>
            </a:r>
            <a:r>
              <a:rPr lang="en-US" sz="1800" dirty="0" smtClean="0">
                <a:latin typeface="Cambria" pitchFamily="18" charset="0"/>
                <a:ea typeface="Cambria" pitchFamily="18" charset="0"/>
              </a:rPr>
              <a:t>this way, alluding to the existence of </a:t>
            </a:r>
            <a:r>
              <a:rPr lang="en-US" sz="1800" dirty="0" err="1" smtClean="0">
                <a:latin typeface="Cambria" pitchFamily="18" charset="0"/>
                <a:ea typeface="Cambria" pitchFamily="18" charset="0"/>
              </a:rPr>
              <a:t>uncomputable</a:t>
            </a:r>
            <a:r>
              <a:rPr lang="en-US" sz="1800" dirty="0" smtClean="0">
                <a:latin typeface="Cambria" pitchFamily="18" charset="0"/>
                <a:ea typeface="Cambria" pitchFamily="18" charset="0"/>
              </a:rPr>
              <a:t> problems and the restrictions of algorithms. </a:t>
            </a:r>
          </a:p>
          <a:p>
            <a:pPr algn="just"/>
            <a:endParaRPr lang="en-US" sz="1800" dirty="0" smtClean="0">
              <a:latin typeface="Cambria" pitchFamily="18" charset="0"/>
              <a:ea typeface="Cambria" pitchFamily="18" charset="0"/>
            </a:endParaRPr>
          </a:p>
          <a:p>
            <a:pPr algn="just"/>
            <a:r>
              <a:rPr lang="en-US" sz="1800" dirty="0" smtClean="0">
                <a:latin typeface="Cambria" pitchFamily="18" charset="0"/>
                <a:ea typeface="Cambria" pitchFamily="18" charset="0"/>
              </a:rPr>
              <a:t>This implies that there are certain issues that cannot be solved purely through algorithmic approaches, no matter how sophisticated or advanced they may be.</a:t>
            </a:r>
          </a:p>
          <a:p>
            <a:pPr algn="just"/>
            <a:endParaRPr lang="en-US" sz="1800" dirty="0" smtClean="0">
              <a:latin typeface="Cambria" pitchFamily="18" charset="0"/>
              <a:ea typeface="Cambria" pitchFamily="18" charset="0"/>
            </a:endParaRPr>
          </a:p>
          <a:p>
            <a:pPr algn="just"/>
            <a:r>
              <a:rPr lang="en-US" sz="1800" dirty="0" smtClean="0">
                <a:latin typeface="Cambria" pitchFamily="18" charset="0"/>
                <a:ea typeface="Cambria" pitchFamily="18" charset="0"/>
              </a:rPr>
              <a:t> As a result, researchers and computer scientists must explore alternative methods, combining human intuition and creativity with computational power, to tackle these complex and unquantifiable challenges.</a:t>
            </a:r>
            <a:endParaRPr lang="en-US" sz="1800"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1358</TotalTime>
  <Words>1500</Words>
  <Application>Microsoft Office PowerPoint</Application>
  <PresentationFormat>On-screen Show (4:3)</PresentationFormat>
  <Paragraphs>172</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CSL &amp; LBA </vt:lpstr>
      <vt:lpstr>Context-Sensitive Languages</vt:lpstr>
      <vt:lpstr>Slide 3</vt:lpstr>
      <vt:lpstr>Slide 4</vt:lpstr>
      <vt:lpstr>Slide 5</vt:lpstr>
      <vt:lpstr>Slide 6</vt:lpstr>
      <vt:lpstr>Slide 7</vt:lpstr>
      <vt:lpstr>Slide 8</vt:lpstr>
      <vt:lpstr>Problems Computers Can’t Solve </vt:lpstr>
      <vt:lpstr>Slide 10</vt:lpstr>
      <vt:lpstr>Slide 11</vt:lpstr>
      <vt:lpstr>Slide 12</vt:lpstr>
      <vt:lpstr>Slide 13</vt:lpstr>
      <vt:lpstr>Slide 14</vt:lpstr>
      <vt:lpstr>TURING MACHINE MODEL</vt:lpstr>
      <vt:lpstr>Slide 16</vt:lpstr>
      <vt:lpstr>Slide 17</vt:lpstr>
      <vt:lpstr>Slide 18</vt:lpstr>
      <vt:lpstr>Slide 19</vt:lpstr>
      <vt:lpstr>Slide 20</vt:lpstr>
      <vt:lpstr>Programming Techniques for Turing Machines </vt:lpstr>
      <vt:lpstr>Slide 22</vt:lpstr>
      <vt:lpstr>Slide 23</vt:lpstr>
      <vt:lpstr>Slide 24</vt:lpstr>
      <vt:lpstr>Slide 25</vt:lpstr>
      <vt:lpstr>Slide 26</vt:lpstr>
      <vt:lpstr>Extensions of basic Turing Machines</vt:lpstr>
      <vt:lpstr>Slide 28</vt:lpstr>
      <vt:lpstr>Slide 29</vt:lpstr>
      <vt:lpstr>Slide 30</vt:lpstr>
      <vt:lpstr>Slide 31</vt:lpstr>
      <vt:lpstr>Slide 32</vt:lpstr>
      <vt:lpstr>Slide 33</vt:lpstr>
      <vt:lpstr>Slide 34</vt:lpstr>
      <vt:lpstr>Restricted Turing Machine</vt:lpstr>
      <vt:lpstr>Slide 36</vt:lpstr>
      <vt:lpstr>Slide 37</vt:lpstr>
      <vt:lpstr>Turing Machine &amp; Computers</vt:lpstr>
      <vt:lpstr>Slide 39</vt:lpstr>
      <vt:lpstr>Slide 40</vt:lpstr>
      <vt:lpstr>Slide 41</vt:lpstr>
      <vt:lpstr>Slide 42</vt:lpstr>
      <vt:lpstr>Slide 43</vt:lpstr>
      <vt:lpstr>Slide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CSL &amp; LBA</dc:title>
  <dc:creator>admin</dc:creator>
  <cp:lastModifiedBy>Bhargavi</cp:lastModifiedBy>
  <cp:revision>59</cp:revision>
  <dcterms:created xsi:type="dcterms:W3CDTF">2006-08-16T00:00:00Z</dcterms:created>
  <dcterms:modified xsi:type="dcterms:W3CDTF">2023-12-20T07:56:45Z</dcterms:modified>
</cp:coreProperties>
</file>