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EDA8-E61C-444E-8C36-EB32DE70ABD4}" type="datetimeFigureOut">
              <a:rPr lang="en-IN" smtClean="0"/>
              <a:pPr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12DE3-3940-40BD-98FF-76025F7814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0A40-5D33-4EA3-971C-016ACC9303B0}" type="datetime1">
              <a:rPr lang="en-IN" smtClean="0"/>
              <a:t>07-02-2022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BB63-4F75-4B5C-8570-4BD744FF04CA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440D-0F3D-4CF2-AB0A-62D0EB02D645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5A9-D736-496E-A13A-F197C79DF1B2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26B-B8DD-4906-B2A7-C5B78ACE41F4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3AE5-474D-4E93-AE88-A7CDAF337455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37CC-C6A8-4931-84ED-CA8B091AC6FC}" type="datetime1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805F-1833-44BD-8DB3-AC5D6C4975BA}" type="datetime1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4328-0957-49ED-B42D-A03117239262}" type="datetime1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0B9-6D0D-496E-936B-D0BDED221814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270-2071-4612-94C3-0F4AE0D1A9B8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366267-F1FD-4837-9B9B-263F3D1A66C9}" type="datetime1">
              <a:rPr lang="en-IN" smtClean="0"/>
              <a:t>07-02-2022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2021-22  ECE-F  and EEE Dr. T Sunand Emmanuel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E0E12E-E002-42CB-BCEE-D77FCABFBD2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Subject verb agreement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b="1" dirty="0" smtClean="0"/>
              <a:t>Dr. T. Sunand Emmanuel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Collective nouns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Team</a:t>
            </a:r>
          </a:p>
          <a:p>
            <a:r>
              <a:rPr lang="en-IN" dirty="0" smtClean="0"/>
              <a:t>Council			</a:t>
            </a:r>
          </a:p>
          <a:p>
            <a:r>
              <a:rPr lang="en-IN" dirty="0" smtClean="0"/>
              <a:t>Committee</a:t>
            </a:r>
          </a:p>
          <a:p>
            <a:endParaRPr lang="en-IN" dirty="0" smtClean="0"/>
          </a:p>
          <a:p>
            <a:r>
              <a:rPr lang="en-IN" dirty="0" smtClean="0"/>
              <a:t>If the collective noun represents </a:t>
            </a:r>
            <a:r>
              <a:rPr lang="en-IN" b="1" dirty="0" smtClean="0"/>
              <a:t>unity</a:t>
            </a:r>
            <a:r>
              <a:rPr lang="en-IN" dirty="0" smtClean="0"/>
              <a:t>, the verb is singular.</a:t>
            </a:r>
          </a:p>
          <a:p>
            <a:r>
              <a:rPr lang="en-IN" dirty="0" smtClean="0"/>
              <a:t>If the collective noun represents </a:t>
            </a:r>
            <a:r>
              <a:rPr lang="en-IN" b="1" dirty="0" smtClean="0"/>
              <a:t>division</a:t>
            </a:r>
            <a:r>
              <a:rPr lang="en-IN" dirty="0" smtClean="0"/>
              <a:t>, the verb is plural.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5" name="Picture 3" descr="C:\Users\Administrator\Desktop\311-3111829_close-bracket-symbol-clipart-png-download-curly-bra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00808"/>
            <a:ext cx="795640" cy="1409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Collective nouns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council </a:t>
            </a:r>
            <a:r>
              <a:rPr lang="en-IN" b="1" u="sng" dirty="0" smtClean="0"/>
              <a:t>has </a:t>
            </a:r>
            <a:r>
              <a:rPr lang="en-IN" dirty="0" smtClean="0"/>
              <a:t>elected the president. (unity)</a:t>
            </a:r>
          </a:p>
          <a:p>
            <a:r>
              <a:rPr lang="en-IN" dirty="0" smtClean="0"/>
              <a:t>The council </a:t>
            </a:r>
            <a:r>
              <a:rPr lang="en-IN" b="1" u="sng" dirty="0" smtClean="0"/>
              <a:t>are </a:t>
            </a:r>
            <a:r>
              <a:rPr lang="en-IN" dirty="0" smtClean="0"/>
              <a:t>still </a:t>
            </a:r>
            <a:r>
              <a:rPr lang="en-IN" b="1" u="sng" dirty="0" smtClean="0"/>
              <a:t>divided </a:t>
            </a:r>
            <a:r>
              <a:rPr lang="en-IN" dirty="0" smtClean="0"/>
              <a:t>on this issue. (division)</a:t>
            </a:r>
          </a:p>
          <a:p>
            <a:endParaRPr lang="en-IN" dirty="0" smtClean="0"/>
          </a:p>
          <a:p>
            <a:r>
              <a:rPr lang="en-IN" dirty="0" smtClean="0"/>
              <a:t>The</a:t>
            </a:r>
            <a:r>
              <a:rPr lang="en-IN" b="1" dirty="0" smtClean="0"/>
              <a:t> jury </a:t>
            </a:r>
            <a:r>
              <a:rPr lang="en-IN" b="1" u="sng" dirty="0" smtClean="0"/>
              <a:t>has</a:t>
            </a:r>
            <a:r>
              <a:rPr lang="en-IN" dirty="0" smtClean="0"/>
              <a:t> given the judgement. (unity)</a:t>
            </a:r>
          </a:p>
          <a:p>
            <a:r>
              <a:rPr lang="en-IN" dirty="0" smtClean="0"/>
              <a:t>The</a:t>
            </a:r>
            <a:r>
              <a:rPr lang="en-IN" b="1" dirty="0" smtClean="0"/>
              <a:t> jury </a:t>
            </a:r>
            <a:r>
              <a:rPr lang="en-IN" b="1" u="sng" dirty="0" smtClean="0"/>
              <a:t>are </a:t>
            </a:r>
            <a:r>
              <a:rPr lang="en-IN" b="1" dirty="0" smtClean="0"/>
              <a:t>divided </a:t>
            </a:r>
            <a:r>
              <a:rPr lang="en-IN" dirty="0" smtClean="0"/>
              <a:t>on this matter. (division)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Advice </a:t>
            </a:r>
          </a:p>
          <a:p>
            <a:r>
              <a:rPr lang="en-IN" b="1" dirty="0" smtClean="0"/>
              <a:t>Furniture </a:t>
            </a:r>
          </a:p>
          <a:p>
            <a:r>
              <a:rPr lang="en-IN" b="1" dirty="0" smtClean="0"/>
              <a:t>Luggage </a:t>
            </a:r>
          </a:p>
          <a:p>
            <a:r>
              <a:rPr lang="en-IN" b="1" dirty="0" smtClean="0"/>
              <a:t>Equipment </a:t>
            </a:r>
          </a:p>
          <a:p>
            <a:r>
              <a:rPr lang="en-IN" b="1" dirty="0" smtClean="0"/>
              <a:t>Information </a:t>
            </a:r>
          </a:p>
          <a:p>
            <a:r>
              <a:rPr lang="en-IN" b="1" dirty="0" smtClean="0"/>
              <a:t>Scenery 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 smtClean="0"/>
              <a:t>Advices (X)</a:t>
            </a:r>
          </a:p>
          <a:p>
            <a:r>
              <a:rPr lang="en-IN" b="1" dirty="0" err="1" smtClean="0"/>
              <a:t>Furnitures</a:t>
            </a:r>
            <a:r>
              <a:rPr lang="en-IN" b="1" dirty="0" smtClean="0"/>
              <a:t> (X)</a:t>
            </a:r>
          </a:p>
          <a:p>
            <a:r>
              <a:rPr lang="en-IN" b="1" dirty="0" err="1" smtClean="0"/>
              <a:t>Luggages</a:t>
            </a:r>
            <a:r>
              <a:rPr lang="en-IN" b="1" dirty="0" smtClean="0"/>
              <a:t> (X)</a:t>
            </a:r>
          </a:p>
          <a:p>
            <a:r>
              <a:rPr lang="en-IN" b="1" dirty="0" smtClean="0"/>
              <a:t>Equipments (X)</a:t>
            </a:r>
          </a:p>
          <a:p>
            <a:r>
              <a:rPr lang="en-IN" b="1" dirty="0" err="1" smtClean="0"/>
              <a:t>Informations</a:t>
            </a:r>
            <a:r>
              <a:rPr lang="en-IN" b="1" dirty="0" smtClean="0"/>
              <a:t> (X)</a:t>
            </a:r>
          </a:p>
          <a:p>
            <a:r>
              <a:rPr lang="en-IN" b="1" dirty="0" smtClean="0"/>
              <a:t>Sceneries (X)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9" name="Picture 8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04864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89040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Administrator\Desktop\tick symbo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365104"/>
            <a:ext cx="300127" cy="3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u="sng" dirty="0" smtClean="0"/>
              <a:t> </a:t>
            </a:r>
            <a:r>
              <a:rPr lang="en-IN" dirty="0" smtClean="0"/>
              <a:t>singer and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u="sng" dirty="0" smtClean="0"/>
              <a:t> </a:t>
            </a:r>
            <a:r>
              <a:rPr lang="en-IN" dirty="0" smtClean="0"/>
              <a:t>dancer </a:t>
            </a:r>
            <a:r>
              <a:rPr lang="en-IN" b="1" u="sng" dirty="0" smtClean="0">
                <a:solidFill>
                  <a:srgbClr val="FF0000"/>
                </a:solidFill>
              </a:rPr>
              <a:t>are</a:t>
            </a:r>
            <a:r>
              <a:rPr lang="en-IN" b="1" u="sng" dirty="0" smtClean="0"/>
              <a:t> </a:t>
            </a:r>
            <a:r>
              <a:rPr lang="en-IN" dirty="0" smtClean="0"/>
              <a:t>here.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u="sng" dirty="0" smtClean="0"/>
              <a:t> </a:t>
            </a:r>
            <a:r>
              <a:rPr lang="en-IN" dirty="0" smtClean="0"/>
              <a:t>singer and dancer </a:t>
            </a:r>
            <a:r>
              <a:rPr lang="en-IN" b="1" u="sng" dirty="0" smtClean="0">
                <a:solidFill>
                  <a:srgbClr val="FF0000"/>
                </a:solidFill>
              </a:rPr>
              <a:t>is</a:t>
            </a:r>
            <a:r>
              <a:rPr lang="en-IN" b="1" u="sng" dirty="0" smtClean="0"/>
              <a:t> </a:t>
            </a:r>
            <a:r>
              <a:rPr lang="en-IN" dirty="0" smtClean="0"/>
              <a:t>here.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</a:t>
            </a:r>
            <a:r>
              <a:rPr lang="en-IN" dirty="0" smtClean="0"/>
              <a:t>CEO and </a:t>
            </a:r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</a:t>
            </a:r>
            <a:r>
              <a:rPr lang="en-IN" dirty="0" smtClean="0"/>
              <a:t>president </a:t>
            </a:r>
            <a:r>
              <a:rPr lang="en-IN" b="1" u="sng" dirty="0" smtClean="0">
                <a:solidFill>
                  <a:srgbClr val="FF0000"/>
                </a:solidFill>
              </a:rPr>
              <a:t>have</a:t>
            </a:r>
            <a:r>
              <a:rPr lang="en-IN" b="1" u="sng" dirty="0" smtClean="0"/>
              <a:t> </a:t>
            </a:r>
            <a:r>
              <a:rPr lang="en-IN" dirty="0" smtClean="0"/>
              <a:t>arrived.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</a:t>
            </a:r>
            <a:r>
              <a:rPr lang="en-IN" dirty="0" smtClean="0"/>
              <a:t>CEO and president </a:t>
            </a:r>
            <a:r>
              <a:rPr lang="en-IN" b="1" u="sng" dirty="0" smtClean="0">
                <a:solidFill>
                  <a:srgbClr val="FF0000"/>
                </a:solidFill>
              </a:rPr>
              <a:t>has</a:t>
            </a:r>
            <a:r>
              <a:rPr lang="en-IN" b="1" u="sng" dirty="0" smtClean="0"/>
              <a:t> </a:t>
            </a:r>
            <a:r>
              <a:rPr lang="en-IN" dirty="0" smtClean="0"/>
              <a:t>arrived.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blind  </a:t>
            </a:r>
          </a:p>
          <a:p>
            <a:r>
              <a:rPr lang="en-IN" dirty="0" smtClean="0"/>
              <a:t>The sick</a:t>
            </a:r>
          </a:p>
          <a:p>
            <a:r>
              <a:rPr lang="en-IN" dirty="0" smtClean="0"/>
              <a:t>The weak			</a:t>
            </a:r>
            <a:r>
              <a:rPr lang="en-IN" sz="3200" b="1" dirty="0" smtClean="0"/>
              <a:t>Plural verb</a:t>
            </a:r>
            <a:endParaRPr lang="en-IN" b="1" dirty="0" smtClean="0"/>
          </a:p>
          <a:p>
            <a:r>
              <a:rPr lang="en-IN" dirty="0" smtClean="0"/>
              <a:t>The rich</a:t>
            </a:r>
          </a:p>
          <a:p>
            <a:r>
              <a:rPr lang="en-IN" dirty="0" smtClean="0"/>
              <a:t>The poor</a:t>
            </a:r>
          </a:p>
          <a:p>
            <a:endParaRPr lang="en-IN" dirty="0" smtClean="0"/>
          </a:p>
          <a:p>
            <a:r>
              <a:rPr lang="en-IN" dirty="0" smtClean="0"/>
              <a:t>The poor are many in our country.</a:t>
            </a:r>
          </a:p>
          <a:p>
            <a:r>
              <a:rPr lang="en-IN" dirty="0" smtClean="0"/>
              <a:t>The rich have become richer in </a:t>
            </a:r>
            <a:r>
              <a:rPr lang="en-IN" smtClean="0"/>
              <a:t>the world.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5" name="Picture 3" descr="C:\Users\Administrator\Desktop\311-3111829_close-bracket-symbol-clipart-png-download-curly-bra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844824"/>
            <a:ext cx="792088" cy="2551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None of the </a:t>
            </a:r>
            <a:r>
              <a:rPr lang="en-IN" b="1" u="sng" dirty="0" smtClean="0"/>
              <a:t>students</a:t>
            </a:r>
            <a:r>
              <a:rPr lang="en-IN" dirty="0" smtClean="0"/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have</a:t>
            </a:r>
            <a:r>
              <a:rPr lang="en-IN" dirty="0" smtClean="0"/>
              <a:t> arrived.</a:t>
            </a:r>
          </a:p>
          <a:p>
            <a:r>
              <a:rPr lang="en-IN" dirty="0" smtClean="0"/>
              <a:t>None of </a:t>
            </a:r>
            <a:r>
              <a:rPr lang="en-IN" b="1" dirty="0" smtClean="0">
                <a:solidFill>
                  <a:srgbClr val="FF0000"/>
                </a:solidFill>
              </a:rPr>
              <a:t>it</a:t>
            </a:r>
            <a:r>
              <a:rPr lang="en-IN" dirty="0" smtClean="0"/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has</a:t>
            </a:r>
            <a:r>
              <a:rPr lang="en-IN" dirty="0" smtClean="0"/>
              <a:t> been done.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Errors due to proximity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quality		</a:t>
            </a:r>
          </a:p>
          <a:p>
            <a:r>
              <a:rPr lang="en-IN" dirty="0" smtClean="0"/>
              <a:t>The behaviour				</a:t>
            </a:r>
            <a:r>
              <a:rPr lang="en-IN" b="1" dirty="0" smtClean="0"/>
              <a:t>Singular Verb</a:t>
            </a:r>
          </a:p>
          <a:p>
            <a:r>
              <a:rPr lang="en-IN" dirty="0" smtClean="0"/>
              <a:t>The cost</a:t>
            </a:r>
          </a:p>
          <a:p>
            <a:r>
              <a:rPr lang="en-IN" dirty="0" smtClean="0"/>
              <a:t>The attitude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The quality </a:t>
            </a:r>
            <a:r>
              <a:rPr lang="en-IN" dirty="0" smtClean="0"/>
              <a:t>of the mangoes </a:t>
            </a:r>
            <a:r>
              <a:rPr lang="en-IN" b="1" u="sng" dirty="0" smtClean="0">
                <a:solidFill>
                  <a:srgbClr val="FF0000"/>
                </a:solidFill>
              </a:rPr>
              <a:t>is</a:t>
            </a:r>
            <a:r>
              <a:rPr lang="en-IN" dirty="0" smtClean="0"/>
              <a:t> good. (are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The behaviour </a:t>
            </a:r>
            <a:r>
              <a:rPr lang="en-IN" dirty="0" smtClean="0"/>
              <a:t>of the students </a:t>
            </a:r>
            <a:r>
              <a:rPr lang="en-IN" b="1" u="sng" dirty="0" smtClean="0">
                <a:solidFill>
                  <a:srgbClr val="FF0000"/>
                </a:solidFill>
              </a:rPr>
              <a:t>was</a:t>
            </a:r>
            <a:r>
              <a:rPr lang="en-IN" dirty="0" smtClean="0"/>
              <a:t> good. (were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The cost </a:t>
            </a:r>
            <a:r>
              <a:rPr lang="en-IN" dirty="0" smtClean="0"/>
              <a:t>of the articles </a:t>
            </a:r>
            <a:r>
              <a:rPr lang="en-IN" b="1" u="sng" dirty="0" smtClean="0">
                <a:solidFill>
                  <a:srgbClr val="FF0000"/>
                </a:solidFill>
              </a:rPr>
              <a:t>has</a:t>
            </a:r>
            <a:r>
              <a:rPr lang="en-IN" dirty="0" smtClean="0"/>
              <a:t> risen. (have X)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5" name="Picture 3" descr="C:\Users\Administrator\Desktop\311-3111829_close-bracket-symbol-clipart-png-download-curly-bra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143116"/>
            <a:ext cx="1612979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Relative pronoun and antecedent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 is one of the best </a:t>
            </a:r>
            <a:r>
              <a:rPr lang="en-IN" b="1" dirty="0" smtClean="0">
                <a:solidFill>
                  <a:srgbClr val="FF0000"/>
                </a:solidFill>
              </a:rPr>
              <a:t>students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who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have</a:t>
            </a:r>
            <a:r>
              <a:rPr lang="en-IN" dirty="0" smtClean="0"/>
              <a:t> studied here.</a:t>
            </a:r>
          </a:p>
          <a:p>
            <a:r>
              <a:rPr lang="en-IN" dirty="0" smtClean="0"/>
              <a:t>He is one of the greatest poets </a:t>
            </a:r>
            <a:r>
              <a:rPr lang="en-IN" b="1" dirty="0" smtClean="0"/>
              <a:t>who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have</a:t>
            </a:r>
            <a:r>
              <a:rPr lang="en-IN" dirty="0" smtClean="0"/>
              <a:t> ever lived.</a:t>
            </a:r>
          </a:p>
          <a:p>
            <a:r>
              <a:rPr lang="en-IN" dirty="0" smtClean="0"/>
              <a:t>It is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who</a:t>
            </a:r>
            <a:r>
              <a:rPr lang="en-IN" dirty="0" smtClean="0"/>
              <a:t> </a:t>
            </a:r>
            <a:r>
              <a:rPr lang="en-IN" b="1" u="sng" dirty="0" smtClean="0"/>
              <a:t>am </a:t>
            </a:r>
            <a:r>
              <a:rPr lang="en-IN" dirty="0" smtClean="0"/>
              <a:t>responsible. (am, are)</a:t>
            </a:r>
          </a:p>
          <a:p>
            <a:pPr lvl="1">
              <a:buNone/>
            </a:pPr>
            <a:r>
              <a:rPr lang="en-IN" dirty="0" smtClean="0"/>
              <a:t>			</a:t>
            </a:r>
          </a:p>
          <a:p>
            <a:r>
              <a:rPr lang="en-IN" dirty="0" smtClean="0"/>
              <a:t>It is </a:t>
            </a:r>
            <a:r>
              <a:rPr lang="en-IN" b="1" dirty="0" smtClean="0">
                <a:solidFill>
                  <a:srgbClr val="FF0000"/>
                </a:solidFill>
              </a:rPr>
              <a:t>they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who</a:t>
            </a:r>
            <a:r>
              <a:rPr lang="en-IN" dirty="0" smtClean="0"/>
              <a:t> </a:t>
            </a:r>
            <a:r>
              <a:rPr lang="en-IN" b="1" u="sng" dirty="0" smtClean="0"/>
              <a:t>are </a:t>
            </a:r>
            <a:r>
              <a:rPr lang="en-IN" dirty="0" smtClean="0"/>
              <a:t>responsible. (am, are)</a:t>
            </a:r>
          </a:p>
          <a:p>
            <a:endParaRPr lang="en-IN" dirty="0" smtClean="0"/>
          </a:p>
          <a:p>
            <a:r>
              <a:rPr lang="en-IN" dirty="0" smtClean="0"/>
              <a:t>It is </a:t>
            </a:r>
            <a:r>
              <a:rPr lang="en-IN" b="1" dirty="0" smtClean="0">
                <a:solidFill>
                  <a:srgbClr val="FF0000"/>
                </a:solidFill>
              </a:rPr>
              <a:t>she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who</a:t>
            </a:r>
            <a:r>
              <a:rPr lang="en-IN" dirty="0" smtClean="0"/>
              <a:t> </a:t>
            </a:r>
            <a:r>
              <a:rPr lang="en-IN" b="1" u="sng" dirty="0" smtClean="0"/>
              <a:t>was</a:t>
            </a:r>
            <a:r>
              <a:rPr lang="en-IN" dirty="0" smtClean="0"/>
              <a:t> responsible. </a:t>
            </a:r>
            <a:r>
              <a:rPr lang="en-IN" sz="2800" dirty="0" smtClean="0"/>
              <a:t>(was, were)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 dirty="0"/>
          </a:p>
        </p:txBody>
      </p:sp>
      <p:sp>
        <p:nvSpPr>
          <p:cNvPr id="7" name="Circular Arrow 6"/>
          <p:cNvSpPr/>
          <p:nvPr/>
        </p:nvSpPr>
        <p:spPr>
          <a:xfrm>
            <a:off x="1763688" y="3068960"/>
            <a:ext cx="1080120" cy="7200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>
            <a:off x="1763688" y="5013176"/>
            <a:ext cx="1728192" cy="7200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1835696" y="4077072"/>
            <a:ext cx="1728192" cy="7200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6600" b="1" dirty="0" smtClean="0"/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verb agreement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Ravi and </a:t>
            </a:r>
            <a:r>
              <a:rPr lang="en-IN" dirty="0" err="1" smtClean="0"/>
              <a:t>Kishore</a:t>
            </a:r>
            <a:r>
              <a:rPr lang="en-IN" dirty="0" smtClean="0"/>
              <a:t> </a:t>
            </a:r>
            <a:r>
              <a:rPr lang="en-IN" b="1" u="sng" dirty="0" smtClean="0"/>
              <a:t>are </a:t>
            </a:r>
            <a:r>
              <a:rPr lang="en-IN" dirty="0" smtClean="0"/>
              <a:t>good friends. (to be)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Subjects connected by </a:t>
            </a:r>
            <a:r>
              <a:rPr lang="en-IN" dirty="0" err="1" smtClean="0">
                <a:solidFill>
                  <a:srgbClr val="FF0000"/>
                </a:solidFill>
              </a:rPr>
              <a:t>ánd</a:t>
            </a:r>
            <a:r>
              <a:rPr lang="en-IN" dirty="0" smtClean="0">
                <a:solidFill>
                  <a:srgbClr val="FF0000"/>
                </a:solidFill>
              </a:rPr>
              <a:t>’ take a plural verb.</a:t>
            </a:r>
          </a:p>
          <a:p>
            <a:endParaRPr lang="en-IN" dirty="0"/>
          </a:p>
          <a:p>
            <a:r>
              <a:rPr lang="en-IN" dirty="0" smtClean="0"/>
              <a:t>Bread and butter </a:t>
            </a:r>
            <a:r>
              <a:rPr lang="en-IN" u="sng" dirty="0" smtClean="0"/>
              <a:t>is</a:t>
            </a:r>
            <a:r>
              <a:rPr lang="en-IN" dirty="0" smtClean="0"/>
              <a:t> his favourite food.</a:t>
            </a:r>
          </a:p>
          <a:p>
            <a:r>
              <a:rPr lang="en-IN" dirty="0" smtClean="0"/>
              <a:t>Slow and steady </a:t>
            </a:r>
            <a:r>
              <a:rPr lang="en-IN" u="sng" dirty="0" smtClean="0"/>
              <a:t>wins</a:t>
            </a:r>
            <a:r>
              <a:rPr lang="en-IN" dirty="0" smtClean="0"/>
              <a:t> the race.</a:t>
            </a:r>
          </a:p>
          <a:p>
            <a:r>
              <a:rPr lang="en-IN" dirty="0" smtClean="0"/>
              <a:t>The crown and glory of life </a:t>
            </a:r>
            <a:r>
              <a:rPr lang="en-IN" u="sng" dirty="0" smtClean="0"/>
              <a:t>is</a:t>
            </a:r>
            <a:r>
              <a:rPr lang="en-IN" dirty="0" smtClean="0"/>
              <a:t> character.</a:t>
            </a:r>
          </a:p>
          <a:p>
            <a:r>
              <a:rPr lang="en-IN" dirty="0" smtClean="0"/>
              <a:t>Honour and glory </a:t>
            </a:r>
            <a:r>
              <a:rPr lang="en-IN" u="sng" dirty="0" smtClean="0">
                <a:solidFill>
                  <a:srgbClr val="FF0000"/>
                </a:solidFill>
              </a:rPr>
              <a:t>is</a:t>
            </a:r>
            <a:r>
              <a:rPr lang="en-IN" dirty="0" smtClean="0"/>
              <a:t> his reward.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If 2 subjects convey a single idea, they take a singular verb.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Parenthetical Phrases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Sowjanya</a:t>
            </a:r>
            <a:r>
              <a:rPr lang="en-IN" dirty="0" smtClean="0"/>
              <a:t>, </a:t>
            </a:r>
            <a:r>
              <a:rPr lang="en-IN" b="1" u="sng" dirty="0" smtClean="0"/>
              <a:t>with </a:t>
            </a:r>
            <a:r>
              <a:rPr lang="en-IN" dirty="0" smtClean="0"/>
              <a:t>her friends </a:t>
            </a:r>
            <a:r>
              <a:rPr lang="en-IN" b="1" u="sng" dirty="0" smtClean="0">
                <a:solidFill>
                  <a:srgbClr val="FF0000"/>
                </a:solidFill>
              </a:rPr>
              <a:t>was </a:t>
            </a:r>
            <a:r>
              <a:rPr lang="en-IN" dirty="0" smtClean="0"/>
              <a:t>present yesterday.</a:t>
            </a:r>
          </a:p>
          <a:p>
            <a:r>
              <a:rPr lang="en-IN" dirty="0" smtClean="0"/>
              <a:t>Her friends, </a:t>
            </a:r>
            <a:r>
              <a:rPr lang="en-IN" b="1" u="sng" dirty="0" smtClean="0"/>
              <a:t>along with </a:t>
            </a:r>
            <a:r>
              <a:rPr lang="en-IN" dirty="0" err="1" smtClean="0"/>
              <a:t>Sowjanya</a:t>
            </a:r>
            <a:r>
              <a:rPr lang="en-IN" dirty="0" smtClean="0"/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are</a:t>
            </a:r>
            <a:r>
              <a:rPr lang="en-IN" b="1" u="sng" dirty="0" smtClean="0"/>
              <a:t> </a:t>
            </a:r>
            <a:r>
              <a:rPr lang="en-IN" dirty="0" smtClean="0"/>
              <a:t>present.</a:t>
            </a:r>
          </a:p>
          <a:p>
            <a:r>
              <a:rPr lang="en-IN" dirty="0" smtClean="0"/>
              <a:t>The king, </a:t>
            </a:r>
            <a:r>
              <a:rPr lang="en-IN" b="1" u="sng" dirty="0" smtClean="0"/>
              <a:t>as well as </a:t>
            </a:r>
            <a:r>
              <a:rPr lang="en-IN" dirty="0" smtClean="0"/>
              <a:t>his soldiers </a:t>
            </a:r>
            <a:r>
              <a:rPr lang="en-IN" b="1" u="sng" dirty="0" smtClean="0">
                <a:solidFill>
                  <a:srgbClr val="FF0000"/>
                </a:solidFill>
              </a:rPr>
              <a:t>was</a:t>
            </a:r>
            <a:r>
              <a:rPr lang="en-IN" dirty="0" smtClean="0"/>
              <a:t> killed.</a:t>
            </a:r>
          </a:p>
          <a:p>
            <a:r>
              <a:rPr lang="en-IN" dirty="0" smtClean="0"/>
              <a:t>The soldiers, </a:t>
            </a:r>
            <a:r>
              <a:rPr lang="en-IN" b="1" u="sng" dirty="0" smtClean="0"/>
              <a:t>along with </a:t>
            </a:r>
            <a:r>
              <a:rPr lang="en-IN" dirty="0" smtClean="0"/>
              <a:t>kin </a:t>
            </a:r>
            <a:r>
              <a:rPr lang="en-IN" b="1" u="sng" dirty="0" smtClean="0">
                <a:solidFill>
                  <a:srgbClr val="FF0000"/>
                </a:solidFill>
              </a:rPr>
              <a:t>were</a:t>
            </a:r>
            <a:r>
              <a:rPr lang="en-IN" dirty="0" smtClean="0"/>
              <a:t> killed.</a:t>
            </a:r>
          </a:p>
          <a:p>
            <a:r>
              <a:rPr lang="en-IN" dirty="0" smtClean="0"/>
              <a:t>The teacher, </a:t>
            </a:r>
            <a:r>
              <a:rPr lang="en-IN" b="1" u="sng" dirty="0" smtClean="0"/>
              <a:t>together with </a:t>
            </a:r>
            <a:r>
              <a:rPr lang="en-IN" dirty="0" smtClean="0"/>
              <a:t>his students </a:t>
            </a:r>
            <a:r>
              <a:rPr lang="en-IN" b="1" dirty="0" smtClean="0">
                <a:solidFill>
                  <a:srgbClr val="FF0000"/>
                </a:solidFill>
              </a:rPr>
              <a:t>has</a:t>
            </a:r>
            <a:r>
              <a:rPr lang="en-IN" dirty="0" smtClean="0"/>
              <a:t> spoken.</a:t>
            </a:r>
          </a:p>
          <a:p>
            <a:r>
              <a:rPr lang="en-IN" dirty="0" smtClean="0"/>
              <a:t>The students, </a:t>
            </a:r>
            <a:r>
              <a:rPr lang="en-IN" b="1" u="sng" dirty="0" smtClean="0"/>
              <a:t>together with  their </a:t>
            </a:r>
            <a:r>
              <a:rPr lang="en-IN" dirty="0" smtClean="0"/>
              <a:t>teacher  </a:t>
            </a:r>
            <a:r>
              <a:rPr lang="en-IN" dirty="0" smtClean="0">
                <a:solidFill>
                  <a:srgbClr val="FF0000"/>
                </a:solidFill>
              </a:rPr>
              <a:t>have/</a:t>
            </a:r>
            <a:r>
              <a:rPr lang="en-IN" b="1" dirty="0" smtClean="0">
                <a:solidFill>
                  <a:srgbClr val="FF0000"/>
                </a:solidFill>
              </a:rPr>
              <a:t>has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spoken.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Rule: </a:t>
            </a:r>
            <a:r>
              <a:rPr lang="en-IN" b="1" dirty="0" smtClean="0">
                <a:solidFill>
                  <a:srgbClr val="FF0000"/>
                </a:solidFill>
              </a:rPr>
              <a:t>If a sentence has parenthetical phrase (as well as, with, together with, along with, in addition to), the verb agrees with the main subject.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Verb closest to the subject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Ravi </a:t>
            </a:r>
            <a:r>
              <a:rPr lang="en-IN" b="1" dirty="0" smtClean="0">
                <a:solidFill>
                  <a:srgbClr val="FF0000"/>
                </a:solidFill>
              </a:rPr>
              <a:t>or</a:t>
            </a:r>
            <a:r>
              <a:rPr lang="en-IN" dirty="0" smtClean="0"/>
              <a:t> </a:t>
            </a:r>
            <a:r>
              <a:rPr lang="en-IN" dirty="0" err="1" smtClean="0"/>
              <a:t>Anish</a:t>
            </a:r>
            <a:r>
              <a:rPr lang="en-IN" dirty="0" smtClean="0"/>
              <a:t> </a:t>
            </a:r>
            <a:r>
              <a:rPr lang="en-IN" b="1" u="sng" dirty="0" smtClean="0"/>
              <a:t>has </a:t>
            </a:r>
            <a:r>
              <a:rPr lang="en-IN" dirty="0" smtClean="0"/>
              <a:t>to do this.</a:t>
            </a:r>
          </a:p>
          <a:p>
            <a:r>
              <a:rPr lang="en-IN" dirty="0" smtClean="0"/>
              <a:t>Ravi </a:t>
            </a:r>
            <a:r>
              <a:rPr lang="en-IN" b="1" dirty="0" smtClean="0">
                <a:solidFill>
                  <a:srgbClr val="FF0000"/>
                </a:solidFill>
              </a:rPr>
              <a:t>nor</a:t>
            </a:r>
            <a:r>
              <a:rPr lang="en-IN" dirty="0" smtClean="0"/>
              <a:t> his friends </a:t>
            </a:r>
            <a:r>
              <a:rPr lang="en-IN" b="1" u="sng" dirty="0" smtClean="0"/>
              <a:t>were </a:t>
            </a:r>
            <a:r>
              <a:rPr lang="en-IN" dirty="0" smtClean="0"/>
              <a:t>responsible for this.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Either</a:t>
            </a:r>
            <a:r>
              <a:rPr lang="en-IN" dirty="0" smtClean="0"/>
              <a:t> </a:t>
            </a:r>
            <a:r>
              <a:rPr lang="en-IN" dirty="0" err="1" smtClean="0"/>
              <a:t>Varsha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or</a:t>
            </a:r>
            <a:r>
              <a:rPr lang="en-IN" dirty="0" smtClean="0"/>
              <a:t> </a:t>
            </a:r>
            <a:r>
              <a:rPr lang="en-IN" dirty="0" err="1" smtClean="0"/>
              <a:t>Sowjanya</a:t>
            </a:r>
            <a:r>
              <a:rPr lang="en-IN" dirty="0" smtClean="0"/>
              <a:t> </a:t>
            </a:r>
            <a:r>
              <a:rPr lang="en-IN" b="1" u="sng" dirty="0" smtClean="0"/>
              <a:t>is </a:t>
            </a:r>
            <a:r>
              <a:rPr lang="en-IN" dirty="0" smtClean="0"/>
              <a:t>going to win.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Neither</a:t>
            </a:r>
            <a:r>
              <a:rPr lang="en-IN" dirty="0" smtClean="0"/>
              <a:t> the MLA </a:t>
            </a:r>
            <a:r>
              <a:rPr lang="en-IN" b="1" dirty="0" smtClean="0">
                <a:solidFill>
                  <a:srgbClr val="FF0000"/>
                </a:solidFill>
              </a:rPr>
              <a:t>nor</a:t>
            </a:r>
            <a:r>
              <a:rPr lang="en-IN" dirty="0" smtClean="0"/>
              <a:t> his followers </a:t>
            </a:r>
            <a:r>
              <a:rPr lang="en-IN" b="1" u="sng" dirty="0" smtClean="0"/>
              <a:t>have </a:t>
            </a:r>
            <a:r>
              <a:rPr lang="en-IN" dirty="0" smtClean="0"/>
              <a:t>attended the meeting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Neither</a:t>
            </a:r>
            <a:r>
              <a:rPr lang="en-IN" dirty="0" smtClean="0"/>
              <a:t> his followers </a:t>
            </a:r>
            <a:r>
              <a:rPr lang="en-IN" b="1" dirty="0" smtClean="0">
                <a:solidFill>
                  <a:srgbClr val="FF0000"/>
                </a:solidFill>
              </a:rPr>
              <a:t>nor</a:t>
            </a:r>
            <a:r>
              <a:rPr lang="en-IN" dirty="0" smtClean="0"/>
              <a:t> the MLA </a:t>
            </a:r>
            <a:r>
              <a:rPr lang="en-IN" b="1" u="sng" dirty="0" smtClean="0"/>
              <a:t>has </a:t>
            </a:r>
            <a:r>
              <a:rPr lang="en-IN" dirty="0" smtClean="0"/>
              <a:t>attended the meeting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RULE</a:t>
            </a:r>
            <a:r>
              <a:rPr lang="en-IN" b="1" dirty="0" smtClean="0">
                <a:solidFill>
                  <a:srgbClr val="FF0000"/>
                </a:solidFill>
              </a:rPr>
              <a:t>: In sentences with </a:t>
            </a:r>
            <a:r>
              <a:rPr lang="en-IN" b="1" u="sng" dirty="0" smtClean="0">
                <a:solidFill>
                  <a:srgbClr val="FF0000"/>
                </a:solidFill>
              </a:rPr>
              <a:t>or, nor, either—or, neither-nor</a:t>
            </a:r>
            <a:r>
              <a:rPr lang="en-IN" b="1" dirty="0" smtClean="0">
                <a:solidFill>
                  <a:srgbClr val="FF0000"/>
                </a:solidFill>
              </a:rPr>
              <a:t>, the verb agrees with the main subject.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Either</a:t>
            </a:r>
            <a:r>
              <a:rPr lang="en-IN" dirty="0" smtClean="0"/>
              <a:t> </a:t>
            </a:r>
            <a:r>
              <a:rPr lang="en-IN" dirty="0" err="1" smtClean="0"/>
              <a:t>Likhit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or</a:t>
            </a:r>
            <a:r>
              <a:rPr lang="en-IN" dirty="0" smtClean="0"/>
              <a:t> his friends </a:t>
            </a:r>
            <a:r>
              <a:rPr lang="en-IN" b="1" u="sng" dirty="0" smtClean="0"/>
              <a:t>are </a:t>
            </a:r>
            <a:r>
              <a:rPr lang="en-IN" dirty="0" smtClean="0"/>
              <a:t>going to speak.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Either</a:t>
            </a:r>
            <a:r>
              <a:rPr lang="en-IN" dirty="0" smtClean="0"/>
              <a:t> his friends </a:t>
            </a:r>
            <a:r>
              <a:rPr lang="en-IN" b="1" dirty="0" smtClean="0">
                <a:solidFill>
                  <a:srgbClr val="FF0000"/>
                </a:solidFill>
              </a:rPr>
              <a:t>or</a:t>
            </a:r>
            <a:r>
              <a:rPr lang="en-IN" dirty="0" smtClean="0"/>
              <a:t> </a:t>
            </a:r>
            <a:r>
              <a:rPr lang="en-IN" dirty="0" err="1" smtClean="0"/>
              <a:t>Likhit</a:t>
            </a:r>
            <a:r>
              <a:rPr lang="en-IN" dirty="0" smtClean="0"/>
              <a:t> </a:t>
            </a:r>
            <a:r>
              <a:rPr lang="en-IN" b="1" u="sng" dirty="0" smtClean="0"/>
              <a:t>is </a:t>
            </a:r>
            <a:r>
              <a:rPr lang="en-IN" dirty="0" smtClean="0"/>
              <a:t>going to speak.</a:t>
            </a:r>
          </a:p>
          <a:p>
            <a:r>
              <a:rPr lang="en-IN" dirty="0" smtClean="0"/>
              <a:t>Either he or I </a:t>
            </a:r>
            <a:r>
              <a:rPr lang="en-IN" b="1" u="sng" dirty="0" smtClean="0"/>
              <a:t>have </a:t>
            </a:r>
            <a:r>
              <a:rPr lang="en-IN" dirty="0" smtClean="0"/>
              <a:t>to sing.</a:t>
            </a:r>
          </a:p>
          <a:p>
            <a:r>
              <a:rPr lang="en-IN" dirty="0" smtClean="0"/>
              <a:t>Either I or he </a:t>
            </a:r>
            <a:r>
              <a:rPr lang="en-IN" b="1" u="sng" dirty="0" smtClean="0"/>
              <a:t>has</a:t>
            </a:r>
            <a:r>
              <a:rPr lang="en-IN" dirty="0" smtClean="0"/>
              <a:t> to sing.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Each of the</a:t>
            </a:r>
          </a:p>
          <a:p>
            <a:r>
              <a:rPr lang="en-IN" dirty="0" smtClean="0"/>
              <a:t>One of the				</a:t>
            </a:r>
          </a:p>
          <a:p>
            <a:r>
              <a:rPr lang="en-IN" dirty="0" smtClean="0"/>
              <a:t>Either of the </a:t>
            </a:r>
          </a:p>
          <a:p>
            <a:r>
              <a:rPr lang="en-IN" dirty="0" smtClean="0"/>
              <a:t>Neither of the				 </a:t>
            </a:r>
            <a:r>
              <a:rPr lang="en-IN" b="1" dirty="0" smtClean="0">
                <a:solidFill>
                  <a:srgbClr val="FF0000"/>
                </a:solidFill>
              </a:rPr>
              <a:t>Singular verb</a:t>
            </a:r>
          </a:p>
          <a:p>
            <a:r>
              <a:rPr lang="en-IN" dirty="0" smtClean="0"/>
              <a:t>The number of the</a:t>
            </a:r>
          </a:p>
          <a:p>
            <a:r>
              <a:rPr lang="en-IN" dirty="0" smtClean="0"/>
              <a:t>Each</a:t>
            </a:r>
          </a:p>
          <a:p>
            <a:r>
              <a:rPr lang="en-IN" dirty="0" smtClean="0"/>
              <a:t>Every</a:t>
            </a:r>
          </a:p>
          <a:p>
            <a:r>
              <a:rPr lang="en-IN" dirty="0" smtClean="0"/>
              <a:t>Many a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1026" name="Picture 2" descr="C:\Users\Administrator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335074"/>
            <a:ext cx="881632" cy="3470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Each of the </a:t>
            </a:r>
            <a:r>
              <a:rPr lang="en-IN" dirty="0" smtClean="0"/>
              <a:t>boys </a:t>
            </a:r>
            <a:r>
              <a:rPr lang="en-IN" b="1" u="sng" dirty="0" smtClean="0">
                <a:solidFill>
                  <a:srgbClr val="FF0000"/>
                </a:solidFill>
              </a:rPr>
              <a:t>was</a:t>
            </a:r>
            <a:r>
              <a:rPr lang="en-IN" dirty="0" smtClean="0"/>
              <a:t> given a prize. (were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One of the </a:t>
            </a:r>
            <a:r>
              <a:rPr lang="en-IN" dirty="0" smtClean="0"/>
              <a:t>students </a:t>
            </a:r>
            <a:r>
              <a:rPr lang="en-IN" b="1" u="sng" dirty="0" smtClean="0">
                <a:solidFill>
                  <a:srgbClr val="FF0000"/>
                </a:solidFill>
              </a:rPr>
              <a:t>is</a:t>
            </a:r>
            <a:r>
              <a:rPr lang="en-IN" b="1" u="sng" dirty="0" smtClean="0"/>
              <a:t> </a:t>
            </a:r>
            <a:r>
              <a:rPr lang="en-IN" dirty="0" smtClean="0"/>
              <a:t>going to win. (are X)	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Either of the </a:t>
            </a:r>
            <a:r>
              <a:rPr lang="en-IN" dirty="0" smtClean="0"/>
              <a:t>girls </a:t>
            </a:r>
            <a:r>
              <a:rPr lang="en-IN" b="1" u="sng" dirty="0" smtClean="0">
                <a:solidFill>
                  <a:srgbClr val="FF0000"/>
                </a:solidFill>
              </a:rPr>
              <a:t>has</a:t>
            </a:r>
            <a:r>
              <a:rPr lang="en-IN" b="1" u="sng" dirty="0" smtClean="0"/>
              <a:t> </a:t>
            </a:r>
            <a:r>
              <a:rPr lang="en-IN" dirty="0" smtClean="0"/>
              <a:t>done this. (have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Neither of the </a:t>
            </a:r>
            <a:r>
              <a:rPr lang="en-IN" dirty="0" smtClean="0"/>
              <a:t>students </a:t>
            </a:r>
            <a:r>
              <a:rPr lang="en-IN" b="1" u="sng" dirty="0" smtClean="0">
                <a:solidFill>
                  <a:srgbClr val="FF0000"/>
                </a:solidFill>
              </a:rPr>
              <a:t>is</a:t>
            </a:r>
            <a:r>
              <a:rPr lang="en-IN" b="1" u="sng" dirty="0" smtClean="0"/>
              <a:t> </a:t>
            </a:r>
            <a:r>
              <a:rPr lang="en-IN" dirty="0" smtClean="0"/>
              <a:t>absent. ( are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The number of </a:t>
            </a:r>
            <a:r>
              <a:rPr lang="en-IN" dirty="0" smtClean="0"/>
              <a:t>girls studying Engineering </a:t>
            </a:r>
            <a:r>
              <a:rPr lang="en-IN" b="1" u="sng" dirty="0" smtClean="0">
                <a:solidFill>
                  <a:srgbClr val="FF0000"/>
                </a:solidFill>
              </a:rPr>
              <a:t>has</a:t>
            </a:r>
            <a:r>
              <a:rPr lang="en-IN" b="1" u="sng" dirty="0" smtClean="0"/>
              <a:t> </a:t>
            </a:r>
            <a:r>
              <a:rPr lang="en-IN" dirty="0" smtClean="0"/>
              <a:t>been increasing. (have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Each</a:t>
            </a:r>
            <a:r>
              <a:rPr lang="en-IN" dirty="0" smtClean="0"/>
              <a:t> boy, girl, and teacher </a:t>
            </a:r>
            <a:r>
              <a:rPr lang="en-IN" b="1" u="sng" dirty="0" smtClean="0">
                <a:solidFill>
                  <a:srgbClr val="FF0000"/>
                </a:solidFill>
              </a:rPr>
              <a:t>was</a:t>
            </a:r>
            <a:r>
              <a:rPr lang="en-IN" b="1" u="sng" dirty="0" smtClean="0"/>
              <a:t> </a:t>
            </a:r>
            <a:r>
              <a:rPr lang="en-IN" dirty="0" smtClean="0"/>
              <a:t>given a prize. (were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Every</a:t>
            </a:r>
            <a:r>
              <a:rPr lang="en-IN" dirty="0" smtClean="0"/>
              <a:t> boy, girl, and teacher </a:t>
            </a:r>
            <a:r>
              <a:rPr lang="en-IN" b="1" u="sng" dirty="0" smtClean="0">
                <a:solidFill>
                  <a:srgbClr val="FF0000"/>
                </a:solidFill>
              </a:rPr>
              <a:t>is</a:t>
            </a:r>
            <a:r>
              <a:rPr lang="en-IN" b="1" u="sng" dirty="0" smtClean="0"/>
              <a:t> </a:t>
            </a:r>
            <a:r>
              <a:rPr lang="en-IN" dirty="0" smtClean="0"/>
              <a:t>given a prize. (are X)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Many a </a:t>
            </a:r>
            <a:r>
              <a:rPr lang="en-IN" dirty="0" smtClean="0"/>
              <a:t>student </a:t>
            </a:r>
            <a:r>
              <a:rPr lang="en-IN" b="1" dirty="0" smtClean="0">
                <a:solidFill>
                  <a:srgbClr val="FF0000"/>
                </a:solidFill>
              </a:rPr>
              <a:t>has</a:t>
            </a:r>
            <a:r>
              <a:rPr lang="en-IN" dirty="0" smtClean="0"/>
              <a:t> written the exam.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News</a:t>
            </a:r>
          </a:p>
          <a:p>
            <a:r>
              <a:rPr lang="en-IN" dirty="0" smtClean="0"/>
              <a:t>Economics</a:t>
            </a:r>
          </a:p>
          <a:p>
            <a:r>
              <a:rPr lang="en-IN" dirty="0" smtClean="0"/>
              <a:t>Physics</a:t>
            </a:r>
          </a:p>
          <a:p>
            <a:r>
              <a:rPr lang="en-IN" dirty="0" smtClean="0"/>
              <a:t>Politics					</a:t>
            </a:r>
            <a:r>
              <a:rPr lang="en-IN" b="1" dirty="0" smtClean="0">
                <a:solidFill>
                  <a:srgbClr val="FF0000"/>
                </a:solidFill>
              </a:rPr>
              <a:t>Singular Verb</a:t>
            </a:r>
          </a:p>
          <a:p>
            <a:r>
              <a:rPr lang="en-IN" dirty="0" smtClean="0"/>
              <a:t>Innings</a:t>
            </a:r>
          </a:p>
          <a:p>
            <a:r>
              <a:rPr lang="en-IN" dirty="0" smtClean="0"/>
              <a:t>Mumps</a:t>
            </a:r>
          </a:p>
          <a:p>
            <a:r>
              <a:rPr lang="en-IN" dirty="0" smtClean="0"/>
              <a:t>Measles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1027" name="Picture 3" descr="C:\Users\Administrator\Desktop\311-3111829_close-bracket-symbol-clipart-png-download-curly-bra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16832"/>
            <a:ext cx="1939280" cy="343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Spectacles</a:t>
            </a:r>
          </a:p>
          <a:p>
            <a:r>
              <a:rPr lang="en-IN" dirty="0" smtClean="0"/>
              <a:t>Pyjamas</a:t>
            </a:r>
          </a:p>
          <a:p>
            <a:r>
              <a:rPr lang="en-IN" dirty="0" smtClean="0"/>
              <a:t>Trousers</a:t>
            </a:r>
          </a:p>
          <a:p>
            <a:r>
              <a:rPr lang="en-IN" dirty="0" smtClean="0"/>
              <a:t>Scissors					</a:t>
            </a:r>
            <a:r>
              <a:rPr lang="en-IN" b="1" dirty="0" smtClean="0">
                <a:solidFill>
                  <a:srgbClr val="FF0000"/>
                </a:solidFill>
              </a:rPr>
              <a:t>Plural Verb</a:t>
            </a:r>
            <a:endParaRPr lang="en-IN" dirty="0" smtClean="0"/>
          </a:p>
          <a:p>
            <a:r>
              <a:rPr lang="en-IN" dirty="0" smtClean="0"/>
              <a:t>Proceeds</a:t>
            </a:r>
          </a:p>
          <a:p>
            <a:r>
              <a:rPr lang="en-IN" dirty="0" smtClean="0"/>
              <a:t>Credentials</a:t>
            </a:r>
          </a:p>
          <a:p>
            <a:r>
              <a:rPr lang="en-IN" dirty="0" smtClean="0"/>
              <a:t>Thanks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 ECE-F  and EEE Dr. T Sunand Emmanuel</a:t>
            </a:r>
            <a:endParaRPr lang="en-IN"/>
          </a:p>
        </p:txBody>
      </p:sp>
      <p:pic>
        <p:nvPicPr>
          <p:cNvPr id="5" name="Picture 3" descr="C:\Users\Administrator\Desktop\311-3111829_close-bracket-symbol-clipart-png-download-curly-bra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113974"/>
            <a:ext cx="2083296" cy="3691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591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Subject verb agreement</vt:lpstr>
      <vt:lpstr>Subject verb agreement</vt:lpstr>
      <vt:lpstr>Parenthetical Phrases</vt:lpstr>
      <vt:lpstr>Verb closest to the subject</vt:lpstr>
      <vt:lpstr>PowerPoint Presentation</vt:lpstr>
      <vt:lpstr>PowerPoint Presentation</vt:lpstr>
      <vt:lpstr>Examples </vt:lpstr>
      <vt:lpstr>PowerPoint Presentation</vt:lpstr>
      <vt:lpstr>PowerPoint Presentation</vt:lpstr>
      <vt:lpstr>Collective nouns</vt:lpstr>
      <vt:lpstr>Collective nouns</vt:lpstr>
      <vt:lpstr>PowerPoint Presentation</vt:lpstr>
      <vt:lpstr>PowerPoint Presentation</vt:lpstr>
      <vt:lpstr>PowerPoint Presentation</vt:lpstr>
      <vt:lpstr>PowerPoint Presentation</vt:lpstr>
      <vt:lpstr>Errors due to proximity</vt:lpstr>
      <vt:lpstr>Relative pronoun and antecedent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hss</dc:creator>
  <cp:lastModifiedBy>Sunand</cp:lastModifiedBy>
  <cp:revision>22</cp:revision>
  <dcterms:created xsi:type="dcterms:W3CDTF">2021-02-11T08:01:53Z</dcterms:created>
  <dcterms:modified xsi:type="dcterms:W3CDTF">2022-02-07T06:23:26Z</dcterms:modified>
</cp:coreProperties>
</file>