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2" r:id="rId2"/>
  </p:sldMasterIdLst>
  <p:notesMasterIdLst>
    <p:notesMasterId r:id="rId54"/>
  </p:notesMasterIdLst>
  <p:handoutMasterIdLst>
    <p:handoutMasterId r:id="rId55"/>
  </p:handoutMasterIdLst>
  <p:sldIdLst>
    <p:sldId id="256" r:id="rId3"/>
    <p:sldId id="313" r:id="rId4"/>
    <p:sldId id="301" r:id="rId5"/>
    <p:sldId id="314" r:id="rId6"/>
    <p:sldId id="312" r:id="rId7"/>
    <p:sldId id="297" r:id="rId8"/>
    <p:sldId id="298" r:id="rId9"/>
    <p:sldId id="299" r:id="rId10"/>
    <p:sldId id="300" r:id="rId11"/>
    <p:sldId id="257" r:id="rId12"/>
    <p:sldId id="258" r:id="rId13"/>
    <p:sldId id="259" r:id="rId14"/>
    <p:sldId id="260" r:id="rId15"/>
    <p:sldId id="261" r:id="rId16"/>
    <p:sldId id="262" r:id="rId17"/>
    <p:sldId id="263" r:id="rId18"/>
    <p:sldId id="264" r:id="rId19"/>
    <p:sldId id="266" r:id="rId20"/>
    <p:sldId id="310" r:id="rId21"/>
    <p:sldId id="305" r:id="rId22"/>
    <p:sldId id="268" r:id="rId23"/>
    <p:sldId id="306" r:id="rId24"/>
    <p:sldId id="303" r:id="rId25"/>
    <p:sldId id="270" r:id="rId26"/>
    <p:sldId id="308" r:id="rId27"/>
    <p:sldId id="309" r:id="rId28"/>
    <p:sldId id="267" r:id="rId29"/>
    <p:sldId id="272" r:id="rId30"/>
    <p:sldId id="273" r:id="rId31"/>
    <p:sldId id="274" r:id="rId32"/>
    <p:sldId id="275" r:id="rId33"/>
    <p:sldId id="276" r:id="rId34"/>
    <p:sldId id="277" r:id="rId35"/>
    <p:sldId id="282" r:id="rId36"/>
    <p:sldId id="283" r:id="rId37"/>
    <p:sldId id="284" r:id="rId38"/>
    <p:sldId id="285" r:id="rId39"/>
    <p:sldId id="286" r:id="rId40"/>
    <p:sldId id="278" r:id="rId41"/>
    <p:sldId id="279" r:id="rId42"/>
    <p:sldId id="280" r:id="rId43"/>
    <p:sldId id="281" r:id="rId44"/>
    <p:sldId id="287" r:id="rId45"/>
    <p:sldId id="291" r:id="rId46"/>
    <p:sldId id="288" r:id="rId47"/>
    <p:sldId id="292" r:id="rId48"/>
    <p:sldId id="293" r:id="rId49"/>
    <p:sldId id="296" r:id="rId50"/>
    <p:sldId id="294" r:id="rId51"/>
    <p:sldId id="317" r:id="rId52"/>
    <p:sldId id="31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4C7765-87B6-4C5C-ACA2-9C15D4EAFC50}" type="datetimeFigureOut">
              <a:rPr lang="en-US" smtClean="0"/>
              <a:pPr/>
              <a:t>5/10/2022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1FF951-4381-47A9-98E5-9A2F0E093182}" type="slidenum">
              <a:rPr lang="en-US" smtClean="0"/>
              <a:pPr/>
              <a:t>‹#›</a:t>
            </a:fld>
            <a:endParaRPr lang="en-US" dirty="0"/>
          </a:p>
        </p:txBody>
      </p:sp>
    </p:spTree>
    <p:extLst>
      <p:ext uri="{BB962C8B-B14F-4D97-AF65-F5344CB8AC3E}">
        <p14:creationId xmlns="" xmlns:p14="http://schemas.microsoft.com/office/powerpoint/2010/main" val="2812965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33AB1B-ACB4-4919-8620-3421BEA7B9B9}" type="datetimeFigureOut">
              <a:rPr lang="en-US" smtClean="0"/>
              <a:pPr/>
              <a:t>5/10/2022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495408-2B3D-43F0-AE89-BCE177E9B202}" type="slidenum">
              <a:rPr lang="en-US" smtClean="0"/>
              <a:pPr/>
              <a:t>‹#›</a:t>
            </a:fld>
            <a:endParaRPr lang="en-US" dirty="0"/>
          </a:p>
        </p:txBody>
      </p:sp>
    </p:spTree>
    <p:extLst>
      <p:ext uri="{BB962C8B-B14F-4D97-AF65-F5344CB8AC3E}">
        <p14:creationId xmlns="" xmlns:p14="http://schemas.microsoft.com/office/powerpoint/2010/main" val="112599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9A7591-305A-4C60-B447-8DC35318AE93}" type="datetime1">
              <a:rPr lang="en-US" smtClean="0"/>
              <a:pPr/>
              <a:t>5/10/2022</a:t>
            </a:fld>
            <a:endParaRPr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
        <p:nvSpPr>
          <p:cNvPr id="6" name="Slide Number Placeholder 5"/>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CC026-1D1C-4310-BD12-E40243AAD385}" type="datetime1">
              <a:rPr lang="en-US" smtClean="0"/>
              <a:pPr/>
              <a:t>5/10/2022</a:t>
            </a:fld>
            <a:endParaRPr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
        <p:nvSpPr>
          <p:cNvPr id="6" name="Slide Number Placeholder 5"/>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C151B6-613A-40C3-B7BA-B9A5C3FD4C6C}" type="datetime1">
              <a:rPr lang="en-US" smtClean="0"/>
              <a:pPr/>
              <a:t>5/10/2022</a:t>
            </a:fld>
            <a:endParaRPr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
        <p:nvSpPr>
          <p:cNvPr id="6" name="Slide Number Placeholder 5"/>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718FC1-1DF8-4EF0-911D-42B8D3A9DA17}" type="datetime1">
              <a:rPr lang="en-US" smtClean="0"/>
              <a:pPr/>
              <a:t>5/10/2022</a:t>
            </a:fld>
            <a:endParaRPr lang="en-US" dirty="0"/>
          </a:p>
        </p:txBody>
      </p:sp>
      <p:sp>
        <p:nvSpPr>
          <p:cNvPr id="17" name="Footer Placeholder 16"/>
          <p:cNvSpPr>
            <a:spLocks noGrp="1"/>
          </p:cNvSpPr>
          <p:nvPr>
            <p:ph type="ftr" sz="quarter" idx="11"/>
          </p:nvPr>
        </p:nvSpPr>
        <p:spPr/>
        <p:txBody>
          <a:bodyPr/>
          <a:lstStyle/>
          <a:p>
            <a:r>
              <a:rPr lang="en-US" smtClean="0"/>
              <a:t>Dr. T. Sunand Emmanuel</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130490C-4931-4006-B383-87B6DBC453A8}"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A03DFA-9A50-48A5-9ED4-B74E55C336E0}" type="datetime1">
              <a:rPr lang="en-US" smtClean="0"/>
              <a:pPr/>
              <a:t>5/10/2022</a:t>
            </a:fld>
            <a:endParaRPr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3130490C-4931-4006-B383-87B6DBC453A8}"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
        <p:nvSpPr>
          <p:cNvPr id="4" name="Date Placeholder 3"/>
          <p:cNvSpPr>
            <a:spLocks noGrp="1"/>
          </p:cNvSpPr>
          <p:nvPr>
            <p:ph type="dt" sz="half" idx="10"/>
          </p:nvPr>
        </p:nvSpPr>
        <p:spPr/>
        <p:txBody>
          <a:bodyPr/>
          <a:lstStyle/>
          <a:p>
            <a:fld id="{BA2EB8C3-FBA7-436B-BC1A-E5BBA89E166B}" type="datetime1">
              <a:rPr lang="en-US" smtClean="0"/>
              <a:pPr/>
              <a:t>5/10/2022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130490C-4931-4006-B383-87B6DBC453A8}"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EE07B15-648C-496E-84A0-AC210ECAB8A9}" type="datetime1">
              <a:rPr lang="en-US" smtClean="0"/>
              <a:pPr/>
              <a:t>5/10/2022</a:t>
            </a:fld>
            <a:endParaRPr lang="en-US" dirty="0"/>
          </a:p>
        </p:txBody>
      </p:sp>
      <p:sp>
        <p:nvSpPr>
          <p:cNvPr id="6" name="Footer Placeholder 5"/>
          <p:cNvSpPr>
            <a:spLocks noGrp="1"/>
          </p:cNvSpPr>
          <p:nvPr>
            <p:ph type="ftr" sz="quarter" idx="11"/>
          </p:nvPr>
        </p:nvSpPr>
        <p:spPr/>
        <p:txBody>
          <a:bodyPr/>
          <a:lstStyle/>
          <a:p>
            <a:r>
              <a:rPr lang="en-US" smtClean="0"/>
              <a:t>Dr. T. Sunand Emmanuel</a:t>
            </a:r>
            <a:endParaRPr lang="en-US" dirty="0"/>
          </a:p>
        </p:txBody>
      </p:sp>
      <p:sp>
        <p:nvSpPr>
          <p:cNvPr id="7" name="Slide Number Placeholder 6"/>
          <p:cNvSpPr>
            <a:spLocks noGrp="1"/>
          </p:cNvSpPr>
          <p:nvPr>
            <p:ph type="sldNum" sz="quarter" idx="12"/>
          </p:nvPr>
        </p:nvSpPr>
        <p:spPr/>
        <p:txBody>
          <a:bodyPr/>
          <a:lstStyle/>
          <a:p>
            <a:fld id="{3130490C-4931-4006-B383-87B6DBC453A8}"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9B09201-0F83-456C-9044-E4C42DABECA3}" type="datetime1">
              <a:rPr lang="en-US" smtClean="0"/>
              <a:pPr/>
              <a:t>5/10/2022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en-US" smtClean="0"/>
              <a:t>Dr. T. Sunand Emmanuel</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130490C-4931-4006-B383-87B6DBC453A8}"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4CA42F-C538-4F9C-BAEA-2F4BAAC299D2}" type="datetime1">
              <a:rPr lang="en-US" smtClean="0"/>
              <a:pPr/>
              <a:t>5/10/2022</a:t>
            </a:fld>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3130490C-4931-4006-B383-87B6DBC453A8}"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912118A-C6DD-4601-8343-4591149DC4C3}" type="datetime1">
              <a:rPr lang="en-US" smtClean="0"/>
              <a:pPr/>
              <a:t>5/10/2022</a:t>
            </a:fld>
            <a:endParaRPr lang="en-US" dirty="0"/>
          </a:p>
        </p:txBody>
      </p:sp>
      <p:sp>
        <p:nvSpPr>
          <p:cNvPr id="3" name="Footer Placeholder 2"/>
          <p:cNvSpPr>
            <a:spLocks noGrp="1"/>
          </p:cNvSpPr>
          <p:nvPr>
            <p:ph type="ftr" sz="quarter" idx="11"/>
          </p:nvPr>
        </p:nvSpPr>
        <p:spPr/>
        <p:txBody>
          <a:bodyPr/>
          <a:lstStyle/>
          <a:p>
            <a:r>
              <a:rPr lang="en-US" smtClean="0"/>
              <a:t>Dr. T. Sunand Emmanuel</a:t>
            </a:r>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130490C-4931-4006-B383-87B6DBC453A8}"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130490C-4931-4006-B383-87B6DBC453A8}"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577599A-DB48-4CC2-AE9F-70F4DD5FC109}" type="datetime1">
              <a:rPr lang="en-US" smtClean="0"/>
              <a:pPr/>
              <a:t>5/10/2022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en-US" smtClean="0"/>
              <a:t>Dr. T. Sunand Emmanuel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A38AE-E160-4865-A9E8-C51B5411EFFF}" type="datetime1">
              <a:rPr lang="en-US" smtClean="0"/>
              <a:pPr/>
              <a:t>5/10/2022</a:t>
            </a:fld>
            <a:endParaRPr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
        <p:nvSpPr>
          <p:cNvPr id="6" name="Slide Number Placeholder 5"/>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3130490C-4931-4006-B383-87B6DBC453A8}"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903745B8-0130-469E-A8A7-868C916A5E72}" type="datetime1">
              <a:rPr lang="en-US" smtClean="0"/>
              <a:pPr/>
              <a:t>5/10/2022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US" smtClean="0"/>
              <a:t>Dr. T. Sunand Emmanuel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BB7936-EE40-4BB8-9AAB-9DF8C5858670}" type="datetime1">
              <a:rPr lang="en-US" smtClean="0"/>
              <a:pPr/>
              <a:t>5/10/2022</a:t>
            </a:fld>
            <a:endParaRPr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
        <p:nvSpPr>
          <p:cNvPr id="6" name="Slide Number Placeholder 5"/>
          <p:cNvSpPr>
            <a:spLocks noGrp="1"/>
          </p:cNvSpPr>
          <p:nvPr>
            <p:ph type="sldNum" sz="quarter" idx="12"/>
          </p:nvPr>
        </p:nvSpPr>
        <p:spPr/>
        <p:txBody>
          <a:bodyPr/>
          <a:lstStyle/>
          <a:p>
            <a:fld id="{3130490C-4931-4006-B383-87B6DBC453A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3130490C-4931-4006-B383-87B6DBC453A8}"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014E13-C424-449A-A6C3-A972D37A3C3B}" type="datetime1">
              <a:rPr lang="en-US" smtClean="0"/>
              <a:pPr/>
              <a:t>5/10/2022</a:t>
            </a:fld>
            <a:endParaRPr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C85B2-2E12-4538-95DC-6EE5BAF991BA}" type="datetime1">
              <a:rPr lang="en-US" smtClean="0"/>
              <a:pPr/>
              <a:t>5/10/2022</a:t>
            </a:fld>
            <a:endParaRPr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
        <p:nvSpPr>
          <p:cNvPr id="6" name="Slide Number Placeholder 5"/>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3EFDF2-D930-45D1-BF3A-53522D247AF5}" type="datetime1">
              <a:rPr lang="en-US" smtClean="0"/>
              <a:pPr/>
              <a:t>5/10/2022</a:t>
            </a:fld>
            <a:endParaRPr lang="en-US" dirty="0"/>
          </a:p>
        </p:txBody>
      </p:sp>
      <p:sp>
        <p:nvSpPr>
          <p:cNvPr id="6" name="Footer Placeholder 5"/>
          <p:cNvSpPr>
            <a:spLocks noGrp="1"/>
          </p:cNvSpPr>
          <p:nvPr>
            <p:ph type="ftr" sz="quarter" idx="11"/>
          </p:nvPr>
        </p:nvSpPr>
        <p:spPr/>
        <p:txBody>
          <a:bodyPr/>
          <a:lstStyle/>
          <a:p>
            <a:r>
              <a:rPr lang="en-US" smtClean="0"/>
              <a:t>Dr. T. Sunand Emmanuel</a:t>
            </a:r>
            <a:endParaRPr lang="en-US" dirty="0"/>
          </a:p>
        </p:txBody>
      </p:sp>
      <p:sp>
        <p:nvSpPr>
          <p:cNvPr id="7" name="Slide Number Placeholder 6"/>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0949CE-4C83-4254-879F-B5C7C259EF25}" type="datetime1">
              <a:rPr lang="en-US" smtClean="0"/>
              <a:pPr/>
              <a:t>5/10/2022</a:t>
            </a:fld>
            <a:endParaRPr lang="en-US" dirty="0"/>
          </a:p>
        </p:txBody>
      </p:sp>
      <p:sp>
        <p:nvSpPr>
          <p:cNvPr id="8" name="Footer Placeholder 7"/>
          <p:cNvSpPr>
            <a:spLocks noGrp="1"/>
          </p:cNvSpPr>
          <p:nvPr>
            <p:ph type="ftr" sz="quarter" idx="11"/>
          </p:nvPr>
        </p:nvSpPr>
        <p:spPr/>
        <p:txBody>
          <a:bodyPr/>
          <a:lstStyle/>
          <a:p>
            <a:r>
              <a:rPr lang="en-US" smtClean="0"/>
              <a:t>Dr. T. Sunand Emmanuel</a:t>
            </a:r>
            <a:endParaRPr lang="en-US" dirty="0"/>
          </a:p>
        </p:txBody>
      </p:sp>
      <p:sp>
        <p:nvSpPr>
          <p:cNvPr id="9" name="Slide Number Placeholder 8"/>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17AA73-9233-4EDA-86F9-62B8CD895E44}" type="datetime1">
              <a:rPr lang="en-US" smtClean="0"/>
              <a:pPr/>
              <a:t>5/10/2022</a:t>
            </a:fld>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
        <p:nvSpPr>
          <p:cNvPr id="5" name="Slide Number Placeholder 4"/>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D180-57A5-47FE-8398-2E23E2A2125F}" type="datetime1">
              <a:rPr lang="en-US" smtClean="0"/>
              <a:pPr/>
              <a:t>5/10/2022</a:t>
            </a:fld>
            <a:endParaRPr lang="en-US" dirty="0"/>
          </a:p>
        </p:txBody>
      </p:sp>
      <p:sp>
        <p:nvSpPr>
          <p:cNvPr id="3" name="Footer Placeholder 2"/>
          <p:cNvSpPr>
            <a:spLocks noGrp="1"/>
          </p:cNvSpPr>
          <p:nvPr>
            <p:ph type="ftr" sz="quarter" idx="11"/>
          </p:nvPr>
        </p:nvSpPr>
        <p:spPr/>
        <p:txBody>
          <a:bodyPr/>
          <a:lstStyle/>
          <a:p>
            <a:r>
              <a:rPr lang="en-US" smtClean="0"/>
              <a:t>Dr. T. Sunand Emmanuel</a:t>
            </a:r>
            <a:endParaRPr lang="en-US" dirty="0"/>
          </a:p>
        </p:txBody>
      </p:sp>
      <p:sp>
        <p:nvSpPr>
          <p:cNvPr id="4" name="Slide Number Placeholder 3"/>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A25A1-9CA0-4FFF-A5AF-75333D7F5FAF}" type="datetime1">
              <a:rPr lang="en-US" smtClean="0"/>
              <a:pPr/>
              <a:t>5/10/2022</a:t>
            </a:fld>
            <a:endParaRPr lang="en-US" dirty="0"/>
          </a:p>
        </p:txBody>
      </p:sp>
      <p:sp>
        <p:nvSpPr>
          <p:cNvPr id="6" name="Footer Placeholder 5"/>
          <p:cNvSpPr>
            <a:spLocks noGrp="1"/>
          </p:cNvSpPr>
          <p:nvPr>
            <p:ph type="ftr" sz="quarter" idx="11"/>
          </p:nvPr>
        </p:nvSpPr>
        <p:spPr/>
        <p:txBody>
          <a:bodyPr/>
          <a:lstStyle/>
          <a:p>
            <a:r>
              <a:rPr lang="en-US" smtClean="0"/>
              <a:t>Dr. T. Sunand Emmanuel</a:t>
            </a:r>
            <a:endParaRPr lang="en-US" dirty="0"/>
          </a:p>
        </p:txBody>
      </p:sp>
      <p:sp>
        <p:nvSpPr>
          <p:cNvPr id="7" name="Slide Number Placeholder 6"/>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E0556-259B-45D5-8A32-B63DDC21794F}" type="datetime1">
              <a:rPr lang="en-US" smtClean="0"/>
              <a:pPr/>
              <a:t>5/10/2022</a:t>
            </a:fld>
            <a:endParaRPr lang="en-US" dirty="0"/>
          </a:p>
        </p:txBody>
      </p:sp>
      <p:sp>
        <p:nvSpPr>
          <p:cNvPr id="6" name="Footer Placeholder 5"/>
          <p:cNvSpPr>
            <a:spLocks noGrp="1"/>
          </p:cNvSpPr>
          <p:nvPr>
            <p:ph type="ftr" sz="quarter" idx="11"/>
          </p:nvPr>
        </p:nvSpPr>
        <p:spPr/>
        <p:txBody>
          <a:bodyPr/>
          <a:lstStyle/>
          <a:p>
            <a:r>
              <a:rPr lang="en-US" smtClean="0"/>
              <a:t>Dr. T. Sunand Emmanuel</a:t>
            </a:r>
            <a:endParaRPr lang="en-US" dirty="0"/>
          </a:p>
        </p:txBody>
      </p:sp>
      <p:sp>
        <p:nvSpPr>
          <p:cNvPr id="7" name="Slide Number Placeholder 6"/>
          <p:cNvSpPr>
            <a:spLocks noGrp="1"/>
          </p:cNvSpPr>
          <p:nvPr>
            <p:ph type="sldNum" sz="quarter" idx="12"/>
          </p:nvPr>
        </p:nvSpPr>
        <p:spPr/>
        <p:txBody>
          <a:bodyPr/>
          <a:lstStyle/>
          <a:p>
            <a:fld id="{7F260A71-F325-491B-845D-F59ACDE35B5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F4091-222E-45BB-BB96-DDBB34E68A0D}" type="datetime1">
              <a:rPr lang="en-US" smtClean="0"/>
              <a:pPr/>
              <a:t>5/10/2022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T. Sunand Emmanuel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60A71-F325-491B-845D-F59ACDE35B5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C995ACD-B2D3-435C-A8A2-6A686A11053A}" type="datetime1">
              <a:rPr lang="en-US" smtClean="0"/>
              <a:pPr/>
              <a:t>5/10/2022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Dr. T. Sunand Emmanuel</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F260A71-F325-491B-845D-F59ACDE35B5F}"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www.brainyquote.com/quotes/quotes/h/humphrydav158349.html" TargetMode="Externa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file:///E:\author\show\5217.George_Bernard_Shaw"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brainyquote.com/quotes/quotes/h/humphrydav158349.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normAutofit/>
          </a:bodyPr>
          <a:lstStyle/>
          <a:p>
            <a:pPr algn="just"/>
            <a:r>
              <a:rPr lang="en-US" sz="3600" b="1" dirty="0" smtClean="0"/>
              <a:t>Communication</a:t>
            </a:r>
            <a:br>
              <a:rPr lang="en-US" sz="3600" b="1" dirty="0" smtClean="0"/>
            </a:br>
            <a:r>
              <a:rPr lang="en-US" sz="3600" b="1" dirty="0" smtClean="0"/>
              <a:t>Establishing a Common ground</a:t>
            </a:r>
            <a:endParaRPr lang="en-US" sz="36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Definitions</a:t>
            </a:r>
            <a:endParaRPr lang="en-US" b="1" dirty="0">
              <a:solidFill>
                <a:srgbClr val="FF0000"/>
              </a:solidFill>
            </a:endParaRPr>
          </a:p>
        </p:txBody>
      </p:sp>
      <p:sp>
        <p:nvSpPr>
          <p:cNvPr id="3" name="Content Placeholder 2"/>
          <p:cNvSpPr>
            <a:spLocks noGrp="1"/>
          </p:cNvSpPr>
          <p:nvPr>
            <p:ph sz="quarter" idx="1"/>
          </p:nvPr>
        </p:nvSpPr>
        <p:spPr/>
        <p:txBody>
          <a:bodyPr>
            <a:normAutofit/>
          </a:bodyPr>
          <a:lstStyle/>
          <a:p>
            <a:r>
              <a:rPr lang="en-US" b="1" dirty="0" smtClean="0"/>
              <a:t>An </a:t>
            </a:r>
            <a:r>
              <a:rPr lang="en-US" b="1" dirty="0" smtClean="0">
                <a:solidFill>
                  <a:srgbClr val="FF0000"/>
                </a:solidFill>
              </a:rPr>
              <a:t>exchange of facts, ideas, opinions or emotions </a:t>
            </a:r>
            <a:r>
              <a:rPr lang="en-US" b="1" dirty="0" smtClean="0"/>
              <a:t>by </a:t>
            </a:r>
            <a:r>
              <a:rPr lang="en-US" b="1" dirty="0" smtClean="0">
                <a:solidFill>
                  <a:srgbClr val="FF0000"/>
                </a:solidFill>
              </a:rPr>
              <a:t>two or more persons</a:t>
            </a:r>
            <a:r>
              <a:rPr lang="en-US" b="1" dirty="0" smtClean="0"/>
              <a:t>.( W.H. Newman and C.F. Summer Jr.)</a:t>
            </a:r>
          </a:p>
          <a:p>
            <a:r>
              <a:rPr lang="en-US" b="1" dirty="0" smtClean="0"/>
              <a:t>Process by which </a:t>
            </a:r>
            <a:r>
              <a:rPr lang="en-US" b="1" dirty="0" smtClean="0">
                <a:solidFill>
                  <a:srgbClr val="FF0000"/>
                </a:solidFill>
              </a:rPr>
              <a:t>information is transmitted</a:t>
            </a:r>
            <a:r>
              <a:rPr lang="en-US" b="1" dirty="0" smtClean="0"/>
              <a:t> between individuals and/or organizations so that an understanding response results. (Peter Little)</a:t>
            </a:r>
          </a:p>
          <a:p>
            <a:r>
              <a:rPr lang="en-US" b="1" dirty="0" smtClean="0"/>
              <a:t>Process of </a:t>
            </a:r>
            <a:r>
              <a:rPr lang="en-US" b="1" u="sng" dirty="0" smtClean="0">
                <a:solidFill>
                  <a:srgbClr val="FF0000"/>
                </a:solidFill>
              </a:rPr>
              <a:t>establishing a common ground </a:t>
            </a:r>
            <a:r>
              <a:rPr lang="en-US" b="1" dirty="0" smtClean="0"/>
              <a:t>between two people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10000"/>
          </a:bodyPr>
          <a:lstStyle/>
          <a:p>
            <a:r>
              <a:rPr lang="en-US" sz="3500" b="1" dirty="0" smtClean="0"/>
              <a:t>Process by which </a:t>
            </a:r>
            <a:r>
              <a:rPr lang="en-US" sz="3500" b="1" dirty="0" smtClean="0">
                <a:solidFill>
                  <a:srgbClr val="FF0000"/>
                </a:solidFill>
              </a:rPr>
              <a:t>information and feelings are shared by people through an exchange of verbal and nonverbal</a:t>
            </a:r>
            <a:r>
              <a:rPr lang="en-US" sz="3500" b="1" dirty="0" smtClean="0"/>
              <a:t> messages.</a:t>
            </a:r>
          </a:p>
          <a:p>
            <a:endParaRPr lang="en-US" b="1" dirty="0"/>
          </a:p>
          <a:p>
            <a:endParaRPr lang="en-US" b="1" dirty="0" smtClean="0"/>
          </a:p>
          <a:p>
            <a:r>
              <a:rPr lang="en-US" sz="3200" b="1" dirty="0" smtClean="0"/>
              <a:t>An interactive, ongoing process in which </a:t>
            </a:r>
            <a:r>
              <a:rPr lang="en-US" sz="3200" b="1" dirty="0" smtClean="0">
                <a:solidFill>
                  <a:srgbClr val="FF0000"/>
                </a:solidFill>
              </a:rPr>
              <a:t>common ground</a:t>
            </a:r>
            <a:r>
              <a:rPr lang="en-US" sz="3200" b="1" dirty="0" smtClean="0"/>
              <a:t> (beliefs, knowledge, experiences) is accumulated and updated</a:t>
            </a:r>
          </a:p>
          <a:p>
            <a:endParaRPr lang="en-US"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10000"/>
          </a:bodyPr>
          <a:lstStyle/>
          <a:p>
            <a:r>
              <a:rPr lang="en-US" sz="4000" b="1" dirty="0" smtClean="0"/>
              <a:t>Communication is the </a:t>
            </a:r>
            <a:r>
              <a:rPr lang="en-US" sz="4000" b="1" dirty="0" smtClean="0">
                <a:solidFill>
                  <a:srgbClr val="FF0000"/>
                </a:solidFill>
              </a:rPr>
              <a:t>sum of all things</a:t>
            </a:r>
            <a:r>
              <a:rPr lang="en-US" sz="4000" b="1" dirty="0" smtClean="0"/>
              <a:t> </a:t>
            </a:r>
            <a:r>
              <a:rPr lang="en-US" sz="4000" b="1" u="sng" dirty="0" smtClean="0"/>
              <a:t>one person does</a:t>
            </a:r>
            <a:r>
              <a:rPr lang="en-US" sz="4000" b="1" dirty="0" smtClean="0"/>
              <a:t> </a:t>
            </a:r>
            <a:r>
              <a:rPr lang="en-US" sz="4000" b="1" u="sng" dirty="0" smtClean="0">
                <a:solidFill>
                  <a:srgbClr val="FF0000"/>
                </a:solidFill>
              </a:rPr>
              <a:t>when he wants to create an understanding in the mind of another.</a:t>
            </a:r>
            <a:r>
              <a:rPr lang="en-US" sz="4000" b="1" dirty="0" smtClean="0"/>
              <a:t> It involves a systematic and continuous process of </a:t>
            </a:r>
            <a:r>
              <a:rPr lang="en-US" sz="4000" b="1" dirty="0" smtClean="0">
                <a:solidFill>
                  <a:srgbClr val="FF0000"/>
                </a:solidFill>
              </a:rPr>
              <a:t>telling</a:t>
            </a:r>
            <a:r>
              <a:rPr lang="en-US" sz="4000" b="1" dirty="0" smtClean="0"/>
              <a:t>, </a:t>
            </a:r>
            <a:r>
              <a:rPr lang="en-US" sz="4000" b="1" dirty="0" smtClean="0">
                <a:solidFill>
                  <a:srgbClr val="FF0000"/>
                </a:solidFill>
              </a:rPr>
              <a:t>listening</a:t>
            </a:r>
            <a:r>
              <a:rPr lang="en-US" sz="4000" b="1" dirty="0" smtClean="0"/>
              <a:t> and </a:t>
            </a:r>
            <a:r>
              <a:rPr lang="en-US" sz="4000" b="1" dirty="0" smtClean="0">
                <a:solidFill>
                  <a:srgbClr val="FF0000"/>
                </a:solidFill>
              </a:rPr>
              <a:t>understanding</a:t>
            </a:r>
            <a:r>
              <a:rPr lang="en-US" sz="4000" b="1" dirty="0" smtClean="0"/>
              <a:t>. (Allen Louis)</a:t>
            </a:r>
          </a:p>
          <a:p>
            <a:endParaRPr lang="en-US" sz="40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3200" b="1" dirty="0" smtClean="0"/>
              <a:t>Administrative </a:t>
            </a:r>
            <a:r>
              <a:rPr lang="en-US" sz="3200" b="1" dirty="0"/>
              <a:t>communication is a process which involves the transmission and accurate replication of ideas ensured by feedback for the purpose of eliciting actions which will accomplish organizational goals</a:t>
            </a:r>
            <a:r>
              <a:rPr lang="en-US" sz="3200" b="1" dirty="0" smtClean="0"/>
              <a:t>” (William Scott )</a:t>
            </a:r>
          </a:p>
          <a:p>
            <a:r>
              <a:rPr lang="en-US" sz="3200" b="1" dirty="0" smtClean="0">
                <a:solidFill>
                  <a:srgbClr val="FF0000"/>
                </a:solidFill>
              </a:rPr>
              <a:t>A process of meaningful interaction among human beings</a:t>
            </a:r>
            <a:r>
              <a:rPr lang="en-US" sz="3200" b="1" dirty="0" smtClean="0"/>
              <a:t>.(Mc </a:t>
            </a:r>
            <a:r>
              <a:rPr lang="en-US" sz="3200" b="1" dirty="0" err="1" smtClean="0"/>
              <a:t>Farland</a:t>
            </a:r>
            <a:r>
              <a:rPr lang="en-US" sz="3200" b="1" dirty="0" smtClean="0"/>
              <a:t>)</a:t>
            </a:r>
            <a:endParaRPr lang="en-US" sz="32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3200" b="1" u="sng" dirty="0" smtClean="0">
                <a:solidFill>
                  <a:srgbClr val="FF0000"/>
                </a:solidFill>
              </a:rPr>
              <a:t>A purposeful exchange</a:t>
            </a:r>
            <a:r>
              <a:rPr lang="en-US" sz="3200" b="1" dirty="0" smtClean="0"/>
              <a:t> of </a:t>
            </a:r>
            <a:r>
              <a:rPr lang="en-US" sz="3200" b="1" u="sng" dirty="0" smtClean="0">
                <a:solidFill>
                  <a:srgbClr val="FF0000"/>
                </a:solidFill>
              </a:rPr>
              <a:t>facts, ideas, opinions, emotions</a:t>
            </a:r>
            <a:r>
              <a:rPr lang="en-US" sz="3200" b="1" dirty="0" smtClean="0"/>
              <a:t> and information that leads to a common understanding.</a:t>
            </a:r>
          </a:p>
          <a:p>
            <a:endParaRPr lang="en-US" sz="3200" b="1" dirty="0" smtClean="0"/>
          </a:p>
          <a:p>
            <a:r>
              <a:rPr lang="en-US" sz="3200" b="1" dirty="0" smtClean="0"/>
              <a:t>The ability of one person to make contact with another and to make himself or herself understood. (John Adair)</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3200" b="1" dirty="0" smtClean="0"/>
              <a:t>The process by which people seek to share meaning via the transmission of symbolic messages. (F.E.X. Dance ‘The Concept of Communication’)</a:t>
            </a:r>
          </a:p>
          <a:p>
            <a:endParaRPr lang="en-US" sz="3200" b="1" dirty="0"/>
          </a:p>
          <a:p>
            <a:r>
              <a:rPr lang="en-US" sz="3200" b="1" dirty="0" smtClean="0"/>
              <a:t>A personal process that involves exchange of behaviours .(Fred Luthans)</a:t>
            </a:r>
          </a:p>
          <a:p>
            <a:endParaRPr lang="en-US" sz="32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a:bodyPr>
          <a:lstStyle/>
          <a:p>
            <a:r>
              <a:rPr lang="en-US" sz="3600" b="1" dirty="0" smtClean="0"/>
              <a:t>The process of acting upon information. Somebody said or did something, and the other person responds to it.</a:t>
            </a:r>
          </a:p>
          <a:p>
            <a:r>
              <a:rPr lang="en-US" sz="3600" b="1" dirty="0" smtClean="0"/>
              <a:t>Communication is a systemic process in which people interact with and through symbols to create and interpret meanings. (Wood)</a:t>
            </a:r>
          </a:p>
          <a:p>
            <a:endParaRPr lang="en-US" sz="3600" b="1" dirty="0" smtClean="0"/>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Indian Perspective of communication</a:t>
            </a:r>
            <a:endParaRPr lang="en-US" b="1" dirty="0">
              <a:solidFill>
                <a:srgbClr val="FF0000"/>
              </a:solidFill>
            </a:endParaRPr>
          </a:p>
        </p:txBody>
      </p:sp>
      <p:sp>
        <p:nvSpPr>
          <p:cNvPr id="3" name="Content Placeholder 2"/>
          <p:cNvSpPr>
            <a:spLocks noGrp="1"/>
          </p:cNvSpPr>
          <p:nvPr>
            <p:ph sz="quarter" idx="1"/>
          </p:nvPr>
        </p:nvSpPr>
        <p:spPr/>
        <p:txBody>
          <a:bodyPr>
            <a:normAutofit/>
          </a:bodyPr>
          <a:lstStyle/>
          <a:p>
            <a:r>
              <a:rPr lang="en-US" sz="4000" b="1" dirty="0" smtClean="0">
                <a:solidFill>
                  <a:srgbClr val="FF0000"/>
                </a:solidFill>
              </a:rPr>
              <a:t>Sadharinikaran</a:t>
            </a:r>
            <a:r>
              <a:rPr lang="en-US" sz="4000" b="1" dirty="0" smtClean="0"/>
              <a:t> –</a:t>
            </a:r>
            <a:r>
              <a:rPr lang="en-US" sz="4000" b="1" dirty="0" smtClean="0">
                <a:solidFill>
                  <a:srgbClr val="FF0000"/>
                </a:solidFill>
              </a:rPr>
              <a:t>simplification of meaning</a:t>
            </a:r>
          </a:p>
          <a:p>
            <a:r>
              <a:rPr lang="en-US" sz="4000" b="1" dirty="0" smtClean="0"/>
              <a:t>And this Sadharinikaran takes place among </a:t>
            </a:r>
            <a:r>
              <a:rPr lang="en-US" sz="4000" b="1" dirty="0" smtClean="0">
                <a:solidFill>
                  <a:srgbClr val="FF0000"/>
                </a:solidFill>
              </a:rPr>
              <a:t>sahridiyas</a:t>
            </a:r>
            <a:r>
              <a:rPr lang="en-US" sz="4000" b="1" dirty="0" smtClean="0"/>
              <a:t> (same </a:t>
            </a:r>
            <a:r>
              <a:rPr lang="en-US" sz="4000" b="1" dirty="0" smtClean="0">
                <a:solidFill>
                  <a:srgbClr val="FF0000"/>
                </a:solidFill>
              </a:rPr>
              <a:t>heart, mind, soul</a:t>
            </a:r>
            <a:r>
              <a:rPr lang="en-US" sz="4000" b="1" dirty="0" smtClean="0"/>
              <a:t>)</a:t>
            </a:r>
          </a:p>
          <a:p>
            <a:endParaRPr lang="en-US" sz="4400" b="1" dirty="0" smtClean="0"/>
          </a:p>
          <a:p>
            <a:endParaRPr lang="en-US" sz="44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371600"/>
          </a:xfrm>
        </p:spPr>
        <p:txBody>
          <a:bodyPr>
            <a:normAutofit fontScale="90000"/>
          </a:bodyPr>
          <a:lstStyle/>
          <a:p>
            <a:r>
              <a:rPr lang="en-US" sz="3100" dirty="0" smtClean="0"/>
              <a:t/>
            </a:r>
            <a:br>
              <a:rPr lang="en-US" sz="3100" dirty="0" smtClean="0"/>
            </a:br>
            <a:r>
              <a:rPr lang="en-US" sz="3100" b="1" dirty="0" smtClean="0">
                <a:solidFill>
                  <a:srgbClr val="FF0000"/>
                </a:solidFill>
              </a:rPr>
              <a:t>Linear/transmission model of communication</a:t>
            </a:r>
            <a:r>
              <a:rPr lang="en-US" b="1" dirty="0" smtClean="0">
                <a:solidFill>
                  <a:srgbClr val="FF0000"/>
                </a:solidFill>
              </a:rPr>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p:txBody>
          <a:bodyPr/>
          <a:lstStyle/>
          <a:p>
            <a:endParaRPr lang="en-US" dirty="0"/>
          </a:p>
        </p:txBody>
      </p:sp>
      <p:sp>
        <p:nvSpPr>
          <p:cNvPr id="4" name="Oval 3"/>
          <p:cNvSpPr/>
          <p:nvPr/>
        </p:nvSpPr>
        <p:spPr>
          <a:xfrm>
            <a:off x="762000" y="2514600"/>
            <a:ext cx="33528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SPEAKER</a:t>
            </a:r>
            <a:endParaRPr lang="en-US" sz="3200" b="1" dirty="0"/>
          </a:p>
        </p:txBody>
      </p:sp>
      <p:sp>
        <p:nvSpPr>
          <p:cNvPr id="5" name="Oval 4"/>
          <p:cNvSpPr/>
          <p:nvPr/>
        </p:nvSpPr>
        <p:spPr>
          <a:xfrm>
            <a:off x="5410200" y="2590800"/>
            <a:ext cx="32004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LISTENER</a:t>
            </a:r>
            <a:endParaRPr lang="en-US" sz="2800" b="1" dirty="0"/>
          </a:p>
        </p:txBody>
      </p:sp>
      <p:sp>
        <p:nvSpPr>
          <p:cNvPr id="6" name="Right Arrow 5"/>
          <p:cNvSpPr/>
          <p:nvPr/>
        </p:nvSpPr>
        <p:spPr>
          <a:xfrm flipV="1">
            <a:off x="3733800" y="3505200"/>
            <a:ext cx="1600200" cy="609600"/>
          </a:xfrm>
          <a:prstGeom prst="rightArrow">
            <a:avLst>
              <a:gd name="adj1" fmla="val 7727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7" name="Footer Placeholder 6"/>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Transmission model of communication</a:t>
            </a:r>
            <a:endParaRPr lang="en-IN" b="1" dirty="0">
              <a:solidFill>
                <a:srgbClr val="FF0000"/>
              </a:solidFill>
            </a:endParaRPr>
          </a:p>
        </p:txBody>
      </p:sp>
      <p:pic>
        <p:nvPicPr>
          <p:cNvPr id="8194" name="Picture 2"/>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9744" y="1527175"/>
            <a:ext cx="8128000"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T. Sunand Emmanuel</a:t>
            </a:r>
            <a:endParaRPr lang="en-US" dirty="0"/>
          </a:p>
        </p:txBody>
      </p:sp>
    </p:spTree>
    <p:extLst>
      <p:ext uri="{BB962C8B-B14F-4D97-AF65-F5344CB8AC3E}">
        <p14:creationId xmlns="" xmlns:p14="http://schemas.microsoft.com/office/powerpoint/2010/main" val="1724734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pPr algn="ctr">
              <a:lnSpc>
                <a:spcPct val="100000"/>
              </a:lnSpc>
              <a:spcBef>
                <a:spcPts val="100"/>
              </a:spcBef>
              <a:buNone/>
            </a:pPr>
            <a:endParaRPr lang="en-IN" sz="2800" b="1" spc="-135" dirty="0" smtClean="0">
              <a:solidFill>
                <a:srgbClr val="FF0000"/>
              </a:solidFill>
              <a:latin typeface="Times New Roman"/>
              <a:cs typeface="Times New Roman"/>
            </a:endParaRPr>
          </a:p>
          <a:p>
            <a:pPr algn="ctr">
              <a:lnSpc>
                <a:spcPct val="100000"/>
              </a:lnSpc>
              <a:spcBef>
                <a:spcPts val="100"/>
              </a:spcBef>
              <a:buNone/>
            </a:pPr>
            <a:r>
              <a:rPr lang="en-IN" sz="2800" b="1" spc="-135" dirty="0" smtClean="0">
                <a:solidFill>
                  <a:srgbClr val="FF0000"/>
                </a:solidFill>
                <a:latin typeface="Times New Roman"/>
                <a:cs typeface="Times New Roman"/>
              </a:rPr>
              <a:t>B.E 1</a:t>
            </a:r>
            <a:r>
              <a:rPr lang="en-IN" sz="2800" b="1" spc="-135" baseline="30000" dirty="0" smtClean="0">
                <a:solidFill>
                  <a:srgbClr val="FF0000"/>
                </a:solidFill>
                <a:latin typeface="Times New Roman"/>
                <a:cs typeface="Times New Roman"/>
              </a:rPr>
              <a:t>st</a:t>
            </a:r>
            <a:r>
              <a:rPr lang="en-IN" sz="2800" b="1" spc="-135" dirty="0" smtClean="0">
                <a:solidFill>
                  <a:srgbClr val="FF0000"/>
                </a:solidFill>
                <a:latin typeface="Times New Roman"/>
                <a:cs typeface="Times New Roman"/>
              </a:rPr>
              <a:t> Year</a:t>
            </a:r>
          </a:p>
          <a:p>
            <a:pPr algn="ctr">
              <a:lnSpc>
                <a:spcPct val="100000"/>
              </a:lnSpc>
              <a:spcBef>
                <a:spcPts val="110"/>
              </a:spcBef>
              <a:buNone/>
            </a:pPr>
            <a:r>
              <a:rPr lang="en-IN" sz="4800" b="1" spc="-525" dirty="0" smtClean="0">
                <a:solidFill>
                  <a:srgbClr val="FF0000"/>
                </a:solidFill>
                <a:latin typeface="Times New Roman"/>
                <a:cs typeface="Times New Roman"/>
              </a:rPr>
              <a:t>CSE-A , E</a:t>
            </a:r>
            <a:r>
              <a:rPr lang="en-IN" sz="4800" b="1" spc="-450" dirty="0" smtClean="0">
                <a:solidFill>
                  <a:srgbClr val="FF0000"/>
                </a:solidFill>
                <a:latin typeface="Times New Roman"/>
                <a:cs typeface="Times New Roman"/>
              </a:rPr>
              <a:t>C</a:t>
            </a:r>
            <a:r>
              <a:rPr lang="en-IN" sz="4800" b="1" spc="-425" dirty="0" smtClean="0">
                <a:solidFill>
                  <a:srgbClr val="FF0000"/>
                </a:solidFill>
                <a:latin typeface="Times New Roman"/>
                <a:cs typeface="Times New Roman"/>
              </a:rPr>
              <a:t>E</a:t>
            </a:r>
            <a:r>
              <a:rPr lang="en-IN" sz="4800" b="1" spc="100" dirty="0" smtClean="0">
                <a:solidFill>
                  <a:srgbClr val="FF0000"/>
                </a:solidFill>
                <a:latin typeface="Times New Roman"/>
                <a:cs typeface="Times New Roman"/>
              </a:rPr>
              <a:t>-F,</a:t>
            </a:r>
            <a:r>
              <a:rPr lang="en-IN" sz="4800" b="1" spc="-105" dirty="0" smtClean="0">
                <a:solidFill>
                  <a:srgbClr val="FF0000"/>
                </a:solidFill>
                <a:latin typeface="Times New Roman"/>
                <a:cs typeface="Times New Roman"/>
              </a:rPr>
              <a:t> </a:t>
            </a:r>
            <a:r>
              <a:rPr lang="en-IN" sz="4800" b="1" spc="-110" dirty="0" smtClean="0">
                <a:solidFill>
                  <a:srgbClr val="FF0000"/>
                </a:solidFill>
                <a:latin typeface="Times New Roman"/>
                <a:cs typeface="Times New Roman"/>
              </a:rPr>
              <a:t>EEE</a:t>
            </a:r>
            <a:endParaRPr lang="en-IN" sz="4800" dirty="0" smtClean="0">
              <a:solidFill>
                <a:srgbClr val="FF0000"/>
              </a:solidFill>
              <a:latin typeface="Times New Roman"/>
              <a:cs typeface="Times New Roman"/>
            </a:endParaRPr>
          </a:p>
          <a:p>
            <a:pPr algn="ctr">
              <a:lnSpc>
                <a:spcPct val="100000"/>
              </a:lnSpc>
              <a:spcBef>
                <a:spcPts val="195"/>
              </a:spcBef>
              <a:buNone/>
            </a:pPr>
            <a:r>
              <a:rPr lang="en-IN" sz="4000" b="1" spc="-5" dirty="0" smtClean="0">
                <a:solidFill>
                  <a:srgbClr val="FF0000"/>
                </a:solidFill>
                <a:latin typeface="Times New Roman"/>
                <a:cs typeface="Times New Roman"/>
              </a:rPr>
              <a:t>Academic</a:t>
            </a:r>
            <a:r>
              <a:rPr lang="en-IN" sz="4000" b="1" spc="-160" dirty="0" smtClean="0">
                <a:solidFill>
                  <a:srgbClr val="FF0000"/>
                </a:solidFill>
                <a:latin typeface="Times New Roman"/>
                <a:cs typeface="Times New Roman"/>
              </a:rPr>
              <a:t> </a:t>
            </a:r>
            <a:r>
              <a:rPr lang="en-IN" sz="4000" b="1" spc="-70" dirty="0" smtClean="0">
                <a:solidFill>
                  <a:srgbClr val="FF0000"/>
                </a:solidFill>
                <a:latin typeface="Times New Roman"/>
                <a:cs typeface="Times New Roman"/>
              </a:rPr>
              <a:t>year</a:t>
            </a:r>
            <a:r>
              <a:rPr lang="en-IN" sz="4000" b="1" spc="-95" dirty="0" smtClean="0">
                <a:solidFill>
                  <a:srgbClr val="FF0000"/>
                </a:solidFill>
                <a:latin typeface="Times New Roman"/>
                <a:cs typeface="Times New Roman"/>
              </a:rPr>
              <a:t> </a:t>
            </a:r>
            <a:r>
              <a:rPr lang="en-IN" sz="4000" b="1" spc="-105" dirty="0" smtClean="0">
                <a:solidFill>
                  <a:srgbClr val="FF0000"/>
                </a:solidFill>
                <a:latin typeface="Times New Roman"/>
                <a:cs typeface="Times New Roman"/>
              </a:rPr>
              <a:t>2021-22</a:t>
            </a:r>
          </a:p>
          <a:p>
            <a:pPr algn="ctr">
              <a:spcBef>
                <a:spcPts val="195"/>
              </a:spcBef>
              <a:buNone/>
            </a:pPr>
            <a:r>
              <a:rPr lang="en-IN" sz="3200" b="1" spc="-135" dirty="0" err="1" smtClean="0">
                <a:solidFill>
                  <a:srgbClr val="FF0000"/>
                </a:solidFill>
                <a:latin typeface="Times New Roman"/>
                <a:cs typeface="Times New Roman"/>
              </a:rPr>
              <a:t>Dr</a:t>
            </a:r>
            <a:r>
              <a:rPr lang="en-IN" sz="3200" b="1" spc="260" dirty="0" err="1" smtClean="0">
                <a:solidFill>
                  <a:srgbClr val="FF0000"/>
                </a:solidFill>
                <a:latin typeface="Times New Roman"/>
                <a:cs typeface="Times New Roman"/>
              </a:rPr>
              <a:t>.</a:t>
            </a:r>
            <a:r>
              <a:rPr lang="en-IN" sz="3200" b="1" spc="-434" dirty="0" err="1" smtClean="0">
                <a:solidFill>
                  <a:srgbClr val="FF0000"/>
                </a:solidFill>
                <a:latin typeface="Times New Roman"/>
                <a:cs typeface="Times New Roman"/>
              </a:rPr>
              <a:t>T</a:t>
            </a:r>
            <a:r>
              <a:rPr lang="en-IN" sz="3200" b="1" spc="100" dirty="0" smtClean="0">
                <a:solidFill>
                  <a:srgbClr val="FF0000"/>
                </a:solidFill>
                <a:latin typeface="Times New Roman"/>
                <a:cs typeface="Times New Roman"/>
              </a:rPr>
              <a:t>.</a:t>
            </a:r>
            <a:r>
              <a:rPr lang="en-IN" sz="3200" b="1" spc="-175" dirty="0" smtClean="0">
                <a:solidFill>
                  <a:srgbClr val="FF0000"/>
                </a:solidFill>
                <a:latin typeface="Times New Roman"/>
                <a:cs typeface="Times New Roman"/>
              </a:rPr>
              <a:t> </a:t>
            </a:r>
            <a:r>
              <a:rPr lang="en-IN" sz="3200" b="1" spc="-229" dirty="0" smtClean="0">
                <a:solidFill>
                  <a:srgbClr val="FF0000"/>
                </a:solidFill>
                <a:latin typeface="Times New Roman"/>
                <a:cs typeface="Times New Roman"/>
              </a:rPr>
              <a:t>S</a:t>
            </a:r>
            <a:r>
              <a:rPr lang="en-IN" sz="3200" b="1" spc="-200" dirty="0" smtClean="0">
                <a:solidFill>
                  <a:srgbClr val="FF0000"/>
                </a:solidFill>
                <a:latin typeface="Times New Roman"/>
                <a:cs typeface="Times New Roman"/>
              </a:rPr>
              <a:t>U</a:t>
            </a:r>
            <a:r>
              <a:rPr lang="en-IN" sz="3200" b="1" spc="-155" dirty="0" smtClean="0">
                <a:solidFill>
                  <a:srgbClr val="FF0000"/>
                </a:solidFill>
                <a:latin typeface="Times New Roman"/>
                <a:cs typeface="Times New Roman"/>
              </a:rPr>
              <a:t>N</a:t>
            </a:r>
            <a:r>
              <a:rPr lang="en-IN" sz="3200" b="1" spc="-130" dirty="0" smtClean="0">
                <a:solidFill>
                  <a:srgbClr val="FF0000"/>
                </a:solidFill>
                <a:latin typeface="Times New Roman"/>
                <a:cs typeface="Times New Roman"/>
              </a:rPr>
              <a:t>A</a:t>
            </a:r>
            <a:r>
              <a:rPr lang="en-IN" sz="3200" b="1" spc="-100" dirty="0" smtClean="0">
                <a:solidFill>
                  <a:srgbClr val="FF0000"/>
                </a:solidFill>
                <a:latin typeface="Times New Roman"/>
                <a:cs typeface="Times New Roman"/>
              </a:rPr>
              <a:t>ND</a:t>
            </a:r>
            <a:r>
              <a:rPr lang="en-IN" sz="3200" b="1" spc="-95" dirty="0" smtClean="0">
                <a:solidFill>
                  <a:srgbClr val="FF0000"/>
                </a:solidFill>
                <a:latin typeface="Times New Roman"/>
                <a:cs typeface="Times New Roman"/>
              </a:rPr>
              <a:t> </a:t>
            </a:r>
            <a:r>
              <a:rPr lang="en-IN" sz="3200" b="1" spc="-200" dirty="0" smtClean="0">
                <a:solidFill>
                  <a:srgbClr val="FF0000"/>
                </a:solidFill>
                <a:latin typeface="Times New Roman"/>
                <a:cs typeface="Times New Roman"/>
              </a:rPr>
              <a:t>EMM</a:t>
            </a:r>
            <a:r>
              <a:rPr lang="en-IN" sz="3200" b="1" spc="-114" dirty="0" smtClean="0">
                <a:solidFill>
                  <a:srgbClr val="FF0000"/>
                </a:solidFill>
                <a:latin typeface="Times New Roman"/>
                <a:cs typeface="Times New Roman"/>
              </a:rPr>
              <a:t>A</a:t>
            </a:r>
            <a:r>
              <a:rPr lang="en-IN" sz="3200" b="1" spc="-100" dirty="0" smtClean="0">
                <a:solidFill>
                  <a:srgbClr val="FF0000"/>
                </a:solidFill>
                <a:latin typeface="Times New Roman"/>
                <a:cs typeface="Times New Roman"/>
              </a:rPr>
              <a:t>NU</a:t>
            </a:r>
            <a:r>
              <a:rPr lang="en-IN" sz="3200" b="1" spc="-90" dirty="0" smtClean="0">
                <a:solidFill>
                  <a:srgbClr val="FF0000"/>
                </a:solidFill>
                <a:latin typeface="Times New Roman"/>
                <a:cs typeface="Times New Roman"/>
              </a:rPr>
              <a:t>EL</a:t>
            </a:r>
            <a:endParaRPr lang="en-IN" sz="3200" b="1" dirty="0" smtClean="0">
              <a:solidFill>
                <a:srgbClr val="FF0000"/>
              </a:solidFill>
              <a:latin typeface="Times New Roman"/>
              <a:cs typeface="Times New Roman"/>
            </a:endParaRPr>
          </a:p>
          <a:p>
            <a:pPr algn="ctr">
              <a:lnSpc>
                <a:spcPct val="100000"/>
              </a:lnSpc>
              <a:spcBef>
                <a:spcPts val="195"/>
              </a:spcBef>
              <a:buNone/>
            </a:pPr>
            <a:endParaRPr lang="en-IN"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7" name="Picture 3"/>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1981200"/>
            <a:ext cx="8001000" cy="3818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AutoShape 2" descr="Models of communication, 3 Types of Communication Models Linear, Interactive and Transactional"/>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 name="AutoShape 4" descr="C:\Users\PC\Desktop\images commn\Models-of-Communication-3-Types-.webp"/>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Footer Placeholder 5"/>
          <p:cNvSpPr>
            <a:spLocks noGrp="1"/>
          </p:cNvSpPr>
          <p:nvPr>
            <p:ph type="ftr" sz="quarter" idx="11"/>
          </p:nvPr>
        </p:nvSpPr>
        <p:spPr/>
        <p:txBody>
          <a:bodyPr/>
          <a:lstStyle/>
          <a:p>
            <a:r>
              <a:rPr lang="en-US" smtClean="0"/>
              <a:t>Dr. T. Sunand Emmanuel</a:t>
            </a:r>
            <a:endParaRPr lang="en-US" dirty="0"/>
          </a:p>
        </p:txBody>
      </p:sp>
    </p:spTree>
    <p:extLst>
      <p:ext uri="{BB962C8B-B14F-4D97-AF65-F5344CB8AC3E}">
        <p14:creationId xmlns="" xmlns:p14="http://schemas.microsoft.com/office/powerpoint/2010/main" val="3500598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INTERACTIVE Model (Wilbur Schramm)</a:t>
            </a:r>
            <a:endParaRPr lang="en-US" b="1" dirty="0">
              <a:solidFill>
                <a:srgbClr val="FF0000"/>
              </a:solidFill>
            </a:endParaRPr>
          </a:p>
        </p:txBody>
      </p:sp>
      <p:sp>
        <p:nvSpPr>
          <p:cNvPr id="3" name="Content Placeholder 2"/>
          <p:cNvSpPr>
            <a:spLocks noGrp="1"/>
          </p:cNvSpPr>
          <p:nvPr>
            <p:ph sz="quarter" idx="1"/>
          </p:nvPr>
        </p:nvSpPr>
        <p:spPr>
          <a:xfrm>
            <a:off x="228600" y="1493837"/>
            <a:ext cx="8229600" cy="4906963"/>
          </a:xfrm>
        </p:spPr>
        <p:txBody>
          <a:bodyPr/>
          <a:lstStyle/>
          <a:p>
            <a:pPr lvl="6">
              <a:buNone/>
            </a:pPr>
            <a:r>
              <a:rPr lang="en-US" dirty="0" smtClean="0"/>
              <a:t>             </a:t>
            </a:r>
            <a:r>
              <a:rPr lang="en-US" sz="3200" b="1" dirty="0" smtClean="0"/>
              <a:t>FEEDBACK</a:t>
            </a:r>
          </a:p>
          <a:p>
            <a:pPr lvl="6">
              <a:buNone/>
            </a:pPr>
            <a:endParaRPr lang="en-US" sz="3200" dirty="0"/>
          </a:p>
        </p:txBody>
      </p:sp>
      <p:sp>
        <p:nvSpPr>
          <p:cNvPr id="4" name="Oval 3"/>
          <p:cNvSpPr/>
          <p:nvPr/>
        </p:nvSpPr>
        <p:spPr>
          <a:xfrm>
            <a:off x="762000" y="2514600"/>
            <a:ext cx="36195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SPEAKER</a:t>
            </a:r>
            <a:endParaRPr lang="en-US" sz="3200" b="1" dirty="0"/>
          </a:p>
        </p:txBody>
      </p:sp>
      <p:sp>
        <p:nvSpPr>
          <p:cNvPr id="5" name="Oval 4"/>
          <p:cNvSpPr/>
          <p:nvPr/>
        </p:nvSpPr>
        <p:spPr>
          <a:xfrm>
            <a:off x="5410200" y="2590800"/>
            <a:ext cx="32004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LISTENER</a:t>
            </a:r>
            <a:endParaRPr lang="en-US" sz="2800" b="1" dirty="0"/>
          </a:p>
        </p:txBody>
      </p:sp>
      <p:sp>
        <p:nvSpPr>
          <p:cNvPr id="15" name="Bent Arrow 14"/>
          <p:cNvSpPr/>
          <p:nvPr/>
        </p:nvSpPr>
        <p:spPr>
          <a:xfrm>
            <a:off x="2286000" y="1981200"/>
            <a:ext cx="4343400" cy="457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Down Arrow 15"/>
          <p:cNvSpPr/>
          <p:nvPr/>
        </p:nvSpPr>
        <p:spPr>
          <a:xfrm flipH="1">
            <a:off x="6553200" y="2057400"/>
            <a:ext cx="152399"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a:off x="6705600" y="51816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 Arrow 17"/>
          <p:cNvSpPr/>
          <p:nvPr/>
        </p:nvSpPr>
        <p:spPr>
          <a:xfrm>
            <a:off x="2057400" y="5638800"/>
            <a:ext cx="4648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Up Arrow 18"/>
          <p:cNvSpPr/>
          <p:nvPr/>
        </p:nvSpPr>
        <p:spPr>
          <a:xfrm>
            <a:off x="2057400" y="5105400"/>
            <a:ext cx="121919"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10"/>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Interactive model of communication</a:t>
            </a:r>
            <a:endParaRPr lang="en-IN" b="1" dirty="0"/>
          </a:p>
        </p:txBody>
      </p:sp>
      <p:pic>
        <p:nvPicPr>
          <p:cNvPr id="5123" name="Picture 3"/>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9744" y="1527175"/>
            <a:ext cx="8128000"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T. Sunand Emmanuel</a:t>
            </a:r>
            <a:endParaRPr lang="en-US" dirty="0"/>
          </a:p>
        </p:txBody>
      </p:sp>
    </p:spTree>
    <p:extLst>
      <p:ext uri="{BB962C8B-B14F-4D97-AF65-F5344CB8AC3E}">
        <p14:creationId xmlns="" xmlns:p14="http://schemas.microsoft.com/office/powerpoint/2010/main" val="3497991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experiences</a:t>
            </a:r>
            <a:endParaRPr lang="en-US" dirty="0"/>
          </a:p>
        </p:txBody>
      </p:sp>
      <p:pic>
        <p:nvPicPr>
          <p:cNvPr id="4" name="Picture 2"/>
          <p:cNvPicPr>
            <a:picLocks noGrp="1" noChangeAspect="1" noChangeArrowheads="1"/>
          </p:cNvPicPr>
          <p:nvPr>
            <p:ph sz="quarter" idx="1"/>
          </p:nvPr>
        </p:nvPicPr>
        <p:blipFill>
          <a:blip r:embed="rId2" cstate="print"/>
          <a:stretch>
            <a:fillRect/>
          </a:stretch>
        </p:blipFill>
        <p:spPr bwMode="auto">
          <a:xfrm>
            <a:off x="304800" y="1151662"/>
            <a:ext cx="8153399" cy="51072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Footer Placeholder 4"/>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Transactional Model (David Barnlund)</a:t>
            </a:r>
            <a:endParaRPr lang="en-US" b="1" dirty="0">
              <a:solidFill>
                <a:srgbClr val="FF0000"/>
              </a:solidFill>
            </a:endParaRPr>
          </a:p>
        </p:txBody>
      </p:sp>
      <p:sp>
        <p:nvSpPr>
          <p:cNvPr id="3" name="Content Placeholder 2"/>
          <p:cNvSpPr>
            <a:spLocks noGrp="1"/>
          </p:cNvSpPr>
          <p:nvPr>
            <p:ph sz="quarter" idx="1"/>
          </p:nvPr>
        </p:nvSpPr>
        <p:spPr>
          <a:xfrm>
            <a:off x="228600" y="1493837"/>
            <a:ext cx="8229600" cy="4906963"/>
          </a:xfrm>
        </p:spPr>
        <p:txBody>
          <a:bodyPr/>
          <a:lstStyle/>
          <a:p>
            <a:pPr lvl="6">
              <a:buNone/>
            </a:pPr>
            <a:r>
              <a:rPr lang="en-US" dirty="0" smtClean="0"/>
              <a:t>            </a:t>
            </a:r>
            <a:r>
              <a:rPr lang="en-US" sz="3200" b="1" dirty="0" smtClean="0"/>
              <a:t>FEEDBACK… TIME</a:t>
            </a:r>
          </a:p>
          <a:p>
            <a:pPr lvl="6">
              <a:buNone/>
            </a:pPr>
            <a:endParaRPr lang="en-US" sz="3200" dirty="0"/>
          </a:p>
        </p:txBody>
      </p:sp>
      <p:sp>
        <p:nvSpPr>
          <p:cNvPr id="4" name="Oval 3"/>
          <p:cNvSpPr/>
          <p:nvPr/>
        </p:nvSpPr>
        <p:spPr>
          <a:xfrm>
            <a:off x="609600" y="2438400"/>
            <a:ext cx="35814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SPEAKER</a:t>
            </a:r>
          </a:p>
          <a:p>
            <a:pPr algn="ctr"/>
            <a:r>
              <a:rPr lang="en-US" sz="2000" b="1" dirty="0" smtClean="0"/>
              <a:t>SIMULTANEOUS</a:t>
            </a:r>
            <a:endParaRPr lang="en-US" sz="2000" b="1" dirty="0"/>
          </a:p>
        </p:txBody>
      </p:sp>
      <p:sp>
        <p:nvSpPr>
          <p:cNvPr id="5" name="Oval 4"/>
          <p:cNvSpPr/>
          <p:nvPr/>
        </p:nvSpPr>
        <p:spPr>
          <a:xfrm>
            <a:off x="5181600" y="2590800"/>
            <a:ext cx="35052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LISTENER</a:t>
            </a:r>
          </a:p>
          <a:p>
            <a:pPr algn="ctr"/>
            <a:r>
              <a:rPr lang="en-US" sz="2000" b="1" dirty="0" smtClean="0"/>
              <a:t>SIMULTANEOUS</a:t>
            </a:r>
            <a:endParaRPr lang="en-US" sz="2000" b="1" dirty="0"/>
          </a:p>
        </p:txBody>
      </p:sp>
      <p:sp>
        <p:nvSpPr>
          <p:cNvPr id="15" name="Bent Arrow 14"/>
          <p:cNvSpPr/>
          <p:nvPr/>
        </p:nvSpPr>
        <p:spPr>
          <a:xfrm>
            <a:off x="2286000" y="1981200"/>
            <a:ext cx="4343400" cy="457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Down Arrow 15"/>
          <p:cNvSpPr/>
          <p:nvPr/>
        </p:nvSpPr>
        <p:spPr>
          <a:xfrm flipH="1">
            <a:off x="6553200" y="2057400"/>
            <a:ext cx="152399"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a:off x="6705600" y="51816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 Arrow 17"/>
          <p:cNvSpPr/>
          <p:nvPr/>
        </p:nvSpPr>
        <p:spPr>
          <a:xfrm>
            <a:off x="2057400" y="5638800"/>
            <a:ext cx="4648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Up Arrow 18"/>
          <p:cNvSpPr/>
          <p:nvPr/>
        </p:nvSpPr>
        <p:spPr>
          <a:xfrm>
            <a:off x="2057400" y="5105400"/>
            <a:ext cx="121919"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10"/>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533400"/>
          </a:xfrm>
        </p:spPr>
        <p:txBody>
          <a:bodyPr>
            <a:normAutofit fontScale="90000"/>
          </a:bodyPr>
          <a:lstStyle/>
          <a:p>
            <a:r>
              <a:rPr lang="en-IN" b="1" dirty="0" smtClean="0">
                <a:solidFill>
                  <a:srgbClr val="FF0000"/>
                </a:solidFill>
              </a:rPr>
              <a:t>TRANSACTIONAL MODEL</a:t>
            </a:r>
            <a:endParaRPr lang="en-IN" b="1" dirty="0">
              <a:solidFill>
                <a:srgbClr val="FF0000"/>
              </a:solidFill>
            </a:endParaRPr>
          </a:p>
        </p:txBody>
      </p:sp>
      <p:pic>
        <p:nvPicPr>
          <p:cNvPr id="6146" name="Picture 2"/>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1600199"/>
            <a:ext cx="8610600" cy="53017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T. Sunand Emmanuel</a:t>
            </a:r>
            <a:endParaRPr lang="en-US" dirty="0"/>
          </a:p>
        </p:txBody>
      </p:sp>
    </p:spTree>
    <p:extLst>
      <p:ext uri="{BB962C8B-B14F-4D97-AF65-F5344CB8AC3E}">
        <p14:creationId xmlns="" xmlns:p14="http://schemas.microsoft.com/office/powerpoint/2010/main" val="1625540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7170" name="Picture 2"/>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152400"/>
            <a:ext cx="8305800" cy="6367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T. Sunand Emmanuel</a:t>
            </a:r>
            <a:endParaRPr lang="en-US" dirty="0"/>
          </a:p>
        </p:txBody>
      </p:sp>
    </p:spTree>
    <p:extLst>
      <p:ext uri="{BB962C8B-B14F-4D97-AF65-F5344CB8AC3E}">
        <p14:creationId xmlns="" xmlns:p14="http://schemas.microsoft.com/office/powerpoint/2010/main" val="1700700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Lasswell’s 5 Questions</a:t>
            </a:r>
            <a:endParaRPr lang="en-US" b="1" dirty="0">
              <a:solidFill>
                <a:srgbClr val="FF0000"/>
              </a:solidFill>
            </a:endParaRPr>
          </a:p>
        </p:txBody>
      </p:sp>
      <p:sp>
        <p:nvSpPr>
          <p:cNvPr id="3" name="Content Placeholder 2"/>
          <p:cNvSpPr>
            <a:spLocks noGrp="1"/>
          </p:cNvSpPr>
          <p:nvPr>
            <p:ph sz="quarter" idx="1"/>
          </p:nvPr>
        </p:nvSpPr>
        <p:spPr/>
        <p:txBody>
          <a:bodyPr>
            <a:normAutofit/>
          </a:bodyPr>
          <a:lstStyle/>
          <a:p>
            <a:r>
              <a:rPr lang="en-US" sz="4000" b="1" dirty="0" smtClean="0"/>
              <a:t>Who?</a:t>
            </a:r>
          </a:p>
          <a:p>
            <a:r>
              <a:rPr lang="en-US" sz="4000" b="1" dirty="0" smtClean="0"/>
              <a:t>Says what?</a:t>
            </a:r>
          </a:p>
          <a:p>
            <a:r>
              <a:rPr lang="en-US" sz="4000" b="1" dirty="0" smtClean="0"/>
              <a:t>In what channel?</a:t>
            </a:r>
          </a:p>
          <a:p>
            <a:r>
              <a:rPr lang="en-US" sz="4000" b="1" dirty="0" smtClean="0"/>
              <a:t>To whom?</a:t>
            </a:r>
          </a:p>
          <a:p>
            <a:r>
              <a:rPr lang="en-US" sz="4000" b="1" dirty="0" smtClean="0"/>
              <a:t>With what effect?</a:t>
            </a:r>
            <a:endParaRPr lang="en-US" sz="40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Barnlund’s 6 persons</a:t>
            </a:r>
            <a:endParaRPr lang="en-US" b="1" dirty="0">
              <a:solidFill>
                <a:srgbClr val="FF0000"/>
              </a:solidFill>
            </a:endParaRPr>
          </a:p>
        </p:txBody>
      </p:sp>
      <p:sp>
        <p:nvSpPr>
          <p:cNvPr id="3" name="Content Placeholder 2"/>
          <p:cNvSpPr>
            <a:spLocks noGrp="1"/>
          </p:cNvSpPr>
          <p:nvPr>
            <p:ph sz="quarter" idx="1"/>
          </p:nvPr>
        </p:nvSpPr>
        <p:spPr/>
        <p:txBody>
          <a:bodyPr/>
          <a:lstStyle/>
          <a:p>
            <a:r>
              <a:rPr lang="en-US" dirty="0" smtClean="0"/>
              <a:t>What does John think of himself?</a:t>
            </a:r>
          </a:p>
          <a:p>
            <a:r>
              <a:rPr lang="en-US" dirty="0" smtClean="0"/>
              <a:t>What does John think of Ravi?</a:t>
            </a:r>
          </a:p>
          <a:p>
            <a:r>
              <a:rPr lang="en-US" dirty="0" smtClean="0"/>
              <a:t>What does John think of what Ravi thinks of him?</a:t>
            </a:r>
          </a:p>
          <a:p>
            <a:r>
              <a:rPr lang="en-US" dirty="0" smtClean="0"/>
              <a:t>What does Ravi think of himself?</a:t>
            </a:r>
          </a:p>
          <a:p>
            <a:r>
              <a:rPr lang="en-US" dirty="0" smtClean="0"/>
              <a:t>What does Ravi think of John?</a:t>
            </a:r>
          </a:p>
          <a:p>
            <a:r>
              <a:rPr lang="en-US" dirty="0" smtClean="0"/>
              <a:t>What does Ravi think of what John thinks of him?</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Barriers</a:t>
            </a:r>
            <a:endParaRPr lang="en-US" b="1" dirty="0">
              <a:solidFill>
                <a:srgbClr val="FF0000"/>
              </a:solidFill>
            </a:endParaRPr>
          </a:p>
        </p:txBody>
      </p:sp>
      <p:sp>
        <p:nvSpPr>
          <p:cNvPr id="3" name="Content Placeholder 2"/>
          <p:cNvSpPr>
            <a:spLocks noGrp="1"/>
          </p:cNvSpPr>
          <p:nvPr>
            <p:ph sz="quarter" idx="1"/>
          </p:nvPr>
        </p:nvSpPr>
        <p:spPr/>
        <p:txBody>
          <a:bodyPr/>
          <a:lstStyle/>
          <a:p>
            <a:r>
              <a:rPr lang="en-US" dirty="0" smtClean="0"/>
              <a:t>Types of barriers</a:t>
            </a:r>
          </a:p>
          <a:p>
            <a:endParaRPr lang="en-US" dirty="0" smtClean="0"/>
          </a:p>
          <a:p>
            <a:r>
              <a:rPr lang="en-US" sz="4000" b="1" dirty="0" smtClean="0"/>
              <a:t>Physical barriers</a:t>
            </a:r>
          </a:p>
          <a:p>
            <a:r>
              <a:rPr lang="en-US" sz="4000" b="1" dirty="0" smtClean="0"/>
              <a:t>Semantic</a:t>
            </a:r>
          </a:p>
          <a:p>
            <a:r>
              <a:rPr lang="en-US" sz="4000" b="1" dirty="0" smtClean="0"/>
              <a:t>Socio-psychological</a:t>
            </a:r>
            <a:endParaRPr lang="en-US" sz="40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3400"/>
            <a:ext cx="8534400" cy="990600"/>
          </a:xfrm>
        </p:spPr>
        <p:txBody>
          <a:bodyPr>
            <a:normAutofit fontScale="90000"/>
          </a:bodyPr>
          <a:lstStyle/>
          <a:p>
            <a:r>
              <a:rPr lang="en-US" b="1" dirty="0" smtClean="0"/>
              <a:t/>
            </a:r>
            <a:br>
              <a:rPr lang="en-US" b="1" dirty="0" smtClean="0"/>
            </a:br>
            <a:r>
              <a:rPr lang="en-US" b="1" dirty="0" smtClean="0"/>
              <a:t>Communication and Health</a:t>
            </a:r>
            <a:br>
              <a:rPr lang="en-US" b="1" dirty="0" smtClean="0"/>
            </a:br>
            <a:endParaRPr lang="en-US" dirty="0"/>
          </a:p>
        </p:txBody>
      </p:sp>
      <p:sp>
        <p:nvSpPr>
          <p:cNvPr id="3" name="Content Placeholder 2"/>
          <p:cNvSpPr>
            <a:spLocks noGrp="1"/>
          </p:cNvSpPr>
          <p:nvPr>
            <p:ph sz="quarter" idx="1"/>
          </p:nvPr>
        </p:nvSpPr>
        <p:spPr/>
        <p:txBody>
          <a:bodyPr>
            <a:noAutofit/>
          </a:bodyPr>
          <a:lstStyle/>
          <a:p>
            <a:r>
              <a:rPr lang="en-US" sz="2800" b="1" dirty="0" smtClean="0"/>
              <a:t>Closely linked to physical and psychological health.  (</a:t>
            </a:r>
            <a:r>
              <a:rPr lang="en-US" sz="2800" dirty="0" smtClean="0"/>
              <a:t>Dean </a:t>
            </a:r>
            <a:r>
              <a:rPr lang="en-US" sz="2800" dirty="0" err="1" smtClean="0"/>
              <a:t>Ornish</a:t>
            </a:r>
            <a:r>
              <a:rPr lang="en-US" sz="2800" dirty="0" smtClean="0"/>
              <a:t>)</a:t>
            </a:r>
            <a:endParaRPr lang="en-US" sz="2800" b="1" dirty="0" smtClean="0"/>
          </a:p>
          <a:p>
            <a:r>
              <a:rPr lang="en-US" sz="2800" b="1" dirty="0" smtClean="0"/>
              <a:t>Humans have a basic need to interact with others and feel that they belong in communities. </a:t>
            </a:r>
          </a:p>
          <a:p>
            <a:r>
              <a:rPr lang="en-US" sz="2800" dirty="0" smtClean="0"/>
              <a:t>After years of studying healthy and sick people, …</a:t>
            </a:r>
            <a:r>
              <a:rPr lang="en-US" sz="2800" b="1" dirty="0" smtClean="0"/>
              <a:t>satisfying interactions and relationships</a:t>
            </a:r>
            <a:endParaRPr lang="en-US" sz="2800" dirty="0" smtClean="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51648" cy="1447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2700" b="1" dirty="0" smtClean="0">
                <a:solidFill>
                  <a:srgbClr val="FF0000"/>
                </a:solidFill>
              </a:rPr>
              <a:t>Physical barriers</a:t>
            </a:r>
            <a:r>
              <a:rPr lang="en-US" sz="2700" dirty="0" smtClean="0">
                <a:solidFill>
                  <a:srgbClr val="FF0000"/>
                </a:solidFill>
              </a:rPr>
              <a:t/>
            </a:r>
            <a:br>
              <a:rPr lang="en-US" sz="2700" dirty="0" smtClean="0">
                <a:solidFill>
                  <a:srgbClr val="FF0000"/>
                </a:solidFill>
              </a:rPr>
            </a:br>
            <a:endParaRPr lang="en-US" dirty="0">
              <a:solidFill>
                <a:srgbClr val="FF0000"/>
              </a:solidFill>
            </a:endParaRPr>
          </a:p>
        </p:txBody>
      </p:sp>
      <p:sp>
        <p:nvSpPr>
          <p:cNvPr id="3" name="Content Placeholder 2"/>
          <p:cNvSpPr>
            <a:spLocks noGrp="1"/>
          </p:cNvSpPr>
          <p:nvPr>
            <p:ph sz="quarter" idx="1"/>
          </p:nvPr>
        </p:nvSpPr>
        <p:spPr>
          <a:xfrm>
            <a:off x="301752" y="1981200"/>
            <a:ext cx="8503920" cy="4117848"/>
          </a:xfrm>
        </p:spPr>
        <p:txBody>
          <a:bodyPr/>
          <a:lstStyle/>
          <a:p>
            <a:r>
              <a:rPr lang="en-US" dirty="0" smtClean="0"/>
              <a:t>Noise</a:t>
            </a:r>
          </a:p>
          <a:p>
            <a:r>
              <a:rPr lang="en-US" dirty="0" smtClean="0"/>
              <a:t>Traffic noise</a:t>
            </a:r>
          </a:p>
          <a:p>
            <a:r>
              <a:rPr lang="en-US" dirty="0" smtClean="0"/>
              <a:t>Faulty equipment</a:t>
            </a:r>
          </a:p>
          <a:p>
            <a:r>
              <a:rPr lang="en-US" dirty="0" smtClean="0"/>
              <a:t>Bad spelling</a:t>
            </a:r>
          </a:p>
          <a:p>
            <a:r>
              <a:rPr lang="en-US" dirty="0" smtClean="0"/>
              <a:t>Poor handwriting</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Physiological</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Ill health</a:t>
            </a:r>
          </a:p>
          <a:p>
            <a:r>
              <a:rPr lang="en-US" dirty="0" smtClean="0"/>
              <a:t>Headache</a:t>
            </a:r>
          </a:p>
          <a:p>
            <a:r>
              <a:rPr lang="en-US" dirty="0" smtClean="0"/>
              <a:t>Fever</a:t>
            </a:r>
          </a:p>
          <a:p>
            <a:r>
              <a:rPr lang="en-US" dirty="0" smtClean="0"/>
              <a:t>Any physical uneasiness</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a:solidFill>
                  <a:srgbClr val="FF0000"/>
                </a:solidFill>
              </a:rPr>
              <a:t>Semantic</a:t>
            </a:r>
            <a:r>
              <a:rPr lang="en-US" dirty="0"/>
              <a:t/>
            </a:r>
            <a:br>
              <a:rPr lang="en-US" dirty="0"/>
            </a:br>
            <a:endParaRPr lang="en-US" dirty="0"/>
          </a:p>
        </p:txBody>
      </p:sp>
      <p:sp>
        <p:nvSpPr>
          <p:cNvPr id="3" name="Content Placeholder 2"/>
          <p:cNvSpPr>
            <a:spLocks noGrp="1"/>
          </p:cNvSpPr>
          <p:nvPr>
            <p:ph sz="quarter" idx="1"/>
          </p:nvPr>
        </p:nvSpPr>
        <p:spPr>
          <a:xfrm>
            <a:off x="304800" y="685800"/>
            <a:ext cx="8503920" cy="4572000"/>
          </a:xfrm>
        </p:spPr>
        <p:txBody>
          <a:bodyPr/>
          <a:lstStyle/>
          <a:p>
            <a:endParaRPr lang="en-US" dirty="0" smtClean="0"/>
          </a:p>
          <a:p>
            <a:endParaRPr lang="en-US" dirty="0"/>
          </a:p>
          <a:p>
            <a:r>
              <a:rPr lang="en-US" b="1" dirty="0" smtClean="0"/>
              <a:t>Denotations--- table, chair (literal/dictionary meaning)</a:t>
            </a:r>
          </a:p>
          <a:p>
            <a:r>
              <a:rPr lang="en-US" b="1" dirty="0" smtClean="0"/>
              <a:t>Connotation--- honesty, good, fair, sincere, sincere…. (figurative/everyone has a personal/subjective meaning)</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219200"/>
          </a:xfrm>
        </p:spPr>
        <p:txBody>
          <a:bodyPr>
            <a:normAutofit/>
          </a:bodyPr>
          <a:lstStyle/>
          <a:p>
            <a:r>
              <a:rPr lang="en-US" b="1" dirty="0" smtClean="0">
                <a:solidFill>
                  <a:srgbClr val="FF0000"/>
                </a:solidFill>
              </a:rPr>
              <a:t>Socio-psychological</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p:txBody>
          <a:bodyPr>
            <a:normAutofit/>
          </a:bodyPr>
          <a:lstStyle/>
          <a:p>
            <a:r>
              <a:rPr lang="en-US" sz="3600" dirty="0" smtClean="0"/>
              <a:t>Abstracting--- focussing on some details and omitting others</a:t>
            </a:r>
          </a:p>
          <a:p>
            <a:r>
              <a:rPr lang="en-US" sz="3600" dirty="0" smtClean="0"/>
              <a:t>Allness fallacy--- Whatever is know is all that needs to be known</a:t>
            </a:r>
          </a:p>
          <a:p>
            <a:r>
              <a:rPr lang="en-US" sz="3600" dirty="0" smtClean="0"/>
              <a:t>Slanting--- We are aware of other aspects, but we deliberately ignore what does not suit us.</a:t>
            </a:r>
            <a:endParaRPr lang="en-US" sz="3600"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Some other barriers</a:t>
            </a:r>
            <a:endParaRPr lang="en-US" b="1" dirty="0">
              <a:solidFill>
                <a:srgbClr val="FF0000"/>
              </a:solidFill>
            </a:endParaRPr>
          </a:p>
        </p:txBody>
      </p:sp>
      <p:sp>
        <p:nvSpPr>
          <p:cNvPr id="3" name="Content Placeholder 2"/>
          <p:cNvSpPr>
            <a:spLocks noGrp="1"/>
          </p:cNvSpPr>
          <p:nvPr>
            <p:ph sz="half" idx="1"/>
          </p:nvPr>
        </p:nvSpPr>
        <p:spPr/>
        <p:txBody>
          <a:bodyPr>
            <a:normAutofit/>
          </a:bodyPr>
          <a:lstStyle/>
          <a:p>
            <a:r>
              <a:rPr lang="en-US" dirty="0" smtClean="0"/>
              <a:t>Lack of planning</a:t>
            </a:r>
          </a:p>
          <a:p>
            <a:r>
              <a:rPr lang="en-US" dirty="0" smtClean="0"/>
              <a:t>Cultural barriers</a:t>
            </a:r>
          </a:p>
          <a:p>
            <a:r>
              <a:rPr lang="en-US" dirty="0" smtClean="0"/>
              <a:t>Filtering</a:t>
            </a:r>
          </a:p>
          <a:p>
            <a:r>
              <a:rPr lang="en-US" dirty="0" smtClean="0"/>
              <a:t>Information overload</a:t>
            </a:r>
          </a:p>
          <a:p>
            <a:r>
              <a:rPr lang="en-US" dirty="0" smtClean="0"/>
              <a:t>Poor retention</a:t>
            </a:r>
          </a:p>
          <a:p>
            <a:r>
              <a:rPr lang="en-US" dirty="0" smtClean="0"/>
              <a:t>Poor vocabulary</a:t>
            </a:r>
          </a:p>
          <a:p>
            <a:r>
              <a:rPr lang="en-US" dirty="0" smtClean="0"/>
              <a:t>Goal conflicts</a:t>
            </a:r>
          </a:p>
          <a:p>
            <a:r>
              <a:rPr lang="en-US" dirty="0" smtClean="0"/>
              <a:t>Offensive style		</a:t>
            </a:r>
            <a:endParaRPr lang="en-US" dirty="0"/>
          </a:p>
        </p:txBody>
      </p:sp>
      <p:sp>
        <p:nvSpPr>
          <p:cNvPr id="8" name="Content Placeholder 7"/>
          <p:cNvSpPr>
            <a:spLocks noGrp="1"/>
          </p:cNvSpPr>
          <p:nvPr>
            <p:ph sz="half" idx="2"/>
          </p:nvPr>
        </p:nvSpPr>
        <p:spPr/>
        <p:txBody>
          <a:bodyPr>
            <a:normAutofit/>
          </a:bodyPr>
          <a:lstStyle/>
          <a:p>
            <a:r>
              <a:rPr lang="en-US" dirty="0" smtClean="0"/>
              <a:t>Time and distance</a:t>
            </a:r>
          </a:p>
          <a:p>
            <a:r>
              <a:rPr lang="en-US" dirty="0" smtClean="0"/>
              <a:t>Transmission problems</a:t>
            </a:r>
          </a:p>
          <a:p>
            <a:r>
              <a:rPr lang="en-US" dirty="0" smtClean="0"/>
              <a:t>Narrow mindedness</a:t>
            </a:r>
          </a:p>
          <a:p>
            <a:r>
              <a:rPr lang="en-US" dirty="0" smtClean="0"/>
              <a:t>Language barrier</a:t>
            </a:r>
          </a:p>
          <a:p>
            <a:r>
              <a:rPr lang="en-US" dirty="0" smtClean="0"/>
              <a:t>Poor listening</a:t>
            </a:r>
          </a:p>
          <a:p>
            <a:r>
              <a:rPr lang="en-US" dirty="0" smtClean="0"/>
              <a:t>Unclarified assumptions</a:t>
            </a:r>
          </a:p>
          <a:p>
            <a:r>
              <a:rPr lang="en-US" dirty="0" smtClean="0"/>
              <a:t>Inferiority complex</a:t>
            </a:r>
          </a:p>
          <a:p>
            <a:r>
              <a:rPr lang="en-US" dirty="0" smtClean="0"/>
              <a:t>Superiority complex</a:t>
            </a:r>
          </a:p>
          <a:p>
            <a:endParaRPr lang="en-US" dirty="0"/>
          </a:p>
        </p:txBody>
      </p:sp>
      <p:sp>
        <p:nvSpPr>
          <p:cNvPr id="5" name="Footer Placeholder 4"/>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Barriers to communication</a:t>
            </a:r>
            <a:endParaRPr lang="en-US" b="1" dirty="0">
              <a:solidFill>
                <a:srgbClr val="FF0000"/>
              </a:solidFill>
            </a:endParaRPr>
          </a:p>
        </p:txBody>
      </p:sp>
      <p:sp>
        <p:nvSpPr>
          <p:cNvPr id="5" name="Content Placeholder 4"/>
          <p:cNvSpPr>
            <a:spLocks noGrp="1"/>
          </p:cNvSpPr>
          <p:nvPr>
            <p:ph sz="half" idx="1"/>
          </p:nvPr>
        </p:nvSpPr>
        <p:spPr/>
        <p:txBody>
          <a:bodyPr/>
          <a:lstStyle/>
          <a:p>
            <a:r>
              <a:rPr lang="en-US" dirty="0" smtClean="0"/>
              <a:t>Hurried conclusions</a:t>
            </a:r>
          </a:p>
          <a:p>
            <a:r>
              <a:rPr lang="en-US" dirty="0" smtClean="0"/>
              <a:t>Jumping the gun</a:t>
            </a:r>
          </a:p>
          <a:p>
            <a:r>
              <a:rPr lang="en-US" dirty="0" smtClean="0"/>
              <a:t>Highly emotional</a:t>
            </a:r>
          </a:p>
          <a:p>
            <a:r>
              <a:rPr lang="en-US" dirty="0" smtClean="0"/>
              <a:t>Technical jargon</a:t>
            </a:r>
          </a:p>
          <a:p>
            <a:r>
              <a:rPr lang="en-US" dirty="0" smtClean="0"/>
              <a:t>Fear of superiors</a:t>
            </a:r>
          </a:p>
          <a:p>
            <a:r>
              <a:rPr lang="en-US" dirty="0" smtClean="0"/>
              <a:t>Using wrong channel</a:t>
            </a:r>
          </a:p>
          <a:p>
            <a:endParaRPr lang="en-US" dirty="0" smtClean="0"/>
          </a:p>
          <a:p>
            <a:endParaRPr lang="en-US" dirty="0"/>
          </a:p>
        </p:txBody>
      </p:sp>
      <p:sp>
        <p:nvSpPr>
          <p:cNvPr id="6" name="Content Placeholder 5"/>
          <p:cNvSpPr>
            <a:spLocks noGrp="1"/>
          </p:cNvSpPr>
          <p:nvPr>
            <p:ph sz="half" idx="2"/>
          </p:nvPr>
        </p:nvSpPr>
        <p:spPr/>
        <p:txBody>
          <a:bodyPr>
            <a:normAutofit/>
          </a:bodyPr>
          <a:lstStyle/>
          <a:p>
            <a:r>
              <a:rPr lang="en-US" dirty="0" smtClean="0"/>
              <a:t>Personal likes and dislikes</a:t>
            </a:r>
          </a:p>
          <a:p>
            <a:r>
              <a:rPr lang="en-US" dirty="0" smtClean="0"/>
              <a:t>Low self-esteem</a:t>
            </a:r>
          </a:p>
          <a:p>
            <a:r>
              <a:rPr lang="en-US" dirty="0" smtClean="0"/>
              <a:t>Status conscious</a:t>
            </a:r>
          </a:p>
          <a:p>
            <a:r>
              <a:rPr lang="en-US" dirty="0" smtClean="0"/>
              <a:t>Homonyms (Object as a noun and verb)</a:t>
            </a:r>
          </a:p>
          <a:p>
            <a:r>
              <a:rPr lang="en-US" dirty="0" smtClean="0"/>
              <a:t>Self-centeredness</a:t>
            </a:r>
          </a:p>
          <a:p>
            <a:r>
              <a:rPr lang="en-US" dirty="0" smtClean="0"/>
              <a:t>Stubborn</a:t>
            </a:r>
          </a:p>
          <a:p>
            <a:r>
              <a:rPr lang="en-US" dirty="0" smtClean="0"/>
              <a:t>defensiveness</a:t>
            </a:r>
          </a:p>
          <a:p>
            <a:endParaRPr lang="en-US" dirty="0"/>
          </a:p>
        </p:txBody>
      </p:sp>
      <p:sp>
        <p:nvSpPr>
          <p:cNvPr id="7" name="Footer Placeholder 6"/>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The 7Cs of communication</a:t>
            </a:r>
            <a:endParaRPr lang="en-US" b="1" dirty="0">
              <a:solidFill>
                <a:srgbClr val="FF0000"/>
              </a:solidFill>
            </a:endParaRPr>
          </a:p>
        </p:txBody>
      </p:sp>
      <p:sp>
        <p:nvSpPr>
          <p:cNvPr id="3" name="Content Placeholder 2"/>
          <p:cNvSpPr>
            <a:spLocks noGrp="1"/>
          </p:cNvSpPr>
          <p:nvPr>
            <p:ph sz="quarter" idx="1"/>
          </p:nvPr>
        </p:nvSpPr>
        <p:spPr/>
        <p:txBody>
          <a:bodyPr>
            <a:normAutofit lnSpcReduction="10000"/>
          </a:bodyPr>
          <a:lstStyle/>
          <a:p>
            <a:r>
              <a:rPr lang="en-US" sz="3600" b="1" dirty="0" smtClean="0"/>
              <a:t>Completeness</a:t>
            </a:r>
          </a:p>
          <a:p>
            <a:r>
              <a:rPr lang="en-US" sz="3600" b="1" dirty="0" smtClean="0"/>
              <a:t>Conciseness</a:t>
            </a:r>
          </a:p>
          <a:p>
            <a:r>
              <a:rPr lang="en-US" sz="3600" b="1" dirty="0" smtClean="0"/>
              <a:t>Considerateness</a:t>
            </a:r>
          </a:p>
          <a:p>
            <a:r>
              <a:rPr lang="en-US" sz="3600" b="1" dirty="0" smtClean="0"/>
              <a:t>Concreteness</a:t>
            </a:r>
          </a:p>
          <a:p>
            <a:r>
              <a:rPr lang="en-US" sz="3600" b="1" dirty="0" smtClean="0"/>
              <a:t>Clarity</a:t>
            </a:r>
          </a:p>
          <a:p>
            <a:r>
              <a:rPr lang="en-US" sz="3600" b="1" dirty="0" smtClean="0"/>
              <a:t>Courtesy</a:t>
            </a:r>
          </a:p>
          <a:p>
            <a:r>
              <a:rPr lang="en-US" sz="3600" b="1" dirty="0" smtClean="0"/>
              <a:t>Correctness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143000"/>
          </a:xfrm>
        </p:spPr>
        <p:txBody>
          <a:bodyPr>
            <a:normAutofit fontScale="90000"/>
          </a:bodyPr>
          <a:lstStyle/>
          <a:p>
            <a:r>
              <a:rPr lang="en-US" b="1" dirty="0" smtClean="0"/>
              <a:t/>
            </a:r>
            <a:br>
              <a:rPr lang="en-US" b="1" dirty="0" smtClean="0"/>
            </a:br>
            <a:r>
              <a:rPr lang="en-US" sz="4000" b="1" dirty="0" smtClean="0">
                <a:solidFill>
                  <a:srgbClr val="FF0000"/>
                </a:solidFill>
              </a:rPr>
              <a:t>Completeness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Have all the facts ready</a:t>
            </a:r>
          </a:p>
          <a:p>
            <a:r>
              <a:rPr lang="en-US" b="1" dirty="0" smtClean="0"/>
              <a:t>What, when, where, how, who, why</a:t>
            </a:r>
          </a:p>
          <a:p>
            <a:r>
              <a:rPr lang="en-US" b="1" dirty="0" smtClean="0"/>
              <a:t>Time, date, venue, setting.</a:t>
            </a:r>
          </a:p>
          <a:p>
            <a:r>
              <a:rPr lang="en-US" b="1" dirty="0" smtClean="0"/>
              <a:t>Give additional information if needed</a:t>
            </a:r>
          </a:p>
          <a:p>
            <a:r>
              <a:rPr lang="en-US" b="1" dirty="0" smtClean="0"/>
              <a:t>If you cannot answer, say so politely. </a:t>
            </a:r>
          </a:p>
          <a:p>
            <a:r>
              <a:rPr lang="en-US" b="1" dirty="0" smtClean="0"/>
              <a:t>Promise to get back</a:t>
            </a:r>
          </a:p>
          <a:p>
            <a:r>
              <a:rPr lang="en-US" b="1" dirty="0" smtClean="0"/>
              <a:t>Provide all information ready</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rgbClr val="FF0000"/>
                </a:solidFill>
              </a:rPr>
              <a:t>Conciseness</a:t>
            </a:r>
            <a:endParaRPr lang="en-US" sz="4400" b="1" dirty="0">
              <a:solidFill>
                <a:srgbClr val="FF0000"/>
              </a:solidFill>
            </a:endParaRPr>
          </a:p>
        </p:txBody>
      </p:sp>
      <p:sp>
        <p:nvSpPr>
          <p:cNvPr id="3" name="Content Placeholder 2"/>
          <p:cNvSpPr>
            <a:spLocks noGrp="1"/>
          </p:cNvSpPr>
          <p:nvPr>
            <p:ph sz="quarter" idx="1"/>
          </p:nvPr>
        </p:nvSpPr>
        <p:spPr/>
        <p:txBody>
          <a:bodyPr/>
          <a:lstStyle/>
          <a:p>
            <a:r>
              <a:rPr lang="en-US" dirty="0" smtClean="0"/>
              <a:t>Avoid lengthy phrases</a:t>
            </a:r>
          </a:p>
          <a:p>
            <a:r>
              <a:rPr lang="en-US" dirty="0" smtClean="0"/>
              <a:t>Eliminate wordy expressions</a:t>
            </a:r>
          </a:p>
          <a:p>
            <a:r>
              <a:rPr lang="en-US" dirty="0" smtClean="0"/>
              <a:t>At this point in time… ( now)</a:t>
            </a:r>
          </a:p>
          <a:p>
            <a:r>
              <a:rPr lang="en-US" dirty="0" smtClean="0"/>
              <a:t>Due to the fact that …. (because)</a:t>
            </a:r>
          </a:p>
          <a:p>
            <a:r>
              <a:rPr lang="en-US" dirty="0" smtClean="0"/>
              <a:t>In due course … (soon)</a:t>
            </a:r>
          </a:p>
          <a:p>
            <a:r>
              <a:rPr lang="en-US" dirty="0" smtClean="0"/>
              <a:t>Don’t overuse </a:t>
            </a:r>
            <a:r>
              <a:rPr lang="en-US" b="1" dirty="0" smtClean="0"/>
              <a:t>ADJECTIVES</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Considerate</a:t>
            </a:r>
            <a:endParaRPr lang="en-US" b="1" dirty="0">
              <a:solidFill>
                <a:srgbClr val="FF0000"/>
              </a:solidFill>
            </a:endParaRPr>
          </a:p>
        </p:txBody>
      </p:sp>
      <p:sp>
        <p:nvSpPr>
          <p:cNvPr id="3" name="Content Placeholder 2"/>
          <p:cNvSpPr>
            <a:spLocks noGrp="1"/>
          </p:cNvSpPr>
          <p:nvPr>
            <p:ph sz="quarter" idx="1"/>
          </p:nvPr>
        </p:nvSpPr>
        <p:spPr/>
        <p:txBody>
          <a:bodyPr>
            <a:normAutofit/>
          </a:bodyPr>
          <a:lstStyle/>
          <a:p>
            <a:r>
              <a:rPr lang="en-US" dirty="0" smtClean="0"/>
              <a:t>Prepare the message with the receiver in mind</a:t>
            </a:r>
          </a:p>
          <a:p>
            <a:r>
              <a:rPr lang="en-US" dirty="0" smtClean="0"/>
              <a:t>Put yourself in the receiver’s shoes, Empathy, Human touch</a:t>
            </a:r>
          </a:p>
          <a:p>
            <a:r>
              <a:rPr lang="en-US" b="1" dirty="0" smtClean="0"/>
              <a:t>You are completely off base in your proposal.(Rude)</a:t>
            </a:r>
          </a:p>
          <a:p>
            <a:r>
              <a:rPr lang="en-US" b="1" u="sng" dirty="0" smtClean="0"/>
              <a:t>We </a:t>
            </a:r>
            <a:r>
              <a:rPr lang="en-US" b="1" dirty="0" smtClean="0"/>
              <a:t>have different interpretations of the utility of the proposal. (better)</a:t>
            </a:r>
          </a:p>
          <a:p>
            <a:r>
              <a:rPr lang="en-US" dirty="0" smtClean="0"/>
              <a:t>The proposal has 3 aspects which need clarification (better)</a:t>
            </a:r>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sz="4000" b="1" dirty="0" smtClean="0"/>
              <a:t>“Love and intimacy are at the root of what makes us sick and what makes us well. More than medicine, diet, smoking, exercise—that has a greater impact”</a:t>
            </a:r>
          </a:p>
          <a:p>
            <a:endParaRPr lang="en-IN" sz="4000"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rgbClr val="FF0000"/>
                </a:solidFill>
              </a:rPr>
              <a:t>Concreteness</a:t>
            </a:r>
            <a:endParaRPr lang="en-US" sz="4400" b="1" dirty="0">
              <a:solidFill>
                <a:srgbClr val="FF0000"/>
              </a:solidFill>
            </a:endParaRPr>
          </a:p>
        </p:txBody>
      </p:sp>
      <p:sp>
        <p:nvSpPr>
          <p:cNvPr id="3" name="Content Placeholder 2"/>
          <p:cNvSpPr>
            <a:spLocks noGrp="1"/>
          </p:cNvSpPr>
          <p:nvPr>
            <p:ph sz="quarter" idx="1"/>
          </p:nvPr>
        </p:nvSpPr>
        <p:spPr/>
        <p:txBody>
          <a:bodyPr/>
          <a:lstStyle/>
          <a:p>
            <a:r>
              <a:rPr lang="en-US" b="1" dirty="0" smtClean="0"/>
              <a:t>Be specific, definite, vivid</a:t>
            </a:r>
          </a:p>
          <a:p>
            <a:r>
              <a:rPr lang="en-US" b="1" dirty="0" smtClean="0"/>
              <a:t>Use specific facts and figures if needed</a:t>
            </a:r>
          </a:p>
          <a:p>
            <a:r>
              <a:rPr lang="en-US" b="1" dirty="0" smtClean="0"/>
              <a:t>Put action in verbs</a:t>
            </a:r>
          </a:p>
          <a:p>
            <a:r>
              <a:rPr lang="en-US" b="1" dirty="0" smtClean="0"/>
              <a:t>It is shown by figures (Figures show)</a:t>
            </a:r>
          </a:p>
          <a:p>
            <a:r>
              <a:rPr lang="en-US" b="1" dirty="0" smtClean="0"/>
              <a:t>A decision has been made by the Dean (the Dean has made the decision)</a:t>
            </a:r>
          </a:p>
          <a:p>
            <a:r>
              <a:rPr lang="en-US" b="1" dirty="0" smtClean="0"/>
              <a:t>Prof. John will give consideration to the report. (Prof. John will consider the report)</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solidFill>
                  <a:srgbClr val="FF0000"/>
                </a:solidFill>
              </a:rPr>
              <a:t>Clarity</a:t>
            </a:r>
            <a:endParaRPr lang="en-US" sz="4800" b="1" dirty="0">
              <a:solidFill>
                <a:srgbClr val="FF0000"/>
              </a:solidFill>
            </a:endParaRPr>
          </a:p>
        </p:txBody>
      </p:sp>
      <p:sp>
        <p:nvSpPr>
          <p:cNvPr id="3" name="Content Placeholder 2"/>
          <p:cNvSpPr>
            <a:spLocks noGrp="1"/>
          </p:cNvSpPr>
          <p:nvPr>
            <p:ph sz="quarter" idx="1"/>
          </p:nvPr>
        </p:nvSpPr>
        <p:spPr/>
        <p:txBody>
          <a:bodyPr>
            <a:normAutofit/>
          </a:bodyPr>
          <a:lstStyle/>
          <a:p>
            <a:r>
              <a:rPr lang="en-US" sz="3200" b="1" dirty="0" smtClean="0"/>
              <a:t>Use </a:t>
            </a:r>
            <a:r>
              <a:rPr lang="en-US" sz="3200" b="1" u="sng" dirty="0" smtClean="0"/>
              <a:t>precise</a:t>
            </a:r>
            <a:r>
              <a:rPr lang="en-US" sz="3200" b="1" dirty="0" smtClean="0"/>
              <a:t>, </a:t>
            </a:r>
            <a:r>
              <a:rPr lang="en-US" sz="3200" b="1" u="sng" dirty="0" smtClean="0"/>
              <a:t>concrete</a:t>
            </a:r>
            <a:r>
              <a:rPr lang="en-US" sz="3200" b="1" dirty="0" smtClean="0"/>
              <a:t>, </a:t>
            </a:r>
            <a:r>
              <a:rPr lang="en-US" sz="3200" b="1" u="sng" dirty="0" smtClean="0"/>
              <a:t>familiar </a:t>
            </a:r>
            <a:r>
              <a:rPr lang="en-US" sz="3200" b="1" dirty="0" smtClean="0"/>
              <a:t>words</a:t>
            </a:r>
          </a:p>
          <a:p>
            <a:r>
              <a:rPr lang="en-US" sz="3200" b="1" dirty="0" smtClean="0"/>
              <a:t>Expand abbreviations (don’t assume)</a:t>
            </a:r>
          </a:p>
          <a:p>
            <a:r>
              <a:rPr lang="en-US" sz="3200" b="1" dirty="0" smtClean="0"/>
              <a:t>Use 17-20 words in a sentence</a:t>
            </a:r>
          </a:p>
          <a:p>
            <a:r>
              <a:rPr lang="en-US" sz="3200" b="1" dirty="0" smtClean="0"/>
              <a:t>3-30 words also okay</a:t>
            </a:r>
          </a:p>
          <a:p>
            <a:r>
              <a:rPr lang="en-US" sz="3200" b="1" dirty="0" smtClean="0"/>
              <a:t>Put main ideas first.</a:t>
            </a:r>
          </a:p>
          <a:p>
            <a:r>
              <a:rPr lang="en-US" sz="3200" b="1" dirty="0" smtClean="0"/>
              <a:t>Mixture of complex and simple sentences.</a:t>
            </a:r>
          </a:p>
          <a:p>
            <a:endParaRPr lang="en-US" sz="32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rgbClr val="FF0000"/>
                </a:solidFill>
              </a:rPr>
              <a:t>Courtesy</a:t>
            </a:r>
            <a:endParaRPr lang="en-US" sz="4400" b="1" dirty="0">
              <a:solidFill>
                <a:srgbClr val="FF0000"/>
              </a:solidFill>
            </a:endParaRPr>
          </a:p>
        </p:txBody>
      </p:sp>
      <p:sp>
        <p:nvSpPr>
          <p:cNvPr id="3" name="Content Placeholder 2"/>
          <p:cNvSpPr>
            <a:spLocks noGrp="1"/>
          </p:cNvSpPr>
          <p:nvPr>
            <p:ph sz="quarter" idx="1"/>
          </p:nvPr>
        </p:nvSpPr>
        <p:spPr/>
        <p:txBody>
          <a:bodyPr>
            <a:normAutofit/>
          </a:bodyPr>
          <a:lstStyle/>
          <a:p>
            <a:r>
              <a:rPr lang="en-US" b="1" dirty="0" smtClean="0"/>
              <a:t>Be polite and respectful of others</a:t>
            </a:r>
          </a:p>
          <a:p>
            <a:r>
              <a:rPr lang="en-US" b="1" dirty="0" smtClean="0"/>
              <a:t>Gender, age, color, region, religion, race, caste, community, sexual orientation</a:t>
            </a:r>
          </a:p>
          <a:p>
            <a:r>
              <a:rPr lang="en-US" b="1" dirty="0" smtClean="0"/>
              <a:t>Use expressions that show respect</a:t>
            </a:r>
          </a:p>
          <a:p>
            <a:r>
              <a:rPr lang="en-US" b="1" dirty="0" smtClean="0"/>
              <a:t>Wait for your chance to speak</a:t>
            </a:r>
          </a:p>
          <a:p>
            <a:r>
              <a:rPr lang="en-US" b="1" dirty="0" smtClean="0"/>
              <a:t>Politeness begets politeness </a:t>
            </a:r>
          </a:p>
          <a:p>
            <a:r>
              <a:rPr lang="en-US" b="1" dirty="0" smtClean="0"/>
              <a:t>Thank generously</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Apologize for intentional and un intentional  mistakes</a:t>
            </a:r>
          </a:p>
          <a:p>
            <a:r>
              <a:rPr lang="en-US" dirty="0" smtClean="0"/>
              <a:t>Answer promptly within 24 hours</a:t>
            </a:r>
          </a:p>
          <a:p>
            <a:r>
              <a:rPr lang="en-US" dirty="0" smtClean="0"/>
              <a:t>Acknowledge if there is delay</a:t>
            </a:r>
          </a:p>
          <a:p>
            <a:r>
              <a:rPr lang="en-US" dirty="0" smtClean="0"/>
              <a:t>Empathize</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rPr>
              <a:t>Correctness</a:t>
            </a:r>
            <a:endParaRPr lang="en-US" sz="4000" b="1" dirty="0">
              <a:solidFill>
                <a:srgbClr val="FF0000"/>
              </a:solidFill>
            </a:endParaRPr>
          </a:p>
        </p:txBody>
      </p:sp>
      <p:sp>
        <p:nvSpPr>
          <p:cNvPr id="3" name="Content Placeholder 2"/>
          <p:cNvSpPr>
            <a:spLocks noGrp="1"/>
          </p:cNvSpPr>
          <p:nvPr>
            <p:ph sz="quarter" idx="1"/>
          </p:nvPr>
        </p:nvSpPr>
        <p:spPr/>
        <p:txBody>
          <a:bodyPr/>
          <a:lstStyle/>
          <a:p>
            <a:r>
              <a:rPr lang="en-US" dirty="0" smtClean="0"/>
              <a:t>Proper grammar, punctuation, spelling</a:t>
            </a:r>
          </a:p>
          <a:p>
            <a:r>
              <a:rPr lang="en-US" dirty="0" smtClean="0"/>
              <a:t>Check accuracy of facts, figures</a:t>
            </a:r>
          </a:p>
          <a:p>
            <a:r>
              <a:rPr lang="en-US" dirty="0" smtClean="0"/>
              <a:t>Avoid slang (ain’t … is not)</a:t>
            </a:r>
          </a:p>
          <a:p>
            <a:r>
              <a:rPr lang="en-US" dirty="0" smtClean="0"/>
              <a:t>Ask another person to check your draft for feedback</a:t>
            </a:r>
          </a:p>
          <a:p>
            <a:r>
              <a:rPr lang="en-US" dirty="0" smtClean="0"/>
              <a:t>Timeliness is useful</a:t>
            </a:r>
          </a:p>
          <a:p>
            <a:r>
              <a:rPr lang="en-US" dirty="0" smtClean="0"/>
              <a:t>Be sure of the correctness of the information</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Autofit/>
          </a:bodyPr>
          <a:lstStyle/>
          <a:p>
            <a:r>
              <a:rPr lang="en-US" sz="2400" b="1" dirty="0" smtClean="0">
                <a:solidFill>
                  <a:srgbClr val="FF0000"/>
                </a:solidFill>
              </a:rPr>
              <a:t>10 commandments of American Management Association</a:t>
            </a:r>
            <a:endParaRPr lang="en-US" sz="2400" b="1" dirty="0">
              <a:solidFill>
                <a:srgbClr val="FF0000"/>
              </a:solidFill>
            </a:endParaRPr>
          </a:p>
        </p:txBody>
      </p:sp>
      <p:sp>
        <p:nvSpPr>
          <p:cNvPr id="3" name="Content Placeholder 2"/>
          <p:cNvSpPr>
            <a:spLocks noGrp="1"/>
          </p:cNvSpPr>
          <p:nvPr>
            <p:ph sz="quarter" idx="1"/>
          </p:nvPr>
        </p:nvSpPr>
        <p:spPr>
          <a:xfrm>
            <a:off x="301752" y="1527048"/>
            <a:ext cx="8503920" cy="5178552"/>
          </a:xfrm>
        </p:spPr>
        <p:txBody>
          <a:bodyPr>
            <a:noAutofit/>
          </a:bodyPr>
          <a:lstStyle/>
          <a:p>
            <a:pPr marL="514350" indent="-514350">
              <a:buFont typeface="+mj-lt"/>
              <a:buAutoNum type="arabicPeriod"/>
            </a:pPr>
            <a:r>
              <a:rPr lang="en-US" sz="3400" dirty="0" smtClean="0"/>
              <a:t>Seek to clarify ideas before communicating</a:t>
            </a:r>
          </a:p>
          <a:p>
            <a:pPr marL="514350" indent="-514350">
              <a:buFont typeface="+mj-lt"/>
              <a:buAutoNum type="arabicPeriod"/>
            </a:pPr>
            <a:r>
              <a:rPr lang="en-US" sz="3400" dirty="0" smtClean="0"/>
              <a:t>Examine the true purpose</a:t>
            </a:r>
          </a:p>
          <a:p>
            <a:pPr marL="514350" indent="-514350">
              <a:buFont typeface="+mj-lt"/>
              <a:buAutoNum type="arabicPeriod"/>
            </a:pPr>
            <a:r>
              <a:rPr lang="en-US" sz="3400" dirty="0" smtClean="0"/>
              <a:t>Consider the total, physical, human setting</a:t>
            </a:r>
          </a:p>
          <a:p>
            <a:pPr marL="514350" indent="-514350">
              <a:buFont typeface="+mj-lt"/>
              <a:buAutoNum type="arabicPeriod"/>
            </a:pPr>
            <a:r>
              <a:rPr lang="en-US" sz="3400" dirty="0" smtClean="0"/>
              <a:t>Consult with others, where appropriate in planning communication</a:t>
            </a:r>
          </a:p>
          <a:p>
            <a:pPr marL="514350" indent="-514350">
              <a:buFont typeface="+mj-lt"/>
              <a:buAutoNum type="arabicPeriod"/>
            </a:pPr>
            <a:r>
              <a:rPr lang="en-US" sz="3400" dirty="0" smtClean="0"/>
              <a:t>Be mindful of overtones as well as basic content of message</a:t>
            </a:r>
          </a:p>
          <a:p>
            <a:pPr>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buNone/>
            </a:pPr>
            <a:r>
              <a:rPr lang="en-US" dirty="0" smtClean="0"/>
              <a:t>6. Take opportunity when it arises to convey something of help or value to the receiver</a:t>
            </a:r>
          </a:p>
          <a:p>
            <a:pPr marL="514350" indent="-514350">
              <a:buAutoNum type="arabicPeriod" startAt="7"/>
            </a:pPr>
            <a:r>
              <a:rPr lang="en-US" dirty="0" smtClean="0"/>
              <a:t>Follow up your communication</a:t>
            </a:r>
          </a:p>
          <a:p>
            <a:pPr marL="514350" indent="-514350">
              <a:buAutoNum type="arabicPeriod" startAt="7"/>
            </a:pPr>
            <a:r>
              <a:rPr lang="en-US" dirty="0" smtClean="0"/>
              <a:t> Communicate for tomorrow as well as for today</a:t>
            </a:r>
          </a:p>
          <a:p>
            <a:pPr marL="514350" indent="-514350">
              <a:buAutoNum type="arabicPeriod" startAt="7"/>
            </a:pPr>
            <a:r>
              <a:rPr lang="en-US" dirty="0" smtClean="0"/>
              <a:t>Be sure your actions support your communication</a:t>
            </a:r>
          </a:p>
          <a:p>
            <a:pPr marL="514350" indent="-514350">
              <a:buAutoNum type="arabicPeriod" startAt="7"/>
            </a:pPr>
            <a:r>
              <a:rPr lang="en-US" dirty="0" smtClean="0"/>
              <a:t>Seek not only to be understood, but also to understand.</a:t>
            </a:r>
          </a:p>
          <a:p>
            <a:pPr marL="514350" indent="-514350">
              <a:buAutoNum type="arabicPeriod" startAt="7"/>
            </a:pPr>
            <a:endParaRPr lang="en-US" dirty="0" smtClean="0"/>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sz="quarter" idx="1"/>
          </p:nvPr>
        </p:nvSpPr>
        <p:spPr/>
        <p:txBody>
          <a:bodyPr/>
          <a:lstStyle/>
          <a:p>
            <a:r>
              <a:rPr lang="en-US" dirty="0" smtClean="0"/>
              <a:t>Attentiveness while talking and listening</a:t>
            </a:r>
          </a:p>
          <a:p>
            <a:r>
              <a:rPr lang="en-US" dirty="0" smtClean="0"/>
              <a:t>Objectivity – don’t be emotional, prejudiced, partial.</a:t>
            </a:r>
          </a:p>
          <a:p>
            <a:r>
              <a:rPr lang="en-US" dirty="0" smtClean="0"/>
              <a:t>Use grapevine strategically</a:t>
            </a:r>
          </a:p>
          <a:p>
            <a:r>
              <a:rPr lang="en-US" dirty="0" smtClean="0"/>
              <a:t>Feedback: Ask questions, take feedback, ask for improvements, 2-way communication.</a:t>
            </a:r>
          </a:p>
          <a:p>
            <a:r>
              <a:rPr lang="en-US" dirty="0" smtClean="0"/>
              <a:t>Body language (posture, gesture, eye contact, polite, considerate tone)</a:t>
            </a:r>
          </a:p>
          <a:p>
            <a:endParaRPr lang="en-US" dirty="0" smtClean="0"/>
          </a:p>
          <a:p>
            <a:pPr>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301752" y="1527048"/>
            <a:ext cx="8613648" cy="4572000"/>
          </a:xfrm>
        </p:spPr>
        <p:txBody>
          <a:bodyPr/>
          <a:lstStyle/>
          <a:p>
            <a:r>
              <a:rPr lang="en-US" dirty="0" smtClean="0"/>
              <a:t>Elimination of noise– try to reduce physical and psychological noise</a:t>
            </a:r>
          </a:p>
          <a:p>
            <a:r>
              <a:rPr lang="en-US" dirty="0" smtClean="0"/>
              <a:t>Synergy– create Synergetic environment of trust, cooperation. Open cooperation.</a:t>
            </a:r>
          </a:p>
          <a:p>
            <a:r>
              <a:rPr lang="en-US" dirty="0" smtClean="0"/>
              <a:t>Institution is greater than individual</a:t>
            </a:r>
          </a:p>
          <a:p>
            <a:r>
              <a:rPr lang="en-US" dirty="0" smtClean="0"/>
              <a:t>Strengthen communication flow </a:t>
            </a:r>
          </a:p>
          <a:p>
            <a:r>
              <a:rPr lang="en-US" dirty="0" smtClean="0"/>
              <a:t>Proper media (face to face, phone, email, fax, letters, </a:t>
            </a:r>
            <a:r>
              <a:rPr lang="en-US" dirty="0" err="1" smtClean="0"/>
              <a:t>whatsapp</a:t>
            </a:r>
            <a:r>
              <a:rPr lang="en-US" dirty="0" smtClean="0"/>
              <a:t>, twitter, </a:t>
            </a:r>
            <a:r>
              <a:rPr lang="en-US" dirty="0" err="1" smtClean="0"/>
              <a:t>facebook</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Encourage open communication </a:t>
            </a:r>
          </a:p>
          <a:p>
            <a:r>
              <a:rPr lang="en-US" dirty="0" smtClean="0"/>
              <a:t>Have an open door policy</a:t>
            </a:r>
          </a:p>
          <a:p>
            <a:r>
              <a:rPr lang="en-US" dirty="0" smtClean="0"/>
              <a:t>MBWA (Management By Walking Around)</a:t>
            </a:r>
          </a:p>
          <a:p>
            <a:r>
              <a:rPr lang="en-US" dirty="0" smtClean="0"/>
              <a:t>Do subordinates approach you to discuss their problems?</a:t>
            </a:r>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301625" y="228600"/>
            <a:ext cx="8504238" cy="5870575"/>
          </a:xfrm>
        </p:spPr>
        <p:txBody>
          <a:bodyPr>
            <a:normAutofit fontScale="85000" lnSpcReduction="20000"/>
          </a:bodyPr>
          <a:lstStyle/>
          <a:p>
            <a:endParaRPr lang="en-IN" dirty="0" smtClean="0"/>
          </a:p>
          <a:p>
            <a:endParaRPr lang="en-IN" dirty="0"/>
          </a:p>
          <a:p>
            <a:endParaRPr lang="en-IN" dirty="0" smtClean="0"/>
          </a:p>
          <a:p>
            <a:r>
              <a:rPr lang="en-US" sz="3900" b="1" dirty="0"/>
              <a:t>“Constantly talking isn't necessarily communicating.” </a:t>
            </a:r>
          </a:p>
          <a:p>
            <a:endParaRPr lang="en-US" sz="3900" b="1" dirty="0"/>
          </a:p>
          <a:p>
            <a:r>
              <a:rPr lang="en-US" sz="3900" b="1" dirty="0"/>
              <a:t>Life is made up, not of great sacrifices or duties, but of little things, in which smiles and kindness, and small obligations given habitually, are what preserve the heart and secure comfort. </a:t>
            </a:r>
            <a:r>
              <a:rPr lang="en-US" sz="3900" b="1" dirty="0" err="1">
                <a:hlinkClick r:id="rId2"/>
              </a:rPr>
              <a:t>Humphry</a:t>
            </a:r>
            <a:r>
              <a:rPr lang="en-US" sz="3900" b="1" dirty="0">
                <a:hlinkClick r:id="rId2"/>
              </a:rPr>
              <a:t> Davy</a:t>
            </a:r>
            <a:endParaRPr lang="en-IN" sz="3500" dirty="0"/>
          </a:p>
        </p:txBody>
      </p:sp>
      <p:sp>
        <p:nvSpPr>
          <p:cNvPr id="3" name="Footer Placeholder 2"/>
          <p:cNvSpPr>
            <a:spLocks noGrp="1"/>
          </p:cNvSpPr>
          <p:nvPr>
            <p:ph type="ftr" sz="quarter" idx="11"/>
          </p:nvPr>
        </p:nvSpPr>
        <p:spPr/>
        <p:txBody>
          <a:bodyPr/>
          <a:lstStyle/>
          <a:p>
            <a:r>
              <a:rPr lang="en-US" smtClean="0"/>
              <a:t>Dr. T. Sunand Emmanuel</a:t>
            </a:r>
            <a:endParaRPr lang="en-US" dirty="0"/>
          </a:p>
        </p:txBody>
      </p:sp>
    </p:spTree>
    <p:extLst>
      <p:ext uri="{BB962C8B-B14F-4D97-AF65-F5344CB8AC3E}">
        <p14:creationId xmlns="" xmlns:p14="http://schemas.microsoft.com/office/powerpoint/2010/main" val="24638231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2800" b="1" dirty="0" smtClean="0">
                <a:solidFill>
                  <a:srgbClr val="FF0000"/>
                </a:solidFill>
              </a:rPr>
              <a:t>This PPT is </a:t>
            </a:r>
            <a:r>
              <a:rPr lang="en-IN" sz="2800" b="1" u="sng" dirty="0" smtClean="0">
                <a:solidFill>
                  <a:srgbClr val="FF0000"/>
                </a:solidFill>
              </a:rPr>
              <a:t>dedicated to my teachers</a:t>
            </a:r>
            <a:r>
              <a:rPr lang="en-IN" sz="2800" b="1" dirty="0" smtClean="0">
                <a:solidFill>
                  <a:srgbClr val="FF0000"/>
                </a:solidFill>
              </a:rPr>
              <a:t>......</a:t>
            </a:r>
            <a:endParaRPr lang="en-IN" sz="2800" b="1" dirty="0">
              <a:solidFill>
                <a:srgbClr val="FF0000"/>
              </a:solidFill>
            </a:endParaRPr>
          </a:p>
        </p:txBody>
      </p:sp>
      <p:sp>
        <p:nvSpPr>
          <p:cNvPr id="2" name="Footer Placeholder 1"/>
          <p:cNvSpPr>
            <a:spLocks noGrp="1"/>
          </p:cNvSpPr>
          <p:nvPr>
            <p:ph type="ftr" sz="quarter" idx="11"/>
          </p:nvPr>
        </p:nvSpPr>
        <p:spPr/>
        <p:txBody>
          <a:bodyPr/>
          <a:lstStyle/>
          <a:p>
            <a:r>
              <a:rPr lang="en-IN" smtClean="0"/>
              <a:t>Dr. T. Sunand Emmanuel</a:t>
            </a:r>
            <a:endParaRPr lang="en-US"/>
          </a:p>
        </p:txBody>
      </p:sp>
      <p:sp>
        <p:nvSpPr>
          <p:cNvPr id="4" name="Content Placeholder 3"/>
          <p:cNvSpPr>
            <a:spLocks noGrp="1"/>
          </p:cNvSpPr>
          <p:nvPr>
            <p:ph sz="quarter" idx="1"/>
          </p:nvPr>
        </p:nvSpPr>
        <p:spPr/>
        <p:txBody>
          <a:bodyPr>
            <a:normAutofit fontScale="92500"/>
          </a:bodyPr>
          <a:lstStyle/>
          <a:p>
            <a:r>
              <a:rPr lang="en-IN" sz="5400" b="1" dirty="0" smtClean="0">
                <a:solidFill>
                  <a:srgbClr val="FF0000"/>
                </a:solidFill>
              </a:rPr>
              <a:t>Prof. Mark L. Knapp</a:t>
            </a:r>
          </a:p>
          <a:p>
            <a:pPr>
              <a:buNone/>
            </a:pPr>
            <a:endParaRPr lang="en-IN" sz="5400" dirty="0" smtClean="0">
              <a:solidFill>
                <a:srgbClr val="FF0000"/>
              </a:solidFill>
            </a:endParaRPr>
          </a:p>
          <a:p>
            <a:r>
              <a:rPr lang="en-IN" sz="5400" b="1" dirty="0" smtClean="0">
                <a:solidFill>
                  <a:srgbClr val="FF0000"/>
                </a:solidFill>
              </a:rPr>
              <a:t>Prof. Brian H. Spitzberg</a:t>
            </a:r>
          </a:p>
          <a:p>
            <a:endParaRPr lang="en-IN" sz="4800" dirty="0" smtClean="0">
              <a:solidFill>
                <a:srgbClr val="FF0000"/>
              </a:solidFill>
            </a:endParaRPr>
          </a:p>
          <a:p>
            <a:r>
              <a:rPr lang="en-IN" sz="5400" b="1" dirty="0" smtClean="0">
                <a:solidFill>
                  <a:srgbClr val="FF0000"/>
                </a:solidFill>
              </a:rPr>
              <a:t>Prof. Joseph A </a:t>
            </a:r>
            <a:r>
              <a:rPr lang="en-IN" sz="5400" b="1" dirty="0" err="1" smtClean="0">
                <a:solidFill>
                  <a:srgbClr val="FF0000"/>
                </a:solidFill>
              </a:rPr>
              <a:t>DeVito</a:t>
            </a:r>
            <a:endParaRPr lang="en-IN" sz="5400" b="1"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ctr">
              <a:buNone/>
            </a:pPr>
            <a:endParaRPr lang="en-IN" dirty="0" smtClean="0"/>
          </a:p>
          <a:p>
            <a:pPr algn="ctr">
              <a:buNone/>
            </a:pPr>
            <a:endParaRPr lang="en-IN" dirty="0" smtClean="0"/>
          </a:p>
          <a:p>
            <a:pPr algn="ctr">
              <a:buNone/>
            </a:pPr>
            <a:endParaRPr lang="en-IN" dirty="0" smtClean="0"/>
          </a:p>
          <a:p>
            <a:pPr algn="ctr">
              <a:buNone/>
            </a:pPr>
            <a:r>
              <a:rPr lang="en-IN" sz="4400" b="1" dirty="0" smtClean="0"/>
              <a:t>Thank you</a:t>
            </a:r>
            <a:endParaRPr lang="en-IN" sz="44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Autofit/>
          </a:bodyPr>
          <a:lstStyle/>
          <a:p>
            <a:r>
              <a:rPr lang="en-US" sz="3200" b="1" dirty="0" smtClean="0"/>
              <a:t>“You can talk with someone for years, everyday, and still, it won't mean as much as what you can have when you sit in front of someone, not saying a word, yet you feel that person with your heart, you feel like you have known the person for forever.... connections are made with the heart, not the tongue.”</a:t>
            </a:r>
            <a:endParaRPr lang="en-US" sz="3200" b="1"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
            </a:r>
            <a:br>
              <a:rPr lang="en-US" u="sng" dirty="0" smtClean="0"/>
            </a:br>
            <a:endParaRPr lang="en-US" u="sng" dirty="0"/>
          </a:p>
        </p:txBody>
      </p:sp>
      <p:sp>
        <p:nvSpPr>
          <p:cNvPr id="3" name="Content Placeholder 2"/>
          <p:cNvSpPr>
            <a:spLocks noGrp="1"/>
          </p:cNvSpPr>
          <p:nvPr>
            <p:ph sz="quarter" idx="1"/>
          </p:nvPr>
        </p:nvSpPr>
        <p:spPr/>
        <p:txBody>
          <a:bodyPr>
            <a:normAutofit fontScale="92500" lnSpcReduction="10000"/>
          </a:bodyPr>
          <a:lstStyle/>
          <a:p>
            <a:r>
              <a:rPr lang="en-US" sz="3200" b="1" dirty="0" smtClean="0"/>
              <a:t>“Oh the comfort, the inexpressible comfort of feeling safe with a person, having neither to weigh thoughts nor measure words, but pouring them all right out, just as they are -- chaff and grain together -- certain that a faithful hand will take and sift them, keep what is worth keeping, and with the breath of kindness blow the rest away.” </a:t>
            </a:r>
            <a:r>
              <a:rPr lang="en-US" dirty="0" smtClean="0"/>
              <a:t/>
            </a:r>
            <a:br>
              <a:rPr lang="en-US" dirty="0" smtClean="0"/>
            </a:b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Assumptions are the termites of relationships.</a:t>
            </a:r>
          </a:p>
          <a:p>
            <a:r>
              <a:rPr lang="en-US" b="1" dirty="0" smtClean="0"/>
              <a:t>“Don't use words too big for the subject. Don't say infinitely when you mean very; otherwise you'll have no word left when you want to talk about something really infinite.” </a:t>
            </a:r>
          </a:p>
          <a:p>
            <a:r>
              <a:rPr lang="en-US" b="1" dirty="0" smtClean="0"/>
              <a:t>“The single biggest problem with communication is the illusion that it has taken place.” ― </a:t>
            </a:r>
            <a:r>
              <a:rPr lang="en-US" b="1" dirty="0" smtClean="0">
                <a:hlinkClick r:id="rId2" action="ppaction://hlinkfile"/>
              </a:rPr>
              <a:t>George Bernard Shaw</a:t>
            </a:r>
            <a:endParaRPr lang="en-US" b="1" dirty="0" smtClean="0"/>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77500" lnSpcReduction="20000"/>
          </a:bodyPr>
          <a:lstStyle/>
          <a:p>
            <a:r>
              <a:rPr lang="en-US" sz="4000" b="1" dirty="0" smtClean="0"/>
              <a:t>“Constantly talking isn't necessarily communicating.” </a:t>
            </a:r>
          </a:p>
          <a:p>
            <a:endParaRPr lang="en-US" sz="4000" b="1" dirty="0"/>
          </a:p>
          <a:p>
            <a:r>
              <a:rPr lang="en-US" sz="3900" b="1" dirty="0" smtClean="0"/>
              <a:t>Life is made up, not of great sacrifices or duties, but of little things, in which smiles and kindness, and small obligations given habitually, are what preserve the heart and secure comfort. </a:t>
            </a:r>
            <a:r>
              <a:rPr lang="en-US" sz="3900" b="1" dirty="0" err="1" smtClean="0">
                <a:hlinkClick r:id="rId2"/>
              </a:rPr>
              <a:t>Humphry</a:t>
            </a:r>
            <a:r>
              <a:rPr lang="en-US" sz="3900" b="1" dirty="0" smtClean="0">
                <a:hlinkClick r:id="rId2"/>
              </a:rPr>
              <a:t> Davy</a:t>
            </a:r>
            <a:r>
              <a:rPr lang="en-US" sz="3900" b="1" dirty="0" smtClean="0"/>
              <a:t/>
            </a:r>
            <a:br>
              <a:rPr lang="en-US" sz="3900" b="1" dirty="0" smtClean="0"/>
            </a:br>
            <a:endParaRPr lang="en-US" sz="3900" b="1"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T. Sunand Emmanuel</a:t>
            </a:r>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1892</Words>
  <Application>Microsoft Office PowerPoint</Application>
  <PresentationFormat>On-screen Show (4:3)</PresentationFormat>
  <Paragraphs>286</Paragraphs>
  <Slides>51</Slides>
  <Notes>0</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Custom Design</vt:lpstr>
      <vt:lpstr>Civic</vt:lpstr>
      <vt:lpstr>Communication Establishing a Common ground</vt:lpstr>
      <vt:lpstr>Slide 2</vt:lpstr>
      <vt:lpstr> Communication and Health </vt:lpstr>
      <vt:lpstr>Slide 4</vt:lpstr>
      <vt:lpstr>Slide 5</vt:lpstr>
      <vt:lpstr>Slide 6</vt:lpstr>
      <vt:lpstr> </vt:lpstr>
      <vt:lpstr>Slide 8</vt:lpstr>
      <vt:lpstr>Slide 9</vt:lpstr>
      <vt:lpstr>Definitions</vt:lpstr>
      <vt:lpstr>Slide 11</vt:lpstr>
      <vt:lpstr>Slide 12</vt:lpstr>
      <vt:lpstr>Slide 13</vt:lpstr>
      <vt:lpstr>Slide 14</vt:lpstr>
      <vt:lpstr>Slide 15</vt:lpstr>
      <vt:lpstr>Slide 16</vt:lpstr>
      <vt:lpstr>Indian Perspective of communication</vt:lpstr>
      <vt:lpstr> Linear/transmission model of communication </vt:lpstr>
      <vt:lpstr>Transmission model of communication</vt:lpstr>
      <vt:lpstr>Slide 20</vt:lpstr>
      <vt:lpstr>INTERACTIVE Model (Wilbur Schramm)</vt:lpstr>
      <vt:lpstr>Interactive model of communication</vt:lpstr>
      <vt:lpstr>Shared experiences</vt:lpstr>
      <vt:lpstr>Transactional Model (David Barnlund)</vt:lpstr>
      <vt:lpstr>TRANSACTIONAL MODEL</vt:lpstr>
      <vt:lpstr>Slide 26</vt:lpstr>
      <vt:lpstr>Lasswell’s 5 Questions</vt:lpstr>
      <vt:lpstr>Barnlund’s 6 persons</vt:lpstr>
      <vt:lpstr>Barriers</vt:lpstr>
      <vt:lpstr>           Physical barriers </vt:lpstr>
      <vt:lpstr>Physiological </vt:lpstr>
      <vt:lpstr>     Semantic </vt:lpstr>
      <vt:lpstr>Socio-psychological </vt:lpstr>
      <vt:lpstr>Some other barriers</vt:lpstr>
      <vt:lpstr>Barriers to communication</vt:lpstr>
      <vt:lpstr>The 7Cs of communication</vt:lpstr>
      <vt:lpstr> Completeness </vt:lpstr>
      <vt:lpstr>Conciseness</vt:lpstr>
      <vt:lpstr>Considerate</vt:lpstr>
      <vt:lpstr>Concreteness</vt:lpstr>
      <vt:lpstr>Clarity</vt:lpstr>
      <vt:lpstr>Courtesy</vt:lpstr>
      <vt:lpstr>Slide 43</vt:lpstr>
      <vt:lpstr>Correctness</vt:lpstr>
      <vt:lpstr>10 commandments of American Management Association</vt:lpstr>
      <vt:lpstr>Slide 46</vt:lpstr>
      <vt:lpstr>Other features</vt:lpstr>
      <vt:lpstr>Slide 48</vt:lpstr>
      <vt:lpstr>Slide 49</vt:lpstr>
      <vt:lpstr>This PPT is dedicated to my teachers......</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Communication—Establishing a Common ground</dc:title>
  <dc:creator>USER</dc:creator>
  <cp:lastModifiedBy>hss</cp:lastModifiedBy>
  <cp:revision>71</cp:revision>
  <dcterms:created xsi:type="dcterms:W3CDTF">2012-08-24T12:51:38Z</dcterms:created>
  <dcterms:modified xsi:type="dcterms:W3CDTF">2022-05-10T07:32:10Z</dcterms:modified>
</cp:coreProperties>
</file>