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1" r:id="rId3"/>
    <p:sldId id="262" r:id="rId4"/>
    <p:sldId id="257" r:id="rId5"/>
    <p:sldId id="266" r:id="rId6"/>
    <p:sldId id="258" r:id="rId7"/>
    <p:sldId id="267" r:id="rId8"/>
    <p:sldId id="259" r:id="rId9"/>
    <p:sldId id="271" r:id="rId10"/>
    <p:sldId id="272" r:id="rId11"/>
    <p:sldId id="268" r:id="rId12"/>
    <p:sldId id="269" r:id="rId13"/>
    <p:sldId id="273" r:id="rId14"/>
    <p:sldId id="274" r:id="rId15"/>
    <p:sldId id="275" r:id="rId16"/>
    <p:sldId id="276" r:id="rId17"/>
    <p:sldId id="277" r:id="rId18"/>
    <p:sldId id="278" r:id="rId19"/>
    <p:sldId id="279" r:id="rId20"/>
    <p:sldId id="281" r:id="rId21"/>
    <p:sldId id="282" r:id="rId22"/>
    <p:sldId id="283" r:id="rId23"/>
    <p:sldId id="285" r:id="rId24"/>
    <p:sldId id="280" r:id="rId25"/>
    <p:sldId id="302" r:id="rId26"/>
    <p:sldId id="286" r:id="rId27"/>
    <p:sldId id="303" r:id="rId28"/>
    <p:sldId id="287" r:id="rId29"/>
    <p:sldId id="293" r:id="rId30"/>
    <p:sldId id="288" r:id="rId31"/>
    <p:sldId id="289" r:id="rId32"/>
    <p:sldId id="290" r:id="rId33"/>
    <p:sldId id="291" r:id="rId34"/>
    <p:sldId id="292" r:id="rId35"/>
    <p:sldId id="294" r:id="rId36"/>
    <p:sldId id="304" r:id="rId37"/>
    <p:sldId id="295" r:id="rId38"/>
    <p:sldId id="305" r:id="rId39"/>
    <p:sldId id="296" r:id="rId40"/>
    <p:sldId id="300" r:id="rId41"/>
    <p:sldId id="301" r:id="rId42"/>
    <p:sldId id="297" r:id="rId43"/>
    <p:sldId id="299" r:id="rId44"/>
    <p:sldId id="298" r:id="rId45"/>
    <p:sldId id="270" r:id="rId46"/>
    <p:sldId id="26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1ED87-AF4D-4EB6-98BD-AC47DEEF5A1C}" type="datetimeFigureOut">
              <a:rPr lang="en-IN" smtClean="0"/>
              <a:pPr/>
              <a:t>07-09-2022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01D32B-F821-47EE-9332-D99CE180D0E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DBD1E96-5767-4ED8-AFEE-395713EB27BF}" type="datetime1">
              <a:rPr lang="en-IN" smtClean="0"/>
              <a:pPr/>
              <a:t>07-09-2022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08DD4-9980-4111-B5AF-16474A653072}" type="datetime1">
              <a:rPr lang="en-IN" smtClean="0"/>
              <a:pPr/>
              <a:t>07-09-2022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841AE7-4F2D-4DEA-AAE1-E6805B055037}" type="datetime1">
              <a:rPr lang="en-IN" smtClean="0"/>
              <a:pPr/>
              <a:t>07-09-2022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13E005-DF6E-4EA8-86FC-6142BE6EDAF8}" type="datetime1">
              <a:rPr lang="en-IN" smtClean="0"/>
              <a:pPr/>
              <a:t>07-09-2022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B23607-7611-4F98-8C0E-08FCE15175F9}" type="datetime1">
              <a:rPr lang="en-IN" smtClean="0"/>
              <a:pPr/>
              <a:t>07-09-2022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8E4218-9931-4376-B9E9-A75211088E68}" type="datetime1">
              <a:rPr lang="en-IN" smtClean="0"/>
              <a:pPr/>
              <a:t>07-09-2022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BA2352-E01F-474D-A8DE-E38CC196AF71}" type="datetime1">
              <a:rPr lang="en-IN" smtClean="0"/>
              <a:pPr/>
              <a:t>07-09-2022</a:t>
            </a:fld>
            <a:endParaRPr lang="en-IN"/>
          </a:p>
        </p:txBody>
      </p:sp>
      <p:sp>
        <p:nvSpPr>
          <p:cNvPr id="8" name="Footer Placeholder 7"/>
          <p:cNvSpPr>
            <a:spLocks noGrp="1"/>
          </p:cNvSpPr>
          <p:nvPr>
            <p:ph type="ftr" sz="quarter" idx="11"/>
          </p:nvPr>
        </p:nvSpPr>
        <p:spPr/>
        <p:txBody>
          <a:bodyPr/>
          <a:lstStyle/>
          <a:p>
            <a:r>
              <a:rPr lang="en-IN" smtClean="0"/>
              <a:t>Dr. T. Sunand Emmanuel</a:t>
            </a:r>
            <a:endParaRPr lang="en-IN"/>
          </a:p>
        </p:txBody>
      </p:sp>
      <p:sp>
        <p:nvSpPr>
          <p:cNvPr id="9" name="Slide Number Placeholder 8"/>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5EAFEE-ECF1-4060-B6C9-02BD2C3553E1}" type="datetime1">
              <a:rPr lang="en-IN" smtClean="0"/>
              <a:pPr/>
              <a:t>07-09-2022</a:t>
            </a:fld>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sp>
        <p:nvSpPr>
          <p:cNvPr id="5" name="Slide Number Placeholder 4"/>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F9B5-8939-47AD-B9B0-DB249834A927}" type="datetime1">
              <a:rPr lang="en-IN" smtClean="0"/>
              <a:pPr/>
              <a:t>07-09-2022</a:t>
            </a:fld>
            <a:endParaRPr lang="en-IN"/>
          </a:p>
        </p:txBody>
      </p:sp>
      <p:sp>
        <p:nvSpPr>
          <p:cNvPr id="3" name="Footer Placeholder 2"/>
          <p:cNvSpPr>
            <a:spLocks noGrp="1"/>
          </p:cNvSpPr>
          <p:nvPr>
            <p:ph type="ftr" sz="quarter" idx="11"/>
          </p:nvPr>
        </p:nvSpPr>
        <p:spPr/>
        <p:txBody>
          <a:bodyPr/>
          <a:lstStyle/>
          <a:p>
            <a:r>
              <a:rPr lang="en-IN" smtClean="0"/>
              <a:t>Dr. T. Sunand Emmanuel</a:t>
            </a:r>
            <a:endParaRPr lang="en-IN"/>
          </a:p>
        </p:txBody>
      </p:sp>
      <p:sp>
        <p:nvSpPr>
          <p:cNvPr id="4" name="Slide Number Placeholder 3"/>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38705-0A9D-4845-9995-6E137F41E6BC}" type="datetime1">
              <a:rPr lang="en-IN" smtClean="0"/>
              <a:pPr/>
              <a:t>07-09-2022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2D47F-1D72-4EF8-A7E8-C9B00B1815D3}" type="datetime1">
              <a:rPr lang="en-IN" smtClean="0"/>
              <a:pPr/>
              <a:t>07-09-2022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p:txBody>
          <a:bodyPr/>
          <a:lstStyle/>
          <a:p>
            <a:fld id="{2028C238-9058-4E7E-803E-19BBDACF9FF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0F6BAD-22E7-4928-9937-51FDBD2714CB}" type="datetime1">
              <a:rPr lang="en-IN" smtClean="0"/>
              <a:pPr/>
              <a:t>07-09-2022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Dr. T. Sunand Emmanuel</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8C238-9058-4E7E-803E-19BBDACF9FF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english.britishcouncil.org/en/english-grammar/verbs/verbs-followed-ing-clauses" TargetMode="External"/><Relationship Id="rId2" Type="http://schemas.openxmlformats.org/officeDocument/2006/relationships/hyperlink" Target="https://learnenglish.britishcouncil.org/en/english-grammar/verbs/modal-verbs" TargetMode="External"/><Relationship Id="rId1" Type="http://schemas.openxmlformats.org/officeDocument/2006/relationships/slideLayout" Target="../slideLayouts/slideLayout2.xml"/><Relationship Id="rId4" Type="http://schemas.openxmlformats.org/officeDocument/2006/relationships/hyperlink" Target="https://learnenglish.britishcouncil.org/en/english-grammar/verbs/verbs-followed-infinitiv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areercliff.com/business-telephone-etiquette-tips/" TargetMode="External"/><Relationship Id="rId2" Type="http://schemas.openxmlformats.org/officeDocument/2006/relationships/hyperlink" Target="https://blog.hubspot.com/service/phone-etiquette" TargetMode="External"/><Relationship Id="rId1" Type="http://schemas.openxmlformats.org/officeDocument/2006/relationships/slideLayout" Target="../slideLayouts/slideLayout2.xml"/><Relationship Id="rId6" Type="http://schemas.openxmlformats.org/officeDocument/2006/relationships/hyperlink" Target="https://www.englishclub.com/speaking/telephone-phrases.htm" TargetMode="External"/><Relationship Id="rId5" Type="http://schemas.openxmlformats.org/officeDocument/2006/relationships/hyperlink" Target="https://www.fluentu.com/blog/business-english/business-english-telephone-phrases/" TargetMode="External"/><Relationship Id="rId4" Type="http://schemas.openxmlformats.org/officeDocument/2006/relationships/hyperlink" Target="https://in.pinterest.com/pin/72135006528544553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0722" name="Picture 2" descr="D:\2020-21 English Notes II int\business-english-telephone-phrases.jpg"/>
          <p:cNvPicPr>
            <a:picLocks noChangeAspect="1" noChangeArrowheads="1"/>
          </p:cNvPicPr>
          <p:nvPr/>
        </p:nvPicPr>
        <p:blipFill>
          <a:blip r:embed="rId2" cstate="print"/>
          <a:srcRect/>
          <a:stretch>
            <a:fillRect/>
          </a:stretch>
        </p:blipFill>
        <p:spPr bwMode="auto">
          <a:xfrm>
            <a:off x="755576" y="764704"/>
            <a:ext cx="7488832" cy="538159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3556" name="Picture 4" descr="9 Rules of Open-Office Etiquette"/>
          <p:cNvPicPr>
            <a:picLocks noChangeAspect="1" noChangeArrowheads="1"/>
          </p:cNvPicPr>
          <p:nvPr/>
        </p:nvPicPr>
        <p:blipFill>
          <a:blip r:embed="rId2" cstate="print"/>
          <a:srcRect/>
          <a:stretch>
            <a:fillRect/>
          </a:stretch>
        </p:blipFill>
        <p:spPr bwMode="auto">
          <a:xfrm>
            <a:off x="971600" y="1313384"/>
            <a:ext cx="6667500" cy="5544616"/>
          </a:xfrm>
          <a:prstGeom prst="rect">
            <a:avLst/>
          </a:prstGeom>
          <a:noFill/>
        </p:spPr>
      </p:pic>
      <p:sp>
        <p:nvSpPr>
          <p:cNvPr id="6" name="Footer Placeholder 5"/>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7650" name="Picture 2" descr="D:\2020-21 English Notes II int\phone 1500-0-.jpg"/>
          <p:cNvPicPr>
            <a:picLocks noChangeAspect="1" noChangeArrowheads="1"/>
          </p:cNvPicPr>
          <p:nvPr/>
        </p:nvPicPr>
        <p:blipFill>
          <a:blip r:embed="rId2" cstate="print"/>
          <a:srcRect/>
          <a:stretch>
            <a:fillRect/>
          </a:stretch>
        </p:blipFill>
        <p:spPr bwMode="auto">
          <a:xfrm>
            <a:off x="467544" y="908720"/>
            <a:ext cx="7920372" cy="5280248"/>
          </a:xfrm>
          <a:prstGeom prst="rect">
            <a:avLst/>
          </a:prstGeom>
          <a:noFill/>
        </p:spPr>
      </p:pic>
      <p:sp>
        <p:nvSpPr>
          <p:cNvPr id="5" name="Footer Placeholder 4"/>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1026" name="Picture 2" descr="D:\2020-21 English Notes II int\cell_phone.jpg"/>
          <p:cNvPicPr>
            <a:picLocks noChangeAspect="1" noChangeArrowheads="1"/>
          </p:cNvPicPr>
          <p:nvPr/>
        </p:nvPicPr>
        <p:blipFill>
          <a:blip r:embed="rId2" cstate="print"/>
          <a:srcRect/>
          <a:stretch>
            <a:fillRect/>
          </a:stretch>
        </p:blipFill>
        <p:spPr bwMode="auto">
          <a:xfrm>
            <a:off x="856031" y="1126638"/>
            <a:ext cx="7316369" cy="467862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2050" name="Picture 2" descr="D:\2020-21 English Notes II int\cell-phone-etiquette.jpg"/>
          <p:cNvPicPr>
            <a:picLocks noChangeAspect="1" noChangeArrowheads="1"/>
          </p:cNvPicPr>
          <p:nvPr/>
        </p:nvPicPr>
        <p:blipFill>
          <a:blip r:embed="rId2" cstate="print"/>
          <a:srcRect/>
          <a:stretch>
            <a:fillRect/>
          </a:stretch>
        </p:blipFill>
        <p:spPr bwMode="auto">
          <a:xfrm>
            <a:off x="611560" y="476672"/>
            <a:ext cx="7848872" cy="592265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074" name="Picture 2" descr="Lowering your voice: It's not just for riding in the car with your boss (and his phone)."/>
          <p:cNvPicPr>
            <a:picLocks noChangeAspect="1" noChangeArrowheads="1"/>
          </p:cNvPicPr>
          <p:nvPr/>
        </p:nvPicPr>
        <p:blipFill>
          <a:blip r:embed="rId2" cstate="print"/>
          <a:srcRect/>
          <a:stretch>
            <a:fillRect/>
          </a:stretch>
        </p:blipFill>
        <p:spPr bwMode="auto">
          <a:xfrm>
            <a:off x="1043608" y="1202498"/>
            <a:ext cx="7272808" cy="484854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1746" name="Picture 2" descr="IMAGE: Cell phone in theater"/>
          <p:cNvPicPr>
            <a:picLocks noChangeAspect="1" noChangeArrowheads="1"/>
          </p:cNvPicPr>
          <p:nvPr/>
        </p:nvPicPr>
        <p:blipFill>
          <a:blip r:embed="rId2" cstate="print"/>
          <a:srcRect/>
          <a:stretch>
            <a:fillRect/>
          </a:stretch>
        </p:blipFill>
        <p:spPr bwMode="auto">
          <a:xfrm>
            <a:off x="611560" y="476672"/>
            <a:ext cx="7992888" cy="590465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2770" name="Picture 2" descr="Image result for phone bad manners"/>
          <p:cNvPicPr>
            <a:picLocks noChangeAspect="1" noChangeArrowheads="1"/>
          </p:cNvPicPr>
          <p:nvPr/>
        </p:nvPicPr>
        <p:blipFill>
          <a:blip r:embed="rId2" cstate="print"/>
          <a:srcRect/>
          <a:stretch>
            <a:fillRect/>
          </a:stretch>
        </p:blipFill>
        <p:spPr bwMode="auto">
          <a:xfrm>
            <a:off x="1115616" y="836712"/>
            <a:ext cx="7488832" cy="525658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sp>
        <p:nvSpPr>
          <p:cNvPr id="33794" name="AutoShape 2" descr="Image result for phone bad mann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3796" name="Picture 4" descr="WomanTalkingonPhone-660x427"/>
          <p:cNvPicPr>
            <a:picLocks noChangeAspect="1" noChangeArrowheads="1"/>
          </p:cNvPicPr>
          <p:nvPr/>
        </p:nvPicPr>
        <p:blipFill>
          <a:blip r:embed="rId2" cstate="print"/>
          <a:srcRect/>
          <a:stretch>
            <a:fillRect/>
          </a:stretch>
        </p:blipFill>
        <p:spPr bwMode="auto">
          <a:xfrm>
            <a:off x="539552" y="548680"/>
            <a:ext cx="8064896" cy="586737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4818" name="Picture 2" descr="manners grid"/>
          <p:cNvPicPr>
            <a:picLocks noChangeAspect="1" noChangeArrowheads="1"/>
          </p:cNvPicPr>
          <p:nvPr/>
        </p:nvPicPr>
        <p:blipFill>
          <a:blip r:embed="rId2" cstate="print"/>
          <a:srcRect/>
          <a:stretch>
            <a:fillRect/>
          </a:stretch>
        </p:blipFill>
        <p:spPr bwMode="auto">
          <a:xfrm>
            <a:off x="971600" y="548680"/>
            <a:ext cx="6984776" cy="551187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	</a:t>
            </a:r>
          </a:p>
          <a:p>
            <a:pPr algn="ctr">
              <a:buNone/>
            </a:pPr>
            <a:r>
              <a:rPr lang="en-IN" dirty="0" smtClean="0"/>
              <a:t>	</a:t>
            </a:r>
            <a:r>
              <a:rPr lang="en-IN" b="1" dirty="0" smtClean="0"/>
              <a:t> Prepared by</a:t>
            </a:r>
            <a:endParaRPr lang="en-IN" b="1" dirty="0"/>
          </a:p>
          <a:p>
            <a:pPr algn="ctr">
              <a:buNone/>
            </a:pPr>
            <a:r>
              <a:rPr lang="en-IN" dirty="0" smtClean="0"/>
              <a:t>	 </a:t>
            </a:r>
            <a:r>
              <a:rPr lang="en-IN" b="1" dirty="0" smtClean="0"/>
              <a:t>Dr. T. Sunand Emmanuel</a:t>
            </a:r>
          </a:p>
          <a:p>
            <a:pPr algn="ctr">
              <a:buNone/>
            </a:pPr>
            <a:r>
              <a:rPr lang="en-IN" b="1" dirty="0" smtClean="0"/>
              <a:t>	 Assistant Professor, H&amp;SS Department</a:t>
            </a:r>
            <a:endParaRPr lang="en-IN" b="1" dirty="0"/>
          </a:p>
        </p:txBody>
      </p:sp>
      <p:sp>
        <p:nvSpPr>
          <p:cNvPr id="4" name="Footer Placeholder 3"/>
          <p:cNvSpPr>
            <a:spLocks noGrp="1"/>
          </p:cNvSpPr>
          <p:nvPr>
            <p:ph type="ftr" sz="quarter" idx="11"/>
          </p:nvPr>
        </p:nvSpPr>
        <p:spPr/>
        <p:txBody>
          <a:bodyPr/>
          <a:lstStyle/>
          <a:p>
            <a:r>
              <a:rPr lang="en-IN" sz="1800" b="1" dirty="0" smtClean="0"/>
              <a:t>Dr. T. Sunand Emmanuel</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6866" name="Picture 2" descr="https://www.aboutepi.com/wp-content/uploads/2017/09/people-looking-down-cellphone-chatting-500x328.jpg"/>
          <p:cNvPicPr>
            <a:picLocks noChangeAspect="1" noChangeArrowheads="1"/>
          </p:cNvPicPr>
          <p:nvPr/>
        </p:nvPicPr>
        <p:blipFill>
          <a:blip r:embed="rId2" cstate="print"/>
          <a:srcRect/>
          <a:stretch>
            <a:fillRect/>
          </a:stretch>
        </p:blipFill>
        <p:spPr bwMode="auto">
          <a:xfrm>
            <a:off x="539552" y="476672"/>
            <a:ext cx="7992888" cy="556556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7890" name="Picture 2" descr="business telephone etiquette tips telephone etiquette phone edicate importance of telephone etiquette telephone etiquette training answering phone calls etiquette phone etiquette training telephone etiquette rules proper phone etiquette business telephone etiquette telephone etiquette examples phone manners phone call etiquette professional phone etiquette phone etiquette tips business phone etiquette cell phone etiquettes telephone etiquette ppt telephone etiquette meaning telephone manners mobile phone etiquette telephone courtesy telephone ethics phone etiquette meaning phone etiquette at work phone ethics telephone atticates proper telephone etiquette telephone etiquette tips bad cell phone manners good telephone etiquette personal phone etiquette telephone etiquette skills telephone etiquette training ppt good telephone manner phone etiquette skills good phone etiquette phone courtesy professional telephone etiquette call center phone etiquette receptionist phone etiquette office phone etiquette basic telephone etiquette phone manners guide telephone edicate mobile phone manners phone etiquette ppt receptionist answering phone calls etiquette define telephone etiquette phone etiquette in the workplace phone etiquette time to call telephone etiquette and manners telephone etiquette conversation cell phone edicate telephone etiquette meaning in tamil basic phone etiquette explain telephone etiquette phone atticates telephone manner skills returning phone calls business etiquette excellent telephone manner conference call etiquette ppt office telephone etiquette call center telephone etiquette telephone manners for receptionist business phone call etiquette phone call manners phone etiquette examples good phone manner describe standard telephone etiquette on answering calls transferring calls and making calls professional phone manner telephone etiquette in front office phone edicate training professional telephone manner taking phone messages office etiquette proper cell phone etiquette bad phone etiquette telephone skills and etiquette another word for telephone etiquette is telephone phone answering etiquette phone etiquette rules excellent phone etiquette phone call ethics telephone etiquette course importance of phone etiquette phone courtesy guidelines phone etiquette 101 proper phone cell phone etiquette rules telephone etiquette at work define phone etiquette phone manner skills phone manners etiquette telephone etiquette in business communication phone etiquette for kids phone etiquette at home telephone manners in front office business phone etiquette training email and cell phone etiquette telephone etiquette techniques proper phone etiquette in the workplace 5 telephone etiquette bad phone etiquette examples telephone ethics ppt receptionist telephone etiquette excellent phone manner phone conversation etiquette customer service telephone etiquette guidelines proper phone etiquette at work telephone etiquette in the workplace proper telephone etiquette in the workplace phone manners in english customer service telephone etiquette phone etiquette 2018 call etiquette training japanese telephone etiquette professional phone call etiquette call center phone etiquette training telephone etiquette for kids good manners on the telephone proper phone etiquette at home effective telephone etiquette telephone courtesy tips telephone courtesy ppt telephone etiquette powerpoint phone etiquette for students professional phone etiquette examples proper phone edicate phone edicate tips bad phone manners telephone call etiquette screening calls etiquette 10 telephone etiquette german phone etiquette poor phone etiquette rude phone etiquette email and telephone etiquette switchboard etiquette telephone etiquette means call handling etiquette telephone manner meaning corporate telephone etiquette phone call etiquette examples secretary phone etiquette telephone etiquette importance standard telephone etiquette on answering calls correct telephone etiquette phone manners for receptionist proper phone call etiquette outbound call etiquette proper phone etiquette for business phone edicate customer service phone ethics at work telephone etiquettes meaning the importance of telephone etiquette proper customer service phone etiquette telephone etiquette points telephone handling etiquettes telephone atticates ppt telephone etiquette in hindi describe standard telephone etiquette on making calls"/>
          <p:cNvPicPr>
            <a:picLocks noChangeAspect="1" noChangeArrowheads="1"/>
          </p:cNvPicPr>
          <p:nvPr/>
        </p:nvPicPr>
        <p:blipFill>
          <a:blip r:embed="rId2" cstate="print"/>
          <a:srcRect/>
          <a:stretch>
            <a:fillRect/>
          </a:stretch>
        </p:blipFill>
        <p:spPr bwMode="auto">
          <a:xfrm>
            <a:off x="-900607" y="260649"/>
            <a:ext cx="10869994" cy="633670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8914" name="Picture 2" descr="https://i.pinimg.com/564x/28/b9/51/28b951d0f910ac2e9a0ca573ec13bc95.jpg"/>
          <p:cNvPicPr>
            <a:picLocks noChangeAspect="1" noChangeArrowheads="1"/>
          </p:cNvPicPr>
          <p:nvPr/>
        </p:nvPicPr>
        <p:blipFill>
          <a:blip r:embed="rId2" cstate="print"/>
          <a:srcRect/>
          <a:stretch>
            <a:fillRect/>
          </a:stretch>
        </p:blipFill>
        <p:spPr bwMode="auto">
          <a:xfrm>
            <a:off x="323528" y="260648"/>
            <a:ext cx="8496944" cy="622869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Here are some example topics, as they relate to phone conversations.</a:t>
            </a:r>
          </a:p>
          <a:p>
            <a:r>
              <a:rPr lang="en-IN" b="1" dirty="0" smtClean="0">
                <a:hlinkClick r:id="rId2"/>
              </a:rPr>
              <a:t>Modal verbs</a:t>
            </a:r>
            <a:endParaRPr lang="en-IN" dirty="0" smtClean="0"/>
          </a:p>
          <a:p>
            <a:r>
              <a:rPr lang="en-IN" b="1" i="1" dirty="0" smtClean="0"/>
              <a:t>Could</a:t>
            </a:r>
            <a:r>
              <a:rPr lang="en-IN" i="1" dirty="0" smtClean="0"/>
              <a:t> I ask who’s calling, please?</a:t>
            </a:r>
            <a:endParaRPr lang="en-IN" dirty="0" smtClean="0"/>
          </a:p>
          <a:p>
            <a:r>
              <a:rPr lang="en-IN" i="1" dirty="0" smtClean="0"/>
              <a:t>How</a:t>
            </a:r>
            <a:r>
              <a:rPr lang="en-IN" b="1" i="1" dirty="0" smtClean="0"/>
              <a:t> may</a:t>
            </a:r>
            <a:r>
              <a:rPr lang="en-IN" i="1" dirty="0" smtClean="0"/>
              <a:t> I help you?</a:t>
            </a:r>
            <a:endParaRPr lang="en-IN" dirty="0" smtClean="0"/>
          </a:p>
          <a:p>
            <a:r>
              <a:rPr lang="en-IN" b="1" dirty="0" smtClean="0">
                <a:hlinkClick r:id="rId3"/>
              </a:rPr>
              <a:t>Expressions followed by verbs ending in “-</a:t>
            </a:r>
            <a:r>
              <a:rPr lang="en-IN" b="1" dirty="0" err="1" smtClean="0">
                <a:hlinkClick r:id="rId3"/>
              </a:rPr>
              <a:t>ing</a:t>
            </a:r>
            <a:r>
              <a:rPr lang="en-IN" b="1" dirty="0" smtClean="0">
                <a:hlinkClick r:id="rId3"/>
              </a:rPr>
              <a:t>”</a:t>
            </a:r>
            <a:endParaRPr lang="en-IN" dirty="0" smtClean="0"/>
          </a:p>
          <a:p>
            <a:r>
              <a:rPr lang="en-IN" i="1" dirty="0" smtClean="0"/>
              <a:t>Do you mind </a:t>
            </a:r>
            <a:r>
              <a:rPr lang="en-IN" b="1" i="1" dirty="0" smtClean="0"/>
              <a:t>waiting</a:t>
            </a:r>
            <a:r>
              <a:rPr lang="en-IN" i="1" dirty="0" smtClean="0"/>
              <a:t> a few minutes?</a:t>
            </a:r>
            <a:endParaRPr lang="en-IN" dirty="0" smtClean="0"/>
          </a:p>
          <a:p>
            <a:r>
              <a:rPr lang="en-IN" i="1" dirty="0" smtClean="0"/>
              <a:t>Thanks for </a:t>
            </a:r>
            <a:r>
              <a:rPr lang="en-IN" b="1" i="1" dirty="0" smtClean="0"/>
              <a:t>calling</a:t>
            </a:r>
            <a:r>
              <a:rPr lang="en-IN" i="1" dirty="0" smtClean="0"/>
              <a:t>.</a:t>
            </a:r>
            <a:endParaRPr lang="en-IN" dirty="0" smtClean="0"/>
          </a:p>
          <a:p>
            <a:r>
              <a:rPr lang="en-IN" b="1" dirty="0" smtClean="0">
                <a:hlinkClick r:id="rId4"/>
              </a:rPr>
              <a:t>Expressions followed by infinitives</a:t>
            </a:r>
            <a:endParaRPr lang="en-IN" dirty="0" smtClean="0"/>
          </a:p>
          <a:p>
            <a:r>
              <a:rPr lang="en-IN" i="1" dirty="0" smtClean="0"/>
              <a:t>I’m calling </a:t>
            </a:r>
            <a:r>
              <a:rPr lang="en-IN" b="1" i="1" dirty="0" smtClean="0"/>
              <a:t>to clarify</a:t>
            </a:r>
            <a:r>
              <a:rPr lang="en-IN" i="1" dirty="0" smtClean="0"/>
              <a:t>…</a:t>
            </a:r>
            <a:endParaRPr lang="en-IN" dirty="0" smtClean="0"/>
          </a:p>
          <a:p>
            <a:r>
              <a:rPr lang="en-IN" i="1" dirty="0" smtClean="0"/>
              <a:t>I’d like </a:t>
            </a:r>
            <a:r>
              <a:rPr lang="en-IN" b="1" i="1" dirty="0" smtClean="0"/>
              <a:t>to leave</a:t>
            </a:r>
            <a:r>
              <a:rPr lang="en-IN" i="1" dirty="0" smtClean="0"/>
              <a:t> him a message.</a:t>
            </a:r>
            <a:endParaRPr lang="en-IN" dirty="0" smtClean="0"/>
          </a:p>
          <a:p>
            <a:r>
              <a:rPr lang="en-IN" i="1" dirty="0" smtClean="0"/>
              <a:t>When is a good time </a:t>
            </a:r>
            <a:r>
              <a:rPr lang="en-IN" b="1" i="1" dirty="0" smtClean="0"/>
              <a:t>to call</a:t>
            </a:r>
            <a:r>
              <a:rPr lang="en-IN" i="1" dirty="0" smtClean="0"/>
              <a:t>?</a:t>
            </a:r>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35842" name="Picture 2" descr="Image result for &quot;we will gladly help the next customer&quot;"/>
          <p:cNvPicPr>
            <a:picLocks noChangeAspect="1" noChangeArrowheads="1"/>
          </p:cNvPicPr>
          <p:nvPr/>
        </p:nvPicPr>
        <p:blipFill>
          <a:blip r:embed="rId2" cstate="print"/>
          <a:srcRect/>
          <a:stretch>
            <a:fillRect/>
          </a:stretch>
        </p:blipFill>
        <p:spPr bwMode="auto">
          <a:xfrm>
            <a:off x="683568" y="476672"/>
            <a:ext cx="7989331" cy="597666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2" algn="ctr">
              <a:buNone/>
            </a:pPr>
            <a:endParaRPr lang="en-IN" dirty="0" smtClean="0"/>
          </a:p>
          <a:p>
            <a:pPr lvl="2" algn="ctr">
              <a:buNone/>
            </a:pPr>
            <a:endParaRPr lang="en-IN" dirty="0" smtClean="0"/>
          </a:p>
          <a:p>
            <a:pPr lvl="2" algn="ctr">
              <a:buNone/>
            </a:pPr>
            <a:endParaRPr lang="en-IN" dirty="0" smtClean="0"/>
          </a:p>
          <a:p>
            <a:pPr lvl="2" algn="ctr">
              <a:buNone/>
            </a:pPr>
            <a:r>
              <a:rPr lang="en-IN" sz="9600" b="1" dirty="0" smtClean="0">
                <a:solidFill>
                  <a:srgbClr val="FF0000"/>
                </a:solidFill>
              </a:rPr>
              <a:t>Thank you</a:t>
            </a:r>
            <a:endParaRPr lang="en-IN" sz="9600" b="1" dirty="0">
              <a:solidFill>
                <a:srgbClr val="FF0000"/>
              </a:solidFill>
            </a:endParaRP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Answering the phone (informal)</a:t>
            </a:r>
            <a:endParaRPr lang="en-IN" dirty="0" smtClean="0"/>
          </a:p>
          <a:p>
            <a:r>
              <a:rPr lang="en-IN" dirty="0" smtClean="0"/>
              <a:t>Hello. Matt here. (caller unknown)</a:t>
            </a:r>
          </a:p>
          <a:p>
            <a:r>
              <a:rPr lang="en-IN" dirty="0" smtClean="0"/>
              <a:t>Hi, Jody. How are you?</a:t>
            </a:r>
          </a:p>
          <a:p>
            <a:r>
              <a:rPr lang="en-IN" dirty="0" smtClean="0"/>
              <a:t>Hey, Justin. What's up?</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Answering the phone (formal)</a:t>
            </a:r>
            <a:endParaRPr lang="en-IN" dirty="0" smtClean="0"/>
          </a:p>
          <a:p>
            <a:r>
              <a:rPr lang="en-IN" dirty="0" smtClean="0"/>
              <a:t>Hello? Serena speaking. (caller unknown)</a:t>
            </a:r>
          </a:p>
          <a:p>
            <a:r>
              <a:rPr lang="en-IN" dirty="0" smtClean="0"/>
              <a:t>John Sayles speaking. Who's calling, please? (caller unknown)</a:t>
            </a:r>
          </a:p>
          <a:p>
            <a:r>
              <a:rPr lang="en-IN" dirty="0" smtClean="0"/>
              <a:t>Doctor Martin's office. May I know who's calling, please? (caller unknown)</a:t>
            </a:r>
          </a:p>
          <a:p>
            <a:r>
              <a:rPr lang="en-IN" dirty="0" smtClean="0"/>
              <a:t>Thank you for calling Jeans Plus. Jody speaking.</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Hello Maria. Nice to hear from you.</a:t>
            </a:r>
          </a:p>
          <a:p>
            <a:r>
              <a:rPr lang="en-IN" dirty="0" smtClean="0"/>
              <a:t>Hello Dr Jones. How can I help you?</a:t>
            </a:r>
          </a:p>
          <a:p>
            <a:r>
              <a:rPr lang="en-IN" dirty="0" smtClean="0"/>
              <a:t>City Library. Kim speaking. What can I do for you, Robert?</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smtClean="0"/>
              <a:t>Introducing yourself</a:t>
            </a:r>
            <a:endParaRPr lang="en-IN" dirty="0" smtClean="0"/>
          </a:p>
          <a:p>
            <a:r>
              <a:rPr lang="en-IN" dirty="0" smtClean="0"/>
              <a:t>Hey George. It's Lisa calling. (informal)</a:t>
            </a:r>
          </a:p>
          <a:p>
            <a:r>
              <a:rPr lang="en-IN" dirty="0" smtClean="0"/>
              <a:t>Hello, this is Julie Madison calling.</a:t>
            </a:r>
          </a:p>
          <a:p>
            <a:r>
              <a:rPr lang="en-IN" dirty="0" smtClean="0"/>
              <a:t>Hi. It's Angelina from the dentist's office here. (informal)</a:t>
            </a:r>
          </a:p>
          <a:p>
            <a:r>
              <a:rPr lang="en-IN" dirty="0" smtClean="0"/>
              <a:t>Hello Sayoko. This is Alan calling from Big </a:t>
            </a:r>
            <a:r>
              <a:rPr lang="en-IN" dirty="0" err="1" smtClean="0"/>
              <a:t>Boyz</a:t>
            </a:r>
            <a:r>
              <a:rPr lang="en-IN" dirty="0" smtClean="0"/>
              <a:t> </a:t>
            </a:r>
            <a:r>
              <a:rPr lang="en-IN" dirty="0" err="1" smtClean="0"/>
              <a:t>Autobody</a:t>
            </a:r>
            <a:r>
              <a:rPr lang="en-IN" dirty="0" smtClean="0"/>
              <a:t>.</a:t>
            </a:r>
          </a:p>
          <a:p>
            <a:r>
              <a:rPr lang="en-IN" b="1" dirty="0" smtClean="0"/>
              <a:t>Asking to speak with someone</a:t>
            </a:r>
            <a:endParaRPr lang="en-IN" dirty="0" smtClean="0"/>
          </a:p>
          <a:p>
            <a:r>
              <a:rPr lang="en-IN" dirty="0" smtClean="0"/>
              <a:t>Hi. Is Nina there? (informal)</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tomer service etiquette"/>
          <p:cNvPicPr>
            <a:picLocks noChangeAspect="1" noChangeArrowheads="1"/>
          </p:cNvPicPr>
          <p:nvPr/>
        </p:nvPicPr>
        <p:blipFill>
          <a:blip r:embed="rId2" cstate="print"/>
          <a:srcRect/>
          <a:stretch>
            <a:fillRect/>
          </a:stretch>
        </p:blipFill>
        <p:spPr bwMode="auto">
          <a:xfrm>
            <a:off x="683568" y="1508745"/>
            <a:ext cx="7875240" cy="4922025"/>
          </a:xfrm>
          <a:prstGeom prst="rect">
            <a:avLst/>
          </a:prstGeom>
          <a:noFill/>
        </p:spPr>
      </p:pic>
      <p:sp>
        <p:nvSpPr>
          <p:cNvPr id="5" name="Footer Placeholder 4"/>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Can you put Michael on? (informal)</a:t>
            </a:r>
          </a:p>
          <a:p>
            <a:r>
              <a:rPr lang="en-IN" dirty="0" smtClean="0"/>
              <a:t>Can I talk to Josef? Tell him Marilyn's calling. (informal)</a:t>
            </a:r>
          </a:p>
          <a:p>
            <a:r>
              <a:rPr lang="en-IN" dirty="0" smtClean="0"/>
              <a:t>May I speak to Mr. Green in the accounting department, please?</a:t>
            </a:r>
          </a:p>
          <a:p>
            <a:r>
              <a:rPr lang="en-IN" dirty="0" smtClean="0"/>
              <a:t>Good morning. Is Dr Martin available, please?</a:t>
            </a:r>
          </a:p>
          <a:p>
            <a:r>
              <a:rPr lang="en-IN" b="1" dirty="0" smtClean="0"/>
              <a:t>Connecting someone</a:t>
            </a:r>
            <a:endParaRPr lang="en-IN" dirty="0" smtClean="0"/>
          </a:p>
          <a:p>
            <a:r>
              <a:rPr lang="en-IN" dirty="0" smtClean="0"/>
              <a:t>Just a sec. I'll get him. (informal)</a:t>
            </a:r>
          </a:p>
          <a:p>
            <a:r>
              <a:rPr lang="en-IN" dirty="0" smtClean="0"/>
              <a:t>Hang on a moment. I'll see if she's in. (informal)</a:t>
            </a:r>
          </a:p>
          <a:p>
            <a:r>
              <a:rPr lang="en-IN" dirty="0" smtClean="0"/>
              <a:t>One moment please. I'll see if he's available.</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smtClean="0"/>
              <a:t>Hold the line please. I'll put you through in a moment.</a:t>
            </a:r>
          </a:p>
          <a:p>
            <a:r>
              <a:rPr lang="en-IN" dirty="0" smtClean="0"/>
              <a:t>Please hold while I put you through to the manager's office.</a:t>
            </a:r>
          </a:p>
          <a:p>
            <a:r>
              <a:rPr lang="en-IN" dirty="0" smtClean="0"/>
              <a:t>All of our staff are busy at this time. Please hold for the next available person.</a:t>
            </a:r>
          </a:p>
          <a:p>
            <a:r>
              <a:rPr lang="en-IN" b="1" dirty="0" smtClean="0"/>
              <a:t>Making a request</a:t>
            </a:r>
            <a:endParaRPr lang="en-IN" dirty="0" smtClean="0"/>
          </a:p>
          <a:p>
            <a:r>
              <a:rPr lang="en-IN" dirty="0" smtClean="0"/>
              <a:t>Could you please repeat that?</a:t>
            </a:r>
          </a:p>
          <a:p>
            <a:r>
              <a:rPr lang="en-IN" dirty="0" smtClean="0"/>
              <a:t>Would you mind spelling that for me?</a:t>
            </a:r>
          </a:p>
          <a:p>
            <a:r>
              <a:rPr lang="en-IN" dirty="0" smtClean="0"/>
              <a:t>Could you speak up a little, please?</a:t>
            </a:r>
          </a:p>
          <a:p>
            <a:r>
              <a:rPr lang="en-IN" dirty="0" smtClean="0"/>
              <a:t>Can you speak a little slower, please. My English isn't very good, I'm afraid.</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smtClean="0"/>
              <a:t>Could you let me know when she'll be in the office, please?</a:t>
            </a:r>
          </a:p>
          <a:p>
            <a:r>
              <a:rPr lang="en-IN" dirty="0" smtClean="0"/>
              <a:t>Would you mind calling back in an hour? I'm in a meeting just now.</a:t>
            </a:r>
          </a:p>
          <a:p>
            <a:r>
              <a:rPr lang="en-IN" dirty="0" smtClean="0"/>
              <a:t>Can you call again? I think we have a bad connection.</a:t>
            </a:r>
          </a:p>
          <a:p>
            <a:r>
              <a:rPr lang="en-IN" dirty="0" smtClean="0"/>
              <a:t>Please hold for just a minute. I have another call.</a:t>
            </a:r>
          </a:p>
          <a:p>
            <a:r>
              <a:rPr lang="en-IN" dirty="0" smtClean="0"/>
              <a:t>Please don't call this number again.</a:t>
            </a:r>
          </a:p>
          <a:p>
            <a:endParaRPr lang="en-IN" dirty="0" smtClean="0"/>
          </a:p>
          <a:p>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Taking a message</a:t>
            </a:r>
            <a:endParaRPr lang="en-IN" dirty="0" smtClean="0"/>
          </a:p>
          <a:p>
            <a:r>
              <a:rPr lang="en-IN" dirty="0" smtClean="0"/>
              <a:t>Can I take a message?</a:t>
            </a:r>
          </a:p>
          <a:p>
            <a:r>
              <a:rPr lang="en-IN" dirty="0" smtClean="0"/>
              <a:t>Would you like to leave a message?</a:t>
            </a:r>
          </a:p>
          <a:p>
            <a:r>
              <a:rPr lang="en-IN" dirty="0" smtClean="0"/>
              <a:t>Sammy's not in. I can tell him you called if you like. (informal)</a:t>
            </a:r>
          </a:p>
          <a:p>
            <a:r>
              <a:rPr lang="en-IN" dirty="0" smtClean="0"/>
              <a:t>No, that's okay. I'll call him later. (informal)</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I'm sorry, but Lisa's not here at the moment. Can I take a message?</a:t>
            </a:r>
          </a:p>
          <a:p>
            <a:r>
              <a:rPr lang="en-IN" dirty="0" smtClean="0"/>
              <a:t>I'm afraid he's stepped out. Would you like to leave a message?</a:t>
            </a:r>
          </a:p>
          <a:p>
            <a:r>
              <a:rPr lang="en-IN" dirty="0" smtClean="0"/>
              <a:t>She's busy right now. Would you like her to return your call?</a:t>
            </a:r>
          </a:p>
          <a:p>
            <a:r>
              <a:rPr lang="en-IN" dirty="0" smtClean="0"/>
              <a:t>He's in a meeting at the moment. Can he call you back when he's free?</a:t>
            </a:r>
          </a:p>
          <a:p>
            <a:r>
              <a:rPr lang="en-IN" dirty="0" smtClean="0"/>
              <a:t>Fine. I'll let him know you called.</a:t>
            </a:r>
          </a:p>
          <a:p>
            <a:r>
              <a:rPr lang="en-IN" dirty="0" smtClean="0"/>
              <a:t>I'll make sure she gets your message</a:t>
            </a:r>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Leaving a message</a:t>
            </a:r>
            <a:endParaRPr lang="en-IN" dirty="0" smtClean="0"/>
          </a:p>
          <a:p>
            <a:r>
              <a:rPr lang="en-IN" dirty="0" smtClean="0"/>
              <a:t>Can I leave a message?</a:t>
            </a:r>
          </a:p>
          <a:p>
            <a:r>
              <a:rPr lang="en-IN" dirty="0" smtClean="0"/>
              <a:t>Would you mind giving her a message?</a:t>
            </a:r>
          </a:p>
          <a:p>
            <a:r>
              <a:rPr lang="en-IN" dirty="0" smtClean="0"/>
              <a:t>Would it be possible to leave a message?</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Could you tell her Jonathon called?</a:t>
            </a:r>
          </a:p>
          <a:p>
            <a:r>
              <a:rPr lang="en-IN" dirty="0" smtClean="0"/>
              <a:t>Could you ask him to call Paul when he gets in?</a:t>
            </a:r>
          </a:p>
          <a:p>
            <a:r>
              <a:rPr lang="en-IN" dirty="0" smtClean="0"/>
              <a:t>I don't think he has my number. Do you have a pen handy?</a:t>
            </a:r>
          </a:p>
          <a:p>
            <a:r>
              <a:rPr lang="en-IN" dirty="0" smtClean="0"/>
              <a:t>Thanks. It's James Brown and my number is 222 3456.</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Confirming a message</a:t>
            </a:r>
            <a:endParaRPr lang="en-IN" dirty="0" smtClean="0"/>
          </a:p>
          <a:p>
            <a:r>
              <a:rPr lang="en-IN" dirty="0" smtClean="0"/>
              <a:t>Let me repeat that just to make sure. It's James Brown at 222 3456?</a:t>
            </a:r>
          </a:p>
          <a:p>
            <a:r>
              <a:rPr lang="en-IN" dirty="0" smtClean="0"/>
              <a:t>Was that 555 Charles Street, Apartment 66?</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I'll make sure he gets the message.</a:t>
            </a:r>
          </a:p>
          <a:p>
            <a:r>
              <a:rPr lang="en-IN" dirty="0" smtClean="0"/>
              <a:t>It's Johnny, right? And you won't be at the club until midnight. (informal)</a:t>
            </a:r>
          </a:p>
          <a:p>
            <a:r>
              <a:rPr lang="en-IN" dirty="0" smtClean="0"/>
              <a:t>Okay, got it. I'll let him know. (informal)</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Answering machine and voicemail phrases</a:t>
            </a:r>
            <a:endParaRPr lang="en-IN" dirty="0" smtClean="0"/>
          </a:p>
          <a:p>
            <a:r>
              <a:rPr lang="en-IN" dirty="0" smtClean="0"/>
              <a:t>Hey, Brad here. What's up? Let me know after the tone, OK? (informal)</a:t>
            </a:r>
          </a:p>
          <a:p>
            <a:r>
              <a:rPr lang="en-IN" dirty="0" smtClean="0"/>
              <a:t>Hi, this is Liz. I'm sorry I can't take your call right now, but if you leave a message after the tone I'll get back to you as soon as I can.</a:t>
            </a:r>
          </a:p>
          <a:p>
            <a:r>
              <a:rPr lang="en-IN" dirty="0" smtClean="0"/>
              <a:t>You've reached 222 6789. Please leave a message after the tone. Thank you.</a:t>
            </a:r>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Telephone etiquette</a:t>
            </a:r>
            <a:br>
              <a:rPr lang="en-IN" b="1" dirty="0" smtClean="0"/>
            </a:br>
            <a:endParaRPr lang="en-IN" b="1" dirty="0"/>
          </a:p>
        </p:txBody>
      </p:sp>
      <p:sp>
        <p:nvSpPr>
          <p:cNvPr id="3" name="Content Placeholder 2"/>
          <p:cNvSpPr>
            <a:spLocks noGrp="1"/>
          </p:cNvSpPr>
          <p:nvPr>
            <p:ph idx="1"/>
          </p:nvPr>
        </p:nvSpPr>
        <p:spPr/>
        <p:txBody>
          <a:bodyPr>
            <a:normAutofit fontScale="92500" lnSpcReduction="10000"/>
          </a:bodyPr>
          <a:lstStyle/>
          <a:p>
            <a:pPr marL="514350" indent="-514350" fontAlgn="base">
              <a:buFont typeface="Wingdings" pitchFamily="2" charset="2"/>
              <a:buChar char="Ø"/>
            </a:pPr>
            <a:r>
              <a:rPr lang="en-IN" b="1" dirty="0">
                <a:solidFill>
                  <a:srgbClr val="FF0000"/>
                </a:solidFill>
              </a:rPr>
              <a:t>Answer the call within three rings</a:t>
            </a:r>
            <a:r>
              <a:rPr lang="en-IN" b="1" dirty="0" smtClean="0">
                <a:solidFill>
                  <a:srgbClr val="FF0000"/>
                </a:solidFill>
              </a:rPr>
              <a:t>.</a:t>
            </a:r>
          </a:p>
          <a:p>
            <a:pPr marL="514350" indent="-514350" fontAlgn="base">
              <a:buNone/>
            </a:pPr>
            <a:r>
              <a:rPr lang="en-IN" dirty="0"/>
              <a:t>	</a:t>
            </a:r>
            <a:r>
              <a:rPr lang="en-IN" dirty="0" smtClean="0"/>
              <a:t>It is polite and customary. </a:t>
            </a:r>
            <a:endParaRPr lang="en-IN" dirty="0"/>
          </a:p>
          <a:p>
            <a:pPr marL="514350" indent="-514350" fontAlgn="base">
              <a:buFont typeface="Wingdings" pitchFamily="2" charset="2"/>
              <a:buChar char="Ø"/>
            </a:pPr>
            <a:r>
              <a:rPr lang="en-IN" b="1" dirty="0">
                <a:solidFill>
                  <a:srgbClr val="FF0000"/>
                </a:solidFill>
              </a:rPr>
              <a:t>Immediately introduce yourself</a:t>
            </a:r>
            <a:r>
              <a:rPr lang="en-IN" b="1" dirty="0" smtClean="0">
                <a:solidFill>
                  <a:srgbClr val="FF0000"/>
                </a:solidFill>
              </a:rPr>
              <a:t>.</a:t>
            </a:r>
          </a:p>
          <a:p>
            <a:pPr marL="514350" indent="-514350" fontAlgn="base">
              <a:buFont typeface="Wingdings" pitchFamily="2" charset="2"/>
              <a:buChar char="Ø"/>
            </a:pPr>
            <a:r>
              <a:rPr lang="en-IN" dirty="0" smtClean="0"/>
              <a:t>	Hi</a:t>
            </a:r>
            <a:r>
              <a:rPr lang="en-IN" dirty="0"/>
              <a:t>, this is [Your first name] from [Your company]. How can I help you?"</a:t>
            </a:r>
          </a:p>
          <a:p>
            <a:pPr marL="514350" indent="-514350" fontAlgn="base">
              <a:buFont typeface="Wingdings" pitchFamily="2" charset="2"/>
              <a:buChar char="Ø"/>
            </a:pPr>
            <a:r>
              <a:rPr lang="en-IN" b="1" dirty="0">
                <a:solidFill>
                  <a:srgbClr val="FF0000"/>
                </a:solidFill>
              </a:rPr>
              <a:t>Speak clearly</a:t>
            </a:r>
            <a:r>
              <a:rPr lang="en-IN" b="1" dirty="0" smtClean="0">
                <a:solidFill>
                  <a:srgbClr val="FF0000"/>
                </a:solidFill>
              </a:rPr>
              <a:t>.</a:t>
            </a:r>
          </a:p>
          <a:p>
            <a:pPr marL="514350" indent="-514350" fontAlgn="base">
              <a:buFont typeface="Wingdings" pitchFamily="2" charset="2"/>
              <a:buChar char="Ø"/>
            </a:pPr>
            <a:r>
              <a:rPr lang="en-IN" dirty="0"/>
              <a:t>	</a:t>
            </a:r>
            <a:r>
              <a:rPr lang="en-IN" dirty="0" smtClean="0"/>
              <a:t>Do not speak fast. Ask if the other person has understood. Slow down. Ultimately the other person has to understand your message</a:t>
            </a:r>
            <a:endParaRPr lang="en-IN" dirty="0"/>
          </a:p>
          <a:p>
            <a:pPr marL="514350" indent="-514350">
              <a:buFont typeface="+mj-lt"/>
              <a:buAutoNum type="arabicPeriod"/>
            </a:pPr>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Thank you for calling Dr. </a:t>
            </a:r>
            <a:r>
              <a:rPr lang="en-IN" dirty="0" err="1" smtClean="0"/>
              <a:t>Mindin's</a:t>
            </a:r>
            <a:r>
              <a:rPr lang="en-IN" dirty="0" smtClean="0"/>
              <a:t> office. Our hours are 9am to 5pm, Monday to Friday. Please call back during these hours or leave a message after the tone. If this is an emergency, please call the hospital at 333 7896.</a:t>
            </a:r>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You have reached Steve James, your guide to Computer Technology. Unfortunately, I can't take your call right now, but if you leave me a message and include your name and telephone number, I'll get back to you as soon as I can. You can also contact me via email at computech@XYZ.com. Thank you for calling.</a:t>
            </a:r>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b="1" dirty="0" smtClean="0"/>
              <a:t>Ending a conversation</a:t>
            </a:r>
            <a:endParaRPr lang="en-IN" dirty="0" smtClean="0"/>
          </a:p>
          <a:p>
            <a:r>
              <a:rPr lang="en-IN" dirty="0" smtClean="0"/>
              <a:t>Well, I guess I'd better get going. Talk again soon, OK? (informal)</a:t>
            </a:r>
          </a:p>
          <a:p>
            <a:r>
              <a:rPr lang="en-IN" dirty="0" smtClean="0"/>
              <a:t>Thanks for calling. Bye for now.</a:t>
            </a:r>
          </a:p>
          <a:p>
            <a:r>
              <a:rPr lang="en-IN" dirty="0" smtClean="0"/>
              <a:t>I have to let you go now.</a:t>
            </a:r>
          </a:p>
          <a:p>
            <a:r>
              <a:rPr lang="en-IN" dirty="0" smtClean="0"/>
              <a:t>I have another call coming through. I'd better run.</a:t>
            </a:r>
          </a:p>
          <a:p>
            <a:r>
              <a:rPr lang="en-IN" dirty="0" smtClean="0"/>
              <a:t>I'm afraid that's my other line.</a:t>
            </a:r>
          </a:p>
          <a:p>
            <a:r>
              <a:rPr lang="en-IN" dirty="0" smtClean="0"/>
              <a:t>I'll talk to you again soon. Bye Jules.</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Leaving an answering machine or voicemail message</a:t>
            </a:r>
            <a:endParaRPr lang="en-IN" dirty="0" smtClean="0"/>
          </a:p>
          <a:p>
            <a:r>
              <a:rPr lang="en-IN" dirty="0" smtClean="0"/>
              <a:t>Hey </a:t>
            </a:r>
            <a:r>
              <a:rPr lang="en-IN" dirty="0" err="1" smtClean="0"/>
              <a:t>Mikako</a:t>
            </a:r>
            <a:r>
              <a:rPr lang="en-IN" dirty="0" smtClean="0"/>
              <a:t>. It's Yuka. Call me, OK? (informal)</a:t>
            </a:r>
          </a:p>
          <a:p>
            <a:r>
              <a:rPr lang="en-IN" dirty="0" smtClean="0"/>
              <a:t>Hello, this is Ricardo calling. Could you please return my call as soon as possible. My number is 334 5689. Thank you.</a:t>
            </a:r>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Hi Anderson. This is Marina from the doctor's office calling. I just wanted to let you know that you're due for a check-up this month. Please call us to make an appointment at your earliest convenience.</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DONTS</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28675" name="Picture 3" descr="D:\2020-21 English Notes II int\phone donts slide_7.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References</a:t>
            </a:r>
            <a:endParaRPr lang="en-IN"/>
          </a:p>
        </p:txBody>
      </p:sp>
      <p:sp>
        <p:nvSpPr>
          <p:cNvPr id="3" name="Content Placeholder 2"/>
          <p:cNvSpPr>
            <a:spLocks noGrp="1"/>
          </p:cNvSpPr>
          <p:nvPr>
            <p:ph idx="1"/>
          </p:nvPr>
        </p:nvSpPr>
        <p:spPr/>
        <p:txBody>
          <a:bodyPr>
            <a:normAutofit fontScale="92500" lnSpcReduction="20000"/>
          </a:bodyPr>
          <a:lstStyle/>
          <a:p>
            <a:r>
              <a:rPr lang="en-IN" dirty="0" smtClean="0">
                <a:hlinkClick r:id="rId2"/>
              </a:rPr>
              <a:t>https://blog.hubspot.com/service/phone-etiquette</a:t>
            </a:r>
            <a:endParaRPr lang="en-IN" dirty="0" smtClean="0"/>
          </a:p>
          <a:p>
            <a:r>
              <a:rPr lang="en-IN" dirty="0" smtClean="0">
                <a:hlinkClick r:id="rId3"/>
              </a:rPr>
              <a:t>https://www.careercliff.com/business-telephone-etiquette-tips/</a:t>
            </a:r>
            <a:endParaRPr lang="en-IN" dirty="0" smtClean="0"/>
          </a:p>
          <a:p>
            <a:r>
              <a:rPr lang="en-IN" dirty="0" smtClean="0">
                <a:hlinkClick r:id="rId4"/>
              </a:rPr>
              <a:t>https://in.pinterest.com/pin/721350065285445533/</a:t>
            </a:r>
            <a:endParaRPr lang="en-IN" dirty="0" smtClean="0"/>
          </a:p>
          <a:p>
            <a:r>
              <a:rPr lang="en-IN" dirty="0" smtClean="0">
                <a:hlinkClick r:id="rId5"/>
              </a:rPr>
              <a:t>https://www.fluentu.com/blog/business-english/business-english-telephone-phrases/</a:t>
            </a:r>
            <a:endParaRPr lang="en-IN" dirty="0" smtClean="0"/>
          </a:p>
          <a:p>
            <a:r>
              <a:rPr lang="en-IN" dirty="0" smtClean="0">
                <a:hlinkClick r:id="rId6"/>
              </a:rPr>
              <a:t>https://www.englishclub.com/speaking/telephone-phrases.htm</a:t>
            </a:r>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482" name="Picture 2" descr="D:\2020-21 English Notes II int\Telephone-Etiquette-Skills-for-Good-Customer-Service-in-Business.png"/>
          <p:cNvPicPr>
            <a:picLocks noChangeAspect="1" noChangeArrowheads="1"/>
          </p:cNvPicPr>
          <p:nvPr/>
        </p:nvPicPr>
        <p:blipFill>
          <a:blip r:embed="rId2" cstate="print"/>
          <a:srcRect/>
          <a:stretch>
            <a:fillRect/>
          </a:stretch>
        </p:blipFill>
        <p:spPr bwMode="auto">
          <a:xfrm>
            <a:off x="611560" y="980728"/>
            <a:ext cx="8172312" cy="5616624"/>
          </a:xfrm>
          <a:prstGeom prst="rect">
            <a:avLst/>
          </a:prstGeom>
          <a:noFill/>
        </p:spPr>
      </p:pic>
      <p:sp>
        <p:nvSpPr>
          <p:cNvPr id="5" name="Footer Placeholder 4"/>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514350" indent="-514350" fontAlgn="base">
              <a:buFont typeface="Wingdings" pitchFamily="2" charset="2"/>
              <a:buChar char="Ø"/>
            </a:pPr>
            <a:r>
              <a:rPr lang="en-IN" dirty="0" smtClean="0"/>
              <a:t>Only use speakerphone when necessary.</a:t>
            </a:r>
          </a:p>
          <a:p>
            <a:pPr marL="514350" indent="-514350" fontAlgn="base">
              <a:buFont typeface="Wingdings" pitchFamily="2" charset="2"/>
              <a:buChar char="Ø"/>
            </a:pPr>
            <a:r>
              <a:rPr lang="en-IN" b="1" dirty="0" smtClean="0">
                <a:solidFill>
                  <a:srgbClr val="FF0000"/>
                </a:solidFill>
              </a:rPr>
              <a:t>Actively listen and take notes.</a:t>
            </a:r>
          </a:p>
          <a:p>
            <a:pPr marL="514350" indent="-514350" fontAlgn="base">
              <a:buFont typeface="Wingdings" pitchFamily="2" charset="2"/>
              <a:buChar char="Ø"/>
            </a:pPr>
            <a:r>
              <a:rPr lang="en-IN" b="1" dirty="0" smtClean="0">
                <a:solidFill>
                  <a:srgbClr val="FF0000"/>
                </a:solidFill>
              </a:rPr>
              <a:t>Use proper and grammatically correct language. </a:t>
            </a:r>
          </a:p>
          <a:p>
            <a:pPr marL="514350" indent="-514350" fontAlgn="base">
              <a:buFont typeface="Wingdings" pitchFamily="2" charset="2"/>
              <a:buChar char="Ø"/>
            </a:pPr>
            <a:r>
              <a:rPr lang="en-IN" b="1" dirty="0" smtClean="0">
                <a:solidFill>
                  <a:srgbClr val="FF0000"/>
                </a:solidFill>
              </a:rPr>
              <a:t>Remain cheerful. Have a smile</a:t>
            </a:r>
            <a:r>
              <a:rPr lang="en-IN" dirty="0" smtClean="0"/>
              <a:t>.</a:t>
            </a:r>
          </a:p>
          <a:p>
            <a:pPr marL="514350" indent="-514350" fontAlgn="base">
              <a:buNone/>
            </a:pP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1506" name="Picture 2" descr="D:\2020-21 English Notes II int\phone General+Rules+of+Telephone+Etiquett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Footer Placeholder 4"/>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marL="514350" indent="-514350" fontAlgn="base">
              <a:buFont typeface="Wingdings" pitchFamily="2" charset="2"/>
              <a:buChar char="Ø"/>
            </a:pPr>
            <a:r>
              <a:rPr lang="en-IN" dirty="0" smtClean="0"/>
              <a:t>Ask before putting someone on hold or transferring a call.</a:t>
            </a:r>
          </a:p>
          <a:p>
            <a:pPr marL="514350" indent="-514350" fontAlgn="base">
              <a:buNone/>
            </a:pPr>
            <a:r>
              <a:rPr lang="en-IN" dirty="0"/>
              <a:t>	</a:t>
            </a:r>
            <a:r>
              <a:rPr lang="en-IN" dirty="0" smtClean="0"/>
              <a:t>Take permission. </a:t>
            </a:r>
          </a:p>
          <a:p>
            <a:pPr marL="514350" indent="-514350" fontAlgn="base">
              <a:buNone/>
            </a:pPr>
            <a:r>
              <a:rPr lang="en-IN" dirty="0"/>
              <a:t>	</a:t>
            </a:r>
            <a:r>
              <a:rPr lang="en-IN" dirty="0" smtClean="0"/>
              <a:t>Could I please put you on hold?</a:t>
            </a:r>
          </a:p>
          <a:p>
            <a:pPr marL="514350" indent="-514350" fontAlgn="base">
              <a:buNone/>
            </a:pPr>
            <a:r>
              <a:rPr lang="en-IN" dirty="0" smtClean="0"/>
              <a:t>	Just a second. I will connect you. </a:t>
            </a:r>
          </a:p>
          <a:p>
            <a:pPr marL="514350" indent="-514350" fontAlgn="base">
              <a:buFont typeface="Wingdings" pitchFamily="2" charset="2"/>
              <a:buChar char="Ø"/>
            </a:pPr>
            <a:r>
              <a:rPr lang="en-IN" dirty="0" smtClean="0"/>
              <a:t>Be honest if you don't know the answer.</a:t>
            </a:r>
          </a:p>
          <a:p>
            <a:pPr marL="514350" indent="-514350" fontAlgn="base">
              <a:buNone/>
            </a:pPr>
            <a:r>
              <a:rPr lang="en-IN" dirty="0"/>
              <a:t>	</a:t>
            </a:r>
            <a:r>
              <a:rPr lang="en-IN" dirty="0" smtClean="0"/>
              <a:t>Don’t lie or be dishonest with your answers.</a:t>
            </a:r>
          </a:p>
          <a:p>
            <a:pPr marL="514350" indent="-514350" fontAlgn="base">
              <a:buFont typeface="Wingdings" pitchFamily="2" charset="2"/>
              <a:buChar char="Ø"/>
            </a:pPr>
            <a:r>
              <a:rPr lang="en-IN" dirty="0" smtClean="0"/>
              <a:t>Be mindful of your volume. </a:t>
            </a:r>
          </a:p>
          <a:p>
            <a:pPr marL="514350" indent="-514350" fontAlgn="base">
              <a:buNone/>
            </a:pPr>
            <a:r>
              <a:rPr lang="en-IN" dirty="0" smtClean="0"/>
              <a:t>	Do not shout. Be aware of others around you.</a:t>
            </a:r>
          </a:p>
          <a:p>
            <a:pPr marL="514350" indent="-514350" fontAlgn="base">
              <a:buFont typeface="Wingdings" pitchFamily="2" charset="2"/>
              <a:buChar char="Ø"/>
            </a:pPr>
            <a:r>
              <a:rPr lang="en-IN" dirty="0" smtClean="0"/>
              <a:t>Check for and respond to voicemails</a:t>
            </a:r>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pic>
        <p:nvPicPr>
          <p:cNvPr id="29698" name="Picture 2" descr="D:\2020-21 English Notes II int\pone 24003de.jpg"/>
          <p:cNvPicPr>
            <a:picLocks noChangeAspect="1" noChangeArrowheads="1"/>
          </p:cNvPicPr>
          <p:nvPr/>
        </p:nvPicPr>
        <p:blipFill>
          <a:blip r:embed="rId2" cstate="print"/>
          <a:srcRect/>
          <a:stretch>
            <a:fillRect/>
          </a:stretch>
        </p:blipFill>
        <p:spPr bwMode="auto">
          <a:xfrm>
            <a:off x="827584" y="1052736"/>
            <a:ext cx="7702350" cy="518457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1368</Words>
  <Application>Microsoft Office PowerPoint</Application>
  <PresentationFormat>On-screen Show (4:3)</PresentationFormat>
  <Paragraphs>179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Slide 2</vt:lpstr>
      <vt:lpstr>Slide 3</vt:lpstr>
      <vt:lpstr>Telephone etiquette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DONTS</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hss</dc:creator>
  <cp:lastModifiedBy>hss</cp:lastModifiedBy>
  <cp:revision>9</cp:revision>
  <dcterms:created xsi:type="dcterms:W3CDTF">2021-02-08T03:30:56Z</dcterms:created>
  <dcterms:modified xsi:type="dcterms:W3CDTF">2022-09-07T08:29:31Z</dcterms:modified>
</cp:coreProperties>
</file>