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68" r:id="rId3"/>
    <p:sldId id="269" r:id="rId4"/>
    <p:sldId id="257" r:id="rId5"/>
    <p:sldId id="270" r:id="rId6"/>
    <p:sldId id="258" r:id="rId7"/>
    <p:sldId id="259" r:id="rId8"/>
    <p:sldId id="264" r:id="rId9"/>
    <p:sldId id="265" r:id="rId10"/>
    <p:sldId id="267" r:id="rId11"/>
    <p:sldId id="266" r:id="rId12"/>
    <p:sldId id="261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56599-D216-4F65-9E22-6FA042A02359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E5B85-DA66-4669-A199-80303B3673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540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55E-F1F7-4749-A997-D5BF3BE91464}" type="datetime1">
              <a:rPr lang="en-IN" smtClean="0"/>
              <a:pPr/>
              <a:t>08-07-2022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A07A-8724-4852-AC75-C4ECB9377B18}" type="datetime1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A3B-9218-4108-AA58-ED64F64205CE}" type="datetime1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676D-53B8-430B-BA6B-C0D45B7FF00A}" type="datetime1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830D-0AD1-4A2D-9664-49EA18E13963}" type="datetime1">
              <a:rPr lang="en-IN" smtClean="0"/>
              <a:pPr/>
              <a:t>08-07-2022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11EC38-F408-4FA8-955C-CE8768AE5991}" type="datetime1">
              <a:rPr lang="en-IN" smtClean="0"/>
              <a:pPr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69C9-D1D8-463E-9409-921BD500D47A}" type="datetime1">
              <a:rPr lang="en-IN" smtClean="0"/>
              <a:pPr/>
              <a:t>08-07-2022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FE6F-372A-4E59-842B-A55542F6A330}" type="datetime1">
              <a:rPr lang="en-IN" smtClean="0"/>
              <a:pPr/>
              <a:t>08-07-2022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0B6D-0FF8-4604-8BDC-313F5BDAE28E}" type="datetime1">
              <a:rPr lang="en-IN" smtClean="0"/>
              <a:pPr/>
              <a:t>08-07-2022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7F2E-D678-402D-9312-ABAE56F71B76}" type="datetime1">
              <a:rPr lang="en-IN" smtClean="0"/>
              <a:pPr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6211CF5-5229-4713-A0DC-7C7BBF1C0EB1}" type="datetime1">
              <a:rPr lang="en-IN" smtClean="0"/>
              <a:pPr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DC830E6-AE1F-49A2-8D3C-9B2C9905022C}" type="datetime1">
              <a:rPr lang="en-IN" smtClean="0"/>
              <a:pPr/>
              <a:t>08-07-2022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C8A28C-4EF6-4C88-AC44-315CF2C9F1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image-illustration/eight-barriers-active-listening-1986212948" TargetMode="External"/><Relationship Id="rId2" Type="http://schemas.openxmlformats.org/officeDocument/2006/relationships/hyperlink" Target="https://careers-in-sport.co.uk/career-advice/developing-effective-listening-skil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ildakweisburg.com/2018/08/11/on-libraries-build-your-listening-skills/" TargetMode="External"/><Relationship Id="rId4" Type="http://schemas.openxmlformats.org/officeDocument/2006/relationships/hyperlink" Target="https://www.shutterstock.com/image-illustration/characteristics-active-listeners-1258757767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7304856" cy="1752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Prepared by Dr. T. Sunand Emmanuel 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2021-22 ECE-F and EEE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08012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Active listening 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haracteristics of Active Listeners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49694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91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The Vital 9 steps of Effective Listening; Source; Dr.C.Karthikeyan |  Download Scientific Diagra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632848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725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References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503920" cy="4896544"/>
          </a:xfrm>
        </p:spPr>
        <p:txBody>
          <a:bodyPr>
            <a:normAutofit fontScale="92500"/>
          </a:bodyPr>
          <a:lstStyle/>
          <a:p>
            <a:endParaRPr lang="en-IN" dirty="0" smtClean="0">
              <a:hlinkClick r:id="rId2"/>
            </a:endParaRP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://careers-in-sport.co.uk/career-advice/developing-effective-listening-skills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www.shutterstock.com/image-illustration/eight-barriers-active-listening-1986212948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www.shutterstock.com/image-illustration/characteristics-active-listeners-1258757767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https://hildakweisburg.com/2018/08/11/on-libraries-build-your-listening-skills</a:t>
            </a:r>
            <a:r>
              <a:rPr lang="en-IN" dirty="0" smtClean="0">
                <a:hlinkClick r:id="rId5"/>
              </a:rPr>
              <a:t>/</a:t>
            </a:r>
            <a:endParaRPr lang="en-IN" dirty="0" smtClean="0"/>
          </a:p>
          <a:p>
            <a:r>
              <a:rPr lang="en-IN" dirty="0"/>
              <a:t>https://www.pinterest.com/pin/451485931380213512/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				</a:t>
            </a:r>
            <a:r>
              <a:rPr lang="en-IN" sz="4400" b="1" dirty="0" smtClean="0"/>
              <a:t>Thank you </a:t>
            </a:r>
            <a:endParaRPr lang="en-IN" sz="4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Chinese definition of listening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 descr="Avidly and Actively Listening - ImpactBan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4141" y="1628800"/>
            <a:ext cx="7606870" cy="48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38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4" name="Picture 4" descr="What&amp;#39;s On the Table? | Classroom expectations, Words, Chinese wor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25501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683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International Listening Association (ILA)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8503920" cy="4572000"/>
          </a:xfrm>
        </p:spPr>
        <p:txBody>
          <a:bodyPr>
            <a:normAutofit/>
          </a:bodyPr>
          <a:lstStyle/>
          <a:p>
            <a:r>
              <a:rPr lang="en-IN" sz="2400" b="1" dirty="0"/>
              <a:t>ACTIVE LISTENING </a:t>
            </a:r>
            <a:endParaRPr lang="en-IN" sz="2400" dirty="0"/>
          </a:p>
          <a:p>
            <a:r>
              <a:rPr lang="en-IN" sz="2400" b="1" dirty="0"/>
              <a:t>In 1996 the International Listening Association (ILA) approved the following definition: Listening: the process of </a:t>
            </a:r>
            <a:r>
              <a:rPr lang="en-IN" sz="2400" b="1" u="sng" dirty="0">
                <a:solidFill>
                  <a:srgbClr val="FF0000"/>
                </a:solidFill>
              </a:rPr>
              <a:t>receiving</a:t>
            </a:r>
            <a:r>
              <a:rPr lang="en-IN" sz="2400" b="1" dirty="0"/>
              <a:t>, </a:t>
            </a:r>
            <a:r>
              <a:rPr lang="en-IN" sz="2400" b="1" u="sng" dirty="0">
                <a:solidFill>
                  <a:srgbClr val="FF0000"/>
                </a:solidFill>
              </a:rPr>
              <a:t>constructing</a:t>
            </a:r>
            <a:r>
              <a:rPr lang="en-IN" sz="2400" b="1" dirty="0"/>
              <a:t> meaning from, and </a:t>
            </a:r>
            <a:r>
              <a:rPr lang="en-IN" sz="2400" b="1" u="sng" dirty="0">
                <a:solidFill>
                  <a:srgbClr val="FF0000"/>
                </a:solidFill>
              </a:rPr>
              <a:t>responding</a:t>
            </a:r>
            <a:r>
              <a:rPr lang="en-IN" sz="2400" b="1" dirty="0"/>
              <a:t> to spoken and/or nonverbal messages (Purdy &amp; </a:t>
            </a:r>
            <a:r>
              <a:rPr lang="en-IN" sz="2400" b="1" dirty="0" err="1"/>
              <a:t>Borisoff</a:t>
            </a:r>
            <a:r>
              <a:rPr lang="en-IN" sz="2400" b="1" dirty="0"/>
              <a:t>, 1997:6).</a:t>
            </a:r>
            <a:endParaRPr lang="en-IN" sz="2400" dirty="0"/>
          </a:p>
          <a:p>
            <a:endParaRPr lang="en-IN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534400" cy="75895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908720"/>
            <a:ext cx="8503920" cy="457200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b="1" u="sng" dirty="0" smtClean="0">
                <a:solidFill>
                  <a:srgbClr val="FF0000"/>
                </a:solidFill>
              </a:rPr>
              <a:t>Hearing</a:t>
            </a:r>
            <a:r>
              <a:rPr lang="en-IN" dirty="0" smtClean="0"/>
              <a:t>: The </a:t>
            </a:r>
            <a:r>
              <a:rPr lang="en-IN" dirty="0" smtClean="0"/>
              <a:t>natural ability </a:t>
            </a:r>
            <a:r>
              <a:rPr lang="en-IN" dirty="0" smtClean="0"/>
              <a:t>to </a:t>
            </a:r>
            <a:r>
              <a:rPr lang="en-IN" dirty="0" smtClean="0"/>
              <a:t>recognize </a:t>
            </a:r>
            <a:r>
              <a:rPr lang="en-IN" dirty="0" smtClean="0"/>
              <a:t>sounds </a:t>
            </a:r>
            <a:r>
              <a:rPr lang="en-IN" dirty="0" smtClean="0"/>
              <a:t>through ears by catching vibrations is called the hearing</a:t>
            </a:r>
            <a:r>
              <a:rPr lang="en-IN" dirty="0" smtClean="0"/>
              <a:t>.</a:t>
            </a:r>
          </a:p>
          <a:p>
            <a:r>
              <a:rPr lang="en-IN" b="1" u="sng" dirty="0" smtClean="0">
                <a:solidFill>
                  <a:srgbClr val="FF0000"/>
                </a:solidFill>
              </a:rPr>
              <a:t>Listening</a:t>
            </a:r>
            <a:r>
              <a:rPr lang="en-IN" dirty="0" smtClean="0"/>
              <a:t>: It </a:t>
            </a:r>
            <a:r>
              <a:rPr lang="en-IN" dirty="0" smtClean="0"/>
              <a:t>is the process of </a:t>
            </a:r>
            <a:r>
              <a:rPr lang="en-IN" dirty="0" smtClean="0"/>
              <a:t>sincerely </a:t>
            </a:r>
            <a:r>
              <a:rPr lang="en-IN" b="1" u="sng" smtClean="0">
                <a:solidFill>
                  <a:srgbClr val="FF0000"/>
                </a:solidFill>
              </a:rPr>
              <a:t>hearing</a:t>
            </a:r>
            <a:r>
              <a:rPr lang="en-IN" b="1" u="sng" smtClean="0"/>
              <a:t> </a:t>
            </a:r>
            <a:r>
              <a:rPr lang="en-IN" b="1" u="sng" smtClean="0">
                <a:solidFill>
                  <a:srgbClr val="FF0000"/>
                </a:solidFill>
              </a:rPr>
              <a:t>interpreting</a:t>
            </a:r>
            <a:r>
              <a:rPr lang="en-IN" b="1" smtClean="0"/>
              <a:t>  </a:t>
            </a:r>
            <a:r>
              <a:rPr lang="en-IN" dirty="0" smtClean="0"/>
              <a:t>and</a:t>
            </a:r>
            <a:r>
              <a:rPr lang="en-IN" b="1" dirty="0" smtClean="0"/>
              <a:t> </a:t>
            </a:r>
            <a:r>
              <a:rPr lang="en-IN" b="1" u="sng" dirty="0" smtClean="0">
                <a:solidFill>
                  <a:srgbClr val="FF0000"/>
                </a:solidFill>
              </a:rPr>
              <a:t>responding</a:t>
            </a:r>
            <a:r>
              <a:rPr lang="en-IN" b="1" dirty="0" smtClean="0"/>
              <a:t> to </a:t>
            </a:r>
            <a:r>
              <a:rPr lang="en-IN" dirty="0" smtClean="0"/>
              <a:t>the  speaker.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Hearing versus listening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	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Interactive Model of Communication | Marketing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5217" y="-4937125"/>
            <a:ext cx="8088357" cy="4549701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pic>
        <p:nvPicPr>
          <p:cNvPr id="7" name="Picture 6" descr="Hear vs. Listen – What is the difference? Woodward English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8136904" cy="4753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STEPS IN THE LISTENING PROCESS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pic>
        <p:nvPicPr>
          <p:cNvPr id="6" name="Content Placeholder 5" descr="Stages of Listenin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992888" cy="410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6815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sz="3600" b="1" u="sng" dirty="0" smtClean="0">
                <a:solidFill>
                  <a:srgbClr val="FF0000"/>
                </a:solidFill>
              </a:rPr>
              <a:t>BARRIERS </a:t>
            </a:r>
            <a:r>
              <a:rPr lang="en-IN" sz="3600" b="1" u="sng" dirty="0">
                <a:solidFill>
                  <a:srgbClr val="FF0000"/>
                </a:solidFill>
              </a:rPr>
              <a:t>TO LISTENING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Barrier to Listening Images, Stock Photos &amp;amp; Vectors | Shutterstoc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1"/>
            <a:ext cx="7416824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819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68152"/>
          </a:xfrm>
        </p:spPr>
        <p:txBody>
          <a:bodyPr>
            <a:normAutofit fontScale="90000"/>
          </a:bodyPr>
          <a:lstStyle/>
          <a:p>
            <a:r>
              <a:rPr lang="en-IN" sz="2700" b="1" u="sng" dirty="0" smtClean="0"/>
              <a:t/>
            </a:r>
            <a:br>
              <a:rPr lang="en-IN" sz="2700" b="1" u="sng" dirty="0" smtClean="0"/>
            </a:br>
            <a:r>
              <a:rPr lang="en-IN" sz="2700" b="1" u="sng" dirty="0" smtClean="0"/>
              <a:t/>
            </a:r>
            <a:br>
              <a:rPr lang="en-IN" sz="2700" b="1" u="sng" dirty="0" smtClean="0"/>
            </a:br>
            <a:r>
              <a:rPr lang="en-IN" sz="2700" b="1" u="sng" dirty="0" smtClean="0">
                <a:solidFill>
                  <a:srgbClr val="FF0000"/>
                </a:solidFill>
              </a:rPr>
              <a:t>STEPS </a:t>
            </a:r>
            <a:r>
              <a:rPr lang="en-IN" sz="2700" b="1" u="sng" dirty="0">
                <a:solidFill>
                  <a:srgbClr val="FF0000"/>
                </a:solidFill>
              </a:rPr>
              <a:t>OF EFFECTIVE ACTIVE LISTENING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Dr.TS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Effective Listening Skills - How to improve your listening skill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496944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442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</TotalTime>
  <Words>116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Active listening </vt:lpstr>
      <vt:lpstr>Chinese definition of listening</vt:lpstr>
      <vt:lpstr>Slide 3</vt:lpstr>
      <vt:lpstr>International Listening Association (ILA)</vt:lpstr>
      <vt:lpstr>Slide 5</vt:lpstr>
      <vt:lpstr>Hearing versus listening</vt:lpstr>
      <vt:lpstr>STEPS IN THE LISTENING PROCESS </vt:lpstr>
      <vt:lpstr> BARRIERS TO LISTENING </vt:lpstr>
      <vt:lpstr>  STEPS OF EFFECTIVE ACTIVE LISTENING </vt:lpstr>
      <vt:lpstr>Slide 10</vt:lpstr>
      <vt:lpstr>Slide 11</vt:lpstr>
      <vt:lpstr>References</vt:lpstr>
      <vt:lpstr>Slide 13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models of communication</dc:title>
  <dc:creator>hss</dc:creator>
  <cp:lastModifiedBy>hss</cp:lastModifiedBy>
  <cp:revision>20</cp:revision>
  <dcterms:created xsi:type="dcterms:W3CDTF">2021-12-08T06:56:19Z</dcterms:created>
  <dcterms:modified xsi:type="dcterms:W3CDTF">2022-07-08T08:42:26Z</dcterms:modified>
</cp:coreProperties>
</file>