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5" r:id="rId3"/>
    <p:sldId id="258" r:id="rId4"/>
    <p:sldId id="272" r:id="rId5"/>
    <p:sldId id="274" r:id="rId6"/>
    <p:sldId id="273" r:id="rId7"/>
    <p:sldId id="275" r:id="rId8"/>
    <p:sldId id="263" r:id="rId9"/>
    <p:sldId id="264" r:id="rId10"/>
    <p:sldId id="261" r:id="rId11"/>
    <p:sldId id="257" r:id="rId12"/>
    <p:sldId id="259" r:id="rId13"/>
    <p:sldId id="266" r:id="rId14"/>
    <p:sldId id="267" r:id="rId15"/>
    <p:sldId id="268" r:id="rId16"/>
    <p:sldId id="269" r:id="rId17"/>
    <p:sldId id="270" r:id="rId18"/>
    <p:sldId id="277" r:id="rId19"/>
    <p:sldId id="278" r:id="rId20"/>
    <p:sldId id="279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66DC5-0F38-45FB-8C22-35CE4FB573CD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2E049-119B-433F-8781-9D4956CA9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967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892D-D6B4-42FE-99F2-6C93304A0E4C}" type="datetime1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B1561-35A1-4A10-8207-A1D475E06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7C88-BD73-4CF0-9F7C-38FB9F437410}" type="datetime1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B1561-35A1-4A10-8207-A1D475E06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08C3-8281-442A-BD1C-55D0E6B97DBC}" type="datetime1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B1561-35A1-4A10-8207-A1D475E06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897-460B-43B5-9FB6-3CB7792EF0A6}" type="datetime1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B1561-35A1-4A10-8207-A1D475E06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95A1-8BB6-4012-AB54-91BD01003624}" type="datetime1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B1561-35A1-4A10-8207-A1D475E06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25980-7AAA-468F-ACE2-BF162D1F0BA4}" type="datetime1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B1561-35A1-4A10-8207-A1D475E06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0FD75-B760-4F67-A0E2-0F20DE7FC4B0}" type="datetime1">
              <a:rPr lang="en-US" smtClean="0"/>
              <a:t>8/18/2022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B1561-35A1-4A10-8207-A1D475E06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F9C0-906C-44D6-B7E9-C762BE4E4B38}" type="datetime1">
              <a:rPr lang="en-US" smtClean="0"/>
              <a:t>8/18/2022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B1561-35A1-4A10-8207-A1D475E06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286F-F4A0-4C45-974A-CFECD1F9E2D0}" type="datetime1">
              <a:rPr lang="en-US" smtClean="0"/>
              <a:t>8/18/2022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B1561-35A1-4A10-8207-A1D475E06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5FE1-9DDA-47EB-B5CA-7A73FC10C128}" type="datetime1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B1561-35A1-4A10-8207-A1D475E06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A06E-52A2-4A32-B65C-72E0265A78A1}" type="datetime1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B1561-35A1-4A10-8207-A1D475E06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8C602-6F3A-4C67-9132-0E5D01F5E87D}" type="datetime1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B1561-35A1-4A10-8207-A1D475E06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Active passive Voice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914400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Dr. T. Sunand Emmanuel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Dr.TS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Abhi</a:t>
            </a:r>
            <a:r>
              <a:rPr lang="en-US" dirty="0" smtClean="0"/>
              <a:t> </a:t>
            </a:r>
            <a:r>
              <a:rPr lang="en-US" b="1" u="sng" dirty="0" smtClean="0">
                <a:solidFill>
                  <a:srgbClr val="FF0000"/>
                </a:solidFill>
              </a:rPr>
              <a:t>can make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a cake.</a:t>
            </a:r>
          </a:p>
          <a:p>
            <a:r>
              <a:rPr lang="en-US" dirty="0" smtClean="0"/>
              <a:t>A cake </a:t>
            </a:r>
            <a:r>
              <a:rPr lang="en-US" b="1" u="sng" dirty="0" smtClean="0"/>
              <a:t>can be made </a:t>
            </a:r>
            <a:r>
              <a:rPr lang="en-US" dirty="0" smtClean="0"/>
              <a:t>by </a:t>
            </a:r>
            <a:r>
              <a:rPr lang="en-US" dirty="0" err="1" smtClean="0"/>
              <a:t>Abhi</a:t>
            </a:r>
            <a:r>
              <a:rPr lang="en-US" dirty="0" smtClean="0"/>
              <a:t>.</a:t>
            </a:r>
          </a:p>
          <a:p>
            <a:endParaRPr lang="en-US" sz="1400" dirty="0" smtClean="0"/>
          </a:p>
          <a:p>
            <a:r>
              <a:rPr lang="en-US" b="1" dirty="0" smtClean="0">
                <a:solidFill>
                  <a:srgbClr val="00B050"/>
                </a:solidFill>
              </a:rPr>
              <a:t>She</a:t>
            </a:r>
            <a:r>
              <a:rPr lang="en-US" dirty="0" smtClean="0"/>
              <a:t> had taken </a:t>
            </a:r>
            <a:r>
              <a:rPr lang="en-US" b="1" u="sng" dirty="0" smtClean="0">
                <a:solidFill>
                  <a:srgbClr val="00B050"/>
                </a:solidFill>
              </a:rPr>
              <a:t>the book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book had been taken by her.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Dr.TS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Commands and requests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Shut</a:t>
            </a:r>
            <a:r>
              <a:rPr lang="en-US" dirty="0" smtClean="0"/>
              <a:t> the door. (command)</a:t>
            </a:r>
          </a:p>
          <a:p>
            <a:r>
              <a:rPr lang="en-US" b="1" u="sng" dirty="0" smtClean="0">
                <a:solidFill>
                  <a:srgbClr val="FF0000"/>
                </a:solidFill>
              </a:rPr>
              <a:t>Let</a:t>
            </a:r>
            <a:r>
              <a:rPr lang="en-US" dirty="0" smtClean="0"/>
              <a:t> the door </a:t>
            </a:r>
            <a:r>
              <a:rPr lang="en-US" b="1" u="sng" dirty="0" smtClean="0">
                <a:solidFill>
                  <a:srgbClr val="FF0000"/>
                </a:solidFill>
              </a:rPr>
              <a:t>be</a:t>
            </a:r>
            <a:r>
              <a:rPr lang="en-US" dirty="0" smtClean="0"/>
              <a:t> </a:t>
            </a:r>
            <a:r>
              <a:rPr lang="en-US" b="1" u="sng" dirty="0" smtClean="0">
                <a:solidFill>
                  <a:srgbClr val="FF0000"/>
                </a:solidFill>
              </a:rPr>
              <a:t>shut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u="sng" dirty="0" smtClean="0">
                <a:solidFill>
                  <a:srgbClr val="FF0000"/>
                </a:solidFill>
              </a:rPr>
              <a:t>Take</a:t>
            </a:r>
            <a:r>
              <a:rPr lang="en-US" dirty="0" smtClean="0"/>
              <a:t> these books. </a:t>
            </a:r>
            <a:r>
              <a:rPr lang="en-US" dirty="0"/>
              <a:t>(command</a:t>
            </a:r>
            <a:r>
              <a:rPr lang="en-US" dirty="0" smtClean="0"/>
              <a:t>)</a:t>
            </a:r>
          </a:p>
          <a:p>
            <a:r>
              <a:rPr lang="en-US" dirty="0" smtClean="0"/>
              <a:t>Let these books </a:t>
            </a:r>
            <a:r>
              <a:rPr lang="en-US" b="1" u="sng" dirty="0" smtClean="0">
                <a:solidFill>
                  <a:srgbClr val="FF0000"/>
                </a:solidFill>
              </a:rPr>
              <a:t>be</a:t>
            </a:r>
            <a:r>
              <a:rPr lang="en-US" dirty="0" smtClean="0"/>
              <a:t> </a:t>
            </a:r>
            <a:r>
              <a:rPr lang="en-US" b="1" u="sng" dirty="0" smtClean="0">
                <a:solidFill>
                  <a:srgbClr val="FF0000"/>
                </a:solidFill>
              </a:rPr>
              <a:t>taken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u="sng" dirty="0" smtClean="0">
                <a:solidFill>
                  <a:srgbClr val="FF0000"/>
                </a:solidFill>
              </a:rPr>
              <a:t>Don’t take </a:t>
            </a:r>
            <a:r>
              <a:rPr lang="en-US" dirty="0"/>
              <a:t>these books. (command)</a:t>
            </a:r>
          </a:p>
          <a:p>
            <a:r>
              <a:rPr lang="en-US" b="1" u="sng" dirty="0">
                <a:solidFill>
                  <a:srgbClr val="FF0000"/>
                </a:solidFill>
              </a:rPr>
              <a:t>Let</a:t>
            </a:r>
            <a:r>
              <a:rPr lang="en-US" dirty="0"/>
              <a:t> </a:t>
            </a:r>
            <a:r>
              <a:rPr lang="en-US" b="1" u="sng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these </a:t>
            </a:r>
            <a:r>
              <a:rPr lang="en-US" dirty="0"/>
              <a:t>books </a:t>
            </a:r>
            <a:r>
              <a:rPr lang="en-US" b="1" u="sng" dirty="0">
                <a:solidFill>
                  <a:srgbClr val="FF0000"/>
                </a:solidFill>
              </a:rPr>
              <a:t>be</a:t>
            </a:r>
            <a:r>
              <a:rPr lang="en-US" dirty="0"/>
              <a:t> </a:t>
            </a:r>
            <a:r>
              <a:rPr lang="en-US" b="1" u="sng" dirty="0">
                <a:solidFill>
                  <a:srgbClr val="FF0000"/>
                </a:solidFill>
              </a:rPr>
              <a:t>taken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b="1" u="sng" dirty="0" smtClean="0">
                <a:solidFill>
                  <a:srgbClr val="FF0000"/>
                </a:solidFill>
              </a:rPr>
              <a:t>Please</a:t>
            </a:r>
            <a:r>
              <a:rPr lang="en-US" dirty="0" smtClean="0"/>
              <a:t> shut the door. (request)</a:t>
            </a:r>
          </a:p>
          <a:p>
            <a:r>
              <a:rPr lang="en-US" dirty="0" smtClean="0"/>
              <a:t>You </a:t>
            </a:r>
            <a:r>
              <a:rPr lang="en-US" b="1" u="sng" dirty="0" smtClean="0">
                <a:solidFill>
                  <a:srgbClr val="FF0000"/>
                </a:solidFill>
              </a:rPr>
              <a:t>are requested </a:t>
            </a:r>
            <a:r>
              <a:rPr lang="en-US" dirty="0" smtClean="0"/>
              <a:t>to shut the door.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Dr.TS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examples……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They</a:t>
            </a:r>
            <a:r>
              <a:rPr lang="en-US" dirty="0" smtClean="0"/>
              <a:t> </a:t>
            </a:r>
            <a:r>
              <a:rPr lang="en-US" b="1" u="sng" dirty="0" smtClean="0">
                <a:solidFill>
                  <a:srgbClr val="7030A0"/>
                </a:solidFill>
              </a:rPr>
              <a:t>bought</a:t>
            </a:r>
            <a:r>
              <a:rPr lang="en-US" dirty="0" smtClean="0"/>
              <a:t> </a:t>
            </a:r>
            <a:r>
              <a:rPr lang="en-US" b="1" u="sng" dirty="0" smtClean="0">
                <a:solidFill>
                  <a:srgbClr val="00FFCC"/>
                </a:solidFill>
              </a:rPr>
              <a:t>a lap top</a:t>
            </a:r>
            <a:r>
              <a:rPr lang="en-US" dirty="0" smtClean="0"/>
              <a:t>.</a:t>
            </a:r>
          </a:p>
          <a:p>
            <a:r>
              <a:rPr lang="en-US" dirty="0" smtClean="0"/>
              <a:t> A lap top </a:t>
            </a:r>
            <a:r>
              <a:rPr lang="en-US" b="1" dirty="0" smtClean="0"/>
              <a:t>was bought </a:t>
            </a:r>
            <a:r>
              <a:rPr lang="en-US" dirty="0" smtClean="0"/>
              <a:t>by them</a:t>
            </a:r>
          </a:p>
          <a:p>
            <a:endParaRPr lang="en-US" dirty="0"/>
          </a:p>
          <a:p>
            <a:r>
              <a:rPr lang="en-US" dirty="0" smtClean="0"/>
              <a:t>They </a:t>
            </a:r>
            <a:r>
              <a:rPr lang="en-US" b="1" u="sng" dirty="0" smtClean="0"/>
              <a:t>bought</a:t>
            </a:r>
            <a:r>
              <a:rPr lang="en-US" dirty="0" smtClean="0"/>
              <a:t> </a:t>
            </a:r>
            <a:r>
              <a:rPr lang="en-US" u="sng" dirty="0" smtClean="0"/>
              <a:t>him</a:t>
            </a:r>
            <a:r>
              <a:rPr lang="en-US" dirty="0" smtClean="0"/>
              <a:t> a </a:t>
            </a:r>
            <a:r>
              <a:rPr lang="en-US" dirty="0" smtClean="0"/>
              <a:t>laptop</a:t>
            </a:r>
            <a:r>
              <a:rPr lang="en-US" dirty="0" smtClean="0"/>
              <a:t>.</a:t>
            </a:r>
          </a:p>
          <a:p>
            <a:r>
              <a:rPr lang="en-US" u="sng" dirty="0" smtClean="0"/>
              <a:t>He</a:t>
            </a:r>
            <a:r>
              <a:rPr lang="en-US" dirty="0" smtClean="0"/>
              <a:t> </a:t>
            </a:r>
            <a:r>
              <a:rPr lang="en-US" b="1" u="sng" dirty="0" smtClean="0"/>
              <a:t>was bought</a:t>
            </a:r>
            <a:r>
              <a:rPr lang="en-US" b="1" dirty="0" smtClean="0"/>
              <a:t> a </a:t>
            </a:r>
            <a:r>
              <a:rPr lang="en-US" b="1" dirty="0" smtClean="0"/>
              <a:t>laptop </a:t>
            </a:r>
            <a:r>
              <a:rPr lang="en-US" b="1" u="sng" dirty="0" smtClean="0"/>
              <a:t>by them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laptop </a:t>
            </a:r>
            <a:r>
              <a:rPr lang="en-US" b="1" u="sng" dirty="0" smtClean="0"/>
              <a:t>was bought</a:t>
            </a:r>
            <a:r>
              <a:rPr lang="en-US" dirty="0" smtClean="0"/>
              <a:t> </a:t>
            </a:r>
            <a:r>
              <a:rPr lang="en-US" b="1" u="sng" dirty="0" smtClean="0"/>
              <a:t>by them</a:t>
            </a:r>
            <a:r>
              <a:rPr lang="en-US" dirty="0" smtClean="0"/>
              <a:t> </a:t>
            </a:r>
            <a:r>
              <a:rPr lang="en-US" b="1" u="sng" dirty="0" smtClean="0"/>
              <a:t>for </a:t>
            </a:r>
            <a:r>
              <a:rPr lang="en-US" b="1" u="sng" dirty="0" smtClean="0"/>
              <a:t>him.</a:t>
            </a:r>
            <a:endParaRPr lang="en-US" b="1" u="sng" dirty="0" smtClean="0"/>
          </a:p>
          <a:p>
            <a:endParaRPr lang="en-US" dirty="0" smtClean="0"/>
          </a:p>
          <a:p>
            <a:r>
              <a:rPr lang="en-US" dirty="0" smtClean="0"/>
              <a:t>Who gave him the laptop?</a:t>
            </a:r>
          </a:p>
          <a:p>
            <a:r>
              <a:rPr lang="en-US" dirty="0" smtClean="0"/>
              <a:t>By whom was the laptop given to him?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Dr.TS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The blue team </a:t>
            </a:r>
            <a:r>
              <a:rPr lang="en-US" b="1" u="sng" dirty="0" smtClean="0"/>
              <a:t>had won </a:t>
            </a:r>
            <a:r>
              <a:rPr lang="en-US" b="1" dirty="0" smtClean="0"/>
              <a:t>the game. (Passive)</a:t>
            </a:r>
          </a:p>
          <a:p>
            <a:r>
              <a:rPr lang="en-US" b="1" dirty="0" smtClean="0"/>
              <a:t>The blue team </a:t>
            </a:r>
            <a:r>
              <a:rPr lang="en-US" b="1" u="sng" dirty="0" smtClean="0"/>
              <a:t>won </a:t>
            </a:r>
            <a:r>
              <a:rPr lang="en-US" b="1" dirty="0" smtClean="0"/>
              <a:t>the game. (active)</a:t>
            </a:r>
          </a:p>
          <a:p>
            <a:endParaRPr lang="en-US" b="1" dirty="0" smtClean="0"/>
          </a:p>
          <a:p>
            <a:r>
              <a:rPr lang="en-US" b="1" dirty="0" smtClean="0"/>
              <a:t>The blue team </a:t>
            </a:r>
            <a:r>
              <a:rPr lang="en-US" b="1" u="sng" dirty="0" smtClean="0"/>
              <a:t>is winning</a:t>
            </a:r>
            <a:r>
              <a:rPr lang="en-US" b="1" dirty="0" smtClean="0"/>
              <a:t> the game.</a:t>
            </a:r>
          </a:p>
          <a:p>
            <a:r>
              <a:rPr lang="en-US" b="1" dirty="0" smtClean="0"/>
              <a:t>The game </a:t>
            </a:r>
            <a:r>
              <a:rPr lang="en-US" b="1" u="sng" dirty="0" smtClean="0"/>
              <a:t>is being won</a:t>
            </a:r>
            <a:r>
              <a:rPr lang="en-US" b="1" dirty="0" smtClean="0"/>
              <a:t> </a:t>
            </a:r>
            <a:r>
              <a:rPr lang="en-US" b="1" u="sng" dirty="0" smtClean="0"/>
              <a:t>by</a:t>
            </a:r>
            <a:r>
              <a:rPr lang="en-US" b="1" dirty="0" smtClean="0"/>
              <a:t> </a:t>
            </a:r>
            <a:r>
              <a:rPr lang="en-US" b="1" u="sng" dirty="0" smtClean="0"/>
              <a:t>the blue team</a:t>
            </a:r>
            <a:r>
              <a:rPr lang="en-US" b="1" dirty="0" smtClean="0"/>
              <a:t>.</a:t>
            </a:r>
          </a:p>
          <a:p>
            <a:endParaRPr lang="en-US" b="1" dirty="0" smtClean="0"/>
          </a:p>
          <a:p>
            <a:r>
              <a:rPr lang="en-US" b="1" dirty="0" smtClean="0"/>
              <a:t>The blue team </a:t>
            </a:r>
            <a:r>
              <a:rPr lang="en-US" b="1" u="sng" dirty="0" smtClean="0"/>
              <a:t>has won </a:t>
            </a:r>
            <a:r>
              <a:rPr lang="en-US" b="1" dirty="0" smtClean="0"/>
              <a:t>the game.</a:t>
            </a:r>
          </a:p>
          <a:p>
            <a:r>
              <a:rPr lang="en-US" b="1" dirty="0" smtClean="0"/>
              <a:t>The game </a:t>
            </a:r>
            <a:r>
              <a:rPr lang="en-US" b="1" u="sng" dirty="0" smtClean="0"/>
              <a:t>has been won</a:t>
            </a:r>
            <a:r>
              <a:rPr lang="en-US" b="1" dirty="0" smtClean="0"/>
              <a:t> </a:t>
            </a:r>
            <a:r>
              <a:rPr lang="en-US" b="1" u="sng" dirty="0" smtClean="0"/>
              <a:t>by</a:t>
            </a:r>
            <a:r>
              <a:rPr lang="en-US" b="1" dirty="0" smtClean="0"/>
              <a:t> </a:t>
            </a:r>
            <a:r>
              <a:rPr lang="en-US" b="1" u="sng" dirty="0" smtClean="0"/>
              <a:t>the blue team</a:t>
            </a:r>
            <a:r>
              <a:rPr lang="en-US" b="1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Dr.TS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</a:t>
            </a:r>
            <a:r>
              <a:rPr lang="en-US" b="1" dirty="0"/>
              <a:t>solved </a:t>
            </a:r>
            <a:r>
              <a:rPr lang="en-US" dirty="0"/>
              <a:t>the problem</a:t>
            </a:r>
            <a:r>
              <a:rPr lang="en-US" b="1" dirty="0"/>
              <a:t>.</a:t>
            </a:r>
          </a:p>
          <a:p>
            <a:r>
              <a:rPr lang="en-US" dirty="0" smtClean="0"/>
              <a:t>The problem </a:t>
            </a:r>
            <a:r>
              <a:rPr lang="en-US" b="1" u="sng" dirty="0" smtClean="0"/>
              <a:t>was solved </a:t>
            </a:r>
            <a:r>
              <a:rPr lang="en-US" dirty="0" smtClean="0"/>
              <a:t>by them.</a:t>
            </a:r>
          </a:p>
          <a:p>
            <a:endParaRPr lang="en-US" dirty="0" smtClean="0"/>
          </a:p>
          <a:p>
            <a:r>
              <a:rPr lang="en-US" dirty="0"/>
              <a:t>The owner was cleaning the car. </a:t>
            </a:r>
          </a:p>
          <a:p>
            <a:r>
              <a:rPr lang="en-US" dirty="0" smtClean="0"/>
              <a:t>The car </a:t>
            </a:r>
            <a:r>
              <a:rPr lang="en-US" b="1" u="sng" dirty="0" smtClean="0"/>
              <a:t>was being cleaned </a:t>
            </a:r>
            <a:r>
              <a:rPr lang="en-US" dirty="0" smtClean="0"/>
              <a:t>by its owner.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Dr.TS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He </a:t>
            </a:r>
            <a:r>
              <a:rPr lang="en-US" b="1" u="sng" dirty="0" smtClean="0">
                <a:solidFill>
                  <a:srgbClr val="FF0000"/>
                </a:solidFill>
              </a:rPr>
              <a:t>takes</a:t>
            </a:r>
            <a:r>
              <a:rPr lang="en-US" dirty="0" smtClean="0"/>
              <a:t> a book. </a:t>
            </a:r>
          </a:p>
          <a:p>
            <a:r>
              <a:rPr lang="en-US" dirty="0" smtClean="0"/>
              <a:t>A book </a:t>
            </a:r>
            <a:r>
              <a:rPr lang="en-US" dirty="0" smtClean="0">
                <a:solidFill>
                  <a:srgbClr val="FF0000"/>
                </a:solidFill>
              </a:rPr>
              <a:t>is taken </a:t>
            </a:r>
            <a:r>
              <a:rPr lang="en-US" dirty="0" smtClean="0"/>
              <a:t>by him</a:t>
            </a:r>
          </a:p>
          <a:p>
            <a:endParaRPr lang="en-US" dirty="0" smtClean="0"/>
          </a:p>
          <a:p>
            <a:r>
              <a:rPr lang="en-US" dirty="0" smtClean="0"/>
              <a:t>He takes books. </a:t>
            </a:r>
          </a:p>
          <a:p>
            <a:r>
              <a:rPr lang="en-US" dirty="0" smtClean="0"/>
              <a:t>Book s are taken by him</a:t>
            </a:r>
          </a:p>
          <a:p>
            <a:endParaRPr lang="en-US" dirty="0" smtClean="0"/>
          </a:p>
          <a:p>
            <a:r>
              <a:rPr lang="en-US" dirty="0" smtClean="0"/>
              <a:t>He </a:t>
            </a:r>
            <a:r>
              <a:rPr lang="en-US" b="1" u="sng" dirty="0" smtClean="0">
                <a:solidFill>
                  <a:srgbClr val="FF0000"/>
                </a:solidFill>
              </a:rPr>
              <a:t>is taking </a:t>
            </a:r>
            <a:r>
              <a:rPr lang="en-US" dirty="0" smtClean="0"/>
              <a:t>a book</a:t>
            </a:r>
          </a:p>
          <a:p>
            <a:r>
              <a:rPr lang="en-US" dirty="0" smtClean="0"/>
              <a:t>A book </a:t>
            </a:r>
            <a:r>
              <a:rPr lang="en-US" dirty="0" smtClean="0">
                <a:solidFill>
                  <a:srgbClr val="FF0000"/>
                </a:solidFill>
              </a:rPr>
              <a:t>is being taken </a:t>
            </a:r>
            <a:r>
              <a:rPr lang="en-US" dirty="0" smtClean="0"/>
              <a:t>by him</a:t>
            </a:r>
          </a:p>
          <a:p>
            <a:endParaRPr lang="en-US" dirty="0" smtClean="0"/>
          </a:p>
          <a:p>
            <a:r>
              <a:rPr lang="en-US" dirty="0" smtClean="0"/>
              <a:t>He is taking  books</a:t>
            </a:r>
          </a:p>
          <a:p>
            <a:r>
              <a:rPr lang="en-US" dirty="0" smtClean="0"/>
              <a:t>Books are being taken by him</a:t>
            </a:r>
          </a:p>
          <a:p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He </a:t>
            </a:r>
            <a:r>
              <a:rPr lang="en-US" b="1" u="sng" dirty="0" smtClean="0">
                <a:solidFill>
                  <a:srgbClr val="FF0000"/>
                </a:solidFill>
              </a:rPr>
              <a:t>has taken </a:t>
            </a:r>
            <a:r>
              <a:rPr lang="en-US" dirty="0" smtClean="0"/>
              <a:t>a book</a:t>
            </a:r>
          </a:p>
          <a:p>
            <a:r>
              <a:rPr lang="en-US" dirty="0" smtClean="0"/>
              <a:t>A book </a:t>
            </a:r>
            <a:r>
              <a:rPr lang="en-US" dirty="0" smtClean="0">
                <a:solidFill>
                  <a:srgbClr val="FF0000"/>
                </a:solidFill>
              </a:rPr>
              <a:t>has been taken </a:t>
            </a:r>
            <a:r>
              <a:rPr lang="en-US" dirty="0" smtClean="0"/>
              <a:t>by him</a:t>
            </a:r>
          </a:p>
          <a:p>
            <a:endParaRPr lang="en-US" dirty="0" smtClean="0"/>
          </a:p>
          <a:p>
            <a:r>
              <a:rPr lang="en-US" dirty="0" smtClean="0"/>
              <a:t>He has taken books</a:t>
            </a:r>
          </a:p>
          <a:p>
            <a:r>
              <a:rPr lang="en-US" dirty="0" smtClean="0"/>
              <a:t>Book have been taken by him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Dr.TS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He </a:t>
            </a:r>
            <a:r>
              <a:rPr lang="en-US" b="1" u="sng" dirty="0" smtClean="0">
                <a:solidFill>
                  <a:srgbClr val="FF0000"/>
                </a:solidFill>
              </a:rPr>
              <a:t>took</a:t>
            </a:r>
            <a:r>
              <a:rPr lang="en-US" dirty="0" smtClean="0"/>
              <a:t> a book</a:t>
            </a:r>
          </a:p>
          <a:p>
            <a:r>
              <a:rPr lang="en-US" dirty="0" smtClean="0"/>
              <a:t>A book </a:t>
            </a:r>
            <a:r>
              <a:rPr lang="en-US" b="1" u="sng" dirty="0" smtClean="0">
                <a:solidFill>
                  <a:srgbClr val="FF0000"/>
                </a:solidFill>
              </a:rPr>
              <a:t>was taken</a:t>
            </a:r>
            <a:r>
              <a:rPr lang="en-US" b="1" u="sng" dirty="0" smtClean="0"/>
              <a:t> </a:t>
            </a:r>
            <a:r>
              <a:rPr lang="en-US" dirty="0" smtClean="0"/>
              <a:t>by him</a:t>
            </a:r>
          </a:p>
          <a:p>
            <a:endParaRPr lang="en-US" dirty="0" smtClean="0"/>
          </a:p>
          <a:p>
            <a:r>
              <a:rPr lang="en-US" dirty="0" smtClean="0"/>
              <a:t>He took  books</a:t>
            </a:r>
          </a:p>
          <a:p>
            <a:r>
              <a:rPr lang="en-US" dirty="0" smtClean="0"/>
              <a:t>Books were taken by him</a:t>
            </a:r>
          </a:p>
          <a:p>
            <a:endParaRPr lang="en-US" dirty="0" smtClean="0"/>
          </a:p>
          <a:p>
            <a:r>
              <a:rPr lang="en-US" dirty="0" smtClean="0"/>
              <a:t>He </a:t>
            </a:r>
            <a:r>
              <a:rPr lang="en-US" b="1" u="sng" dirty="0" smtClean="0">
                <a:solidFill>
                  <a:srgbClr val="FF0000"/>
                </a:solidFill>
              </a:rPr>
              <a:t>was taking </a:t>
            </a:r>
            <a:r>
              <a:rPr lang="en-US" dirty="0" smtClean="0"/>
              <a:t>a book</a:t>
            </a:r>
          </a:p>
          <a:p>
            <a:r>
              <a:rPr lang="en-US" dirty="0" smtClean="0"/>
              <a:t>A book </a:t>
            </a:r>
            <a:r>
              <a:rPr lang="en-US" dirty="0" smtClean="0">
                <a:solidFill>
                  <a:srgbClr val="FF0000"/>
                </a:solidFill>
              </a:rPr>
              <a:t>was being taken </a:t>
            </a:r>
            <a:r>
              <a:rPr lang="en-US" dirty="0" smtClean="0"/>
              <a:t>by him</a:t>
            </a:r>
          </a:p>
          <a:p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He </a:t>
            </a:r>
            <a:r>
              <a:rPr lang="en-US" b="1" u="sng" dirty="0" smtClean="0">
                <a:solidFill>
                  <a:srgbClr val="FF0000"/>
                </a:solidFill>
              </a:rPr>
              <a:t>was taking  </a:t>
            </a:r>
            <a:r>
              <a:rPr lang="en-US" dirty="0" smtClean="0"/>
              <a:t>books</a:t>
            </a:r>
          </a:p>
          <a:p>
            <a:r>
              <a:rPr lang="en-US" dirty="0" smtClean="0"/>
              <a:t>Books were being taken by him</a:t>
            </a:r>
          </a:p>
          <a:p>
            <a:endParaRPr lang="en-US" dirty="0" smtClean="0"/>
          </a:p>
          <a:p>
            <a:r>
              <a:rPr lang="en-US" dirty="0" smtClean="0"/>
              <a:t>He </a:t>
            </a:r>
            <a:r>
              <a:rPr lang="en-US" b="1" u="sng" dirty="0" smtClean="0">
                <a:solidFill>
                  <a:srgbClr val="FF0000"/>
                </a:solidFill>
              </a:rPr>
              <a:t>had taken </a:t>
            </a:r>
            <a:r>
              <a:rPr lang="en-US" dirty="0" smtClean="0"/>
              <a:t>a book</a:t>
            </a:r>
          </a:p>
          <a:p>
            <a:r>
              <a:rPr lang="en-US" dirty="0" smtClean="0"/>
              <a:t>A book </a:t>
            </a:r>
            <a:r>
              <a:rPr lang="en-US" dirty="0" smtClean="0">
                <a:solidFill>
                  <a:srgbClr val="FF0000"/>
                </a:solidFill>
              </a:rPr>
              <a:t>had been taken </a:t>
            </a:r>
            <a:r>
              <a:rPr lang="en-US" dirty="0" smtClean="0"/>
              <a:t>by him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Dr.TS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 </a:t>
            </a:r>
            <a:r>
              <a:rPr lang="en-US" dirty="0" smtClean="0">
                <a:solidFill>
                  <a:srgbClr val="FF0000"/>
                </a:solidFill>
              </a:rPr>
              <a:t>will take </a:t>
            </a:r>
            <a:r>
              <a:rPr lang="en-US" dirty="0" smtClean="0"/>
              <a:t>a book</a:t>
            </a:r>
          </a:p>
          <a:p>
            <a:r>
              <a:rPr lang="en-US" dirty="0" smtClean="0"/>
              <a:t>A book </a:t>
            </a:r>
            <a:r>
              <a:rPr lang="en-US" dirty="0" smtClean="0">
                <a:solidFill>
                  <a:srgbClr val="FF0000"/>
                </a:solidFill>
              </a:rPr>
              <a:t>will be taken </a:t>
            </a:r>
            <a:r>
              <a:rPr lang="en-US" dirty="0" smtClean="0"/>
              <a:t>by him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Take</a:t>
            </a:r>
            <a:r>
              <a:rPr lang="en-US" dirty="0" smtClean="0"/>
              <a:t> the book (command)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Let the book be taken by you.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</a:t>
            </a:r>
            <a:r>
              <a:rPr lang="en-US" dirty="0" smtClean="0"/>
              <a:t> take the book (request)</a:t>
            </a:r>
          </a:p>
          <a:p>
            <a:r>
              <a:rPr lang="en-US" dirty="0" smtClean="0"/>
              <a:t>You are requested to take the book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Who</a:t>
            </a:r>
            <a:r>
              <a:rPr lang="en-US" dirty="0" smtClean="0"/>
              <a:t> took the book?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By whom </a:t>
            </a:r>
            <a:r>
              <a:rPr lang="en-US" dirty="0" smtClean="0"/>
              <a:t>was the book taken?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Dr.TS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Convert the active into passive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She tells a story every day.</a:t>
            </a:r>
          </a:p>
          <a:p>
            <a:r>
              <a:rPr lang="en-IN" dirty="0" smtClean="0"/>
              <a:t>She is selling vegetables.</a:t>
            </a:r>
          </a:p>
          <a:p>
            <a:r>
              <a:rPr lang="en-IN" dirty="0" smtClean="0"/>
              <a:t>She has bought a laptop.</a:t>
            </a:r>
          </a:p>
          <a:p>
            <a:r>
              <a:rPr lang="en-IN" dirty="0" smtClean="0"/>
              <a:t>They took up a project.</a:t>
            </a:r>
          </a:p>
          <a:p>
            <a:r>
              <a:rPr lang="en-IN" dirty="0" smtClean="0"/>
              <a:t>They were painting the house.</a:t>
            </a:r>
          </a:p>
          <a:p>
            <a:r>
              <a:rPr lang="en-IN" dirty="0" smtClean="0"/>
              <a:t>They had informed us very early.</a:t>
            </a:r>
          </a:p>
          <a:p>
            <a:r>
              <a:rPr lang="en-IN" dirty="0" smtClean="0"/>
              <a:t>John will buy that villa.</a:t>
            </a:r>
          </a:p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9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Convert the active into passive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Children must obey parents.</a:t>
            </a:r>
          </a:p>
          <a:p>
            <a:r>
              <a:rPr lang="en-IN" dirty="0" smtClean="0"/>
              <a:t>Who owns that flat?</a:t>
            </a:r>
          </a:p>
          <a:p>
            <a:r>
              <a:rPr lang="en-IN" dirty="0" smtClean="0"/>
              <a:t>Shut down the system immediately.</a:t>
            </a:r>
          </a:p>
          <a:p>
            <a:r>
              <a:rPr lang="en-IN" dirty="0" smtClean="0"/>
              <a:t>Please shut </a:t>
            </a:r>
            <a:r>
              <a:rPr lang="en-IN" dirty="0"/>
              <a:t>down the system immediately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They should obey the rules.</a:t>
            </a:r>
          </a:p>
          <a:p>
            <a:r>
              <a:rPr lang="en-IN" dirty="0" smtClean="0"/>
              <a:t>Who can inform them now?</a:t>
            </a:r>
          </a:p>
          <a:p>
            <a:r>
              <a:rPr lang="en-IN" dirty="0" smtClean="0"/>
              <a:t>Light the lamp.</a:t>
            </a:r>
            <a:endParaRPr lang="en-IN" dirty="0"/>
          </a:p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Active-passive voice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Krishna</a:t>
            </a:r>
            <a:r>
              <a:rPr lang="en-US" dirty="0" smtClean="0"/>
              <a:t>            </a:t>
            </a:r>
            <a:r>
              <a:rPr lang="en-US" b="1" u="sng" dirty="0" smtClean="0">
                <a:solidFill>
                  <a:srgbClr val="00B050"/>
                </a:solidFill>
              </a:rPr>
              <a:t>painted</a:t>
            </a:r>
            <a:r>
              <a:rPr lang="en-US" dirty="0" smtClean="0"/>
              <a:t>         </a:t>
            </a:r>
            <a:r>
              <a:rPr lang="en-US" b="1" u="sng" dirty="0" smtClean="0">
                <a:solidFill>
                  <a:srgbClr val="7030A0"/>
                </a:solidFill>
              </a:rPr>
              <a:t>the house</a:t>
            </a:r>
          </a:p>
          <a:p>
            <a:pPr marL="0" indent="0">
              <a:buNone/>
            </a:pPr>
            <a:r>
              <a:rPr lang="en-US" dirty="0" smtClean="0"/>
              <a:t>        Subject (S)	    Verb (V)	        Object (O)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The house    </a:t>
            </a:r>
            <a:r>
              <a:rPr lang="en-US" b="1" dirty="0" smtClean="0">
                <a:solidFill>
                  <a:srgbClr val="00B050"/>
                </a:solidFill>
              </a:rPr>
              <a:t>was painted          </a:t>
            </a:r>
            <a:r>
              <a:rPr lang="en-US" b="1" dirty="0" smtClean="0">
                <a:solidFill>
                  <a:srgbClr val="FF0000"/>
                </a:solidFill>
              </a:rPr>
              <a:t>by Krishna</a:t>
            </a:r>
          </a:p>
          <a:p>
            <a:r>
              <a:rPr lang="en-US" dirty="0" smtClean="0"/>
              <a:t>   O          </a:t>
            </a:r>
            <a:r>
              <a:rPr lang="en-US" b="1" dirty="0" err="1" smtClean="0"/>
              <a:t>be+past</a:t>
            </a:r>
            <a:r>
              <a:rPr lang="en-US" b="1" dirty="0" smtClean="0"/>
              <a:t> participle     by phrase</a:t>
            </a:r>
          </a:p>
          <a:p>
            <a:pPr lvl="1">
              <a:buNone/>
            </a:pPr>
            <a:endParaRPr lang="en-US" b="1" dirty="0" smtClean="0"/>
          </a:p>
          <a:p>
            <a:pPr lvl="1">
              <a:buNone/>
            </a:pPr>
            <a:r>
              <a:rPr lang="en-US" b="1" dirty="0" err="1" smtClean="0"/>
              <a:t>Varsha</a:t>
            </a:r>
            <a:r>
              <a:rPr lang="en-US" b="1" dirty="0" smtClean="0"/>
              <a:t> 			took 			the book</a:t>
            </a:r>
          </a:p>
          <a:p>
            <a:pPr lvl="1">
              <a:buNone/>
            </a:pPr>
            <a:r>
              <a:rPr lang="en-US" b="1" dirty="0" smtClean="0"/>
              <a:t>The book 		was taken 		by </a:t>
            </a:r>
            <a:r>
              <a:rPr lang="en-US" b="1" dirty="0" err="1" smtClean="0"/>
              <a:t>Varsha</a:t>
            </a:r>
            <a:endParaRPr lang="en-US" b="1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Dr.TS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Convert the active into passive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They have finished the project.</a:t>
            </a:r>
          </a:p>
          <a:p>
            <a:r>
              <a:rPr lang="en-IN" dirty="0" smtClean="0"/>
              <a:t>He has finished three projects.</a:t>
            </a:r>
          </a:p>
          <a:p>
            <a:r>
              <a:rPr lang="en-IN" dirty="0" smtClean="0"/>
              <a:t>He saw the kid  running.</a:t>
            </a:r>
          </a:p>
          <a:p>
            <a:r>
              <a:rPr lang="en-IN" dirty="0" smtClean="0"/>
              <a:t>He </a:t>
            </a:r>
            <a:r>
              <a:rPr lang="en-IN" dirty="0"/>
              <a:t>saw the </a:t>
            </a:r>
            <a:r>
              <a:rPr lang="en-IN" dirty="0" smtClean="0"/>
              <a:t>kids running</a:t>
            </a:r>
            <a:r>
              <a:rPr lang="en-IN" dirty="0"/>
              <a:t>.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7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marL="0" indent="0" algn="ctr">
              <a:buNone/>
            </a:pPr>
            <a:r>
              <a:rPr lang="en-IN" sz="4400" b="1" dirty="0" smtClean="0"/>
              <a:t>Thank you</a:t>
            </a:r>
            <a:endParaRPr lang="en-IN" sz="4400" b="1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6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Ravi</a:t>
            </a:r>
            <a:r>
              <a:rPr lang="en-US" dirty="0" smtClean="0"/>
              <a:t> </a:t>
            </a:r>
            <a:r>
              <a:rPr lang="en-US" b="1" u="sng" dirty="0" smtClean="0"/>
              <a:t>makes </a:t>
            </a:r>
            <a:r>
              <a:rPr lang="en-US" dirty="0" smtClean="0">
                <a:solidFill>
                  <a:srgbClr val="00B0F0"/>
                </a:solidFill>
              </a:rPr>
              <a:t>a cake. </a:t>
            </a:r>
            <a:r>
              <a:rPr lang="en-US" b="1" dirty="0" smtClean="0">
                <a:solidFill>
                  <a:srgbClr val="FF0000"/>
                </a:solidFill>
              </a:rPr>
              <a:t>(Present tense)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A cake </a:t>
            </a:r>
            <a:r>
              <a:rPr lang="en-US" b="1" u="sng" dirty="0" smtClean="0">
                <a:solidFill>
                  <a:srgbClr val="00B0F0"/>
                </a:solidFill>
              </a:rPr>
              <a:t>is made </a:t>
            </a:r>
            <a:r>
              <a:rPr lang="en-US" dirty="0" smtClean="0">
                <a:solidFill>
                  <a:srgbClr val="00B0F0"/>
                </a:solidFill>
              </a:rPr>
              <a:t>by Ravi.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Ravi</a:t>
            </a:r>
            <a:r>
              <a:rPr lang="en-US" dirty="0" smtClean="0"/>
              <a:t> </a:t>
            </a:r>
            <a:r>
              <a:rPr lang="en-US" b="1" u="sng" dirty="0" smtClean="0">
                <a:solidFill>
                  <a:srgbClr val="FF0000"/>
                </a:solidFill>
              </a:rPr>
              <a:t>makes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cakes.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Cakes </a:t>
            </a:r>
            <a:r>
              <a:rPr lang="en-US" b="1" u="sng" dirty="0" smtClean="0">
                <a:solidFill>
                  <a:srgbClr val="FF0000"/>
                </a:solidFill>
              </a:rPr>
              <a:t>are made </a:t>
            </a:r>
            <a:r>
              <a:rPr lang="en-US" dirty="0" smtClean="0">
                <a:solidFill>
                  <a:srgbClr val="00B0F0"/>
                </a:solidFill>
              </a:rPr>
              <a:t>by Ravi.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Dr.TS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Ravi </a:t>
            </a:r>
            <a:r>
              <a:rPr lang="en-US" b="1" u="sng" dirty="0">
                <a:solidFill>
                  <a:srgbClr val="FF0000"/>
                </a:solidFill>
              </a:rPr>
              <a:t>is making </a:t>
            </a:r>
            <a:r>
              <a:rPr lang="en-US" dirty="0"/>
              <a:t>a cake. </a:t>
            </a:r>
            <a:r>
              <a:rPr lang="en-US" b="1" u="sng" dirty="0">
                <a:solidFill>
                  <a:srgbClr val="FF0000"/>
                </a:solidFill>
              </a:rPr>
              <a:t>(Present continuous tense) </a:t>
            </a:r>
          </a:p>
          <a:p>
            <a:r>
              <a:rPr lang="en-US" dirty="0"/>
              <a:t>A cake </a:t>
            </a:r>
            <a:r>
              <a:rPr lang="en-US" b="1" dirty="0">
                <a:solidFill>
                  <a:srgbClr val="FF0000"/>
                </a:solidFill>
              </a:rPr>
              <a:t>is being made </a:t>
            </a:r>
            <a:r>
              <a:rPr lang="en-US" dirty="0"/>
              <a:t>by </a:t>
            </a:r>
            <a:r>
              <a:rPr lang="en-US" dirty="0" smtClean="0"/>
              <a:t>Ravi</a:t>
            </a:r>
          </a:p>
          <a:p>
            <a:endParaRPr lang="en-US" dirty="0"/>
          </a:p>
          <a:p>
            <a:r>
              <a:rPr lang="en-US" dirty="0"/>
              <a:t>Ravi </a:t>
            </a:r>
            <a:r>
              <a:rPr lang="en-US" b="1" u="sng" dirty="0">
                <a:solidFill>
                  <a:srgbClr val="FF0000"/>
                </a:solidFill>
              </a:rPr>
              <a:t>is making </a:t>
            </a:r>
            <a:r>
              <a:rPr lang="en-US" dirty="0" smtClean="0"/>
              <a:t>cakes.</a:t>
            </a:r>
            <a:endParaRPr lang="en-US" dirty="0"/>
          </a:p>
          <a:p>
            <a:r>
              <a:rPr lang="en-US" dirty="0"/>
              <a:t>Cakes </a:t>
            </a:r>
            <a:r>
              <a:rPr lang="en-US" b="1" u="sng" dirty="0">
                <a:solidFill>
                  <a:srgbClr val="FF0000"/>
                </a:solidFill>
              </a:rPr>
              <a:t>are being made</a:t>
            </a:r>
            <a:r>
              <a:rPr lang="en-US" u="sng" dirty="0">
                <a:solidFill>
                  <a:srgbClr val="FF0000"/>
                </a:solidFill>
              </a:rPr>
              <a:t> </a:t>
            </a:r>
            <a:r>
              <a:rPr lang="en-US" dirty="0"/>
              <a:t>by </a:t>
            </a:r>
            <a:r>
              <a:rPr lang="en-US" dirty="0" smtClean="0"/>
              <a:t>Ravi.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1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Ravi </a:t>
            </a:r>
            <a:r>
              <a:rPr lang="en-IN" b="1" u="sng" dirty="0" smtClean="0">
                <a:solidFill>
                  <a:srgbClr val="FF0000"/>
                </a:solidFill>
              </a:rPr>
              <a:t>has seen </a:t>
            </a:r>
            <a:r>
              <a:rPr lang="en-IN" dirty="0" smtClean="0"/>
              <a:t>a movie. (Present perfect)</a:t>
            </a:r>
          </a:p>
          <a:p>
            <a:r>
              <a:rPr lang="en-IN" dirty="0" smtClean="0"/>
              <a:t>A movie </a:t>
            </a:r>
            <a:r>
              <a:rPr lang="en-IN" b="1" u="sng" dirty="0" smtClean="0">
                <a:solidFill>
                  <a:srgbClr val="FF0000"/>
                </a:solidFill>
              </a:rPr>
              <a:t>has been s</a:t>
            </a:r>
            <a:r>
              <a:rPr lang="en-IN" dirty="0" smtClean="0"/>
              <a:t>een </a:t>
            </a:r>
            <a:r>
              <a:rPr lang="en-IN" u="sng" dirty="0" smtClean="0"/>
              <a:t>by</a:t>
            </a:r>
            <a:r>
              <a:rPr lang="en-IN" dirty="0" smtClean="0"/>
              <a:t> Ravi.</a:t>
            </a:r>
          </a:p>
          <a:p>
            <a:endParaRPr lang="en-IN" dirty="0"/>
          </a:p>
          <a:p>
            <a:r>
              <a:rPr lang="en-IN" dirty="0"/>
              <a:t>Ravi </a:t>
            </a:r>
            <a:r>
              <a:rPr lang="en-IN" b="1" u="sng" dirty="0">
                <a:solidFill>
                  <a:srgbClr val="FF0000"/>
                </a:solidFill>
              </a:rPr>
              <a:t>has seen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 smtClean="0">
                <a:solidFill>
                  <a:srgbClr val="FF0000"/>
                </a:solidFill>
              </a:rPr>
              <a:t>a lot of </a:t>
            </a:r>
            <a:r>
              <a:rPr lang="en-IN" b="1" u="sng" dirty="0" smtClean="0">
                <a:solidFill>
                  <a:srgbClr val="00B050"/>
                </a:solidFill>
              </a:rPr>
              <a:t>movies</a:t>
            </a:r>
            <a:r>
              <a:rPr lang="en-IN" dirty="0" smtClean="0"/>
              <a:t>. </a:t>
            </a:r>
            <a:endParaRPr lang="en-IN" dirty="0"/>
          </a:p>
          <a:p>
            <a:r>
              <a:rPr lang="en-IN" dirty="0" smtClean="0"/>
              <a:t>A lot of movies </a:t>
            </a:r>
            <a:r>
              <a:rPr lang="en-IN" b="1" u="sng" dirty="0" smtClean="0">
                <a:solidFill>
                  <a:srgbClr val="FF0000"/>
                </a:solidFill>
              </a:rPr>
              <a:t>have </a:t>
            </a:r>
            <a:r>
              <a:rPr lang="en-IN" b="1" u="sng" dirty="0">
                <a:solidFill>
                  <a:srgbClr val="FF0000"/>
                </a:solidFill>
              </a:rPr>
              <a:t>been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seen </a:t>
            </a:r>
            <a:r>
              <a:rPr lang="en-IN" u="sng" dirty="0"/>
              <a:t>by</a:t>
            </a:r>
            <a:r>
              <a:rPr lang="en-IN" dirty="0"/>
              <a:t> Ravi.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3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Ravi </a:t>
            </a:r>
            <a:r>
              <a:rPr lang="en-US" b="1" u="sng" dirty="0">
                <a:solidFill>
                  <a:srgbClr val="FF0000"/>
                </a:solidFill>
              </a:rPr>
              <a:t>made</a:t>
            </a:r>
            <a:r>
              <a:rPr lang="en-US" dirty="0">
                <a:solidFill>
                  <a:srgbClr val="00B0F0"/>
                </a:solidFill>
              </a:rPr>
              <a:t> a </a:t>
            </a:r>
            <a:r>
              <a:rPr lang="en-US" dirty="0" smtClean="0">
                <a:solidFill>
                  <a:srgbClr val="00B0F0"/>
                </a:solidFill>
              </a:rPr>
              <a:t>cake. </a:t>
            </a:r>
            <a:r>
              <a:rPr lang="en-US" b="1" dirty="0" smtClean="0">
                <a:solidFill>
                  <a:srgbClr val="FF0000"/>
                </a:solidFill>
              </a:rPr>
              <a:t>(Simple past </a:t>
            </a:r>
            <a:r>
              <a:rPr lang="en-US" b="1" dirty="0">
                <a:solidFill>
                  <a:srgbClr val="FF0000"/>
                </a:solidFill>
              </a:rPr>
              <a:t>tense)</a:t>
            </a:r>
          </a:p>
          <a:p>
            <a:r>
              <a:rPr lang="en-US" dirty="0">
                <a:solidFill>
                  <a:srgbClr val="00B0F0"/>
                </a:solidFill>
              </a:rPr>
              <a:t>A cake </a:t>
            </a:r>
            <a:r>
              <a:rPr lang="en-US" b="1" u="sng" dirty="0">
                <a:solidFill>
                  <a:srgbClr val="FF0000"/>
                </a:solidFill>
              </a:rPr>
              <a:t>was made </a:t>
            </a:r>
            <a:r>
              <a:rPr lang="en-US" dirty="0">
                <a:solidFill>
                  <a:srgbClr val="00B0F0"/>
                </a:solidFill>
              </a:rPr>
              <a:t>by </a:t>
            </a:r>
            <a:r>
              <a:rPr lang="en-US" dirty="0" smtClean="0">
                <a:solidFill>
                  <a:srgbClr val="00B0F0"/>
                </a:solidFill>
              </a:rPr>
              <a:t>Ravi.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Ravi made </a:t>
            </a:r>
            <a:r>
              <a:rPr lang="en-US" b="1" dirty="0" smtClean="0">
                <a:solidFill>
                  <a:srgbClr val="002060"/>
                </a:solidFill>
              </a:rPr>
              <a:t>cakes.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Cakes </a:t>
            </a:r>
            <a:r>
              <a:rPr lang="en-US" b="1" u="sng" dirty="0">
                <a:solidFill>
                  <a:srgbClr val="002060"/>
                </a:solidFill>
              </a:rPr>
              <a:t>were made </a:t>
            </a:r>
            <a:r>
              <a:rPr lang="en-US" b="1" dirty="0">
                <a:solidFill>
                  <a:srgbClr val="002060"/>
                </a:solidFill>
              </a:rPr>
              <a:t>by </a:t>
            </a:r>
            <a:r>
              <a:rPr lang="en-US" b="1" dirty="0" smtClean="0">
                <a:solidFill>
                  <a:srgbClr val="002060"/>
                </a:solidFill>
              </a:rPr>
              <a:t>Ravi.</a:t>
            </a:r>
          </a:p>
          <a:p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/>
              <a:t>Ravi </a:t>
            </a:r>
            <a:r>
              <a:rPr lang="en-US" b="1" u="sng" dirty="0">
                <a:solidFill>
                  <a:srgbClr val="FF0000"/>
                </a:solidFill>
              </a:rPr>
              <a:t>was making </a:t>
            </a:r>
            <a:r>
              <a:rPr lang="en-US" dirty="0"/>
              <a:t>a </a:t>
            </a:r>
            <a:r>
              <a:rPr lang="en-US" dirty="0" smtClean="0"/>
              <a:t>cake. </a:t>
            </a:r>
            <a:r>
              <a:rPr lang="en-US" sz="2800" b="1" dirty="0">
                <a:solidFill>
                  <a:srgbClr val="FF0000"/>
                </a:solidFill>
              </a:rPr>
              <a:t>(Past </a:t>
            </a:r>
            <a:r>
              <a:rPr lang="en-US" sz="2800" b="1" dirty="0" smtClean="0">
                <a:solidFill>
                  <a:srgbClr val="FF0000"/>
                </a:solidFill>
              </a:rPr>
              <a:t>continuous tense</a:t>
            </a:r>
            <a:r>
              <a:rPr lang="en-US" sz="28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A cake was being made by Ravi.</a:t>
            </a:r>
          </a:p>
          <a:p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/>
              <a:t>Ravi </a:t>
            </a:r>
            <a:r>
              <a:rPr lang="en-US" b="1" u="sng" dirty="0">
                <a:solidFill>
                  <a:srgbClr val="FF0000"/>
                </a:solidFill>
              </a:rPr>
              <a:t>was making </a:t>
            </a:r>
            <a:r>
              <a:rPr lang="en-US" dirty="0" smtClean="0"/>
              <a:t>cakes.</a:t>
            </a:r>
            <a:endParaRPr lang="en-US" dirty="0"/>
          </a:p>
          <a:p>
            <a:r>
              <a:rPr lang="en-US" dirty="0"/>
              <a:t>Cakes </a:t>
            </a:r>
            <a:r>
              <a:rPr lang="en-US" b="1" u="sng" dirty="0">
                <a:solidFill>
                  <a:srgbClr val="FF0000"/>
                </a:solidFill>
              </a:rPr>
              <a:t>were being made </a:t>
            </a:r>
            <a:r>
              <a:rPr lang="en-US" dirty="0"/>
              <a:t>by </a:t>
            </a:r>
            <a:r>
              <a:rPr lang="en-US" dirty="0" smtClean="0"/>
              <a:t>Ravi.</a:t>
            </a:r>
            <a:endParaRPr lang="en-US" dirty="0"/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7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 smtClean="0">
                <a:solidFill>
                  <a:srgbClr val="FF0000"/>
                </a:solidFill>
              </a:rPr>
              <a:t>Ravi</a:t>
            </a:r>
            <a:r>
              <a:rPr lang="en-IN" dirty="0" smtClean="0"/>
              <a:t> </a:t>
            </a:r>
            <a:r>
              <a:rPr lang="en-IN" b="1" u="sng" dirty="0" smtClean="0"/>
              <a:t>had sold </a:t>
            </a:r>
            <a:r>
              <a:rPr lang="en-IN" dirty="0" smtClean="0"/>
              <a:t>a </a:t>
            </a:r>
            <a:r>
              <a:rPr lang="en-IN" b="1" u="sng" dirty="0" smtClean="0">
                <a:solidFill>
                  <a:srgbClr val="00B050"/>
                </a:solidFill>
              </a:rPr>
              <a:t>car</a:t>
            </a:r>
            <a:r>
              <a:rPr lang="en-IN" dirty="0" smtClean="0"/>
              <a:t>. (past perfect)</a:t>
            </a:r>
          </a:p>
          <a:p>
            <a:r>
              <a:rPr lang="en-IN" b="1" u="sng" dirty="0" smtClean="0">
                <a:solidFill>
                  <a:srgbClr val="00B050"/>
                </a:solidFill>
              </a:rPr>
              <a:t>A car</a:t>
            </a:r>
            <a:r>
              <a:rPr lang="en-IN" b="1" dirty="0" smtClean="0">
                <a:solidFill>
                  <a:srgbClr val="00B050"/>
                </a:solidFill>
              </a:rPr>
              <a:t> </a:t>
            </a:r>
            <a:r>
              <a:rPr lang="en-IN" u="sng" dirty="0" smtClean="0"/>
              <a:t>had been sold</a:t>
            </a:r>
            <a:r>
              <a:rPr lang="en-IN" dirty="0" smtClean="0"/>
              <a:t> </a:t>
            </a:r>
            <a:r>
              <a:rPr lang="en-IN" b="1" u="sng" dirty="0" smtClean="0">
                <a:solidFill>
                  <a:srgbClr val="FF0000"/>
                </a:solidFill>
              </a:rPr>
              <a:t>by Ravi.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0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Modal verb+ be+ Past participle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can/could/will/would/shall/should/</a:t>
            </a:r>
            <a:r>
              <a:rPr lang="en-US" dirty="0"/>
              <a:t>m</a:t>
            </a:r>
            <a:r>
              <a:rPr lang="en-US" dirty="0" smtClean="0"/>
              <a:t>ust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can/could/will/would/shall/should/mus</a:t>
            </a:r>
            <a:r>
              <a:rPr lang="en-US" dirty="0" smtClean="0"/>
              <a:t>t +</a:t>
            </a:r>
            <a:r>
              <a:rPr lang="en-US" b="1" dirty="0" smtClean="0">
                <a:solidFill>
                  <a:srgbClr val="FF0000"/>
                </a:solidFill>
              </a:rPr>
              <a:t>be+ Past participle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smtClean="0"/>
              <a:t>Ravi </a:t>
            </a:r>
            <a:r>
              <a:rPr lang="en-US" b="1" u="sng" dirty="0" smtClean="0">
                <a:solidFill>
                  <a:srgbClr val="FF0000"/>
                </a:solidFill>
              </a:rPr>
              <a:t>can make </a:t>
            </a:r>
            <a:r>
              <a:rPr lang="en-US" dirty="0" smtClean="0"/>
              <a:t>a cake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/>
              <a:t>A </a:t>
            </a:r>
            <a:r>
              <a:rPr lang="en-US" dirty="0" smtClean="0"/>
              <a:t>cake </a:t>
            </a:r>
            <a:r>
              <a:rPr lang="en-US" b="1" u="sng" dirty="0" smtClean="0">
                <a:solidFill>
                  <a:srgbClr val="FF0000"/>
                </a:solidFill>
              </a:rPr>
              <a:t>can be made </a:t>
            </a:r>
            <a:r>
              <a:rPr lang="en-US" dirty="0" smtClean="0"/>
              <a:t>by </a:t>
            </a:r>
            <a:r>
              <a:rPr lang="en-US" dirty="0" smtClean="0"/>
              <a:t>Ravi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Ravi </a:t>
            </a:r>
            <a:r>
              <a:rPr lang="en-US" b="1" u="sng" dirty="0" smtClean="0">
                <a:solidFill>
                  <a:srgbClr val="FF0000"/>
                </a:solidFill>
              </a:rPr>
              <a:t>could make </a:t>
            </a:r>
            <a:r>
              <a:rPr lang="en-US" dirty="0" smtClean="0"/>
              <a:t>a cake</a:t>
            </a:r>
          </a:p>
          <a:p>
            <a:r>
              <a:rPr lang="en-US" dirty="0"/>
              <a:t> </a:t>
            </a:r>
            <a:r>
              <a:rPr lang="en-US" dirty="0" smtClean="0"/>
              <a:t>A cake </a:t>
            </a:r>
            <a:r>
              <a:rPr lang="en-US" b="1" u="sng" dirty="0" smtClean="0">
                <a:solidFill>
                  <a:srgbClr val="FF0000"/>
                </a:solidFill>
              </a:rPr>
              <a:t>could be made </a:t>
            </a:r>
            <a:r>
              <a:rPr lang="en-US" dirty="0" smtClean="0"/>
              <a:t>by Ravi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Dr.TS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Who</a:t>
            </a:r>
            <a:r>
              <a:rPr lang="en-US" dirty="0" smtClean="0"/>
              <a:t> </a:t>
            </a:r>
            <a:r>
              <a:rPr lang="en-US" b="1" u="sng" dirty="0" smtClean="0">
                <a:solidFill>
                  <a:srgbClr val="FF0000"/>
                </a:solidFill>
              </a:rPr>
              <a:t>shut</a:t>
            </a:r>
            <a:r>
              <a:rPr lang="en-US" dirty="0" smtClean="0"/>
              <a:t> the door?</a:t>
            </a:r>
          </a:p>
          <a:p>
            <a:r>
              <a:rPr lang="en-US" b="1" u="sng" dirty="0" smtClean="0">
                <a:solidFill>
                  <a:srgbClr val="FF0000"/>
                </a:solidFill>
              </a:rPr>
              <a:t>By whom </a:t>
            </a:r>
            <a:r>
              <a:rPr lang="en-US" u="sng" dirty="0" smtClean="0"/>
              <a:t>was</a:t>
            </a:r>
            <a:r>
              <a:rPr lang="en-US" dirty="0" smtClean="0"/>
              <a:t> the door </a:t>
            </a:r>
            <a:r>
              <a:rPr lang="en-US" b="1" dirty="0" smtClean="0">
                <a:solidFill>
                  <a:srgbClr val="FF0000"/>
                </a:solidFill>
              </a:rPr>
              <a:t>shut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Who </a:t>
            </a:r>
            <a:r>
              <a:rPr lang="en-US" b="1" u="sng" dirty="0" smtClean="0">
                <a:solidFill>
                  <a:srgbClr val="FF0000"/>
                </a:solidFill>
              </a:rPr>
              <a:t>took</a:t>
            </a:r>
            <a:r>
              <a:rPr lang="en-US" dirty="0" smtClean="0"/>
              <a:t>  the book?</a:t>
            </a:r>
          </a:p>
          <a:p>
            <a:r>
              <a:rPr lang="en-US" b="1" u="sng" dirty="0" smtClean="0">
                <a:solidFill>
                  <a:srgbClr val="FF0000"/>
                </a:solidFill>
              </a:rPr>
              <a:t>By whom </a:t>
            </a:r>
            <a:r>
              <a:rPr lang="en-US" b="1" dirty="0" smtClean="0">
                <a:solidFill>
                  <a:srgbClr val="00B050"/>
                </a:solidFill>
              </a:rPr>
              <a:t>was</a:t>
            </a:r>
            <a:r>
              <a:rPr lang="en-US" b="1" dirty="0" smtClean="0"/>
              <a:t> the book </a:t>
            </a:r>
            <a:r>
              <a:rPr lang="en-US" b="1" dirty="0" smtClean="0">
                <a:solidFill>
                  <a:srgbClr val="00B050"/>
                </a:solidFill>
              </a:rPr>
              <a:t>taken</a:t>
            </a:r>
            <a:r>
              <a:rPr lang="en-US" b="1" dirty="0" smtClean="0"/>
              <a:t>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Who gave him the news?</a:t>
            </a:r>
          </a:p>
          <a:p>
            <a:r>
              <a:rPr lang="en-US" dirty="0" smtClean="0"/>
              <a:t>By whom was the news given to him?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Dr.TS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810</Words>
  <Application>Microsoft Office PowerPoint</Application>
  <PresentationFormat>On-screen Show (4:3)</PresentationFormat>
  <Paragraphs>179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Active passive Voice</vt:lpstr>
      <vt:lpstr>Active-passive voice</vt:lpstr>
      <vt:lpstr>Sentences</vt:lpstr>
      <vt:lpstr>PowerPoint Presentation</vt:lpstr>
      <vt:lpstr>PowerPoint Presentation</vt:lpstr>
      <vt:lpstr>PowerPoint Presentation</vt:lpstr>
      <vt:lpstr>PowerPoint Presentation</vt:lpstr>
      <vt:lpstr>Modal verb+ be+ Past participle</vt:lpstr>
      <vt:lpstr>PowerPoint Presentation</vt:lpstr>
      <vt:lpstr>PowerPoint Presentation</vt:lpstr>
      <vt:lpstr>Commands and requests</vt:lpstr>
      <vt:lpstr>Some more examples……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Convert the active into passive</vt:lpstr>
      <vt:lpstr>Convert the active into passive</vt:lpstr>
      <vt:lpstr>Convert the active into passive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Home</dc:creator>
  <cp:lastModifiedBy>Sunand</cp:lastModifiedBy>
  <cp:revision>18</cp:revision>
  <dcterms:created xsi:type="dcterms:W3CDTF">2021-05-03T04:38:03Z</dcterms:created>
  <dcterms:modified xsi:type="dcterms:W3CDTF">2022-08-18T12:54:57Z</dcterms:modified>
</cp:coreProperties>
</file>