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4" r:id="rId10"/>
    <p:sldId id="265" r:id="rId11"/>
    <p:sldId id="266" r:id="rId12"/>
    <p:sldId id="277" r:id="rId13"/>
    <p:sldId id="279" r:id="rId14"/>
    <p:sldId id="281" r:id="rId15"/>
    <p:sldId id="270" r:id="rId16"/>
    <p:sldId id="273" r:id="rId17"/>
    <p:sldId id="271" r:id="rId18"/>
    <p:sldId id="27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37B05-F1A4-4970-B646-385420E2A9B7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54544-1E44-4155-AC57-1BB881AE8B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4849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95FE-D068-4C4D-B744-FBE09188548B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CC191-9206-4014-AC5F-EF9098948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996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CC191-9206-4014-AC5F-EF909894869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40C-D05A-4E31-BBA9-DA57AB556A73}" type="datetime1">
              <a:rPr lang="en-US" smtClean="0"/>
              <a:pPr/>
              <a:t>7/8/2022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824E-3986-4216-8297-826F9D186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6AB9-3A81-4C15-BD85-62EB60F9B77C}" type="datetime1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824E-3986-4216-8297-826F9D186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6E42-7D21-4359-AB41-1AFD05C25379}" type="datetime1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824E-3986-4216-8297-826F9D186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26E7-D6B1-4EE7-B047-9BC608645922}" type="datetime1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824E-3986-4216-8297-826F9D186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EC75-67A2-4A77-A7EC-CB1789C5D954}" type="datetime1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824E-3986-4216-8297-826F9D186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6D11-9693-410C-9712-D073D691536D}" type="datetime1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824E-3986-4216-8297-826F9D186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51C9-2F8E-408E-8A23-A34F565078C9}" type="datetime1">
              <a:rPr lang="en-US" smtClean="0"/>
              <a:pPr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824E-3986-4216-8297-826F9D186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6DEF-4CC0-4DDA-BA46-5E1807E6206D}" type="datetime1">
              <a:rPr lang="en-US" smtClean="0"/>
              <a:pPr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824E-3986-4216-8297-826F9D186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4D8-3D2B-4838-8BA7-69C02A6CA784}" type="datetime1">
              <a:rPr lang="en-US" smtClean="0"/>
              <a:pPr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824E-3986-4216-8297-826F9D186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B62C-7E35-413F-B4AF-FEB70DC5BD2D}" type="datetime1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824E-3986-4216-8297-826F9D186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933D-6795-4A83-96A6-09E0CD54514A}" type="datetime1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AC824E-3986-4216-8297-826F9D1864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66002B-9F75-4508-BC15-D03A84CEFA00}" type="datetime1">
              <a:rPr lang="en-US" smtClean="0"/>
              <a:pPr/>
              <a:t>7/8/2022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2021-22 ECE-F, EEE, CSE-A Dr.T. SUNAND EMMANUEL 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AC824E-3986-4216-8297-826F9D18647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5486400"/>
            <a:ext cx="6705600" cy="1235075"/>
          </a:xfrm>
        </p:spPr>
        <p:txBody>
          <a:bodyPr/>
          <a:lstStyle/>
          <a:p>
            <a:r>
              <a:rPr lang="en-US" sz="2000" b="1" smtClean="0"/>
              <a:t>2021-22 ECE-F, EEE, CSE-A Dr.T. SUNAND EMMANUEL 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457200"/>
            <a:ext cx="6858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Common Errors in Articles</a:t>
            </a:r>
          </a:p>
          <a:p>
            <a:pPr algn="ctr"/>
            <a:r>
              <a:rPr lang="en-US" sz="4400" dirty="0" smtClean="0"/>
              <a:t>[ </a:t>
            </a:r>
            <a:r>
              <a:rPr lang="en-US" sz="4400" dirty="0" err="1" smtClean="0"/>
              <a:t>A,An,The</a:t>
            </a:r>
            <a:r>
              <a:rPr lang="en-US" sz="4400" dirty="0" smtClean="0"/>
              <a:t>]</a:t>
            </a:r>
          </a:p>
          <a:p>
            <a:pPr algn="ctr"/>
            <a:r>
              <a:rPr lang="en-US" sz="4400" b="1" dirty="0" smtClean="0"/>
              <a:t>2021-22 ECE-F &amp;EEE</a:t>
            </a:r>
          </a:p>
          <a:p>
            <a:pPr algn="ctr"/>
            <a:r>
              <a:rPr lang="en-US" sz="4400" b="1" dirty="0"/>
              <a:t>Questions with </a:t>
            </a:r>
            <a:r>
              <a:rPr lang="en-US" sz="4400" b="1" dirty="0" smtClean="0"/>
              <a:t>KEY and rules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36"/>
            </a:pPr>
            <a:r>
              <a:rPr lang="en-US" dirty="0"/>
              <a:t>What sort of a person is he</a:t>
            </a:r>
            <a:r>
              <a:rPr lang="en-US" dirty="0" smtClean="0"/>
              <a:t>? (sort of)</a:t>
            </a:r>
            <a:endParaRPr lang="en-US" dirty="0"/>
          </a:p>
          <a:p>
            <a:pPr marL="514350" lvl="0" indent="-514350">
              <a:buFont typeface="+mj-lt"/>
              <a:buAutoNum type="arabicPeriod" startAt="36"/>
            </a:pPr>
            <a:r>
              <a:rPr lang="en-US" dirty="0"/>
              <a:t>As usual, Kishore went to the school</a:t>
            </a:r>
            <a:r>
              <a:rPr lang="en-US" dirty="0" smtClean="0"/>
              <a:t>. (went to school)</a:t>
            </a:r>
            <a:endParaRPr lang="en-US" dirty="0"/>
          </a:p>
          <a:p>
            <a:pPr marL="514350" lvl="0" indent="-514350">
              <a:buFont typeface="+mj-lt"/>
              <a:buAutoNum type="arabicPeriod" startAt="36"/>
            </a:pPr>
            <a:r>
              <a:rPr lang="en-US" dirty="0"/>
              <a:t>Kishore’s father went to school to meet the principal. (went to </a:t>
            </a:r>
            <a:r>
              <a:rPr lang="en-US" dirty="0" smtClean="0"/>
              <a:t>the school </a:t>
            </a:r>
            <a:r>
              <a:rPr lang="en-US" dirty="0"/>
              <a:t>)</a:t>
            </a:r>
          </a:p>
          <a:p>
            <a:pPr marL="514350" lvl="0" indent="-514350">
              <a:buFont typeface="+mj-lt"/>
              <a:buAutoNum type="arabicPeriod" startAt="36"/>
            </a:pPr>
            <a:r>
              <a:rPr lang="en-US" dirty="0"/>
              <a:t>The house was built of the stone</a:t>
            </a:r>
            <a:r>
              <a:rPr lang="en-US" dirty="0" smtClean="0"/>
              <a:t>. (built of stone)</a:t>
            </a:r>
            <a:endParaRPr lang="en-US" dirty="0"/>
          </a:p>
          <a:p>
            <a:pPr marL="514350" lvl="0" indent="-514350">
              <a:buFont typeface="+mj-lt"/>
              <a:buAutoNum type="arabicPeriod" startAt="36"/>
            </a:pPr>
            <a:r>
              <a:rPr lang="en-US" dirty="0"/>
              <a:t>Pacific is the world’s largest ocean</a:t>
            </a:r>
            <a:r>
              <a:rPr lang="en-US" dirty="0" smtClean="0"/>
              <a:t>. (</a:t>
            </a:r>
            <a:r>
              <a:rPr lang="en-US" dirty="0"/>
              <a:t>The Pacific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5791200"/>
            <a:ext cx="5410200" cy="365125"/>
          </a:xfrm>
        </p:spPr>
        <p:txBody>
          <a:bodyPr/>
          <a:lstStyle/>
          <a:p>
            <a:r>
              <a:rPr lang="en-US" sz="1600" smtClean="0"/>
              <a:t>2021-22 ECE-F, EEE, CSE-A Dr.T. SUNAND EMMANUEL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 startAt="41"/>
            </a:pPr>
            <a:r>
              <a:rPr lang="en-US" dirty="0" smtClean="0"/>
              <a:t>The </a:t>
            </a:r>
            <a:r>
              <a:rPr lang="en-US" dirty="0"/>
              <a:t>incident took place in Hudson Bay. (in </a:t>
            </a:r>
            <a:r>
              <a:rPr lang="en-US" dirty="0" smtClean="0"/>
              <a:t>the Hudson Bay)</a:t>
            </a:r>
            <a:endParaRPr lang="en-US" dirty="0"/>
          </a:p>
          <a:p>
            <a:pPr marL="514350" lvl="0" indent="-514350">
              <a:buFont typeface="+mj-lt"/>
              <a:buAutoNum type="arabicPeriod" startAt="41"/>
            </a:pPr>
            <a:r>
              <a:rPr lang="en-US" dirty="0"/>
              <a:t>The incident took place in straits of Gibraltar. (in </a:t>
            </a:r>
            <a:r>
              <a:rPr lang="en-US" dirty="0" smtClean="0"/>
              <a:t>the straits </a:t>
            </a:r>
            <a:r>
              <a:rPr lang="en-US" dirty="0"/>
              <a:t>of </a:t>
            </a:r>
            <a:r>
              <a:rPr lang="en-US" dirty="0" smtClean="0"/>
              <a:t>Gibraltar)</a:t>
            </a:r>
            <a:endParaRPr lang="en-US" dirty="0"/>
          </a:p>
          <a:p>
            <a:pPr marL="514350" indent="-514350">
              <a:buFont typeface="+mj-lt"/>
              <a:buAutoNum type="arabicPeriod" startAt="41"/>
            </a:pPr>
            <a:r>
              <a:rPr lang="en-US" dirty="0"/>
              <a:t>Bay of Bengal is on the east of India (The Bay of </a:t>
            </a:r>
            <a:r>
              <a:rPr lang="en-US" dirty="0" smtClean="0"/>
              <a:t>Bengal) </a:t>
            </a:r>
          </a:p>
          <a:p>
            <a:pPr marL="514350" lvl="0" indent="-514350">
              <a:buFont typeface="+mj-lt"/>
              <a:buAutoNum type="arabicPeriod" startAt="41"/>
            </a:pPr>
            <a:r>
              <a:rPr lang="en-US" dirty="0"/>
              <a:t>He climbed the Mount Everest. (He climbed Mount Everest.) </a:t>
            </a:r>
            <a:r>
              <a:rPr lang="en-US" b="1" dirty="0" smtClean="0">
                <a:solidFill>
                  <a:srgbClr val="FF0000"/>
                </a:solidFill>
              </a:rPr>
              <a:t>single mountain peak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41"/>
            </a:pPr>
            <a:r>
              <a:rPr lang="en-US" dirty="0" smtClean="0"/>
              <a:t>He </a:t>
            </a:r>
            <a:r>
              <a:rPr lang="en-US" dirty="0"/>
              <a:t>went to </a:t>
            </a:r>
            <a:r>
              <a:rPr lang="en-US" dirty="0" smtClean="0"/>
              <a:t>Himalayas. (</a:t>
            </a:r>
            <a:r>
              <a:rPr lang="en-US" dirty="0"/>
              <a:t>the </a:t>
            </a:r>
            <a:r>
              <a:rPr lang="en-US" dirty="0" smtClean="0"/>
              <a:t>Himalayas) </a:t>
            </a:r>
            <a:r>
              <a:rPr lang="en-US" b="1" dirty="0" smtClean="0">
                <a:solidFill>
                  <a:srgbClr val="FF0000"/>
                </a:solidFill>
              </a:rPr>
              <a:t>range of mountains.</a:t>
            </a:r>
          </a:p>
          <a:p>
            <a:pPr marL="514350" indent="-514350">
              <a:buFont typeface="+mj-lt"/>
              <a:buAutoNum type="arabicPeriod" startAt="41"/>
            </a:pPr>
            <a:r>
              <a:rPr lang="en-US" dirty="0"/>
              <a:t>He climbed </a:t>
            </a:r>
            <a:r>
              <a:rPr lang="en-US" dirty="0" smtClean="0"/>
              <a:t>Himalayas</a:t>
            </a:r>
            <a:r>
              <a:rPr lang="en-US" dirty="0"/>
              <a:t>. (the Himalayas</a:t>
            </a:r>
            <a:r>
              <a:rPr lang="en-US" dirty="0" smtClean="0"/>
              <a:t>)</a:t>
            </a:r>
            <a:r>
              <a:rPr lang="en-US" b="1" dirty="0">
                <a:solidFill>
                  <a:srgbClr val="FF0000"/>
                </a:solidFill>
              </a:rPr>
              <a:t> range of mountains.</a:t>
            </a:r>
          </a:p>
          <a:p>
            <a:pPr marL="514350" indent="-514350">
              <a:buFont typeface="+mj-lt"/>
              <a:buAutoNum type="arabicPeriod" startAt="41"/>
            </a:pPr>
            <a:r>
              <a:rPr lang="en-US" dirty="0" smtClean="0"/>
              <a:t>Sooner, better. (The sooner, the better)</a:t>
            </a:r>
          </a:p>
          <a:p>
            <a:pPr marL="514350" indent="-514350">
              <a:buFont typeface="+mj-lt"/>
              <a:buAutoNum type="arabicPeriod" startAt="41"/>
            </a:pPr>
            <a:r>
              <a:rPr lang="en-US" dirty="0" smtClean="0"/>
              <a:t>The more you work, more you will succeed.  (</a:t>
            </a:r>
            <a:r>
              <a:rPr lang="en-US" dirty="0"/>
              <a:t>The more you work, </a:t>
            </a:r>
            <a:r>
              <a:rPr lang="en-US" dirty="0" smtClean="0"/>
              <a:t>the more </a:t>
            </a:r>
            <a:r>
              <a:rPr lang="en-US" dirty="0"/>
              <a:t>you will succeed. </a:t>
            </a:r>
            <a:endParaRPr lang="en-US" dirty="0" smtClean="0"/>
          </a:p>
          <a:p>
            <a:pPr marL="514350" indent="-514350">
              <a:buFont typeface="+mj-lt"/>
              <a:buAutoNum type="arabicPeriod" startAt="41"/>
            </a:pPr>
            <a:r>
              <a:rPr lang="en-US" dirty="0" smtClean="0"/>
              <a:t>It is an unique event in history. (a unique)</a:t>
            </a:r>
          </a:p>
          <a:p>
            <a:pPr marL="514350" indent="-514350">
              <a:buFont typeface="+mj-lt"/>
              <a:buAutoNum type="arabicPeriod" startAt="41"/>
            </a:pPr>
            <a:r>
              <a:rPr lang="en-US" dirty="0" smtClean="0"/>
              <a:t>It is greatest event in history. (</a:t>
            </a:r>
            <a:r>
              <a:rPr lang="en-US" smtClean="0"/>
              <a:t>the greatest)</a:t>
            </a:r>
            <a:endParaRPr lang="en-US" dirty="0"/>
          </a:p>
          <a:p>
            <a:pPr marL="514350" indent="-514350">
              <a:buFont typeface="+mj-lt"/>
              <a:buAutoNum type="arabicPeriod" startAt="41"/>
            </a:pPr>
            <a:endParaRPr lang="en-US" dirty="0"/>
          </a:p>
          <a:p>
            <a:pPr marL="514350" indent="-514350">
              <a:buFont typeface="+mj-lt"/>
              <a:buAutoNum type="arabicPeriod" startAt="41"/>
            </a:pPr>
            <a:endParaRPr lang="en-US" dirty="0" smtClean="0"/>
          </a:p>
          <a:p>
            <a:pPr marL="514350" indent="-514350">
              <a:buFont typeface="+mj-lt"/>
              <a:buAutoNum type="arabicPeriod" startAt="41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smtClean="0"/>
              <a:t>2021-22 ECE-F, EEE, CSE-A Dr.T. SUNAND EMMANUEL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38912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the            </a:t>
            </a:r>
            <a:r>
              <a:rPr lang="en-IN" b="1" dirty="0" smtClean="0">
                <a:solidFill>
                  <a:srgbClr val="FF0000"/>
                </a:solidFill>
              </a:rPr>
              <a:t>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1524000" y="1371600"/>
            <a:ext cx="457200" cy="3276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00400" y="1524000"/>
            <a:ext cx="541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Oceans</a:t>
            </a:r>
          </a:p>
          <a:p>
            <a:r>
              <a:rPr lang="en-IN" b="1" dirty="0" smtClean="0"/>
              <a:t>Seas</a:t>
            </a:r>
          </a:p>
          <a:p>
            <a:r>
              <a:rPr lang="en-IN" b="1" dirty="0" smtClean="0"/>
              <a:t>Rivers</a:t>
            </a:r>
          </a:p>
          <a:p>
            <a:r>
              <a:rPr lang="en-IN" b="1" dirty="0" smtClean="0"/>
              <a:t>Bays</a:t>
            </a:r>
          </a:p>
          <a:p>
            <a:r>
              <a:rPr lang="en-IN" b="1" dirty="0" smtClean="0"/>
              <a:t>Banks</a:t>
            </a:r>
          </a:p>
          <a:p>
            <a:r>
              <a:rPr lang="en-IN" b="1" dirty="0" smtClean="0"/>
              <a:t>Straits</a:t>
            </a:r>
          </a:p>
          <a:p>
            <a:r>
              <a:rPr lang="en-IN" b="1" dirty="0" smtClean="0"/>
              <a:t>Newspapers</a:t>
            </a:r>
          </a:p>
          <a:p>
            <a:r>
              <a:rPr lang="en-IN" b="1" dirty="0" smtClean="0"/>
              <a:t>Magazines</a:t>
            </a:r>
          </a:p>
          <a:p>
            <a:r>
              <a:rPr lang="en-IN" b="1" dirty="0" smtClean="0"/>
              <a:t>Famous halls</a:t>
            </a:r>
          </a:p>
          <a:p>
            <a:r>
              <a:rPr lang="en-IN" b="1" dirty="0" smtClean="0"/>
              <a:t>Mountain ranges (The Alps, the Himalayas)</a:t>
            </a:r>
          </a:p>
          <a:p>
            <a:r>
              <a:rPr lang="en-IN" b="1" dirty="0" smtClean="0"/>
              <a:t>Superlative degrees (the tallest, ...)</a:t>
            </a:r>
          </a:p>
          <a:p>
            <a:r>
              <a:rPr lang="en-IN" b="1" dirty="0" smtClean="0"/>
              <a:t>Unique objects (The Sun, the Universe)</a:t>
            </a:r>
          </a:p>
          <a:p>
            <a:r>
              <a:rPr lang="en-IN" b="1" dirty="0" smtClean="0"/>
              <a:t>Musical instruments (the guitar, the piano)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38912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do not </a:t>
            </a:r>
          </a:p>
          <a:p>
            <a:pPr>
              <a:buNone/>
            </a:pPr>
            <a:r>
              <a:rPr lang="en-IN" dirty="0" smtClean="0"/>
              <a:t>	use </a:t>
            </a:r>
            <a:r>
              <a:rPr lang="en-IN" b="1" dirty="0" smtClean="0">
                <a:solidFill>
                  <a:srgbClr val="FF0000"/>
                </a:solidFill>
              </a:rPr>
              <a:t>the 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    </a:t>
            </a:r>
            <a:r>
              <a:rPr lang="en-IN" dirty="0" smtClean="0"/>
              <a:t>before            </a:t>
            </a:r>
            <a:r>
              <a:rPr lang="en-IN" b="1" dirty="0" smtClean="0">
                <a:solidFill>
                  <a:srgbClr val="FF0000"/>
                </a:solidFill>
              </a:rPr>
              <a:t>+      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1981200" y="1295400"/>
            <a:ext cx="457200" cy="3276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00400" y="1524000"/>
            <a:ext cx="5410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God</a:t>
            </a:r>
          </a:p>
          <a:p>
            <a:r>
              <a:rPr lang="en-IN" b="1" dirty="0" smtClean="0"/>
              <a:t>Man</a:t>
            </a:r>
          </a:p>
          <a:p>
            <a:r>
              <a:rPr lang="en-IN" b="1" dirty="0" smtClean="0"/>
              <a:t>Woman</a:t>
            </a:r>
          </a:p>
          <a:p>
            <a:r>
              <a:rPr lang="en-IN" b="1" dirty="0" smtClean="0"/>
              <a:t>Lunch (general sense)</a:t>
            </a:r>
          </a:p>
          <a:p>
            <a:r>
              <a:rPr lang="en-IN" b="1" dirty="0" smtClean="0"/>
              <a:t>Dinner (general sense)</a:t>
            </a:r>
          </a:p>
          <a:p>
            <a:r>
              <a:rPr lang="en-IN" b="1" dirty="0" smtClean="0"/>
              <a:t>Breakfast (general sense)</a:t>
            </a:r>
          </a:p>
          <a:p>
            <a:r>
              <a:rPr lang="en-IN" b="1" dirty="0" smtClean="0"/>
              <a:t>Single mountain peaks</a:t>
            </a:r>
          </a:p>
          <a:p>
            <a:r>
              <a:rPr lang="en-IN" b="1" dirty="0" smtClean="0"/>
              <a:t>The God is great. (X) God is great. 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dirty="0" smtClean="0">
                <a:solidFill>
                  <a:srgbClr val="FF0000"/>
                </a:solidFill>
              </a:rPr>
              <a:t>✔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I had dinner. (</a:t>
            </a:r>
            <a:r>
              <a:rPr lang="en-IN" dirty="0" smtClean="0">
                <a:solidFill>
                  <a:srgbClr val="FF0000"/>
                </a:solidFill>
              </a:rPr>
              <a:t>✔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b="1" u="sng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/>
              <a:t>dinner we had yesterday was too costly. 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dirty="0" smtClean="0">
                <a:solidFill>
                  <a:srgbClr val="FF0000"/>
                </a:solidFill>
              </a:rPr>
              <a:t>✔</a:t>
            </a:r>
            <a:r>
              <a:rPr lang="en-IN" b="1" dirty="0" smtClean="0">
                <a:solidFill>
                  <a:srgbClr val="FF0000"/>
                </a:solidFill>
              </a:rPr>
              <a:t>) </a:t>
            </a:r>
            <a:r>
              <a:rPr lang="en-IN" b="1" dirty="0" smtClean="0"/>
              <a:t>specific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38912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do not </a:t>
            </a:r>
          </a:p>
          <a:p>
            <a:pPr>
              <a:buNone/>
            </a:pPr>
            <a:r>
              <a:rPr lang="en-IN" dirty="0" smtClean="0"/>
              <a:t>	use </a:t>
            </a:r>
            <a:r>
              <a:rPr lang="en-IN" b="1" dirty="0" smtClean="0">
                <a:solidFill>
                  <a:srgbClr val="FF0000"/>
                </a:solidFill>
              </a:rPr>
              <a:t>the 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    </a:t>
            </a:r>
            <a:r>
              <a:rPr lang="en-IN" dirty="0" smtClean="0"/>
              <a:t>before            </a:t>
            </a:r>
            <a:r>
              <a:rPr lang="en-IN" b="1" dirty="0" smtClean="0">
                <a:solidFill>
                  <a:srgbClr val="FF0000"/>
                </a:solidFill>
              </a:rPr>
              <a:t>+      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1981200" y="1295400"/>
            <a:ext cx="457200" cy="3276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00400" y="1524000"/>
            <a:ext cx="5410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Comparatives</a:t>
            </a:r>
          </a:p>
          <a:p>
            <a:r>
              <a:rPr lang="en-IN" b="1" dirty="0" smtClean="0"/>
              <a:t>(</a:t>
            </a:r>
            <a:r>
              <a:rPr lang="en-IN" b="1" u="sng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 higher we go, </a:t>
            </a:r>
            <a:r>
              <a:rPr lang="en-IN" b="1" u="sng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 cooler we feel.</a:t>
            </a:r>
          </a:p>
          <a:p>
            <a:r>
              <a:rPr lang="en-IN" b="1" u="sng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 more, </a:t>
            </a:r>
            <a:r>
              <a:rPr lang="en-IN" b="1" u="sng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 better)</a:t>
            </a:r>
          </a:p>
          <a:p>
            <a:endParaRPr lang="en-IN" b="1" dirty="0" smtClean="0"/>
          </a:p>
          <a:p>
            <a:r>
              <a:rPr lang="en-IN" sz="2400" b="1" dirty="0" smtClean="0">
                <a:solidFill>
                  <a:srgbClr val="FF0000"/>
                </a:solidFill>
              </a:rPr>
              <a:t>Places we go as visitors.</a:t>
            </a:r>
          </a:p>
          <a:p>
            <a:r>
              <a:rPr lang="en-IN" b="1" dirty="0" smtClean="0"/>
              <a:t>My dad went to </a:t>
            </a:r>
            <a:r>
              <a:rPr lang="en-IN" b="1" u="sng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 college to meet the principal.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3. We use </a:t>
            </a:r>
            <a:r>
              <a:rPr lang="en-IN" b="1" dirty="0" smtClean="0"/>
              <a:t>‘</a:t>
            </a:r>
            <a:r>
              <a:rPr lang="en-IN" b="1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’ before </a:t>
            </a:r>
            <a:r>
              <a:rPr lang="en-IN" b="1" u="sng" dirty="0" smtClean="0">
                <a:solidFill>
                  <a:srgbClr val="FF0000"/>
                </a:solidFill>
              </a:rPr>
              <a:t>unique objects</a:t>
            </a:r>
            <a:r>
              <a:rPr lang="en-IN" b="1" dirty="0" smtClean="0"/>
              <a:t>.</a:t>
            </a:r>
          </a:p>
          <a:p>
            <a:r>
              <a:rPr lang="en-IN" b="1" dirty="0" err="1" smtClean="0"/>
              <a:t>Eg</a:t>
            </a:r>
            <a:r>
              <a:rPr lang="en-IN" b="1" dirty="0" smtClean="0"/>
              <a:t>: The sun, the moon, the earth,….</a:t>
            </a:r>
          </a:p>
          <a:p>
            <a:endParaRPr lang="en-IN" b="1" dirty="0"/>
          </a:p>
          <a:p>
            <a:r>
              <a:rPr lang="en-IN" b="1" dirty="0" smtClean="0"/>
              <a:t>4. We use ‘</a:t>
            </a:r>
            <a:r>
              <a:rPr lang="en-IN" b="1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’ before </a:t>
            </a:r>
            <a:r>
              <a:rPr lang="en-IN" b="1" u="sng" dirty="0" smtClean="0">
                <a:solidFill>
                  <a:srgbClr val="FF0000"/>
                </a:solidFill>
              </a:rPr>
              <a:t>musical instruments</a:t>
            </a:r>
            <a:r>
              <a:rPr lang="en-IN" b="1" dirty="0" smtClean="0"/>
              <a:t>.</a:t>
            </a:r>
          </a:p>
          <a:p>
            <a:r>
              <a:rPr lang="en-IN" b="1" dirty="0" err="1" smtClean="0"/>
              <a:t>Eg</a:t>
            </a:r>
            <a:r>
              <a:rPr lang="en-IN" b="1" dirty="0" smtClean="0"/>
              <a:t>: The guitar, the piano…</a:t>
            </a:r>
          </a:p>
          <a:p>
            <a:endParaRPr lang="en-IN" b="1" dirty="0" smtClean="0"/>
          </a:p>
          <a:p>
            <a:r>
              <a:rPr lang="en-IN" b="1" dirty="0" smtClean="0"/>
              <a:t>5. We </a:t>
            </a:r>
            <a:r>
              <a:rPr lang="en-IN" b="1" dirty="0" smtClean="0">
                <a:solidFill>
                  <a:srgbClr val="FF0000"/>
                </a:solidFill>
              </a:rPr>
              <a:t>DO NOT </a:t>
            </a:r>
            <a:r>
              <a:rPr lang="en-IN" b="1" dirty="0" smtClean="0"/>
              <a:t>use </a:t>
            </a:r>
            <a:r>
              <a:rPr lang="en-IN" b="1" dirty="0"/>
              <a:t>‘the’ </a:t>
            </a:r>
            <a:r>
              <a:rPr lang="en-IN" b="1" dirty="0" smtClean="0"/>
              <a:t>before </a:t>
            </a:r>
            <a:r>
              <a:rPr lang="en-IN" b="1" u="sng" dirty="0" smtClean="0">
                <a:solidFill>
                  <a:srgbClr val="FF0000"/>
                </a:solidFill>
              </a:rPr>
              <a:t>God, man, woman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u="sng" dirty="0" smtClean="0">
                <a:solidFill>
                  <a:srgbClr val="FF0000"/>
                </a:solidFill>
              </a:rPr>
              <a:t>single mountain peaks, games</a:t>
            </a:r>
            <a:r>
              <a:rPr lang="en-IN" b="1" dirty="0" smtClean="0"/>
              <a:t>)</a:t>
            </a:r>
          </a:p>
          <a:p>
            <a:r>
              <a:rPr lang="en-IN" b="1" dirty="0" err="1" smtClean="0"/>
              <a:t>Eg</a:t>
            </a:r>
            <a:r>
              <a:rPr lang="en-IN" b="1" dirty="0" smtClean="0"/>
              <a:t>: The Mount Everest. (X)  Mount Everest (</a:t>
            </a:r>
            <a:r>
              <a:rPr lang="en-IN" dirty="0" smtClean="0"/>
              <a:t>✔</a:t>
            </a:r>
            <a:r>
              <a:rPr lang="en-IN" b="1" dirty="0" smtClean="0"/>
              <a:t>)</a:t>
            </a:r>
          </a:p>
          <a:p>
            <a:r>
              <a:rPr lang="en-IN" b="1" dirty="0" smtClean="0"/>
              <a:t>God is kind to all of us.</a:t>
            </a:r>
          </a:p>
          <a:p>
            <a:r>
              <a:rPr lang="en-IN" b="1" dirty="0" smtClean="0"/>
              <a:t>Women are more patient than men.</a:t>
            </a:r>
          </a:p>
          <a:p>
            <a:endParaRPr lang="en-IN" b="1" dirty="0" smtClean="0"/>
          </a:p>
          <a:p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7400" y="5410200"/>
            <a:ext cx="5867400" cy="365125"/>
          </a:xfrm>
        </p:spPr>
        <p:txBody>
          <a:bodyPr/>
          <a:lstStyle/>
          <a:p>
            <a:r>
              <a:rPr lang="en-US" sz="1600" b="1" smtClean="0"/>
              <a:t>2021-22 ECE-F, EEE, CSE-A Dr.T. SUNAND EMMANUEL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5345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89120"/>
          </a:xfrm>
        </p:spPr>
        <p:txBody>
          <a:bodyPr/>
          <a:lstStyle/>
          <a:p>
            <a:r>
              <a:rPr lang="en-IN" b="1" dirty="0" smtClean="0"/>
              <a:t>6.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/>
              <a:t>We DO NOT ‘the’ breakfast</a:t>
            </a:r>
            <a:r>
              <a:rPr lang="en-IN" b="1" dirty="0"/>
              <a:t>, lunch, </a:t>
            </a:r>
            <a:r>
              <a:rPr lang="en-IN" b="1" dirty="0" smtClean="0"/>
              <a:t>dinner when used in a general sense.</a:t>
            </a:r>
          </a:p>
          <a:p>
            <a:r>
              <a:rPr lang="en-IN" dirty="0" smtClean="0"/>
              <a:t>Lunch is good today. (general)</a:t>
            </a:r>
          </a:p>
          <a:p>
            <a:r>
              <a:rPr lang="en-IN" dirty="0"/>
              <a:t>Breakfast was excellent yesterday. (general)</a:t>
            </a:r>
            <a:endParaRPr lang="en-IN" dirty="0" smtClean="0"/>
          </a:p>
          <a:p>
            <a:r>
              <a:rPr lang="en-IN" b="1" dirty="0" smtClean="0">
                <a:solidFill>
                  <a:srgbClr val="FF0000"/>
                </a:solidFill>
              </a:rPr>
              <a:t>Note:</a:t>
            </a:r>
          </a:p>
          <a:p>
            <a:r>
              <a:rPr lang="en-IN" dirty="0" smtClean="0"/>
              <a:t>The lunch we had today was good. (specific)</a:t>
            </a:r>
          </a:p>
          <a:p>
            <a:r>
              <a:rPr lang="en-IN" dirty="0" smtClean="0"/>
              <a:t>The breakfast that was served </a:t>
            </a:r>
            <a:r>
              <a:rPr lang="en-IN" dirty="0"/>
              <a:t>yesterday </a:t>
            </a:r>
            <a:r>
              <a:rPr lang="en-IN" dirty="0" smtClean="0"/>
              <a:t>was excellent.</a:t>
            </a:r>
            <a:r>
              <a:rPr lang="en-IN" dirty="0"/>
              <a:t> (specific)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5791200"/>
            <a:ext cx="6553200" cy="930275"/>
          </a:xfrm>
        </p:spPr>
        <p:txBody>
          <a:bodyPr/>
          <a:lstStyle/>
          <a:p>
            <a:r>
              <a:rPr lang="en-US" sz="1600" b="1" smtClean="0"/>
              <a:t>2021-22 ECE-F, EEE, CSE-A Dr.T. SUNAND EMMANUEL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41898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6. We do not use </a:t>
            </a:r>
            <a:r>
              <a:rPr lang="en-IN" b="1" dirty="0" smtClean="0"/>
              <a:t>‘the’ </a:t>
            </a:r>
            <a:r>
              <a:rPr lang="en-IN" dirty="0" smtClean="0"/>
              <a:t>with </a:t>
            </a:r>
            <a:r>
              <a:rPr lang="en-IN" b="1" u="sng" dirty="0" smtClean="0">
                <a:solidFill>
                  <a:srgbClr val="FF0000"/>
                </a:solidFill>
              </a:rPr>
              <a:t>places we regularly visit.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 He went </a:t>
            </a:r>
            <a:r>
              <a:rPr lang="en-IN" b="1" dirty="0" smtClean="0">
                <a:solidFill>
                  <a:srgbClr val="FF0000"/>
                </a:solidFill>
              </a:rPr>
              <a:t>to college</a:t>
            </a:r>
            <a:r>
              <a:rPr lang="en-IN" dirty="0" smtClean="0"/>
              <a:t>. ( he is a </a:t>
            </a:r>
            <a:r>
              <a:rPr lang="en-IN" b="1" dirty="0" smtClean="0">
                <a:solidFill>
                  <a:srgbClr val="FF0000"/>
                </a:solidFill>
              </a:rPr>
              <a:t>student</a:t>
            </a:r>
            <a:r>
              <a:rPr lang="en-IN" dirty="0" smtClean="0"/>
              <a:t>)</a:t>
            </a:r>
          </a:p>
          <a:p>
            <a:r>
              <a:rPr lang="en-IN" dirty="0" smtClean="0"/>
              <a:t>He went </a:t>
            </a:r>
            <a:r>
              <a:rPr lang="en-IN" b="1" dirty="0" smtClean="0">
                <a:solidFill>
                  <a:srgbClr val="FF0000"/>
                </a:solidFill>
              </a:rPr>
              <a:t>to the college</a:t>
            </a:r>
            <a:r>
              <a:rPr lang="en-IN" dirty="0" smtClean="0"/>
              <a:t>. ( he went there as a </a:t>
            </a:r>
            <a:r>
              <a:rPr lang="en-IN" dirty="0" smtClean="0">
                <a:solidFill>
                  <a:srgbClr val="FF0000"/>
                </a:solidFill>
              </a:rPr>
              <a:t>visitor</a:t>
            </a:r>
            <a:r>
              <a:rPr lang="en-IN" dirty="0" smtClean="0"/>
              <a:t>. Probably he is a parent, brother…)</a:t>
            </a:r>
          </a:p>
          <a:p>
            <a:endParaRPr lang="en-IN" dirty="0" smtClean="0"/>
          </a:p>
          <a:p>
            <a:r>
              <a:rPr lang="en-IN" b="1" dirty="0" smtClean="0"/>
              <a:t>7. We use ‘</a:t>
            </a:r>
            <a:r>
              <a:rPr lang="en-IN" b="1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’ before </a:t>
            </a:r>
            <a:r>
              <a:rPr lang="en-IN" b="1" u="sng" dirty="0" smtClean="0">
                <a:solidFill>
                  <a:srgbClr val="FF0000"/>
                </a:solidFill>
              </a:rPr>
              <a:t>comparatives</a:t>
            </a:r>
            <a:r>
              <a:rPr lang="en-IN" b="1" dirty="0" smtClean="0"/>
              <a:t>.</a:t>
            </a:r>
          </a:p>
          <a:p>
            <a:r>
              <a:rPr lang="en-IN" b="1" dirty="0" err="1" smtClean="0"/>
              <a:t>Eg</a:t>
            </a:r>
            <a:r>
              <a:rPr lang="en-IN" b="1" dirty="0" smtClean="0"/>
              <a:t>: </a:t>
            </a:r>
            <a:r>
              <a:rPr lang="en-IN" b="1" u="sng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 sooner, </a:t>
            </a:r>
            <a:r>
              <a:rPr lang="en-IN" b="1" u="sng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 better.</a:t>
            </a:r>
          </a:p>
          <a:p>
            <a:r>
              <a:rPr lang="en-IN" b="1" u="sng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 higher you go, </a:t>
            </a:r>
            <a:r>
              <a:rPr lang="en-IN" b="1" u="sng" dirty="0" smtClean="0">
                <a:solidFill>
                  <a:srgbClr val="FF0000"/>
                </a:solidFill>
              </a:rPr>
              <a:t>the </a:t>
            </a:r>
            <a:r>
              <a:rPr lang="en-IN" b="1" dirty="0" smtClean="0"/>
              <a:t>cooler you feel.</a:t>
            </a:r>
          </a:p>
          <a:p>
            <a:r>
              <a:rPr lang="en-IN" b="1" u="sng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 more, </a:t>
            </a:r>
            <a:r>
              <a:rPr lang="en-IN" b="1" u="sng" dirty="0" smtClean="0">
                <a:solidFill>
                  <a:srgbClr val="FF0000"/>
                </a:solidFill>
              </a:rPr>
              <a:t>the </a:t>
            </a:r>
            <a:r>
              <a:rPr lang="en-IN" b="1" dirty="0" smtClean="0"/>
              <a:t>merrier.</a:t>
            </a:r>
          </a:p>
          <a:p>
            <a:r>
              <a:rPr lang="en-IN" b="1" u="sng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 more you work hard, </a:t>
            </a:r>
            <a:r>
              <a:rPr lang="en-IN" b="1" u="sng" dirty="0" smtClean="0">
                <a:solidFill>
                  <a:srgbClr val="FF0000"/>
                </a:solidFill>
              </a:rPr>
              <a:t>the </a:t>
            </a:r>
            <a:r>
              <a:rPr lang="en-IN" b="1" dirty="0" smtClean="0"/>
              <a:t>more you succeed.</a:t>
            </a:r>
          </a:p>
          <a:p>
            <a:r>
              <a:rPr lang="en-IN" b="1" dirty="0" smtClean="0"/>
              <a:t>Note: Place ‘</a:t>
            </a:r>
            <a:r>
              <a:rPr lang="en-IN" b="1" dirty="0" smtClean="0">
                <a:solidFill>
                  <a:srgbClr val="FF0000"/>
                </a:solidFill>
              </a:rPr>
              <a:t>the</a:t>
            </a:r>
            <a:r>
              <a:rPr lang="en-IN" b="1" dirty="0" smtClean="0"/>
              <a:t>’ in both places.</a:t>
            </a:r>
          </a:p>
          <a:p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44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/>
              <a:t/>
            </a:r>
            <a:br>
              <a:rPr lang="en-IN" sz="3600" b="1" dirty="0"/>
            </a:b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/>
              <a:t/>
            </a:r>
            <a:br>
              <a:rPr lang="en-IN" sz="3600" b="1" dirty="0"/>
            </a:b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/>
              <a:t/>
            </a:r>
            <a:br>
              <a:rPr lang="en-IN" sz="3600" b="1" dirty="0"/>
            </a:br>
            <a:r>
              <a:rPr lang="en-IN" sz="3600" b="1" dirty="0" smtClean="0"/>
              <a:t>             </a:t>
            </a:r>
            <a:br>
              <a:rPr lang="en-IN" sz="3600" b="1" dirty="0" smtClean="0"/>
            </a:b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This </a:t>
            </a:r>
            <a:r>
              <a:rPr lang="en-IN" sz="3600" b="1" dirty="0"/>
              <a:t>lesson is dedicated to </a:t>
            </a:r>
            <a:r>
              <a:rPr lang="en-IN" sz="3600" b="1" dirty="0">
                <a:solidFill>
                  <a:srgbClr val="FF0000"/>
                </a:solidFill>
              </a:rPr>
              <a:t>my </a:t>
            </a:r>
            <a:r>
              <a:rPr lang="en-IN" sz="3600" b="1" dirty="0" smtClean="0">
                <a:solidFill>
                  <a:srgbClr val="FF0000"/>
                </a:solidFill>
              </a:rPr>
              <a:t>beloved teachers</a:t>
            </a:r>
            <a:r>
              <a:rPr lang="en-IN" sz="3600" b="1" dirty="0">
                <a:solidFill>
                  <a:srgbClr val="FF0000"/>
                </a:solidFill>
              </a:rPr>
              <a:t>:</a:t>
            </a:r>
            <a:r>
              <a:rPr lang="en-IN" sz="5300" dirty="0">
                <a:solidFill>
                  <a:srgbClr val="FF0000"/>
                </a:solidFill>
              </a:rPr>
              <a:t/>
            </a:r>
            <a:br>
              <a:rPr lang="en-IN" sz="5300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389120"/>
          </a:xfrm>
        </p:spPr>
        <p:txBody>
          <a:bodyPr/>
          <a:lstStyle/>
          <a:p>
            <a:r>
              <a:rPr lang="en-IN" dirty="0" smtClean="0"/>
              <a:t>1. </a:t>
            </a:r>
            <a:r>
              <a:rPr lang="en-IN" b="1" dirty="0" smtClean="0"/>
              <a:t>Prof. Mark L Knapp </a:t>
            </a:r>
            <a:r>
              <a:rPr lang="en-IN" dirty="0" smtClean="0"/>
              <a:t>(The University of Austin at Texas)</a:t>
            </a:r>
          </a:p>
          <a:p>
            <a:r>
              <a:rPr lang="en-IN" dirty="0" smtClean="0"/>
              <a:t>2. </a:t>
            </a:r>
            <a:r>
              <a:rPr lang="en-IN" b="1" dirty="0" smtClean="0"/>
              <a:t>Prof. Brian H. Spitzberg </a:t>
            </a:r>
            <a:r>
              <a:rPr lang="en-IN" dirty="0" smtClean="0"/>
              <a:t>(San Diego State University, CA)</a:t>
            </a:r>
          </a:p>
          <a:p>
            <a:r>
              <a:rPr lang="en-IN" dirty="0" smtClean="0"/>
              <a:t>3. </a:t>
            </a:r>
            <a:r>
              <a:rPr lang="en-IN" b="1" dirty="0" smtClean="0"/>
              <a:t>Prof. Joseph De Vito </a:t>
            </a:r>
            <a:r>
              <a:rPr lang="en-IN" dirty="0" smtClean="0"/>
              <a:t>(Hunter College, NY)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5791200"/>
            <a:ext cx="5181600" cy="365125"/>
          </a:xfrm>
        </p:spPr>
        <p:txBody>
          <a:bodyPr/>
          <a:lstStyle/>
          <a:p>
            <a:r>
              <a:rPr lang="en-US" sz="1600" b="1" smtClean="0"/>
              <a:t>2021-22 ECE-F, EEE, CSE-A Dr.T. SUNAND EMMANUEL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9869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5400" dirty="0" smtClean="0"/>
              <a:t>Thank you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Common Errors in Articles [ </a:t>
            </a:r>
            <a:r>
              <a:rPr lang="en-US" sz="2800" b="1" dirty="0" err="1" smtClean="0"/>
              <a:t>A,An,The</a:t>
            </a:r>
            <a:r>
              <a:rPr lang="en-US" sz="2800" b="1" dirty="0" smtClean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572000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He is richest CEO in India</a:t>
            </a:r>
            <a:r>
              <a:rPr lang="en-US" dirty="0" smtClean="0"/>
              <a:t>. (the richest)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Bhagvad</a:t>
            </a:r>
            <a:r>
              <a:rPr lang="en-US" dirty="0"/>
              <a:t> Gita, Ramayana, Quran, Bible are holy books.  </a:t>
            </a:r>
            <a:r>
              <a:rPr lang="en-US" dirty="0" smtClean="0"/>
              <a:t>(The </a:t>
            </a:r>
            <a:r>
              <a:rPr lang="en-US" dirty="0" err="1" smtClean="0"/>
              <a:t>Bhagvad</a:t>
            </a:r>
            <a:r>
              <a:rPr lang="en-US" dirty="0" smtClean="0"/>
              <a:t> </a:t>
            </a:r>
            <a:r>
              <a:rPr lang="en-US" dirty="0"/>
              <a:t>Gita, </a:t>
            </a:r>
            <a:r>
              <a:rPr lang="en-US" dirty="0" smtClean="0"/>
              <a:t>the Ramayana</a:t>
            </a:r>
            <a:r>
              <a:rPr lang="en-US" dirty="0"/>
              <a:t>, the </a:t>
            </a:r>
            <a:r>
              <a:rPr lang="en-US" dirty="0" smtClean="0"/>
              <a:t>Quran</a:t>
            </a:r>
            <a:r>
              <a:rPr lang="en-US" dirty="0"/>
              <a:t>, the </a:t>
            </a:r>
            <a:r>
              <a:rPr lang="en-US" dirty="0" smtClean="0"/>
              <a:t>Bible </a:t>
            </a:r>
            <a:r>
              <a:rPr lang="en-US" dirty="0"/>
              <a:t>are holy books.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Kriti</a:t>
            </a:r>
            <a:r>
              <a:rPr lang="en-US" dirty="0" smtClean="0"/>
              <a:t> wore </a:t>
            </a:r>
            <a:r>
              <a:rPr lang="en-US" dirty="0"/>
              <a:t>an uniform</a:t>
            </a:r>
            <a:r>
              <a:rPr lang="en-US" dirty="0" smtClean="0"/>
              <a:t>. (a uniform)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ECE-F students </a:t>
            </a:r>
            <a:r>
              <a:rPr lang="en-US" dirty="0"/>
              <a:t>saw an one-eyed man</a:t>
            </a:r>
            <a:r>
              <a:rPr lang="en-US" dirty="0" smtClean="0"/>
              <a:t>. </a:t>
            </a:r>
            <a:r>
              <a:rPr lang="en-US" dirty="0"/>
              <a:t>(a one-eyed </a:t>
            </a:r>
            <a:r>
              <a:rPr lang="en-US" dirty="0" smtClean="0"/>
              <a:t>man)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Maudgalya</a:t>
            </a:r>
            <a:r>
              <a:rPr lang="en-US" dirty="0" smtClean="0"/>
              <a:t> gave </a:t>
            </a:r>
            <a:r>
              <a:rPr lang="en-US" dirty="0"/>
              <a:t>a orange, a apple to the old </a:t>
            </a:r>
            <a:r>
              <a:rPr lang="en-US" dirty="0" smtClean="0"/>
              <a:t>man</a:t>
            </a:r>
            <a:r>
              <a:rPr lang="en-US" dirty="0"/>
              <a:t>. (</a:t>
            </a:r>
            <a:r>
              <a:rPr lang="en-US" dirty="0" smtClean="0"/>
              <a:t>an </a:t>
            </a:r>
            <a:r>
              <a:rPr lang="en-US" dirty="0"/>
              <a:t>orange, </a:t>
            </a:r>
            <a:r>
              <a:rPr lang="en-US" dirty="0" smtClean="0"/>
              <a:t>an apple)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smtClean="0"/>
              <a:t>2021-22 ECE-F, EEE, CSE-A Dr.T. SUNAND EMMANUEL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Common Errors in Articles [ </a:t>
            </a:r>
            <a:r>
              <a:rPr lang="en-US" sz="3600" b="1" dirty="0" err="1" smtClean="0"/>
              <a:t>A,An,The</a:t>
            </a:r>
            <a:r>
              <a:rPr lang="en-US" sz="3600" b="1" dirty="0" smtClean="0"/>
              <a:t>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6"/>
            </a:pPr>
            <a:r>
              <a:rPr lang="en-US" dirty="0"/>
              <a:t>It is an one-rupee coin. (</a:t>
            </a:r>
            <a:r>
              <a:rPr lang="en-US" dirty="0" smtClean="0"/>
              <a:t>a </a:t>
            </a:r>
            <a:r>
              <a:rPr lang="en-US" dirty="0"/>
              <a:t>one-rupee </a:t>
            </a:r>
            <a:r>
              <a:rPr lang="en-US" dirty="0" smtClean="0"/>
              <a:t>coin)</a:t>
            </a:r>
            <a:endParaRPr lang="en-US" dirty="0"/>
          </a:p>
          <a:p>
            <a:pPr marL="514350" lvl="0" indent="-514350">
              <a:buFont typeface="+mj-lt"/>
              <a:buAutoNum type="arabicPeriod" startAt="6"/>
            </a:pPr>
            <a:r>
              <a:rPr lang="en-US" dirty="0"/>
              <a:t>It is an unique incident in history. (</a:t>
            </a:r>
            <a:r>
              <a:rPr lang="en-US" dirty="0" smtClean="0"/>
              <a:t>a </a:t>
            </a:r>
            <a:r>
              <a:rPr lang="en-US" dirty="0"/>
              <a:t>unique </a:t>
            </a:r>
            <a:r>
              <a:rPr lang="en-US" dirty="0" smtClean="0"/>
              <a:t>incident) </a:t>
            </a:r>
            <a:endParaRPr lang="en-US" dirty="0"/>
          </a:p>
          <a:p>
            <a:pPr marL="514350" lvl="0" indent="-514350">
              <a:buFont typeface="+mj-lt"/>
              <a:buAutoNum type="arabicPeriod" startAt="6"/>
            </a:pPr>
            <a:r>
              <a:rPr lang="en-US" dirty="0"/>
              <a:t>He gave me a umbrella. (</a:t>
            </a:r>
            <a:r>
              <a:rPr lang="en-US" dirty="0" smtClean="0"/>
              <a:t>an umbrella)</a:t>
            </a:r>
            <a:endParaRPr lang="en-US" dirty="0"/>
          </a:p>
          <a:p>
            <a:pPr marL="514350" lvl="0" indent="-514350">
              <a:buFont typeface="+mj-lt"/>
              <a:buAutoNum type="arabicPeriod" startAt="6"/>
            </a:pPr>
            <a:r>
              <a:rPr lang="en-US" dirty="0"/>
              <a:t>He reads Hindu every day. </a:t>
            </a:r>
            <a:r>
              <a:rPr lang="en-US" dirty="0" smtClean="0"/>
              <a:t>(the Hindu)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They read Times of India </a:t>
            </a:r>
            <a:r>
              <a:rPr lang="en-US" dirty="0" smtClean="0"/>
              <a:t>daily (the Times of India)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smtClean="0"/>
              <a:t>2021-22 ECE-F, EEE, CSE-A Dr.T. SUNAND EMMANUEL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Common Errors in Articles [ </a:t>
            </a:r>
            <a:r>
              <a:rPr lang="en-US" sz="3600" b="1" dirty="0" err="1" smtClean="0"/>
              <a:t>A,An,The</a:t>
            </a:r>
            <a:r>
              <a:rPr lang="en-US" sz="3600" b="1" dirty="0" smtClean="0"/>
              <a:t>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779520"/>
          </a:xfrm>
        </p:spPr>
        <p:txBody>
          <a:bodyPr/>
          <a:lstStyle/>
          <a:p>
            <a:pPr marL="514350" lvl="0" indent="-514350">
              <a:buFont typeface="+mj-lt"/>
              <a:buAutoNum type="arabicPeriod" startAt="11"/>
            </a:pPr>
            <a:r>
              <a:rPr lang="en-US" dirty="0"/>
              <a:t>French are a brave people</a:t>
            </a:r>
            <a:r>
              <a:rPr lang="en-US" dirty="0" smtClean="0"/>
              <a:t>. (The French)</a:t>
            </a:r>
            <a:endParaRPr lang="en-US" dirty="0"/>
          </a:p>
          <a:p>
            <a:pPr marL="514350" lvl="0" indent="-514350">
              <a:buFont typeface="+mj-lt"/>
              <a:buAutoNum type="arabicPeriod" startAt="11"/>
            </a:pPr>
            <a:r>
              <a:rPr lang="en-US" dirty="0"/>
              <a:t>English ruled the whole world</a:t>
            </a:r>
            <a:r>
              <a:rPr lang="en-US" dirty="0" smtClean="0"/>
              <a:t>. (The English)</a:t>
            </a:r>
            <a:endParaRPr lang="en-US" dirty="0"/>
          </a:p>
          <a:p>
            <a:pPr marL="514350" lvl="0" indent="-514350">
              <a:buFont typeface="+mj-lt"/>
              <a:buAutoNum type="arabicPeriod" startAt="11"/>
            </a:pPr>
            <a:r>
              <a:rPr lang="en-US" dirty="0"/>
              <a:t>English language is a global language. </a:t>
            </a:r>
            <a:r>
              <a:rPr lang="en-US" dirty="0" smtClean="0"/>
              <a:t>(The English language) </a:t>
            </a:r>
            <a:endParaRPr lang="en-US" dirty="0"/>
          </a:p>
          <a:p>
            <a:pPr marL="514350" lvl="0" indent="-514350">
              <a:buFont typeface="+mj-lt"/>
              <a:buAutoNum type="arabicPeriod" startAt="11"/>
            </a:pPr>
            <a:r>
              <a:rPr lang="en-US" dirty="0"/>
              <a:t>The English is a global language. </a:t>
            </a:r>
            <a:r>
              <a:rPr lang="en-US" dirty="0" smtClean="0"/>
              <a:t>(English) </a:t>
            </a:r>
            <a:endParaRPr lang="en-US" dirty="0"/>
          </a:p>
          <a:p>
            <a:pPr marL="514350" indent="-514350">
              <a:buFont typeface="+mj-lt"/>
              <a:buAutoNum type="arabicPeriod" startAt="11"/>
            </a:pPr>
            <a:r>
              <a:rPr lang="en-US" dirty="0" smtClean="0"/>
              <a:t>EEE students traveled </a:t>
            </a:r>
            <a:r>
              <a:rPr lang="en-US" dirty="0"/>
              <a:t>by </a:t>
            </a:r>
            <a:r>
              <a:rPr lang="en-US" dirty="0" err="1"/>
              <a:t>Rajdhani</a:t>
            </a:r>
            <a:r>
              <a:rPr lang="en-US" dirty="0"/>
              <a:t> </a:t>
            </a:r>
            <a:r>
              <a:rPr lang="en-US" dirty="0" smtClean="0"/>
              <a:t>Express. </a:t>
            </a:r>
            <a:r>
              <a:rPr lang="en-US" dirty="0"/>
              <a:t>(the </a:t>
            </a:r>
            <a:r>
              <a:rPr lang="en-US" dirty="0" err="1"/>
              <a:t>Rajdhani</a:t>
            </a:r>
            <a:r>
              <a:rPr lang="en-US" dirty="0"/>
              <a:t> </a:t>
            </a:r>
            <a:r>
              <a:rPr lang="en-US" dirty="0" smtClean="0"/>
              <a:t>Express)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5257800"/>
            <a:ext cx="5715000" cy="822325"/>
          </a:xfrm>
        </p:spPr>
        <p:txBody>
          <a:bodyPr/>
          <a:lstStyle/>
          <a:p>
            <a:r>
              <a:rPr lang="en-US" sz="1600" smtClean="0"/>
              <a:t>2021-22 ECE-F, EEE, CSE-A Dr.T. SUNAND EMMANUEL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Common Errors in Articles [ </a:t>
            </a:r>
            <a:r>
              <a:rPr lang="en-US" sz="3600" b="1" dirty="0" err="1" smtClean="0"/>
              <a:t>A,An,The</a:t>
            </a:r>
            <a:r>
              <a:rPr lang="en-US" sz="3600" b="1" dirty="0" smtClean="0"/>
              <a:t>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389120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 startAt="16"/>
            </a:pPr>
            <a:r>
              <a:rPr lang="en-US" dirty="0"/>
              <a:t>The concert took place in </a:t>
            </a:r>
            <a:r>
              <a:rPr lang="en-US" dirty="0" err="1"/>
              <a:t>Salarjung</a:t>
            </a:r>
            <a:r>
              <a:rPr lang="en-US" dirty="0"/>
              <a:t> Hall</a:t>
            </a:r>
            <a:r>
              <a:rPr lang="en-US" dirty="0" smtClean="0"/>
              <a:t>. </a:t>
            </a:r>
            <a:r>
              <a:rPr lang="en-US" dirty="0"/>
              <a:t>(the </a:t>
            </a:r>
            <a:r>
              <a:rPr lang="en-US" dirty="0" err="1"/>
              <a:t>Salarjung</a:t>
            </a:r>
            <a:r>
              <a:rPr lang="en-US" dirty="0"/>
              <a:t> </a:t>
            </a:r>
            <a:r>
              <a:rPr lang="en-US" dirty="0" smtClean="0"/>
              <a:t>Hall)</a:t>
            </a:r>
            <a:endParaRPr lang="en-US" dirty="0"/>
          </a:p>
          <a:p>
            <a:pPr marL="514350" lvl="0" indent="-514350">
              <a:buFont typeface="+mj-lt"/>
              <a:buAutoNum type="arabicPeriod" startAt="16"/>
            </a:pPr>
            <a:r>
              <a:rPr lang="en-US" dirty="0"/>
              <a:t>Millions of people worship sun, moon</a:t>
            </a:r>
            <a:r>
              <a:rPr lang="en-US" dirty="0" smtClean="0"/>
              <a:t>, and </a:t>
            </a:r>
            <a:r>
              <a:rPr lang="en-US" dirty="0"/>
              <a:t>earth. </a:t>
            </a:r>
            <a:r>
              <a:rPr lang="en-US" dirty="0" smtClean="0"/>
              <a:t>(the sun</a:t>
            </a:r>
            <a:r>
              <a:rPr lang="en-US" dirty="0"/>
              <a:t>, the </a:t>
            </a:r>
            <a:r>
              <a:rPr lang="en-US" dirty="0" smtClean="0"/>
              <a:t>moon</a:t>
            </a:r>
            <a:r>
              <a:rPr lang="en-US" dirty="0"/>
              <a:t>, and the </a:t>
            </a:r>
            <a:r>
              <a:rPr lang="en-US" dirty="0" smtClean="0"/>
              <a:t>earth)</a:t>
            </a:r>
            <a:endParaRPr lang="en-US" dirty="0"/>
          </a:p>
          <a:p>
            <a:pPr marL="514350" lvl="0" indent="-514350">
              <a:buFont typeface="+mj-lt"/>
              <a:buAutoNum type="arabicPeriod" startAt="16"/>
            </a:pPr>
            <a:r>
              <a:rPr lang="en-US" dirty="0"/>
              <a:t>We should help poor, weak, and blind. </a:t>
            </a:r>
            <a:r>
              <a:rPr lang="en-US" dirty="0" smtClean="0"/>
              <a:t>(the poor</a:t>
            </a:r>
            <a:r>
              <a:rPr lang="en-US" dirty="0"/>
              <a:t>, the </a:t>
            </a:r>
            <a:r>
              <a:rPr lang="en-US" dirty="0" smtClean="0"/>
              <a:t>weak</a:t>
            </a:r>
            <a:r>
              <a:rPr lang="en-US" dirty="0"/>
              <a:t>, and the </a:t>
            </a:r>
            <a:r>
              <a:rPr lang="en-US" dirty="0" smtClean="0"/>
              <a:t>blind</a:t>
            </a:r>
            <a:r>
              <a:rPr lang="en-US" dirty="0"/>
              <a:t>)</a:t>
            </a:r>
          </a:p>
          <a:p>
            <a:pPr marL="514350" lvl="0" indent="-514350">
              <a:buFont typeface="+mj-lt"/>
              <a:buAutoNum type="arabicPeriod" startAt="16"/>
            </a:pPr>
            <a:r>
              <a:rPr lang="en-US" dirty="0" smtClean="0"/>
              <a:t>Sunand went </a:t>
            </a:r>
            <a:r>
              <a:rPr lang="en-US" dirty="0"/>
              <a:t>to an university for higher studies. (</a:t>
            </a:r>
            <a:r>
              <a:rPr lang="en-US" dirty="0" smtClean="0"/>
              <a:t>a university) </a:t>
            </a:r>
            <a:endParaRPr lang="en-US" dirty="0"/>
          </a:p>
          <a:p>
            <a:pPr marL="514350" lvl="0" indent="-514350">
              <a:buFont typeface="+mj-lt"/>
              <a:buAutoNum type="arabicPeriod" startAt="16"/>
            </a:pPr>
            <a:r>
              <a:rPr lang="en-US" dirty="0"/>
              <a:t>The lunch is not ready</a:t>
            </a:r>
            <a:r>
              <a:rPr lang="en-US" dirty="0" smtClean="0"/>
              <a:t>. (Lunch is not ready)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5791200"/>
            <a:ext cx="5410200" cy="365125"/>
          </a:xfrm>
        </p:spPr>
        <p:txBody>
          <a:bodyPr/>
          <a:lstStyle/>
          <a:p>
            <a:r>
              <a:rPr lang="en-US" sz="1600" smtClean="0"/>
              <a:t>2021-22 ECE-F, EEE, CSE-A Dr.T. SUNAND EMMANUEL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Common Errors in Articles [ </a:t>
            </a:r>
            <a:r>
              <a:rPr lang="en-US" sz="4000" b="1" dirty="0" err="1" smtClean="0"/>
              <a:t>A,An,The</a:t>
            </a:r>
            <a:r>
              <a:rPr lang="en-US" sz="4000" b="1" dirty="0" smtClean="0"/>
              <a:t>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1"/>
            </a:pPr>
            <a:r>
              <a:rPr lang="en-US" dirty="0"/>
              <a:t>Higher you go, cooler you feel</a:t>
            </a:r>
            <a:r>
              <a:rPr lang="en-US" dirty="0" smtClean="0"/>
              <a:t>.  </a:t>
            </a:r>
            <a:r>
              <a:rPr lang="en-US" dirty="0"/>
              <a:t>(The </a:t>
            </a:r>
            <a:r>
              <a:rPr lang="en-US" dirty="0" smtClean="0"/>
              <a:t>higher you </a:t>
            </a:r>
            <a:r>
              <a:rPr lang="en-US" dirty="0"/>
              <a:t>go, </a:t>
            </a:r>
            <a:r>
              <a:rPr lang="en-US" dirty="0" smtClean="0"/>
              <a:t>the cooler </a:t>
            </a:r>
            <a:r>
              <a:rPr lang="en-US" dirty="0"/>
              <a:t>you feel</a:t>
            </a:r>
            <a:r>
              <a:rPr lang="en-US" dirty="0" smtClean="0"/>
              <a:t>.)</a:t>
            </a:r>
            <a:endParaRPr lang="en-US" dirty="0"/>
          </a:p>
          <a:p>
            <a:pPr marL="514350" indent="-514350">
              <a:buFont typeface="+mj-lt"/>
              <a:buAutoNum type="arabicPeriod" startAt="21"/>
            </a:pPr>
            <a:r>
              <a:rPr lang="en-US" dirty="0"/>
              <a:t>More you work hard, more you will succeed</a:t>
            </a:r>
            <a:r>
              <a:rPr lang="en-US" dirty="0" smtClean="0"/>
              <a:t>. </a:t>
            </a:r>
            <a:r>
              <a:rPr lang="en-US" dirty="0"/>
              <a:t>(The </a:t>
            </a:r>
            <a:r>
              <a:rPr lang="en-US" dirty="0" smtClean="0"/>
              <a:t>more </a:t>
            </a:r>
            <a:r>
              <a:rPr lang="en-US" dirty="0"/>
              <a:t>you work hard, </a:t>
            </a:r>
            <a:r>
              <a:rPr lang="en-US" dirty="0" smtClean="0"/>
              <a:t>the more </a:t>
            </a:r>
            <a:r>
              <a:rPr lang="en-US" dirty="0"/>
              <a:t>you will succeed</a:t>
            </a:r>
            <a:r>
              <a:rPr lang="en-US" dirty="0" smtClean="0"/>
              <a:t>.)</a:t>
            </a:r>
            <a:endParaRPr lang="en-US" dirty="0"/>
          </a:p>
          <a:p>
            <a:pPr marL="514350" lvl="0" indent="-514350">
              <a:buFont typeface="+mj-lt"/>
              <a:buAutoNum type="arabicPeriod" startAt="21"/>
            </a:pPr>
            <a:r>
              <a:rPr lang="en-US" dirty="0" smtClean="0"/>
              <a:t>Please </a:t>
            </a:r>
            <a:r>
              <a:rPr lang="en-US" dirty="0"/>
              <a:t>read second chapter. </a:t>
            </a:r>
            <a:r>
              <a:rPr lang="en-US" dirty="0" smtClean="0"/>
              <a:t>(the second </a:t>
            </a:r>
            <a:r>
              <a:rPr lang="en-US" dirty="0"/>
              <a:t>chapter)</a:t>
            </a:r>
          </a:p>
          <a:p>
            <a:pPr marL="514350" lvl="0" indent="-514350">
              <a:buFont typeface="+mj-lt"/>
              <a:buAutoNum type="arabicPeriod" startAt="21"/>
            </a:pPr>
            <a:r>
              <a:rPr lang="en-US" dirty="0"/>
              <a:t>Please read the chapter three. (Please read </a:t>
            </a:r>
            <a:r>
              <a:rPr lang="en-US" dirty="0" smtClean="0"/>
              <a:t>chapter three)</a:t>
            </a:r>
            <a:endParaRPr lang="en-US" dirty="0"/>
          </a:p>
          <a:p>
            <a:pPr marL="514350" lvl="0" indent="-514350">
              <a:buFont typeface="+mj-lt"/>
              <a:buAutoNum type="arabicPeriod" startAt="21"/>
            </a:pPr>
            <a:r>
              <a:rPr lang="en-US" dirty="0"/>
              <a:t>They came in morning. (in </a:t>
            </a:r>
            <a:r>
              <a:rPr lang="en-US" dirty="0" smtClean="0"/>
              <a:t>the morning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smtClean="0"/>
              <a:t>2021-22 ECE-F, EEE, CSE-A Dr.T. SUNAND EMMANUEL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Common Errors in Articles [ </a:t>
            </a:r>
            <a:r>
              <a:rPr lang="en-US" sz="4000" b="1" dirty="0" err="1" smtClean="0"/>
              <a:t>A,An,The</a:t>
            </a:r>
            <a:r>
              <a:rPr lang="en-US" sz="4000" b="1" dirty="0" smtClean="0"/>
              <a:t>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1"/>
            </a:pPr>
            <a:r>
              <a:rPr lang="en-US" dirty="0"/>
              <a:t>The incident took place in afternoon. (in </a:t>
            </a:r>
            <a:r>
              <a:rPr lang="en-US" dirty="0" smtClean="0"/>
              <a:t>the afternoon</a:t>
            </a:r>
            <a:r>
              <a:rPr lang="en-US" dirty="0"/>
              <a:t>)</a:t>
            </a:r>
          </a:p>
          <a:p>
            <a:pPr marL="514350" lvl="0" indent="-514350">
              <a:buFont typeface="+mj-lt"/>
              <a:buAutoNum type="arabicPeriod" startAt="21"/>
            </a:pPr>
            <a:r>
              <a:rPr lang="en-US" dirty="0"/>
              <a:t>The secretary and president were present in the meeting. (The secretary and </a:t>
            </a:r>
            <a:r>
              <a:rPr lang="en-US" dirty="0" smtClean="0"/>
              <a:t>the president) </a:t>
            </a:r>
            <a:endParaRPr lang="en-US" dirty="0"/>
          </a:p>
          <a:p>
            <a:pPr marL="514350" lvl="0" indent="-514350">
              <a:buFont typeface="+mj-lt"/>
              <a:buAutoNum type="arabicPeriod" startAt="21"/>
            </a:pPr>
            <a:r>
              <a:rPr lang="en-US" dirty="0" smtClean="0"/>
              <a:t>The </a:t>
            </a:r>
            <a:r>
              <a:rPr lang="en-US" dirty="0"/>
              <a:t>secretary and </a:t>
            </a:r>
            <a:r>
              <a:rPr lang="en-US" dirty="0" smtClean="0"/>
              <a:t>president have come here.</a:t>
            </a:r>
            <a:endParaRPr lang="en-US" dirty="0"/>
          </a:p>
          <a:p>
            <a:pPr marL="514350" lvl="0" indent="-514350">
              <a:buFont typeface="+mj-lt"/>
              <a:buAutoNum type="arabicPeriod" startAt="21"/>
            </a:pPr>
            <a:r>
              <a:rPr lang="en-US" dirty="0"/>
              <a:t>Please deposit your </a:t>
            </a:r>
            <a:r>
              <a:rPr lang="en-US" dirty="0" err="1"/>
              <a:t>cheque</a:t>
            </a:r>
            <a:r>
              <a:rPr lang="en-US" dirty="0"/>
              <a:t> in bank of Baroda. (in </a:t>
            </a:r>
            <a:r>
              <a:rPr lang="en-US" dirty="0" smtClean="0"/>
              <a:t>the bank </a:t>
            </a:r>
            <a:r>
              <a:rPr lang="en-US" dirty="0"/>
              <a:t>of Baroda)</a:t>
            </a:r>
          </a:p>
          <a:p>
            <a:pPr marL="514350" lvl="0" indent="-514350">
              <a:buFont typeface="+mj-lt"/>
              <a:buAutoNum type="arabicPeriod" startAt="21"/>
            </a:pPr>
            <a:r>
              <a:rPr lang="en-US" dirty="0"/>
              <a:t>Have you read Frontline? </a:t>
            </a:r>
            <a:r>
              <a:rPr lang="en-US" dirty="0" smtClean="0"/>
              <a:t>(the Frontline</a:t>
            </a:r>
            <a:r>
              <a:rPr lang="en-US" dirty="0"/>
              <a:t>)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smtClean="0"/>
              <a:t>2021-22 ECE-F, EEE, CSE-A Dr.T. SUNAND EMMANUEL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26"/>
            </a:pPr>
            <a:r>
              <a:rPr lang="en-US" dirty="0" smtClean="0"/>
              <a:t>Sunand migrated </a:t>
            </a:r>
            <a:r>
              <a:rPr lang="en-US" dirty="0"/>
              <a:t>to USA</a:t>
            </a:r>
            <a:r>
              <a:rPr lang="en-US" dirty="0" smtClean="0"/>
              <a:t>. (the USA)</a:t>
            </a:r>
            <a:endParaRPr lang="en-US" dirty="0"/>
          </a:p>
          <a:p>
            <a:pPr marL="514350" lvl="0" indent="-514350">
              <a:buFont typeface="+mj-lt"/>
              <a:buAutoNum type="arabicPeriod" startAt="26"/>
            </a:pPr>
            <a:r>
              <a:rPr lang="en-US" dirty="0"/>
              <a:t>She left for UK for higher studies</a:t>
            </a:r>
            <a:r>
              <a:rPr lang="en-US" dirty="0" smtClean="0"/>
              <a:t>. (the UK)</a:t>
            </a:r>
            <a:endParaRPr lang="en-US" dirty="0"/>
          </a:p>
          <a:p>
            <a:pPr marL="514350" lvl="0" indent="-514350">
              <a:buFont typeface="+mj-lt"/>
              <a:buAutoNum type="arabicPeriod" startAt="26"/>
            </a:pPr>
            <a:r>
              <a:rPr lang="en-US" dirty="0"/>
              <a:t>The man is mortal. </a:t>
            </a:r>
            <a:r>
              <a:rPr lang="en-US" dirty="0" smtClean="0"/>
              <a:t>(Man </a:t>
            </a:r>
            <a:r>
              <a:rPr lang="en-US" dirty="0"/>
              <a:t>is mortal)</a:t>
            </a:r>
            <a:endParaRPr lang="en-US" dirty="0" smtClean="0"/>
          </a:p>
          <a:p>
            <a:pPr marL="514350" indent="-514350">
              <a:buFont typeface="+mj-lt"/>
              <a:buAutoNum type="arabicPeriod" startAt="26"/>
            </a:pPr>
            <a:r>
              <a:rPr lang="en-US" sz="2400" dirty="0" smtClean="0"/>
              <a:t>The women are more patient in general</a:t>
            </a:r>
            <a:r>
              <a:rPr lang="en-US" sz="2400" dirty="0"/>
              <a:t>. </a:t>
            </a:r>
            <a:r>
              <a:rPr lang="en-US" sz="2400" dirty="0" smtClean="0"/>
              <a:t>(Women </a:t>
            </a:r>
            <a:r>
              <a:rPr lang="en-US" sz="2400" dirty="0"/>
              <a:t>are more patient in </a:t>
            </a:r>
            <a:r>
              <a:rPr lang="en-US" sz="2400" dirty="0" smtClean="0"/>
              <a:t>general.</a:t>
            </a:r>
            <a:r>
              <a:rPr lang="en-US" dirty="0" smtClean="0"/>
              <a:t>)</a:t>
            </a:r>
          </a:p>
          <a:p>
            <a:pPr marL="514350" lvl="0" indent="-514350">
              <a:buFont typeface="+mj-lt"/>
              <a:buAutoNum type="arabicPeriod" startAt="26"/>
            </a:pPr>
            <a:r>
              <a:rPr lang="en-US" dirty="0" smtClean="0"/>
              <a:t>The god is great</a:t>
            </a:r>
            <a:r>
              <a:rPr lang="en-US" dirty="0"/>
              <a:t>. </a:t>
            </a:r>
            <a:r>
              <a:rPr lang="en-US" dirty="0" smtClean="0"/>
              <a:t>(God </a:t>
            </a:r>
            <a:r>
              <a:rPr lang="en-US" dirty="0"/>
              <a:t>is </a:t>
            </a:r>
            <a:r>
              <a:rPr lang="en-US" dirty="0" smtClean="0"/>
              <a:t>great.)</a:t>
            </a:r>
          </a:p>
          <a:p>
            <a:pPr marL="514350" lvl="0" indent="-514350">
              <a:buFont typeface="+mj-lt"/>
              <a:buAutoNum type="arabicPeriod" startAt="26"/>
            </a:pPr>
            <a:endParaRPr lang="en-US" dirty="0"/>
          </a:p>
          <a:p>
            <a:pPr marL="514350" indent="-514350">
              <a:buFont typeface="+mj-lt"/>
              <a:buAutoNum type="arabicPeriod" startAt="26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2021-22 ECE-F, EEE, CSE-A Dr.T. SUNAND EMMANUEL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48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marL="514350" lvl="0" indent="-514350">
              <a:buFont typeface="+mj-lt"/>
              <a:buAutoNum type="arabicPeriod" startAt="31"/>
            </a:pPr>
            <a:r>
              <a:rPr lang="en-US" dirty="0" smtClean="0"/>
              <a:t>The </a:t>
            </a:r>
            <a:r>
              <a:rPr lang="en-US" dirty="0"/>
              <a:t>gold is a precious metal. </a:t>
            </a:r>
            <a:r>
              <a:rPr lang="en-US" dirty="0" smtClean="0"/>
              <a:t>(Gold </a:t>
            </a:r>
            <a:r>
              <a:rPr lang="en-US" dirty="0"/>
              <a:t>is a precious </a:t>
            </a:r>
            <a:r>
              <a:rPr lang="en-US" dirty="0" smtClean="0"/>
              <a:t>metal)</a:t>
            </a:r>
            <a:endParaRPr lang="en-US" dirty="0"/>
          </a:p>
          <a:p>
            <a:pPr marL="514350" lvl="0" indent="-514350">
              <a:buFont typeface="+mj-lt"/>
              <a:buAutoNum type="arabicPeriod" startAt="31"/>
            </a:pPr>
            <a:r>
              <a:rPr lang="en-US" dirty="0"/>
              <a:t>I play the football. (I play </a:t>
            </a:r>
            <a:r>
              <a:rPr lang="en-US" dirty="0" smtClean="0"/>
              <a:t>football)</a:t>
            </a:r>
            <a:endParaRPr lang="en-US" dirty="0"/>
          </a:p>
          <a:p>
            <a:pPr marL="514350" lvl="0" indent="-514350">
              <a:buFont typeface="+mj-lt"/>
              <a:buAutoNum type="arabicPeriod" startAt="31"/>
            </a:pPr>
            <a:r>
              <a:rPr lang="en-US" dirty="0"/>
              <a:t>The breakfast is ready. </a:t>
            </a:r>
            <a:r>
              <a:rPr lang="en-US" dirty="0" smtClean="0"/>
              <a:t>(Breakfast </a:t>
            </a:r>
            <a:r>
              <a:rPr lang="en-US" dirty="0"/>
              <a:t>is </a:t>
            </a:r>
            <a:r>
              <a:rPr lang="en-US" dirty="0" smtClean="0"/>
              <a:t>ready)</a:t>
            </a:r>
            <a:endParaRPr lang="en-US" dirty="0"/>
          </a:p>
          <a:p>
            <a:pPr marL="514350" lvl="0" indent="-514350">
              <a:buFont typeface="+mj-lt"/>
              <a:buAutoNum type="arabicPeriod" startAt="31"/>
            </a:pPr>
            <a:r>
              <a:rPr lang="en-US" dirty="0"/>
              <a:t>Breakfast we had this morning was excellent. </a:t>
            </a:r>
            <a:r>
              <a:rPr lang="en-US" dirty="0" smtClean="0"/>
              <a:t>(The breakfast </a:t>
            </a:r>
            <a:r>
              <a:rPr lang="en-US" dirty="0"/>
              <a:t>we had this morning was excellent)</a:t>
            </a:r>
          </a:p>
          <a:p>
            <a:pPr marL="514350" lvl="0" indent="-514350">
              <a:buFont typeface="+mj-lt"/>
              <a:buAutoNum type="arabicPeriod" startAt="31"/>
            </a:pPr>
            <a:r>
              <a:rPr lang="en-US" dirty="0"/>
              <a:t>What kind of a man is he? (kind of </a:t>
            </a:r>
            <a:r>
              <a:rPr lang="en-US" dirty="0" smtClean="0"/>
              <a:t>man 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5029200"/>
            <a:ext cx="5105400" cy="898525"/>
          </a:xfrm>
        </p:spPr>
        <p:txBody>
          <a:bodyPr/>
          <a:lstStyle/>
          <a:p>
            <a:r>
              <a:rPr lang="en-US" sz="1600" smtClean="0"/>
              <a:t>2021-22 ECE-F, EEE, CSE-A Dr.T. SUNAND EMMANUEL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136</TotalTime>
  <Words>1433</Words>
  <Application>Microsoft Office PowerPoint</Application>
  <PresentationFormat>On-screen Show (4:3)</PresentationFormat>
  <Paragraphs>170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Slide 1</vt:lpstr>
      <vt:lpstr>Common Errors in Articles [ A,An,The]</vt:lpstr>
      <vt:lpstr>Common Errors in Articles [ A,An,The]</vt:lpstr>
      <vt:lpstr>Common Errors in Articles [ A,An,The]</vt:lpstr>
      <vt:lpstr>Common Errors in Articles [ A,An,The]</vt:lpstr>
      <vt:lpstr>Common Errors in Articles [ A,An,The]</vt:lpstr>
      <vt:lpstr>Common Errors in Articles [ A,An,The]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                       This lesson is dedicated to my beloved teachers: 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Errors in Articles</dc:title>
  <dc:creator>Sunand</dc:creator>
  <cp:lastModifiedBy>hss</cp:lastModifiedBy>
  <cp:revision>40</cp:revision>
  <dcterms:created xsi:type="dcterms:W3CDTF">2020-12-20T13:27:48Z</dcterms:created>
  <dcterms:modified xsi:type="dcterms:W3CDTF">2022-07-08T07:03:37Z</dcterms:modified>
</cp:coreProperties>
</file>