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77" r:id="rId6"/>
    <p:sldId id="259" r:id="rId7"/>
    <p:sldId id="275" r:id="rId8"/>
    <p:sldId id="260" r:id="rId9"/>
    <p:sldId id="261" r:id="rId10"/>
    <p:sldId id="263" r:id="rId11"/>
    <p:sldId id="278" r:id="rId12"/>
    <p:sldId id="262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4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5C1AD-6173-4BC2-BE27-696EAF5C41F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C01F-3BC7-4C20-992F-E2000600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78D0-F569-46E4-8440-C641BD47DAA3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85-320F-4884-A9E9-03C8FD0F3723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564-9F50-4EA5-8AC2-AC22D03B53B9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59E-C951-4A23-B33F-A5ECA31CFD47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4146-81B9-43B5-A60F-2DF462990727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6343-B356-411A-AE1D-500EB075A96C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B411-53EA-4F2D-9DC1-EA5139B4A6BA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5589-B8D4-446A-804C-0EAD58F0B9AA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4F09-3728-4F94-ABF2-7BCF50425563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FF91-344D-4E38-A5A0-7E247B7D9BF9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CC7B-089C-4630-A2CA-62A8BA83F50C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47A87-D923-488C-9BE9-A52274763128}" type="datetime1">
              <a:rPr lang="en-US" smtClean="0"/>
              <a:pPr/>
              <a:t>6/6/2022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4048E5-BA01-4548-A4BD-7F8D01FFC3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Articles[</a:t>
            </a:r>
            <a:r>
              <a:rPr lang="en-US" dirty="0" err="1"/>
              <a:t>a,an,the</a:t>
            </a:r>
            <a:r>
              <a:rPr lang="en-US" dirty="0"/>
              <a:t>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T. </a:t>
            </a:r>
            <a:r>
              <a:rPr lang="en-US" smtClean="0"/>
              <a:t>Sunand Emmanuel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sun </a:t>
            </a:r>
          </a:p>
          <a:p>
            <a:r>
              <a:rPr lang="en-US" dirty="0"/>
              <a:t>the moon</a:t>
            </a:r>
          </a:p>
          <a:p>
            <a:r>
              <a:rPr lang="en-US" dirty="0"/>
              <a:t>The earth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Unique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Mountain ranges </a:t>
            </a:r>
            <a:r>
              <a:rPr lang="en-IN" dirty="0" err="1" smtClean="0"/>
              <a:t>vs</a:t>
            </a:r>
            <a:r>
              <a:rPr lang="en-IN" dirty="0" smtClean="0"/>
              <a:t> single peaks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Himalayas  but Mount Everest.</a:t>
            </a:r>
          </a:p>
          <a:p>
            <a:r>
              <a:rPr lang="en-IN" dirty="0" smtClean="0"/>
              <a:t>The Alps but Mount Kilimanjaro.</a:t>
            </a:r>
          </a:p>
          <a:p>
            <a:r>
              <a:rPr lang="en-IN" dirty="0" smtClean="0"/>
              <a:t>The Andes but Mount Rushmore.</a:t>
            </a:r>
          </a:p>
          <a:p>
            <a:endParaRPr lang="en-IN" dirty="0" smtClean="0"/>
          </a:p>
          <a:p>
            <a:r>
              <a:rPr lang="en-IN" dirty="0" smtClean="0"/>
              <a:t>So, we use ‘the’ before mountain ranges, but not before </a:t>
            </a:r>
            <a:r>
              <a:rPr lang="en-IN" smtClean="0"/>
              <a:t>singe mountains.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With superlatives and adjectives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The+superlatives</a:t>
            </a:r>
            <a:endParaRPr lang="en-US" dirty="0"/>
          </a:p>
          <a:p>
            <a:r>
              <a:rPr lang="en-US" dirty="0" err="1"/>
              <a:t>The+adjectives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The </a:t>
            </a:r>
            <a:r>
              <a:rPr lang="en-US" b="1" u="sng" dirty="0"/>
              <a:t>greatest</a:t>
            </a:r>
            <a:r>
              <a:rPr lang="en-US" dirty="0"/>
              <a:t> king</a:t>
            </a:r>
          </a:p>
          <a:p>
            <a:r>
              <a:rPr lang="en-US" dirty="0"/>
              <a:t>He is the </a:t>
            </a:r>
            <a:r>
              <a:rPr lang="en-US" b="1" u="sng" dirty="0"/>
              <a:t>richest</a:t>
            </a:r>
            <a:r>
              <a:rPr lang="en-US" dirty="0"/>
              <a:t> CEO</a:t>
            </a:r>
          </a:p>
          <a:p>
            <a:r>
              <a:rPr lang="en-US" dirty="0"/>
              <a:t>We should help </a:t>
            </a:r>
            <a:r>
              <a:rPr lang="en-US" b="1" u="sng" dirty="0"/>
              <a:t>the blind</a:t>
            </a:r>
            <a:r>
              <a:rPr lang="en-US" dirty="0"/>
              <a:t>, </a:t>
            </a:r>
            <a:r>
              <a:rPr lang="en-US" b="1" u="sng" dirty="0"/>
              <a:t>the weak</a:t>
            </a:r>
            <a:r>
              <a:rPr lang="en-US" dirty="0"/>
              <a:t>, </a:t>
            </a:r>
            <a:r>
              <a:rPr lang="en-US" b="1" u="sng" dirty="0"/>
              <a:t>the sick</a:t>
            </a:r>
            <a:r>
              <a:rPr lang="en-US" dirty="0"/>
              <a:t>, and </a:t>
            </a:r>
            <a:r>
              <a:rPr lang="en-US" b="1" u="sng" dirty="0"/>
              <a:t>the poor</a:t>
            </a:r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comparatives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The higher </a:t>
            </a:r>
            <a:r>
              <a:rPr lang="en-US" dirty="0"/>
              <a:t>you go </a:t>
            </a:r>
            <a:r>
              <a:rPr lang="en-US" b="1" u="sng" dirty="0"/>
              <a:t>the cooler</a:t>
            </a:r>
            <a:r>
              <a:rPr lang="en-US" dirty="0"/>
              <a:t> you feel</a:t>
            </a:r>
          </a:p>
          <a:p>
            <a:r>
              <a:rPr lang="en-US" b="1" u="sng" dirty="0"/>
              <a:t>The more </a:t>
            </a:r>
            <a:r>
              <a:rPr lang="en-US" dirty="0"/>
              <a:t>you work hard, </a:t>
            </a:r>
            <a:r>
              <a:rPr lang="en-US" b="1" u="sng" dirty="0"/>
              <a:t>the more </a:t>
            </a:r>
            <a:r>
              <a:rPr lang="en-US" dirty="0"/>
              <a:t>you will succeed.</a:t>
            </a:r>
          </a:p>
          <a:p>
            <a:r>
              <a:rPr lang="en-US" b="1" u="sng" dirty="0"/>
              <a:t>The more  the better</a:t>
            </a:r>
          </a:p>
          <a:p>
            <a:endParaRPr lang="en-US" b="1" u="sng" dirty="0"/>
          </a:p>
          <a:p>
            <a:r>
              <a:rPr lang="en-US" b="1" u="sng" dirty="0"/>
              <a:t>Higher  </a:t>
            </a:r>
            <a:r>
              <a:rPr lang="en-US" dirty="0"/>
              <a:t>you go </a:t>
            </a:r>
            <a:r>
              <a:rPr lang="en-US" b="1" u="sng" dirty="0"/>
              <a:t>Cooler</a:t>
            </a:r>
            <a:r>
              <a:rPr lang="en-US" dirty="0"/>
              <a:t> you feel  [X]</a:t>
            </a:r>
          </a:p>
          <a:p>
            <a:r>
              <a:rPr lang="en-US" b="1" u="sng" dirty="0"/>
              <a:t>Higher </a:t>
            </a:r>
            <a:r>
              <a:rPr lang="en-US" dirty="0"/>
              <a:t>you go </a:t>
            </a:r>
            <a:r>
              <a:rPr lang="en-US" b="1" u="sng" dirty="0"/>
              <a:t>the cooler</a:t>
            </a:r>
            <a:r>
              <a:rPr lang="en-US" dirty="0"/>
              <a:t> you feel [X]</a:t>
            </a:r>
          </a:p>
          <a:p>
            <a:r>
              <a:rPr lang="en-US" b="1" u="sng" dirty="0"/>
              <a:t>The higher </a:t>
            </a:r>
            <a:r>
              <a:rPr lang="en-US" dirty="0"/>
              <a:t>you go </a:t>
            </a:r>
            <a:r>
              <a:rPr lang="en-US" b="1" u="sng" dirty="0"/>
              <a:t>cooler</a:t>
            </a:r>
            <a:r>
              <a:rPr lang="en-US" dirty="0"/>
              <a:t> you feel [X]</a:t>
            </a:r>
          </a:p>
          <a:p>
            <a:r>
              <a:rPr lang="en-US" b="1" u="sng" dirty="0"/>
              <a:t>The higher </a:t>
            </a:r>
            <a:r>
              <a:rPr lang="en-US" dirty="0"/>
              <a:t>you go </a:t>
            </a:r>
            <a:r>
              <a:rPr lang="en-US" b="1" u="sng" dirty="0"/>
              <a:t>the cooler</a:t>
            </a:r>
            <a:r>
              <a:rPr lang="en-US" dirty="0"/>
              <a:t> you feel (</a:t>
            </a:r>
            <a:r>
              <a:rPr lang="en-US" b="1" dirty="0"/>
              <a:t>✓)</a:t>
            </a:r>
            <a:endParaRPr lang="en-US" dirty="0"/>
          </a:p>
          <a:p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ordinal adjectives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Please read </a:t>
            </a:r>
            <a:r>
              <a:rPr lang="en-US" b="1" u="sng" dirty="0"/>
              <a:t>the second</a:t>
            </a:r>
            <a:r>
              <a:rPr lang="en-US" dirty="0"/>
              <a:t> chapter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read </a:t>
            </a:r>
            <a:r>
              <a:rPr lang="en-US" b="1" u="sng" dirty="0" smtClean="0"/>
              <a:t>chapter two.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Please finish </a:t>
            </a:r>
            <a:r>
              <a:rPr lang="en-US" b="1" u="sng" dirty="0"/>
              <a:t>the eighth </a:t>
            </a:r>
            <a:r>
              <a:rPr lang="en-US" dirty="0"/>
              <a:t>lesson.</a:t>
            </a:r>
          </a:p>
          <a:p>
            <a:r>
              <a:rPr lang="en-US" dirty="0" smtClean="0"/>
              <a:t>Please </a:t>
            </a:r>
            <a:r>
              <a:rPr lang="en-US" dirty="0"/>
              <a:t>finish </a:t>
            </a:r>
            <a:r>
              <a:rPr lang="en-US" b="1" u="sng" dirty="0"/>
              <a:t>lesson eight.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morning </a:t>
            </a:r>
          </a:p>
          <a:p>
            <a:r>
              <a:rPr lang="en-US" dirty="0"/>
              <a:t>In the afternoon</a:t>
            </a:r>
          </a:p>
          <a:p>
            <a:r>
              <a:rPr lang="en-US" dirty="0"/>
              <a:t>In the evening</a:t>
            </a:r>
          </a:p>
          <a:p>
            <a:endParaRPr lang="en-US" dirty="0"/>
          </a:p>
          <a:p>
            <a:r>
              <a:rPr lang="en-US" dirty="0"/>
              <a:t>at night</a:t>
            </a:r>
          </a:p>
          <a:p>
            <a:r>
              <a:rPr lang="en-US" dirty="0"/>
              <a:t>at noon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God, man, woman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 is mortal. (X)</a:t>
            </a:r>
          </a:p>
          <a:p>
            <a:r>
              <a:rPr lang="en-US" dirty="0"/>
              <a:t>Man is mortal.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women are patient.(X)</a:t>
            </a:r>
          </a:p>
          <a:p>
            <a:r>
              <a:rPr lang="en-US" dirty="0"/>
              <a:t>Women are patient.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God is great. (X)</a:t>
            </a:r>
          </a:p>
          <a:p>
            <a:r>
              <a:rPr lang="en-US" dirty="0"/>
              <a:t>God is great.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‘the’ before metals and games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gold is precious. (X)</a:t>
            </a:r>
          </a:p>
          <a:p>
            <a:r>
              <a:rPr lang="en-US" dirty="0"/>
              <a:t>Gold is precious.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silver is costly. (X)</a:t>
            </a:r>
          </a:p>
          <a:p>
            <a:r>
              <a:rPr lang="en-US" dirty="0"/>
              <a:t>Silver is costly.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r>
              <a:rPr lang="en-US" dirty="0"/>
              <a:t>I play the football. (X)</a:t>
            </a:r>
          </a:p>
          <a:p>
            <a:r>
              <a:rPr lang="en-US" dirty="0"/>
              <a:t>I play football.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General and specific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breakfast is ready. (X)</a:t>
            </a:r>
          </a:p>
          <a:p>
            <a:r>
              <a:rPr lang="en-US" b="1" dirty="0"/>
              <a:t>Breakfast</a:t>
            </a:r>
            <a:r>
              <a:rPr lang="en-US" dirty="0"/>
              <a:t> is ready. (</a:t>
            </a:r>
            <a:r>
              <a:rPr lang="en-US" b="1" dirty="0"/>
              <a:t>✓)</a:t>
            </a:r>
            <a:endParaRPr lang="en-US" dirty="0"/>
          </a:p>
          <a:p>
            <a:r>
              <a:rPr lang="en-US" b="1" u="sng" dirty="0"/>
              <a:t>The</a:t>
            </a:r>
            <a:r>
              <a:rPr lang="en-US" dirty="0"/>
              <a:t> </a:t>
            </a:r>
            <a:r>
              <a:rPr lang="en-US" b="1" u="sng" dirty="0"/>
              <a:t>breakfast</a:t>
            </a:r>
            <a:r>
              <a:rPr lang="en-US" dirty="0"/>
              <a:t> we had this morning was good. (</a:t>
            </a:r>
            <a:r>
              <a:rPr lang="en-US" b="1" dirty="0"/>
              <a:t>✓</a:t>
            </a:r>
            <a:r>
              <a:rPr lang="en-US" b="1" dirty="0" smtClean="0"/>
              <a:t>) (particular)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lunch is ready. (X)</a:t>
            </a:r>
          </a:p>
          <a:p>
            <a:r>
              <a:rPr lang="en-US" b="1" u="sng" dirty="0"/>
              <a:t>Lunch</a:t>
            </a:r>
            <a:r>
              <a:rPr lang="en-US" dirty="0"/>
              <a:t> is ready. (</a:t>
            </a:r>
            <a:r>
              <a:rPr lang="en-US" b="1" dirty="0"/>
              <a:t>✓)</a:t>
            </a:r>
            <a:endParaRPr lang="en-US" dirty="0"/>
          </a:p>
          <a:p>
            <a:r>
              <a:rPr lang="en-US" b="1" u="sng" dirty="0"/>
              <a:t>The lunch </a:t>
            </a:r>
            <a:r>
              <a:rPr lang="en-US" dirty="0"/>
              <a:t>we had yesterday was good. (</a:t>
            </a:r>
            <a:r>
              <a:rPr lang="en-US" b="1" dirty="0"/>
              <a:t>✓</a:t>
            </a:r>
            <a:r>
              <a:rPr lang="en-US" b="1" dirty="0" smtClean="0"/>
              <a:t>) (particular)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went </a:t>
            </a:r>
            <a:r>
              <a:rPr lang="en-US" b="1" u="sng" dirty="0"/>
              <a:t>to school </a:t>
            </a:r>
            <a:r>
              <a:rPr lang="en-US" dirty="0"/>
              <a:t>as usual. (as a student)</a:t>
            </a:r>
          </a:p>
          <a:p>
            <a:r>
              <a:rPr lang="en-US" dirty="0"/>
              <a:t>He went </a:t>
            </a:r>
            <a:r>
              <a:rPr lang="en-US" b="1" u="sng" dirty="0"/>
              <a:t>to the school </a:t>
            </a:r>
            <a:r>
              <a:rPr lang="en-US" dirty="0"/>
              <a:t>to meet his son. (as a visitor)</a:t>
            </a:r>
          </a:p>
          <a:p>
            <a:endParaRPr lang="en-US" dirty="0"/>
          </a:p>
          <a:p>
            <a:r>
              <a:rPr lang="en-US" dirty="0"/>
              <a:t>Dr </a:t>
            </a:r>
            <a:r>
              <a:rPr lang="en-US" dirty="0" err="1"/>
              <a:t>Abhishek</a:t>
            </a:r>
            <a:r>
              <a:rPr lang="en-US" dirty="0"/>
              <a:t> went to hospital .(he works there, he is a doctor)</a:t>
            </a:r>
          </a:p>
          <a:p>
            <a:r>
              <a:rPr lang="en-US" dirty="0"/>
              <a:t>Abhishek went to the hospital to see his uncle. .(as a visitor)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 + a,e,i,o,u (vowel sounds)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an ant </a:t>
            </a:r>
          </a:p>
          <a:p>
            <a:r>
              <a:rPr lang="en-US" dirty="0"/>
              <a:t>an eagle</a:t>
            </a:r>
          </a:p>
          <a:p>
            <a:r>
              <a:rPr lang="en-US" dirty="0"/>
              <a:t>an inkpot</a:t>
            </a:r>
          </a:p>
          <a:p>
            <a:r>
              <a:rPr lang="en-US" dirty="0"/>
              <a:t>an orange</a:t>
            </a:r>
          </a:p>
          <a:p>
            <a:r>
              <a:rPr lang="en-US" dirty="0"/>
              <a:t>an umbrella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An hour</a:t>
            </a:r>
          </a:p>
          <a:p>
            <a:r>
              <a:rPr lang="en-IN" dirty="0" smtClean="0"/>
              <a:t>An hourly basis</a:t>
            </a:r>
          </a:p>
          <a:p>
            <a:r>
              <a:rPr lang="en-IN" dirty="0" smtClean="0"/>
              <a:t>An honour</a:t>
            </a:r>
          </a:p>
          <a:p>
            <a:r>
              <a:rPr lang="en-IN" dirty="0" smtClean="0"/>
              <a:t>An heir to the throne</a:t>
            </a:r>
          </a:p>
          <a:p>
            <a:endParaRPr lang="en-IN" dirty="0" smtClean="0"/>
          </a:p>
          <a:p>
            <a:r>
              <a:rPr lang="en-IN" dirty="0" smtClean="0"/>
              <a:t>But……</a:t>
            </a:r>
          </a:p>
          <a:p>
            <a:r>
              <a:rPr lang="en-IN" dirty="0" smtClean="0"/>
              <a:t>A hostel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u="sng" dirty="0"/>
              <a:t>kind of a </a:t>
            </a:r>
            <a:r>
              <a:rPr lang="en-US" dirty="0"/>
              <a:t>man is he? (X)</a:t>
            </a:r>
          </a:p>
          <a:p>
            <a:r>
              <a:rPr lang="en-US" dirty="0"/>
              <a:t>What </a:t>
            </a:r>
            <a:r>
              <a:rPr lang="en-US" b="1" u="sng" dirty="0"/>
              <a:t>kind of </a:t>
            </a:r>
            <a:r>
              <a:rPr lang="en-US" dirty="0"/>
              <a:t>man is he?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b="1" u="sng" dirty="0"/>
              <a:t>sort of a </a:t>
            </a:r>
            <a:r>
              <a:rPr lang="en-US" dirty="0"/>
              <a:t>woman is she? (X)</a:t>
            </a:r>
          </a:p>
          <a:p>
            <a:r>
              <a:rPr lang="en-US" dirty="0"/>
              <a:t>What </a:t>
            </a:r>
            <a:r>
              <a:rPr lang="en-US" b="1" u="sng" dirty="0"/>
              <a:t>sort of </a:t>
            </a:r>
            <a:r>
              <a:rPr lang="en-US" dirty="0"/>
              <a:t>woman is she? (</a:t>
            </a:r>
            <a:r>
              <a:rPr lang="en-US" b="1" dirty="0"/>
              <a:t>✓)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500" dirty="0"/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a+consonant</a:t>
            </a:r>
            <a:r>
              <a:rPr lang="en-US" b="1" dirty="0">
                <a:solidFill>
                  <a:srgbClr val="FF0000"/>
                </a:solidFill>
              </a:rPr>
              <a:t> sounds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b="1" u="sng" dirty="0"/>
              <a:t>u</a:t>
            </a:r>
            <a:r>
              <a:rPr lang="en-US" dirty="0"/>
              <a:t>niform / ju / sound</a:t>
            </a:r>
          </a:p>
          <a:p>
            <a:r>
              <a:rPr lang="en-US" dirty="0"/>
              <a:t>A </a:t>
            </a:r>
            <a:r>
              <a:rPr lang="en-US" b="1" u="sng" dirty="0"/>
              <a:t>u</a:t>
            </a:r>
            <a:r>
              <a:rPr lang="en-US" dirty="0"/>
              <a:t>nicorn / ju / sound</a:t>
            </a:r>
          </a:p>
          <a:p>
            <a:r>
              <a:rPr lang="en-US" dirty="0"/>
              <a:t>A </a:t>
            </a:r>
            <a:r>
              <a:rPr lang="en-US" b="1" u="sng" dirty="0"/>
              <a:t>u</a:t>
            </a:r>
            <a:r>
              <a:rPr lang="en-US" dirty="0"/>
              <a:t>nique incident / ju / sound</a:t>
            </a:r>
          </a:p>
          <a:p>
            <a:r>
              <a:rPr lang="en-US" dirty="0"/>
              <a:t>A </a:t>
            </a:r>
            <a:r>
              <a:rPr lang="en-US" b="1" u="sng" dirty="0"/>
              <a:t>u</a:t>
            </a:r>
            <a:r>
              <a:rPr lang="en-US" dirty="0"/>
              <a:t>niversity / ju / sound</a:t>
            </a:r>
          </a:p>
          <a:p>
            <a:r>
              <a:rPr lang="en-US" dirty="0"/>
              <a:t>A </a:t>
            </a:r>
            <a:r>
              <a:rPr lang="en-US" b="1" u="sng" dirty="0"/>
              <a:t>o</a:t>
            </a:r>
            <a:r>
              <a:rPr lang="en-US" dirty="0"/>
              <a:t>ne-eyed man  /</a:t>
            </a:r>
            <a:r>
              <a:rPr lang="en-US" dirty="0" err="1"/>
              <a:t>wa</a:t>
            </a:r>
            <a:r>
              <a:rPr lang="en-US" dirty="0"/>
              <a:t> / sound</a:t>
            </a:r>
          </a:p>
          <a:p>
            <a:r>
              <a:rPr lang="en-US" dirty="0"/>
              <a:t>A </a:t>
            </a:r>
            <a:r>
              <a:rPr lang="en-US" b="1" u="sng" dirty="0"/>
              <a:t>o</a:t>
            </a:r>
            <a:r>
              <a:rPr lang="en-US" dirty="0"/>
              <a:t>ne rupee coin /</a:t>
            </a:r>
            <a:r>
              <a:rPr lang="en-US" dirty="0" err="1"/>
              <a:t>wa</a:t>
            </a:r>
            <a:r>
              <a:rPr lang="en-US" dirty="0"/>
              <a:t> / sound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But………………… </a:t>
            </a:r>
          </a:p>
          <a:p>
            <a:r>
              <a:rPr lang="en-IN" dirty="0" smtClean="0"/>
              <a:t>an </a:t>
            </a:r>
            <a:r>
              <a:rPr lang="en-IN" b="1" u="sng" dirty="0" smtClean="0"/>
              <a:t>u</a:t>
            </a:r>
            <a:r>
              <a:rPr lang="en-IN" dirty="0" smtClean="0"/>
              <a:t>mbrella </a:t>
            </a:r>
            <a:r>
              <a:rPr lang="en-IN" sz="2000" b="1" dirty="0" smtClean="0"/>
              <a:t>(vowel sound)</a:t>
            </a:r>
            <a:endParaRPr lang="en-IN" b="1" dirty="0" smtClean="0"/>
          </a:p>
          <a:p>
            <a:r>
              <a:rPr lang="en-IN" dirty="0" smtClean="0"/>
              <a:t>an </a:t>
            </a:r>
            <a:r>
              <a:rPr lang="en-IN" b="1" u="sng" dirty="0" smtClean="0"/>
              <a:t>u</a:t>
            </a:r>
            <a:r>
              <a:rPr lang="en-IN" dirty="0" smtClean="0"/>
              <a:t>ncle</a:t>
            </a:r>
            <a:r>
              <a:rPr lang="en-IN" sz="2800" b="1" dirty="0" smtClean="0"/>
              <a:t> </a:t>
            </a:r>
            <a:r>
              <a:rPr lang="en-IN" sz="2400" b="1" dirty="0" smtClean="0"/>
              <a:t>(vowel sound)</a:t>
            </a:r>
            <a:endParaRPr lang="en-IN" sz="2400" dirty="0" smtClean="0"/>
          </a:p>
          <a:p>
            <a:r>
              <a:rPr lang="en-IN" dirty="0" smtClean="0"/>
              <a:t>an </a:t>
            </a:r>
            <a:r>
              <a:rPr lang="en-IN" b="1" u="sng" dirty="0" smtClean="0"/>
              <a:t>o</a:t>
            </a:r>
            <a:r>
              <a:rPr lang="en-IN" dirty="0" smtClean="0"/>
              <a:t>range</a:t>
            </a:r>
            <a:r>
              <a:rPr lang="en-IN" sz="2800" b="1" dirty="0" smtClean="0"/>
              <a:t> </a:t>
            </a:r>
            <a:r>
              <a:rPr lang="en-IN" sz="2400" b="1" dirty="0" smtClean="0"/>
              <a:t>(vowel sound)</a:t>
            </a:r>
            <a:endParaRPr lang="en-IN" sz="2400" dirty="0" smtClean="0"/>
          </a:p>
          <a:p>
            <a:r>
              <a:rPr lang="en-IN" dirty="0" smtClean="0"/>
              <a:t>an </a:t>
            </a:r>
            <a:r>
              <a:rPr lang="en-IN" b="1" u="sng" dirty="0" smtClean="0"/>
              <a:t>o</a:t>
            </a:r>
            <a:r>
              <a:rPr lang="en-IN" dirty="0" smtClean="0"/>
              <a:t>racle</a:t>
            </a:r>
            <a:r>
              <a:rPr lang="en-IN" sz="2800" b="1" dirty="0" smtClean="0"/>
              <a:t> </a:t>
            </a:r>
            <a:r>
              <a:rPr lang="en-IN" sz="2000" b="1" dirty="0" smtClean="0"/>
              <a:t>(vowel sound)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gave </a:t>
            </a:r>
            <a:r>
              <a:rPr lang="en-US" b="1" u="sng" dirty="0"/>
              <a:t>an umbrella </a:t>
            </a:r>
            <a:r>
              <a:rPr lang="en-US" dirty="0"/>
              <a:t>and </a:t>
            </a:r>
            <a:r>
              <a:rPr lang="en-US" b="1" u="sng" dirty="0"/>
              <a:t>a uniform </a:t>
            </a:r>
            <a:r>
              <a:rPr lang="en-US" dirty="0"/>
              <a:t>to </a:t>
            </a:r>
            <a:r>
              <a:rPr lang="en-US" b="1" u="sng" dirty="0"/>
              <a:t>a one-eyed </a:t>
            </a:r>
            <a:r>
              <a:rPr lang="en-US" b="1" dirty="0"/>
              <a:t>man  who had an </a:t>
            </a:r>
            <a:r>
              <a:rPr lang="en-US" b="1" u="sng" dirty="0"/>
              <a:t>orange</a:t>
            </a:r>
            <a:r>
              <a:rPr lang="en-US" b="1" dirty="0"/>
              <a:t> and was going </a:t>
            </a:r>
            <a:r>
              <a:rPr lang="en-US" dirty="0"/>
              <a:t>to </a:t>
            </a:r>
            <a:r>
              <a:rPr lang="en-US" b="1" u="sng" dirty="0"/>
              <a:t>a university </a:t>
            </a:r>
            <a:r>
              <a:rPr lang="en-US" dirty="0"/>
              <a:t>with </a:t>
            </a:r>
            <a:r>
              <a:rPr lang="en-US" b="1" u="sng" dirty="0"/>
              <a:t>an ultra sound device.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An MA</a:t>
            </a:r>
          </a:p>
          <a:p>
            <a:r>
              <a:rPr lang="en-IN" dirty="0" smtClean="0"/>
              <a:t>An MP</a:t>
            </a:r>
          </a:p>
          <a:p>
            <a:r>
              <a:rPr lang="en-IN" dirty="0" smtClean="0"/>
              <a:t>An </a:t>
            </a:r>
            <a:r>
              <a:rPr lang="en-IN" dirty="0" err="1" smtClean="0"/>
              <a:t>Msc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038600" cy="4434840"/>
          </a:xfrm>
        </p:spPr>
        <p:txBody>
          <a:bodyPr/>
          <a:lstStyle/>
          <a:p>
            <a:r>
              <a:rPr lang="en-IN" dirty="0" smtClean="0"/>
              <a:t>A Masters in Arts</a:t>
            </a:r>
          </a:p>
          <a:p>
            <a:r>
              <a:rPr lang="en-IN" dirty="0" smtClean="0"/>
              <a:t>A member of parliament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‘the’ is used with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dirty="0"/>
              <a:t>+ rivers</a:t>
            </a:r>
          </a:p>
          <a:p>
            <a:pPr lvl="2"/>
            <a:r>
              <a:rPr lang="en-US" sz="2400" dirty="0" smtClean="0"/>
              <a:t>Seas (, the Arabian sea,…)</a:t>
            </a:r>
            <a:endParaRPr lang="en-US" sz="2400" dirty="0"/>
          </a:p>
          <a:p>
            <a:pPr lvl="2"/>
            <a:r>
              <a:rPr lang="en-US" sz="2400" dirty="0" smtClean="0"/>
              <a:t>Oceans (The Atlantic ocean)</a:t>
            </a:r>
            <a:endParaRPr lang="en-US" sz="2400" dirty="0"/>
          </a:p>
          <a:p>
            <a:pPr lvl="2"/>
            <a:r>
              <a:rPr lang="en-US" sz="2400" dirty="0" smtClean="0"/>
              <a:t>Gulfs (the Persian Gulf)</a:t>
            </a:r>
            <a:endParaRPr lang="en-US" sz="2400" dirty="0"/>
          </a:p>
          <a:p>
            <a:pPr lvl="2"/>
            <a:r>
              <a:rPr lang="en-US" sz="2400" dirty="0" smtClean="0"/>
              <a:t>Bays (The Bay of  Bengal)</a:t>
            </a:r>
            <a:endParaRPr lang="en-US" sz="2400" dirty="0"/>
          </a:p>
          <a:p>
            <a:pPr lvl="2"/>
            <a:r>
              <a:rPr lang="en-US" sz="2400" dirty="0" smtClean="0"/>
              <a:t>Straits (The straits of Gibraltar)</a:t>
            </a:r>
          </a:p>
          <a:p>
            <a:pPr lvl="2"/>
            <a:r>
              <a:rPr lang="en-US" sz="2400" dirty="0" smtClean="0"/>
              <a:t>Deserts/dams/ Falls</a:t>
            </a:r>
          </a:p>
          <a:p>
            <a:pPr lvl="2"/>
            <a:r>
              <a:rPr lang="en-US" sz="2400" dirty="0" smtClean="0"/>
              <a:t>Mountain ranges (The Himalayas, The Andes)</a:t>
            </a:r>
            <a:endParaRPr lang="en-US" sz="2400" dirty="0"/>
          </a:p>
          <a:p>
            <a:pPr lvl="2"/>
            <a:r>
              <a:rPr lang="en-US" sz="2400" dirty="0"/>
              <a:t>Groups of islands  (The </a:t>
            </a:r>
            <a:r>
              <a:rPr lang="en-US" sz="2400" dirty="0" smtClean="0"/>
              <a:t>Andaman islands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Holy books (The </a:t>
            </a:r>
            <a:r>
              <a:rPr lang="en-US" sz="2400" dirty="0" err="1"/>
              <a:t>Bhagavad</a:t>
            </a:r>
            <a:r>
              <a:rPr lang="en-US" sz="2400" dirty="0"/>
              <a:t> </a:t>
            </a:r>
            <a:r>
              <a:rPr lang="en-US" sz="2400" dirty="0" err="1"/>
              <a:t>Gita</a:t>
            </a:r>
            <a:r>
              <a:rPr lang="en-US" sz="2400" dirty="0"/>
              <a:t>, </a:t>
            </a:r>
            <a:r>
              <a:rPr lang="en-US" sz="2400" dirty="0" smtClean="0"/>
              <a:t>The Quran, The </a:t>
            </a:r>
            <a:r>
              <a:rPr lang="en-US" sz="2400" dirty="0"/>
              <a:t>Bible,) </a:t>
            </a:r>
          </a:p>
          <a:p>
            <a:pPr lvl="2"/>
            <a:r>
              <a:rPr lang="en-US" sz="2400" dirty="0"/>
              <a:t>Banks (The State Bank of India)</a:t>
            </a:r>
          </a:p>
          <a:p>
            <a:pPr lvl="2"/>
            <a:r>
              <a:rPr lang="en-US" sz="2400" dirty="0"/>
              <a:t>Famous </a:t>
            </a:r>
            <a:r>
              <a:rPr lang="en-US" sz="2400" dirty="0" smtClean="0"/>
              <a:t>halls (The </a:t>
            </a:r>
            <a:r>
              <a:rPr lang="en-US" sz="2400" dirty="0" err="1" smtClean="0"/>
              <a:t>Salarjung</a:t>
            </a:r>
            <a:r>
              <a:rPr lang="en-US" sz="2400" dirty="0" smtClean="0"/>
              <a:t> Hall)</a:t>
            </a:r>
          </a:p>
          <a:p>
            <a:pPr lvl="2"/>
            <a:r>
              <a:rPr lang="en-US" sz="2400" dirty="0" smtClean="0"/>
              <a:t>Ships/ trains/ public buildings</a:t>
            </a:r>
          </a:p>
          <a:p>
            <a:pPr lvl="2"/>
            <a:r>
              <a:rPr lang="en-US" sz="2400" dirty="0" smtClean="0"/>
              <a:t>Musical instruments (the guitar, the piano,….. 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Godavari</a:t>
            </a:r>
          </a:p>
          <a:p>
            <a:r>
              <a:rPr lang="en-US" dirty="0"/>
              <a:t>The Pacific ocean.</a:t>
            </a:r>
          </a:p>
          <a:p>
            <a:r>
              <a:rPr lang="en-US" dirty="0"/>
              <a:t>The Bay of Bengal </a:t>
            </a:r>
          </a:p>
          <a:p>
            <a:r>
              <a:rPr lang="en-US" dirty="0"/>
              <a:t>The straits of Gibraltar</a:t>
            </a:r>
          </a:p>
          <a:p>
            <a:r>
              <a:rPr lang="en-US" dirty="0"/>
              <a:t>The Himalayas</a:t>
            </a:r>
          </a:p>
          <a:p>
            <a:r>
              <a:rPr lang="en-US" dirty="0"/>
              <a:t>The Hindu</a:t>
            </a:r>
          </a:p>
          <a:p>
            <a:r>
              <a:rPr lang="en-US" dirty="0"/>
              <a:t>The Deccan chronicle</a:t>
            </a:r>
          </a:p>
          <a:p>
            <a:r>
              <a:rPr lang="en-US" dirty="0"/>
              <a:t>The </a:t>
            </a:r>
            <a:r>
              <a:rPr lang="en-US" dirty="0" err="1"/>
              <a:t>Salarjung</a:t>
            </a:r>
            <a:r>
              <a:rPr lang="en-US" dirty="0"/>
              <a:t> Hall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UK</a:t>
            </a:r>
          </a:p>
          <a:p>
            <a:r>
              <a:rPr lang="en-US" dirty="0"/>
              <a:t>The USSR</a:t>
            </a:r>
          </a:p>
          <a:p>
            <a:r>
              <a:rPr lang="en-US" dirty="0"/>
              <a:t>The USA</a:t>
            </a:r>
          </a:p>
          <a:p>
            <a:r>
              <a:rPr lang="en-US" dirty="0"/>
              <a:t>The Netherlands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With people and languages</a:t>
            </a:r>
            <a:r>
              <a:rPr lang="en-US" dirty="0"/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French </a:t>
            </a:r>
            <a:r>
              <a:rPr lang="en-US" dirty="0"/>
              <a:t>are a brave </a:t>
            </a:r>
            <a:r>
              <a:rPr lang="en-US" dirty="0" smtClean="0"/>
              <a:t>people. (people)</a:t>
            </a:r>
            <a:endParaRPr lang="en-US" dirty="0"/>
          </a:p>
          <a:p>
            <a:r>
              <a:rPr lang="en-US" b="1" u="sng" dirty="0"/>
              <a:t>French</a:t>
            </a:r>
            <a:r>
              <a:rPr lang="en-US" dirty="0"/>
              <a:t> is a beautiful </a:t>
            </a:r>
            <a:r>
              <a:rPr lang="en-US" dirty="0" smtClean="0"/>
              <a:t>language. (language)</a:t>
            </a:r>
            <a:endParaRPr lang="en-US" dirty="0"/>
          </a:p>
          <a:p>
            <a:r>
              <a:rPr lang="en-US" b="1" u="sng" dirty="0"/>
              <a:t>The French language</a:t>
            </a:r>
            <a:r>
              <a:rPr lang="en-US" dirty="0"/>
              <a:t> is a beautiful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English</a:t>
            </a:r>
            <a:r>
              <a:rPr lang="en-US" dirty="0"/>
              <a:t> are an adventurous people.</a:t>
            </a:r>
          </a:p>
          <a:p>
            <a:endParaRPr lang="en-US" dirty="0"/>
          </a:p>
          <a:p>
            <a:r>
              <a:rPr lang="en-US" b="1" dirty="0"/>
              <a:t>English</a:t>
            </a:r>
            <a:r>
              <a:rPr lang="en-US" dirty="0"/>
              <a:t> is a beautiful language</a:t>
            </a:r>
          </a:p>
          <a:p>
            <a:r>
              <a:rPr lang="en-US" b="1" dirty="0"/>
              <a:t>The English language </a:t>
            </a:r>
            <a:r>
              <a:rPr lang="en-US" dirty="0"/>
              <a:t>is a beautiful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2020-21 English Grammer Articles a, an the Dr.TS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985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Articles[a,an,the]</vt:lpstr>
      <vt:lpstr>an + a,e,i,o,u (vowel sounds)</vt:lpstr>
      <vt:lpstr>a+consonant sounds </vt:lpstr>
      <vt:lpstr>Slide 4</vt:lpstr>
      <vt:lpstr>Slide 5</vt:lpstr>
      <vt:lpstr>‘the’ is used with </vt:lpstr>
      <vt:lpstr>Examples:</vt:lpstr>
      <vt:lpstr>Examples:</vt:lpstr>
      <vt:lpstr>With people and languages……</vt:lpstr>
      <vt:lpstr>Unique objects </vt:lpstr>
      <vt:lpstr>Mountain ranges vs single peaks</vt:lpstr>
      <vt:lpstr>With superlatives and adjectives</vt:lpstr>
      <vt:lpstr>With comparatives</vt:lpstr>
      <vt:lpstr>Before ordinal adjectives</vt:lpstr>
      <vt:lpstr>Slide 15</vt:lpstr>
      <vt:lpstr>God, man, woman</vt:lpstr>
      <vt:lpstr>No ‘the’ before metals and games</vt:lpstr>
      <vt:lpstr>General and specific</vt:lpstr>
      <vt:lpstr>Slide 19</vt:lpstr>
      <vt:lpstr>Slide 20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Articles[a,an,the]</dc:title>
  <dc:creator>Home</dc:creator>
  <cp:lastModifiedBy>hss</cp:lastModifiedBy>
  <cp:revision>22</cp:revision>
  <dcterms:created xsi:type="dcterms:W3CDTF">2021-01-01T04:52:56Z</dcterms:created>
  <dcterms:modified xsi:type="dcterms:W3CDTF">2022-06-06T04:01:26Z</dcterms:modified>
</cp:coreProperties>
</file>