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58" r:id="rId6"/>
    <p:sldId id="261" r:id="rId7"/>
    <p:sldId id="262" r:id="rId8"/>
    <p:sldId id="260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5974D-2398-4C1F-A8FF-964DB0F800FD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98440-A207-492C-98D3-C6B94E912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8440-A207-492C-98D3-C6B94E9122CF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59C0-9704-480D-9B5A-F802D8AC06B3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38FB-678B-489C-81F4-7FF022FEF5EF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5A2-B7A2-400C-A463-61E9E3574BE5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563-EDAE-4855-AA74-47FDDA7FB3D9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E44E-9190-4F13-8E13-A36C8210B7D1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E196-BC3D-46F2-9A76-72AF0FBEA32D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64D-64F8-4955-AF9A-7974125AC890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119E-1ABD-4F3E-A9BA-25831E1157C2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715E-F969-464A-97F8-9A8D9845D370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6D1D-543B-43DA-A87D-DA5A5B8A1C6A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612-50E0-4038-BBEE-8CEF9CCC7391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A75A60-53D7-445E-864F-6EE3BB5D7374}" type="datetime1">
              <a:rPr lang="en-IN" smtClean="0"/>
              <a:pPr/>
              <a:t>30-05-2022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3C3491-4D51-4C99-8F64-9259E4FC5162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Process, elements and 3 models of communication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Dr. T. Sunand Emmanuel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5400" b="1" dirty="0" smtClean="0"/>
              <a:t>Thank you</a:t>
            </a:r>
            <a:endParaRPr lang="en-IN" sz="5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Sunand\Desktop\Notes communication images vvip\CommunicationProcessMode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35" y="2133600"/>
            <a:ext cx="8649730" cy="38862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Elements of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Sender</a:t>
            </a:r>
            <a:r>
              <a:rPr lang="en-IN" dirty="0" smtClean="0"/>
              <a:t> has ideas.</a:t>
            </a:r>
          </a:p>
          <a:p>
            <a:r>
              <a:rPr lang="en-IN" dirty="0" smtClean="0"/>
              <a:t>He </a:t>
            </a:r>
            <a:r>
              <a:rPr lang="en-IN" u="sng" dirty="0" smtClean="0">
                <a:solidFill>
                  <a:srgbClr val="FF0000"/>
                </a:solidFill>
              </a:rPr>
              <a:t>encodes</a:t>
            </a:r>
            <a:r>
              <a:rPr lang="en-IN" dirty="0" smtClean="0"/>
              <a:t> them using words (English/Telugu)</a:t>
            </a:r>
          </a:p>
          <a:p>
            <a:r>
              <a:rPr lang="en-IN" dirty="0" smtClean="0"/>
              <a:t>Now the </a:t>
            </a:r>
            <a:r>
              <a:rPr lang="en-IN" u="sng" dirty="0" smtClean="0">
                <a:solidFill>
                  <a:srgbClr val="FF0000"/>
                </a:solidFill>
              </a:rPr>
              <a:t>message</a:t>
            </a:r>
            <a:r>
              <a:rPr lang="en-IN" dirty="0" smtClean="0"/>
              <a:t> is ready.</a:t>
            </a:r>
          </a:p>
          <a:p>
            <a:r>
              <a:rPr lang="en-IN" dirty="0" smtClean="0"/>
              <a:t>He uses email or fax or </a:t>
            </a:r>
            <a:r>
              <a:rPr lang="en-IN" dirty="0" err="1" smtClean="0"/>
              <a:t>whatsapp</a:t>
            </a:r>
            <a:r>
              <a:rPr lang="en-IN" dirty="0" smtClean="0"/>
              <a:t> or video call or face-to-face or letter (</a:t>
            </a:r>
            <a:r>
              <a:rPr lang="en-IN" u="sng" dirty="0" smtClean="0">
                <a:solidFill>
                  <a:srgbClr val="FF0000"/>
                </a:solidFill>
              </a:rPr>
              <a:t>channel</a:t>
            </a:r>
            <a:r>
              <a:rPr lang="en-IN" dirty="0" smtClean="0"/>
              <a:t>) to pass on the message.</a:t>
            </a:r>
          </a:p>
          <a:p>
            <a:r>
              <a:rPr lang="en-IN" dirty="0" smtClean="0"/>
              <a:t>The </a:t>
            </a:r>
            <a:r>
              <a:rPr lang="en-IN" u="sng" dirty="0" smtClean="0">
                <a:solidFill>
                  <a:srgbClr val="FF0000"/>
                </a:solidFill>
              </a:rPr>
              <a:t>receiver</a:t>
            </a:r>
            <a:r>
              <a:rPr lang="en-IN" dirty="0" smtClean="0"/>
              <a:t> </a:t>
            </a:r>
            <a:r>
              <a:rPr lang="en-IN" u="sng" dirty="0" smtClean="0">
                <a:solidFill>
                  <a:srgbClr val="FF0000"/>
                </a:solidFill>
              </a:rPr>
              <a:t>decodes</a:t>
            </a:r>
            <a:r>
              <a:rPr lang="en-IN" dirty="0" smtClean="0"/>
              <a:t> them.</a:t>
            </a:r>
          </a:p>
          <a:p>
            <a:r>
              <a:rPr lang="en-IN" dirty="0" smtClean="0"/>
              <a:t>He gives </a:t>
            </a:r>
            <a:r>
              <a:rPr lang="en-IN" u="sng" dirty="0" smtClean="0">
                <a:solidFill>
                  <a:srgbClr val="FF0000"/>
                </a:solidFill>
              </a:rPr>
              <a:t>feedback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Despite best intentions, miscommunication will be there generally. (</a:t>
            </a:r>
            <a:r>
              <a:rPr lang="en-IN" u="sng" dirty="0" smtClean="0">
                <a:solidFill>
                  <a:srgbClr val="FF0000"/>
                </a:solidFill>
              </a:rPr>
              <a:t>noise</a:t>
            </a:r>
            <a:r>
              <a:rPr lang="en-IN" dirty="0" smtClean="0"/>
              <a:t>)</a:t>
            </a:r>
          </a:p>
          <a:p>
            <a:r>
              <a:rPr lang="en-IN" dirty="0" smtClean="0"/>
              <a:t>And all communication happens in a </a:t>
            </a:r>
            <a:r>
              <a:rPr lang="en-IN" b="1" u="sng" dirty="0" smtClean="0">
                <a:solidFill>
                  <a:srgbClr val="FF0000"/>
                </a:solidFill>
              </a:rPr>
              <a:t>context</a:t>
            </a:r>
            <a:r>
              <a:rPr lang="en-IN" dirty="0" smtClean="0"/>
              <a:t> (class room, home, canteen, park, etc.)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My dear CSE-A students, let us now see the </a:t>
            </a:r>
            <a:r>
              <a:rPr lang="en-IN" b="1" u="sng" dirty="0" smtClean="0"/>
              <a:t>three </a:t>
            </a:r>
            <a:r>
              <a:rPr lang="en-IN" dirty="0" smtClean="0"/>
              <a:t>most popular models of communication: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Linear model of communication (1949)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Interactive model of communication (1954)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Transactional model of communication (1970)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Models of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model of communication—Sender speaks to listener. Listener is supposed to understand. One-way communication.</a:t>
            </a:r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	MESSAGE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15616" y="3356992"/>
            <a:ext cx="1656184" cy="1872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SENDER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08104" y="3284984"/>
            <a:ext cx="1944216" cy="1872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RECEIVER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15816" y="407707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Interactive model of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Sender speaks. The listener listens </a:t>
            </a:r>
            <a:r>
              <a:rPr lang="en-IN" b="1" u="sng" dirty="0" smtClean="0"/>
              <a:t>silently</a:t>
            </a:r>
            <a:r>
              <a:rPr lang="en-IN" dirty="0" smtClean="0"/>
              <a:t>. Now the listener speaks. The sender listens and gives </a:t>
            </a:r>
            <a:r>
              <a:rPr lang="en-IN" u="sng" dirty="0" smtClean="0"/>
              <a:t>feedback</a:t>
            </a:r>
            <a:r>
              <a:rPr lang="en-IN" dirty="0" smtClean="0"/>
              <a:t>. It is a </a:t>
            </a:r>
            <a:r>
              <a:rPr lang="en-IN" b="1" u="sng" dirty="0" smtClean="0"/>
              <a:t>two-way</a:t>
            </a:r>
            <a:r>
              <a:rPr lang="en-IN" dirty="0" smtClean="0"/>
              <a:t>  process.</a:t>
            </a:r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	MESSAGE </a:t>
            </a:r>
          </a:p>
          <a:p>
            <a:pPr>
              <a:buNone/>
            </a:pPr>
            <a:r>
              <a:rPr lang="en-IN" dirty="0" smtClean="0"/>
              <a:t>				FEEDBACK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99592" y="3789040"/>
            <a:ext cx="1800200" cy="1872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SENDER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08104" y="3645024"/>
            <a:ext cx="2016224" cy="1872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RECEIVER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71800" y="4149080"/>
            <a:ext cx="23762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771800" y="4869160"/>
            <a:ext cx="2304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Transactional model of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Both the sender and listener are communicators. Communication happens </a:t>
            </a:r>
            <a:r>
              <a:rPr lang="en-IN" b="1" u="sng" dirty="0" smtClean="0"/>
              <a:t>simultaneously</a:t>
            </a:r>
            <a:r>
              <a:rPr lang="en-IN" dirty="0" smtClean="0"/>
              <a:t>. Even as I am speaking to you, you are </a:t>
            </a:r>
            <a:r>
              <a:rPr lang="en-IN" u="sng" dirty="0" smtClean="0"/>
              <a:t>observing</a:t>
            </a:r>
            <a:r>
              <a:rPr lang="en-IN" dirty="0" smtClean="0"/>
              <a:t> me and </a:t>
            </a:r>
            <a:r>
              <a:rPr lang="en-IN" u="sng" dirty="0" smtClean="0"/>
              <a:t>thinking</a:t>
            </a:r>
            <a:r>
              <a:rPr lang="en-IN" dirty="0" smtClean="0"/>
              <a:t> </a:t>
            </a:r>
            <a:r>
              <a:rPr lang="en-IN" u="sng" dirty="0" smtClean="0"/>
              <a:t>what to say </a:t>
            </a:r>
            <a:r>
              <a:rPr lang="en-IN" dirty="0" smtClean="0"/>
              <a:t>and </a:t>
            </a:r>
            <a:r>
              <a:rPr lang="en-IN" u="sng" dirty="0" smtClean="0"/>
              <a:t>what not to say</a:t>
            </a:r>
            <a:r>
              <a:rPr lang="en-IN" dirty="0" smtClean="0"/>
              <a:t>. (simultaneously!)</a:t>
            </a:r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67544" y="3789040"/>
            <a:ext cx="3168352" cy="1872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COMMUNICATOR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52120" y="3645024"/>
            <a:ext cx="3096344" cy="18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COMMUNICATOR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5896" y="4653136"/>
            <a:ext cx="201622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Linear model</a:t>
            </a:r>
            <a:r>
              <a:rPr lang="en-IN" dirty="0" smtClean="0"/>
              <a:t>– Claude Shannon and Warren Weaver proposed it in 1949.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Interactive model </a:t>
            </a:r>
            <a:r>
              <a:rPr lang="en-IN" dirty="0" smtClean="0"/>
              <a:t>– Wilbur Schramm proposed it in 1954.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Transactional model ---</a:t>
            </a:r>
            <a:r>
              <a:rPr lang="en-IN" dirty="0" smtClean="0"/>
              <a:t>David C. Barnlund proposed it in 1970.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linear model, receiver has no role.</a:t>
            </a:r>
          </a:p>
          <a:p>
            <a:r>
              <a:rPr lang="en-IN" dirty="0" smtClean="0"/>
              <a:t>Interactive model is better. There is feedback. But communication is even more complex. People simultaneously </a:t>
            </a:r>
            <a:r>
              <a:rPr lang="en-IN" b="1" u="sng" dirty="0" smtClean="0"/>
              <a:t>observe</a:t>
            </a:r>
            <a:r>
              <a:rPr lang="en-IN" dirty="0" smtClean="0"/>
              <a:t>, </a:t>
            </a:r>
            <a:r>
              <a:rPr lang="en-IN" b="1" u="sng" dirty="0" smtClean="0"/>
              <a:t>analyse</a:t>
            </a:r>
            <a:r>
              <a:rPr lang="en-IN" dirty="0" smtClean="0"/>
              <a:t>, </a:t>
            </a:r>
            <a:r>
              <a:rPr lang="en-IN" b="1" u="sng" dirty="0" smtClean="0"/>
              <a:t>think</a:t>
            </a:r>
            <a:r>
              <a:rPr lang="en-IN" dirty="0" smtClean="0"/>
              <a:t>, </a:t>
            </a:r>
            <a:r>
              <a:rPr lang="en-IN" b="1" u="sng" dirty="0" smtClean="0"/>
              <a:t>assess</a:t>
            </a:r>
            <a:r>
              <a:rPr lang="en-IN" dirty="0" smtClean="0"/>
              <a:t> what to say or what not to </a:t>
            </a:r>
            <a:r>
              <a:rPr lang="en-IN" dirty="0" smtClean="0"/>
              <a:t>say </a:t>
            </a:r>
            <a:r>
              <a:rPr lang="en-IN" b="1" u="sng" dirty="0" smtClean="0"/>
              <a:t>SIMULTANEOUSLY</a:t>
            </a:r>
            <a:r>
              <a:rPr lang="en-IN" dirty="0" smtClean="0"/>
              <a:t>. </a:t>
            </a:r>
            <a:r>
              <a:rPr lang="en-IN" dirty="0" smtClean="0"/>
              <a:t>They are not passive. </a:t>
            </a:r>
          </a:p>
          <a:p>
            <a:r>
              <a:rPr lang="en-IN" dirty="0" smtClean="0"/>
              <a:t>So, transactional model of communication is more realistic.</a:t>
            </a:r>
          </a:p>
          <a:p>
            <a:r>
              <a:rPr lang="en-IN" dirty="0" smtClean="0"/>
              <a:t>Today, transactional model is recognised better than linear and interactive models.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410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Process, elements and 3 models of communication</vt:lpstr>
      <vt:lpstr>Process of communication</vt:lpstr>
      <vt:lpstr>Elements of communication</vt:lpstr>
      <vt:lpstr>Slide 4</vt:lpstr>
      <vt:lpstr>3 Models of communication</vt:lpstr>
      <vt:lpstr>Interactive model of communication</vt:lpstr>
      <vt:lpstr>Transactional model of communication</vt:lpstr>
      <vt:lpstr>Summary </vt:lpstr>
      <vt:lpstr>Slide 9</vt:lpstr>
      <vt:lpstr>Slide 10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hss</dc:creator>
  <cp:lastModifiedBy>hss</cp:lastModifiedBy>
  <cp:revision>15</cp:revision>
  <dcterms:created xsi:type="dcterms:W3CDTF">2022-05-30T09:59:04Z</dcterms:created>
  <dcterms:modified xsi:type="dcterms:W3CDTF">2022-05-30T10:48:12Z</dcterms:modified>
</cp:coreProperties>
</file>