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9" r:id="rId3"/>
    <p:sldId id="280" r:id="rId4"/>
    <p:sldId id="278" r:id="rId5"/>
    <p:sldId id="271" r:id="rId6"/>
    <p:sldId id="273" r:id="rId7"/>
    <p:sldId id="274" r:id="rId8"/>
    <p:sldId id="276" r:id="rId9"/>
    <p:sldId id="272" r:id="rId10"/>
    <p:sldId id="267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AD19-9F25-40B6-9568-E855A01AA111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2AD-3790-4F00-B822-79B190367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AD19-9F25-40B6-9568-E855A01AA111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2AD-3790-4F00-B822-79B190367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AD19-9F25-40B6-9568-E855A01AA111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2AD-3790-4F00-B822-79B190367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AD19-9F25-40B6-9568-E855A01AA111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2AD-3790-4F00-B822-79B190367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AD19-9F25-40B6-9568-E855A01AA111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2AD-3790-4F00-B822-79B190367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AD19-9F25-40B6-9568-E855A01AA111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2AD-3790-4F00-B822-79B190367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AD19-9F25-40B6-9568-E855A01AA111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2AD-3790-4F00-B822-79B190367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AD19-9F25-40B6-9568-E855A01AA111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2AD-3790-4F00-B822-79B190367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AD19-9F25-40B6-9568-E855A01AA111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2AD-3790-4F00-B822-79B190367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AD19-9F25-40B6-9568-E855A01AA111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2AD-3790-4F00-B822-79B190367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AD19-9F25-40B6-9568-E855A01AA111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2AD-3790-4F00-B822-79B190367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AD19-9F25-40B6-9568-E855A01AA111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562AD-3790-4F00-B822-79B1903672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.com/academy/lesson/types-of-communication-formal-informal-grapevine-verbal-non-verbal.html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hlinkClick r:id="rId2"/>
              </a:rPr>
              <a:t/>
            </a:r>
            <a:br>
              <a:rPr lang="en-US" u="sng" dirty="0" smtClean="0">
                <a:hlinkClick r:id="rId2"/>
              </a:rPr>
            </a:br>
            <a:r>
              <a:rPr lang="en-US" u="sng" dirty="0" smtClean="0">
                <a:hlinkClick r:id="rId2"/>
              </a:rPr>
              <a:t>Types </a:t>
            </a:r>
            <a:r>
              <a:rPr lang="en-US" u="sng" dirty="0">
                <a:hlinkClick r:id="rId2"/>
              </a:rPr>
              <a:t>of Communication: Formal, Informal</a:t>
            </a:r>
            <a:r>
              <a:rPr lang="en-US" u="sng" dirty="0"/>
              <a:t/>
            </a:r>
            <a:br>
              <a:rPr lang="en-US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Formal: Official</a:t>
            </a:r>
          </a:p>
          <a:p>
            <a:r>
              <a:rPr lang="en-US" dirty="0" smtClean="0"/>
              <a:t>Letters, email, fax. </a:t>
            </a:r>
          </a:p>
          <a:p>
            <a:r>
              <a:rPr lang="en-US" dirty="0" smtClean="0"/>
              <a:t>Written form or oral</a:t>
            </a:r>
          </a:p>
          <a:p>
            <a:r>
              <a:rPr lang="en-US" dirty="0" smtClean="0"/>
              <a:t>Principal to </a:t>
            </a:r>
            <a:r>
              <a:rPr lang="en-US" dirty="0" err="1" smtClean="0"/>
              <a:t>HoDs</a:t>
            </a:r>
            <a:r>
              <a:rPr lang="en-US" dirty="0" smtClean="0"/>
              <a:t> to teachers to students.</a:t>
            </a:r>
          </a:p>
          <a:p>
            <a:r>
              <a:rPr lang="en-US" dirty="0" smtClean="0"/>
              <a:t>Usually in written format.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Informal</a:t>
            </a:r>
          </a:p>
          <a:p>
            <a:r>
              <a:rPr lang="en-US" dirty="0" smtClean="0"/>
              <a:t>Information exchanged about the </a:t>
            </a:r>
            <a:r>
              <a:rPr lang="en-US" dirty="0" err="1" smtClean="0"/>
              <a:t>organisation</a:t>
            </a:r>
            <a:r>
              <a:rPr lang="en-US" dirty="0" smtClean="0"/>
              <a:t> between friends colleagues in the corridors, canteen, etc.</a:t>
            </a:r>
          </a:p>
          <a:p>
            <a:r>
              <a:rPr lang="en-US" dirty="0" smtClean="0"/>
              <a:t>Unofficial.</a:t>
            </a:r>
          </a:p>
          <a:p>
            <a:r>
              <a:rPr lang="en-US" dirty="0" smtClean="0"/>
              <a:t>Oral in nature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E:\images of lesson 26.1.21\formal-and-informal-communication-3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7620000" cy="5629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E:\images of lesson 26.1.21\gossip cluster chain communic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077200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Formal communication</a:t>
            </a:r>
          </a:p>
          <a:p>
            <a:r>
              <a:rPr lang="en-US" dirty="0"/>
              <a:t>Formal communication refers to </a:t>
            </a:r>
            <a:r>
              <a:rPr lang="en-US" b="1" u="sng" dirty="0">
                <a:solidFill>
                  <a:srgbClr val="FF0000"/>
                </a:solidFill>
              </a:rPr>
              <a:t>the flow of official information through proper, predefined channels and routes</a:t>
            </a:r>
            <a:r>
              <a:rPr lang="en-US" u="sng" dirty="0">
                <a:solidFill>
                  <a:srgbClr val="FF0000"/>
                </a:solidFill>
              </a:rPr>
              <a:t>. </a:t>
            </a:r>
            <a:endParaRPr lang="en-US" u="sng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Formal </a:t>
            </a:r>
            <a:r>
              <a:rPr lang="en-US" dirty="0"/>
              <a:t>communication follows </a:t>
            </a:r>
            <a:r>
              <a:rPr lang="en-US" b="1" dirty="0"/>
              <a:t>a hierarchical structure </a:t>
            </a:r>
            <a:r>
              <a:rPr lang="en-US" dirty="0"/>
              <a:t>and chain of command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u="sng" dirty="0" smtClean="0"/>
              <a:t>Informal communication</a:t>
            </a:r>
          </a:p>
          <a:p>
            <a:r>
              <a:rPr lang="en-US" dirty="0"/>
              <a:t>Informal communication is </a:t>
            </a:r>
            <a:r>
              <a:rPr lang="en-US" b="1" u="sng" dirty="0">
                <a:solidFill>
                  <a:srgbClr val="FF0000"/>
                </a:solidFill>
              </a:rPr>
              <a:t>casual communication between coworkers in the workplace</a:t>
            </a:r>
            <a:r>
              <a:rPr lang="en-US" u="sng" dirty="0">
                <a:solidFill>
                  <a:srgbClr val="FF0000"/>
                </a:solidFill>
              </a:rPr>
              <a:t>. </a:t>
            </a:r>
            <a:endParaRPr lang="en-US" u="sng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Unofficial in </a:t>
            </a:r>
            <a:r>
              <a:rPr lang="en-US" dirty="0"/>
              <a:t>nature </a:t>
            </a:r>
            <a:endParaRPr lang="en-US" dirty="0" smtClean="0"/>
          </a:p>
          <a:p>
            <a:r>
              <a:rPr lang="en-US" dirty="0" smtClean="0"/>
              <a:t>Based </a:t>
            </a:r>
            <a:r>
              <a:rPr lang="en-US" dirty="0"/>
              <a:t>in the informal, social relationships that are formed in </a:t>
            </a:r>
            <a:r>
              <a:rPr lang="en-US" dirty="0" smtClean="0"/>
              <a:t>the workplace.</a:t>
            </a:r>
          </a:p>
          <a:p>
            <a:r>
              <a:rPr lang="en-US" b="1" dirty="0" smtClean="0"/>
              <a:t>95% C is informal in </a:t>
            </a:r>
            <a:r>
              <a:rPr lang="en-US" b="1" dirty="0" err="1" smtClean="0"/>
              <a:t>organisations</a:t>
            </a:r>
            <a:r>
              <a:rPr lang="en-US" b="1" dirty="0" smtClean="0"/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552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Formal communication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Upward</a:t>
            </a:r>
          </a:p>
          <a:p>
            <a:pPr marL="514350" indent="-514350">
              <a:buAutoNum type="arabicPeriod"/>
            </a:pPr>
            <a:r>
              <a:rPr lang="en-US" dirty="0" smtClean="0"/>
              <a:t>Downward</a:t>
            </a:r>
          </a:p>
          <a:p>
            <a:pPr marL="514350" indent="-514350">
              <a:buAutoNum type="arabicPeriod"/>
            </a:pPr>
            <a:r>
              <a:rPr lang="en-US" dirty="0" smtClean="0"/>
              <a:t>Lateral</a:t>
            </a:r>
          </a:p>
          <a:p>
            <a:pPr marL="514350" indent="-514350">
              <a:buAutoNum type="arabicPeriod"/>
            </a:pPr>
            <a:r>
              <a:rPr lang="en-US" dirty="0" smtClean="0"/>
              <a:t>Diagonal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Informal</a:t>
            </a:r>
          </a:p>
          <a:p>
            <a:r>
              <a:rPr lang="en-US" dirty="0" smtClean="0"/>
              <a:t>1. Single strand</a:t>
            </a:r>
          </a:p>
          <a:p>
            <a:r>
              <a:rPr lang="en-US" dirty="0" smtClean="0"/>
              <a:t>2. Gossip</a:t>
            </a:r>
          </a:p>
          <a:p>
            <a:r>
              <a:rPr lang="en-US" dirty="0" smtClean="0"/>
              <a:t>3. Probability</a:t>
            </a:r>
          </a:p>
          <a:p>
            <a:r>
              <a:rPr lang="en-US" dirty="0" smtClean="0"/>
              <a:t>Cluster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9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E:\images of lesson 26.1.21\Formal-Communic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696200" cy="4267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 communication </a:t>
            </a:r>
            <a:br>
              <a:rPr lang="en-US" dirty="0" smtClean="0"/>
            </a:br>
            <a:r>
              <a:rPr lang="en-US" dirty="0" smtClean="0"/>
              <a:t>4 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Downward</a:t>
            </a:r>
          </a:p>
          <a:p>
            <a:r>
              <a:rPr lang="en-US" dirty="0" smtClean="0"/>
              <a:t>Upward</a:t>
            </a:r>
          </a:p>
          <a:p>
            <a:r>
              <a:rPr lang="en-US" dirty="0" smtClean="0"/>
              <a:t>Horizontal</a:t>
            </a:r>
          </a:p>
          <a:p>
            <a:r>
              <a:rPr lang="en-US" dirty="0" smtClean="0"/>
              <a:t>Diagonal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Downward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E:\images of lesson 26.1.21\Example of Downward Communic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5371" y="1752600"/>
            <a:ext cx="5993258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Upward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E:\images of lesson 26.1.21\upward_c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0"/>
            <a:ext cx="6858000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E:\images of lesson 26.1.21\horizontal communication_typ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8077200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E:\images of lesson 26.1.21\corporate-communication-in-business-19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382000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89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Types of Communication: Formal, Informal </vt:lpstr>
      <vt:lpstr>PowerPoint Presentation</vt:lpstr>
      <vt:lpstr>PowerPoint Presentation</vt:lpstr>
      <vt:lpstr>PowerPoint Presentation</vt:lpstr>
      <vt:lpstr>Formal communication  4 ways</vt:lpstr>
      <vt:lpstr>Downward communication</vt:lpstr>
      <vt:lpstr>Upward communication</vt:lpstr>
      <vt:lpstr>Lateral communication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Communication: Formal, Informal</dc:title>
  <dc:creator>pc</dc:creator>
  <cp:lastModifiedBy>Sunand</cp:lastModifiedBy>
  <cp:revision>5</cp:revision>
  <dcterms:created xsi:type="dcterms:W3CDTF">2021-01-26T04:29:13Z</dcterms:created>
  <dcterms:modified xsi:type="dcterms:W3CDTF">2022-07-02T16:29:53Z</dcterms:modified>
</cp:coreProperties>
</file>