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
  </p:notesMasterIdLst>
  <p:sldIdLst>
    <p:sldId id="256" r:id="rId2"/>
    <p:sldId id="257" r:id="rId3"/>
    <p:sldId id="270" r:id="rId4"/>
    <p:sldId id="258" r:id="rId5"/>
    <p:sldId id="269" r:id="rId6"/>
    <p:sldId id="259" r:id="rId7"/>
    <p:sldId id="268" r:id="rId8"/>
    <p:sldId id="262" r:id="rId9"/>
    <p:sldId id="261" r:id="rId10"/>
    <p:sldId id="264" r:id="rId11"/>
    <p:sldId id="263"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4E1F66-C067-4C40-A52F-3D3E74742C9C}" type="datetimeFigureOut">
              <a:rPr lang="en-IN" smtClean="0"/>
              <a:t>02-07-2022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7E159A-B91C-41C3-A716-AF0DEDD4DB90}" type="slidenum">
              <a:rPr lang="en-IN" smtClean="0"/>
              <a:t>‹#›</a:t>
            </a:fld>
            <a:endParaRPr lang="en-IN"/>
          </a:p>
        </p:txBody>
      </p:sp>
    </p:spTree>
    <p:extLst>
      <p:ext uri="{BB962C8B-B14F-4D97-AF65-F5344CB8AC3E}">
        <p14:creationId xmlns:p14="http://schemas.microsoft.com/office/powerpoint/2010/main" val="168153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EBD20F6-0CF2-4A34-A17F-0103F3FB7C6D}" type="datetime1">
              <a:rPr lang="en-IN" smtClean="0"/>
              <a:t>02-07-2022</a:t>
            </a:fld>
            <a:endParaRPr lang="en-IN"/>
          </a:p>
        </p:txBody>
      </p:sp>
      <p:sp>
        <p:nvSpPr>
          <p:cNvPr id="19" name="Footer Placeholder 18"/>
          <p:cNvSpPr>
            <a:spLocks noGrp="1"/>
          </p:cNvSpPr>
          <p:nvPr>
            <p:ph type="ftr" sz="quarter" idx="11"/>
          </p:nvPr>
        </p:nvSpPr>
        <p:spPr/>
        <p:txBody>
          <a:bodyPr/>
          <a:lstStyle/>
          <a:p>
            <a:r>
              <a:rPr lang="en-IN" smtClean="0"/>
              <a:t>Dr. T Sunand Emmanuel</a:t>
            </a:r>
            <a:endParaRPr lang="en-IN"/>
          </a:p>
        </p:txBody>
      </p:sp>
      <p:sp>
        <p:nvSpPr>
          <p:cNvPr id="27" name="Slide Number Placeholder 26"/>
          <p:cNvSpPr>
            <a:spLocks noGrp="1"/>
          </p:cNvSpPr>
          <p:nvPr>
            <p:ph type="sldNum" sz="quarter" idx="12"/>
          </p:nvPr>
        </p:nvSpPr>
        <p:spPr/>
        <p:txBody>
          <a:bodyPr/>
          <a:lstStyle/>
          <a:p>
            <a:fld id="{F598DB16-7807-491D-886B-D9151CA5A2E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687FDD-37D0-4DA7-BC85-047C37E57558}" type="datetime1">
              <a:rPr lang="en-IN" smtClean="0"/>
              <a:t>02-07-2022</a:t>
            </a:fld>
            <a:endParaRPr lang="en-IN"/>
          </a:p>
        </p:txBody>
      </p:sp>
      <p:sp>
        <p:nvSpPr>
          <p:cNvPr id="5" name="Footer Placeholder 4"/>
          <p:cNvSpPr>
            <a:spLocks noGrp="1"/>
          </p:cNvSpPr>
          <p:nvPr>
            <p:ph type="ftr" sz="quarter" idx="11"/>
          </p:nvPr>
        </p:nvSpPr>
        <p:spPr/>
        <p:txBody>
          <a:bodyPr/>
          <a:lstStyle/>
          <a:p>
            <a:r>
              <a:rPr lang="en-IN" smtClean="0"/>
              <a:t>Dr. T Sunand Emmanuel</a:t>
            </a:r>
            <a:endParaRPr lang="en-IN"/>
          </a:p>
        </p:txBody>
      </p:sp>
      <p:sp>
        <p:nvSpPr>
          <p:cNvPr id="6" name="Slide Number Placeholder 5"/>
          <p:cNvSpPr>
            <a:spLocks noGrp="1"/>
          </p:cNvSpPr>
          <p:nvPr>
            <p:ph type="sldNum" sz="quarter" idx="12"/>
          </p:nvPr>
        </p:nvSpPr>
        <p:spPr/>
        <p:txBody>
          <a:bodyPr/>
          <a:lstStyle/>
          <a:p>
            <a:fld id="{F598DB16-7807-491D-886B-D9151CA5A2E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7EBB40-FEAB-4292-8916-0BE457FCAE79}" type="datetime1">
              <a:rPr lang="en-IN" smtClean="0"/>
              <a:t>02-07-2022</a:t>
            </a:fld>
            <a:endParaRPr lang="en-IN"/>
          </a:p>
        </p:txBody>
      </p:sp>
      <p:sp>
        <p:nvSpPr>
          <p:cNvPr id="5" name="Footer Placeholder 4"/>
          <p:cNvSpPr>
            <a:spLocks noGrp="1"/>
          </p:cNvSpPr>
          <p:nvPr>
            <p:ph type="ftr" sz="quarter" idx="11"/>
          </p:nvPr>
        </p:nvSpPr>
        <p:spPr/>
        <p:txBody>
          <a:bodyPr/>
          <a:lstStyle/>
          <a:p>
            <a:r>
              <a:rPr lang="en-IN" smtClean="0"/>
              <a:t>Dr. T Sunand Emmanuel</a:t>
            </a:r>
            <a:endParaRPr lang="en-IN"/>
          </a:p>
        </p:txBody>
      </p:sp>
      <p:sp>
        <p:nvSpPr>
          <p:cNvPr id="6" name="Slide Number Placeholder 5"/>
          <p:cNvSpPr>
            <a:spLocks noGrp="1"/>
          </p:cNvSpPr>
          <p:nvPr>
            <p:ph type="sldNum" sz="quarter" idx="12"/>
          </p:nvPr>
        </p:nvSpPr>
        <p:spPr/>
        <p:txBody>
          <a:bodyPr/>
          <a:lstStyle/>
          <a:p>
            <a:fld id="{F598DB16-7807-491D-886B-D9151CA5A2E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B96FE41-85F0-4D97-867F-E82C4EFF0905}" type="datetime1">
              <a:rPr lang="en-IN" smtClean="0"/>
              <a:t>02-07-2022</a:t>
            </a:fld>
            <a:endParaRPr lang="en-IN"/>
          </a:p>
        </p:txBody>
      </p:sp>
      <p:sp>
        <p:nvSpPr>
          <p:cNvPr id="5" name="Footer Placeholder 4"/>
          <p:cNvSpPr>
            <a:spLocks noGrp="1"/>
          </p:cNvSpPr>
          <p:nvPr>
            <p:ph type="ftr" sz="quarter" idx="11"/>
          </p:nvPr>
        </p:nvSpPr>
        <p:spPr/>
        <p:txBody>
          <a:bodyPr/>
          <a:lstStyle/>
          <a:p>
            <a:r>
              <a:rPr lang="en-IN" smtClean="0"/>
              <a:t>Dr. T Sunand Emmanuel</a:t>
            </a:r>
            <a:endParaRPr lang="en-IN"/>
          </a:p>
        </p:txBody>
      </p:sp>
      <p:sp>
        <p:nvSpPr>
          <p:cNvPr id="6" name="Slide Number Placeholder 5"/>
          <p:cNvSpPr>
            <a:spLocks noGrp="1"/>
          </p:cNvSpPr>
          <p:nvPr>
            <p:ph type="sldNum" sz="quarter" idx="12"/>
          </p:nvPr>
        </p:nvSpPr>
        <p:spPr/>
        <p:txBody>
          <a:bodyPr/>
          <a:lstStyle/>
          <a:p>
            <a:fld id="{F598DB16-7807-491D-886B-D9151CA5A2E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3CAD61-6A10-4B37-947C-4B08F6093030}" type="datetime1">
              <a:rPr lang="en-IN" smtClean="0"/>
              <a:t>02-07-2022</a:t>
            </a:fld>
            <a:endParaRPr lang="en-IN"/>
          </a:p>
        </p:txBody>
      </p:sp>
      <p:sp>
        <p:nvSpPr>
          <p:cNvPr id="5" name="Footer Placeholder 4"/>
          <p:cNvSpPr>
            <a:spLocks noGrp="1"/>
          </p:cNvSpPr>
          <p:nvPr>
            <p:ph type="ftr" sz="quarter" idx="11"/>
          </p:nvPr>
        </p:nvSpPr>
        <p:spPr/>
        <p:txBody>
          <a:bodyPr/>
          <a:lstStyle/>
          <a:p>
            <a:r>
              <a:rPr lang="en-IN" smtClean="0"/>
              <a:t>Dr. T Sunand Emmanuel</a:t>
            </a:r>
            <a:endParaRPr lang="en-IN"/>
          </a:p>
        </p:txBody>
      </p:sp>
      <p:sp>
        <p:nvSpPr>
          <p:cNvPr id="6" name="Slide Number Placeholder 5"/>
          <p:cNvSpPr>
            <a:spLocks noGrp="1"/>
          </p:cNvSpPr>
          <p:nvPr>
            <p:ph type="sldNum" sz="quarter" idx="12"/>
          </p:nvPr>
        </p:nvSpPr>
        <p:spPr/>
        <p:txBody>
          <a:bodyPr/>
          <a:lstStyle/>
          <a:p>
            <a:fld id="{F598DB16-7807-491D-886B-D9151CA5A2E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511E36-AF53-42A7-A711-10CD8836F4B5}" type="datetime1">
              <a:rPr lang="en-IN" smtClean="0"/>
              <a:t>02-07-2022</a:t>
            </a:fld>
            <a:endParaRPr lang="en-IN"/>
          </a:p>
        </p:txBody>
      </p:sp>
      <p:sp>
        <p:nvSpPr>
          <p:cNvPr id="6" name="Footer Placeholder 5"/>
          <p:cNvSpPr>
            <a:spLocks noGrp="1"/>
          </p:cNvSpPr>
          <p:nvPr>
            <p:ph type="ftr" sz="quarter" idx="11"/>
          </p:nvPr>
        </p:nvSpPr>
        <p:spPr/>
        <p:txBody>
          <a:bodyPr/>
          <a:lstStyle/>
          <a:p>
            <a:r>
              <a:rPr lang="en-IN" smtClean="0"/>
              <a:t>Dr. T Sunand Emmanuel</a:t>
            </a:r>
            <a:endParaRPr lang="en-IN"/>
          </a:p>
        </p:txBody>
      </p:sp>
      <p:sp>
        <p:nvSpPr>
          <p:cNvPr id="7" name="Slide Number Placeholder 6"/>
          <p:cNvSpPr>
            <a:spLocks noGrp="1"/>
          </p:cNvSpPr>
          <p:nvPr>
            <p:ph type="sldNum" sz="quarter" idx="12"/>
          </p:nvPr>
        </p:nvSpPr>
        <p:spPr/>
        <p:txBody>
          <a:bodyPr/>
          <a:lstStyle/>
          <a:p>
            <a:fld id="{F598DB16-7807-491D-886B-D9151CA5A2E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9B1B7DB-1AC3-4460-BF6F-711F23114DA6}" type="datetime1">
              <a:rPr lang="en-IN" smtClean="0"/>
              <a:t>02-07-2022</a:t>
            </a:fld>
            <a:endParaRPr lang="en-IN"/>
          </a:p>
        </p:txBody>
      </p:sp>
      <p:sp>
        <p:nvSpPr>
          <p:cNvPr id="8" name="Footer Placeholder 7"/>
          <p:cNvSpPr>
            <a:spLocks noGrp="1"/>
          </p:cNvSpPr>
          <p:nvPr>
            <p:ph type="ftr" sz="quarter" idx="11"/>
          </p:nvPr>
        </p:nvSpPr>
        <p:spPr/>
        <p:txBody>
          <a:bodyPr/>
          <a:lstStyle/>
          <a:p>
            <a:r>
              <a:rPr lang="en-IN" smtClean="0"/>
              <a:t>Dr. T Sunand Emmanuel</a:t>
            </a:r>
            <a:endParaRPr lang="en-IN"/>
          </a:p>
        </p:txBody>
      </p:sp>
      <p:sp>
        <p:nvSpPr>
          <p:cNvPr id="9" name="Slide Number Placeholder 8"/>
          <p:cNvSpPr>
            <a:spLocks noGrp="1"/>
          </p:cNvSpPr>
          <p:nvPr>
            <p:ph type="sldNum" sz="quarter" idx="12"/>
          </p:nvPr>
        </p:nvSpPr>
        <p:spPr/>
        <p:txBody>
          <a:bodyPr/>
          <a:lstStyle/>
          <a:p>
            <a:fld id="{F598DB16-7807-491D-886B-D9151CA5A2E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8886DF-A221-4500-B256-73103D3233F6}" type="datetime1">
              <a:rPr lang="en-IN" smtClean="0"/>
              <a:t>02-07-2022</a:t>
            </a:fld>
            <a:endParaRPr lang="en-IN"/>
          </a:p>
        </p:txBody>
      </p:sp>
      <p:sp>
        <p:nvSpPr>
          <p:cNvPr id="4" name="Footer Placeholder 3"/>
          <p:cNvSpPr>
            <a:spLocks noGrp="1"/>
          </p:cNvSpPr>
          <p:nvPr>
            <p:ph type="ftr" sz="quarter" idx="11"/>
          </p:nvPr>
        </p:nvSpPr>
        <p:spPr/>
        <p:txBody>
          <a:bodyPr/>
          <a:lstStyle/>
          <a:p>
            <a:r>
              <a:rPr lang="en-IN" smtClean="0"/>
              <a:t>Dr. T Sunand Emmanuel</a:t>
            </a:r>
            <a:endParaRPr lang="en-IN"/>
          </a:p>
        </p:txBody>
      </p:sp>
      <p:sp>
        <p:nvSpPr>
          <p:cNvPr id="5" name="Slide Number Placeholder 4"/>
          <p:cNvSpPr>
            <a:spLocks noGrp="1"/>
          </p:cNvSpPr>
          <p:nvPr>
            <p:ph type="sldNum" sz="quarter" idx="12"/>
          </p:nvPr>
        </p:nvSpPr>
        <p:spPr/>
        <p:txBody>
          <a:bodyPr/>
          <a:lstStyle/>
          <a:p>
            <a:fld id="{F598DB16-7807-491D-886B-D9151CA5A2E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12B84-95B9-47C4-A7B4-5CAE3E6AC19A}" type="datetime1">
              <a:rPr lang="en-IN" smtClean="0"/>
              <a:t>02-07-2022</a:t>
            </a:fld>
            <a:endParaRPr lang="en-IN"/>
          </a:p>
        </p:txBody>
      </p:sp>
      <p:sp>
        <p:nvSpPr>
          <p:cNvPr id="3" name="Footer Placeholder 2"/>
          <p:cNvSpPr>
            <a:spLocks noGrp="1"/>
          </p:cNvSpPr>
          <p:nvPr>
            <p:ph type="ftr" sz="quarter" idx="11"/>
          </p:nvPr>
        </p:nvSpPr>
        <p:spPr/>
        <p:txBody>
          <a:bodyPr/>
          <a:lstStyle/>
          <a:p>
            <a:r>
              <a:rPr lang="en-IN" smtClean="0"/>
              <a:t>Dr. T Sunand Emmanuel</a:t>
            </a:r>
            <a:endParaRPr lang="en-IN"/>
          </a:p>
        </p:txBody>
      </p:sp>
      <p:sp>
        <p:nvSpPr>
          <p:cNvPr id="4" name="Slide Number Placeholder 3"/>
          <p:cNvSpPr>
            <a:spLocks noGrp="1"/>
          </p:cNvSpPr>
          <p:nvPr>
            <p:ph type="sldNum" sz="quarter" idx="12"/>
          </p:nvPr>
        </p:nvSpPr>
        <p:spPr/>
        <p:txBody>
          <a:bodyPr/>
          <a:lstStyle/>
          <a:p>
            <a:fld id="{F598DB16-7807-491D-886B-D9151CA5A2E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94F323-0CAA-4E2F-B544-5F93637EDFB7}" type="datetime1">
              <a:rPr lang="en-IN" smtClean="0"/>
              <a:t>02-07-2022</a:t>
            </a:fld>
            <a:endParaRPr lang="en-IN"/>
          </a:p>
        </p:txBody>
      </p:sp>
      <p:sp>
        <p:nvSpPr>
          <p:cNvPr id="6" name="Footer Placeholder 5"/>
          <p:cNvSpPr>
            <a:spLocks noGrp="1"/>
          </p:cNvSpPr>
          <p:nvPr>
            <p:ph type="ftr" sz="quarter" idx="11"/>
          </p:nvPr>
        </p:nvSpPr>
        <p:spPr/>
        <p:txBody>
          <a:bodyPr/>
          <a:lstStyle/>
          <a:p>
            <a:r>
              <a:rPr lang="en-IN" smtClean="0"/>
              <a:t>Dr. T Sunand Emmanuel</a:t>
            </a:r>
            <a:endParaRPr lang="en-IN"/>
          </a:p>
        </p:txBody>
      </p:sp>
      <p:sp>
        <p:nvSpPr>
          <p:cNvPr id="7" name="Slide Number Placeholder 6"/>
          <p:cNvSpPr>
            <a:spLocks noGrp="1"/>
          </p:cNvSpPr>
          <p:nvPr>
            <p:ph type="sldNum" sz="quarter" idx="12"/>
          </p:nvPr>
        </p:nvSpPr>
        <p:spPr/>
        <p:txBody>
          <a:bodyPr/>
          <a:lstStyle/>
          <a:p>
            <a:fld id="{F598DB16-7807-491D-886B-D9151CA5A2E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15D5FF-6407-4F41-AC40-E305064990CB}" type="datetime1">
              <a:rPr lang="en-IN" smtClean="0"/>
              <a:t>02-07-2022</a:t>
            </a:fld>
            <a:endParaRPr lang="en-IN"/>
          </a:p>
        </p:txBody>
      </p:sp>
      <p:sp>
        <p:nvSpPr>
          <p:cNvPr id="6" name="Footer Placeholder 5"/>
          <p:cNvSpPr>
            <a:spLocks noGrp="1"/>
          </p:cNvSpPr>
          <p:nvPr>
            <p:ph type="ftr" sz="quarter" idx="11"/>
          </p:nvPr>
        </p:nvSpPr>
        <p:spPr/>
        <p:txBody>
          <a:bodyPr/>
          <a:lstStyle/>
          <a:p>
            <a:r>
              <a:rPr lang="en-IN" smtClean="0"/>
              <a:t>Dr. T Sunand Emmanuel</a:t>
            </a:r>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F598DB16-7807-491D-886B-D9151CA5A2E7}"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96F967-7BA5-4D40-9129-2267E56DD9EF}" type="datetime1">
              <a:rPr lang="en-IN" smtClean="0"/>
              <a:t>02-07-2022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t>Dr. T Sunand Emmanuel</a:t>
            </a: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598DB16-7807-491D-886B-D9151CA5A2E7}"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businessmanagementideas.com/notes/management-notes/communication-management-notes/notes-on-communication-meaning-nature-and-importance/51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2400" b="1" dirty="0"/>
              <a:t>ROLE AND IMPORTANCE OF COMMUNICATION</a:t>
            </a:r>
            <a:r>
              <a:rPr lang="en-IN" sz="2400" b="1" i="1" dirty="0"/>
              <a:t/>
            </a:r>
            <a:br>
              <a:rPr lang="en-IN" sz="2400" b="1" i="1" dirty="0"/>
            </a:br>
            <a:endParaRPr lang="en-IN" sz="2400" dirty="0"/>
          </a:p>
        </p:txBody>
      </p:sp>
      <p:sp>
        <p:nvSpPr>
          <p:cNvPr id="3" name="Subtitle 2"/>
          <p:cNvSpPr>
            <a:spLocks noGrp="1"/>
          </p:cNvSpPr>
          <p:nvPr>
            <p:ph type="subTitle" idx="1"/>
          </p:nvPr>
        </p:nvSpPr>
        <p:spPr/>
        <p:txBody>
          <a:bodyPr/>
          <a:lstStyle/>
          <a:p>
            <a:r>
              <a:rPr lang="en-IN" dirty="0" smtClean="0"/>
              <a:t>Prepared by Dr. T. Sunand Emmanuel</a:t>
            </a:r>
          </a:p>
          <a:p>
            <a:r>
              <a:rPr lang="en-IN" dirty="0" smtClean="0"/>
              <a:t>CSE-A </a:t>
            </a:r>
          </a:p>
          <a:p>
            <a:r>
              <a:rPr lang="en-IN" dirty="0" smtClean="0"/>
              <a:t>2021-22</a:t>
            </a:r>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3279561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92500" lnSpcReduction="10000"/>
          </a:bodyPr>
          <a:lstStyle/>
          <a:p>
            <a:pPr marL="0" indent="0" fontAlgn="base">
              <a:buNone/>
            </a:pPr>
            <a:r>
              <a:rPr lang="en-IN" b="1" dirty="0" smtClean="0"/>
              <a:t>	</a:t>
            </a:r>
          </a:p>
          <a:p>
            <a:pPr marL="0" indent="0" fontAlgn="base">
              <a:buNone/>
            </a:pPr>
            <a:endParaRPr lang="en-IN" b="1" dirty="0"/>
          </a:p>
          <a:p>
            <a:pPr marL="0" indent="0" fontAlgn="base">
              <a:buNone/>
            </a:pPr>
            <a:r>
              <a:rPr lang="en-IN" b="1" dirty="0" smtClean="0"/>
              <a:t>	2</a:t>
            </a:r>
            <a:r>
              <a:rPr lang="en-IN" b="1" dirty="0"/>
              <a:t>. Motivation to work:</a:t>
            </a:r>
            <a:endParaRPr lang="en-IN" dirty="0"/>
          </a:p>
          <a:p>
            <a:pPr fontAlgn="base"/>
            <a:r>
              <a:rPr lang="en-IN" dirty="0"/>
              <a:t>Employees are motivated to work if their needs are satisfied. Communication helps managers know the needs of their employees. It helps employers motivate employees to have positive attitude towards the work environment.</a:t>
            </a:r>
          </a:p>
          <a:p>
            <a:pPr fontAlgn="base"/>
            <a:endParaRPr lang="en-IN" dirty="0"/>
          </a:p>
          <a:p>
            <a:pPr marL="0" indent="0" fontAlgn="base">
              <a:buNone/>
            </a:pPr>
            <a:r>
              <a:rPr lang="en-IN" b="1" dirty="0" smtClean="0"/>
              <a:t>	3</a:t>
            </a:r>
            <a:r>
              <a:rPr lang="en-IN" b="1" dirty="0"/>
              <a:t>. Job satisfaction:</a:t>
            </a:r>
            <a:endParaRPr lang="en-IN" dirty="0"/>
          </a:p>
          <a:p>
            <a:pPr fontAlgn="base"/>
            <a:r>
              <a:rPr lang="en-IN" dirty="0"/>
              <a:t>Exchange of information develops trust, confidence and faith between managers and subordinates. They understand their job positions better and, thus, perform better. People are committed to organisational objectives which promotes job satisfaction. </a:t>
            </a:r>
          </a:p>
          <a:p>
            <a:pPr marL="0" indent="0" fontAlgn="base">
              <a:buNone/>
            </a:pPr>
            <a:r>
              <a:rPr lang="en-IN" dirty="0"/>
              <a:t> </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4250776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048672"/>
          </a:xfrm>
        </p:spPr>
        <p:txBody>
          <a:bodyPr>
            <a:normAutofit fontScale="85000" lnSpcReduction="20000"/>
          </a:bodyPr>
          <a:lstStyle/>
          <a:p>
            <a:pPr fontAlgn="base"/>
            <a:endParaRPr lang="en-IN" b="1" dirty="0" smtClean="0"/>
          </a:p>
          <a:p>
            <a:pPr fontAlgn="base"/>
            <a:r>
              <a:rPr lang="en-IN" b="1" dirty="0" smtClean="0"/>
              <a:t>4</a:t>
            </a:r>
            <a:r>
              <a:rPr lang="en-IN" b="1" dirty="0"/>
              <a:t>. Commitment to organisational objectives: </a:t>
            </a:r>
            <a:r>
              <a:rPr lang="en-IN" dirty="0"/>
              <a:t>Managers who follow an effective system of communication understand employees’ needs, adopt suitable motivators to satisfy them, appraise their performance and provide them regular feedback. Employees toot work with commitment towards achievement of organisational objectives.</a:t>
            </a:r>
          </a:p>
          <a:p>
            <a:pPr fontAlgn="base"/>
            <a:endParaRPr lang="en-IN" dirty="0"/>
          </a:p>
          <a:p>
            <a:pPr fontAlgn="base"/>
            <a:r>
              <a:rPr lang="en-IN" b="1" dirty="0"/>
              <a:t>5. Coordination: </a:t>
            </a:r>
            <a:r>
              <a:rPr lang="en-IN" dirty="0"/>
              <a:t>Communication combines individual goals with organisational goals, and internal environment with external environment. Coordination is the key to organisational success and communication is an active contributor to coordination.</a:t>
            </a:r>
          </a:p>
          <a:p>
            <a:pPr fontAlgn="base"/>
            <a:endParaRPr lang="en-IN" dirty="0"/>
          </a:p>
          <a:p>
            <a:pPr marL="0" indent="0" fontAlgn="base">
              <a:buNone/>
            </a:pPr>
            <a:r>
              <a:rPr lang="en-IN" b="1" dirty="0" smtClean="0"/>
              <a:t>     6</a:t>
            </a:r>
            <a:r>
              <a:rPr lang="en-IN" b="1" dirty="0"/>
              <a:t>. Adaptability to external environment</a:t>
            </a:r>
            <a:r>
              <a:rPr lang="en-IN" b="1" dirty="0" smtClean="0"/>
              <a:t>: </a:t>
            </a:r>
            <a:r>
              <a:rPr lang="en-IN" dirty="0" smtClean="0"/>
              <a:t>In </a:t>
            </a:r>
            <a:r>
              <a:rPr lang="en-IN" dirty="0"/>
              <a:t>order to survive in the changing, dynamic environment, </a:t>
            </a:r>
            <a:r>
              <a:rPr lang="en-IN" dirty="0" smtClean="0"/>
              <a:t>managers </a:t>
            </a:r>
            <a:r>
              <a:rPr lang="en-IN" dirty="0"/>
              <a:t>continuously </a:t>
            </a:r>
            <a:r>
              <a:rPr lang="en-IN" dirty="0" smtClean="0"/>
              <a:t>interact </a:t>
            </a:r>
            <a:r>
              <a:rPr lang="en-IN" dirty="0"/>
              <a:t>with external parties like </a:t>
            </a:r>
            <a:r>
              <a:rPr lang="en-IN" dirty="0" smtClean="0"/>
              <a:t>government</a:t>
            </a:r>
            <a:r>
              <a:rPr lang="en-IN" dirty="0"/>
              <a:t>, suppliers, customers, etc. This requires effective </a:t>
            </a:r>
            <a:r>
              <a:rPr lang="en-IN" dirty="0" smtClean="0"/>
              <a:t>communication </a:t>
            </a:r>
            <a:r>
              <a:rPr lang="en-IN" dirty="0"/>
              <a:t>system in the organisation.</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1359376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pPr fontAlgn="base"/>
            <a:r>
              <a:rPr lang="en-IN" b="1" dirty="0"/>
              <a:t>8. Healthy industrial relations:</a:t>
            </a:r>
            <a:endParaRPr lang="en-IN" dirty="0"/>
          </a:p>
          <a:p>
            <a:pPr fontAlgn="base"/>
            <a:r>
              <a:rPr lang="en-IN" dirty="0"/>
              <a:t>When employees are happy, we can have healthy organisations. Communication brings managers and trade unions closer, develops mutual understanding and promotes industrial peace and harmony. This increases industrial production.</a:t>
            </a:r>
          </a:p>
          <a:p>
            <a:pPr fontAlgn="base"/>
            <a:endParaRPr lang="en-IN" dirty="0"/>
          </a:p>
          <a:p>
            <a:pPr marL="0" indent="0" fontAlgn="base">
              <a:buNone/>
            </a:pPr>
            <a:r>
              <a:rPr lang="en-IN" b="1" dirty="0"/>
              <a:t> </a:t>
            </a:r>
            <a:r>
              <a:rPr lang="en-IN" b="1" dirty="0" smtClean="0"/>
              <a:t>      9</a:t>
            </a:r>
            <a:r>
              <a:rPr lang="en-IN" b="1" dirty="0"/>
              <a:t>. Helps in performing managerial roles:</a:t>
            </a:r>
            <a:endParaRPr lang="en-IN" dirty="0"/>
          </a:p>
          <a:p>
            <a:pPr marL="0" indent="0" fontAlgn="base">
              <a:buNone/>
            </a:pPr>
            <a:r>
              <a:rPr lang="en-IN" dirty="0" smtClean="0"/>
              <a:t>	Managers </a:t>
            </a:r>
            <a:r>
              <a:rPr lang="en-IN" dirty="0"/>
              <a:t>perform three major roles, namely, interpersonal, informational and decisional. Communication helps managers in performing these roles effectively. In interpersonal roles, managers interact with superiors, peers and subordinates. In informational roles, they receive and give information to people inside and outside the organization. In decisional roles, they take important decisions and communicate them to organisational members for their effective implementation.</a:t>
            </a:r>
          </a:p>
          <a:p>
            <a:pPr fontAlgn="base"/>
            <a:endParaRPr lang="en-IN" dirty="0"/>
          </a:p>
          <a:p>
            <a:pPr fontAlgn="base"/>
            <a:r>
              <a:rPr lang="en-IN" b="1" dirty="0"/>
              <a:t>10. Facilitates leadership</a:t>
            </a:r>
            <a:r>
              <a:rPr lang="en-IN" b="1" dirty="0" smtClean="0"/>
              <a:t>: </a:t>
            </a:r>
            <a:r>
              <a:rPr lang="en-IN" dirty="0" smtClean="0"/>
              <a:t>Effective </a:t>
            </a:r>
            <a:r>
              <a:rPr lang="en-IN" dirty="0"/>
              <a:t>leaders interact with followers, guide and inspire them to perform the individual and organisational goals. </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2051556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pPr fontAlgn="base"/>
            <a:r>
              <a:rPr lang="en-IN" b="1" dirty="0"/>
              <a:t>11. Facilitates control:</a:t>
            </a:r>
            <a:endParaRPr lang="en-IN" dirty="0"/>
          </a:p>
          <a:p>
            <a:pPr marL="0" indent="0" fontAlgn="base">
              <a:buNone/>
            </a:pPr>
            <a:r>
              <a:rPr lang="en-IN" dirty="0"/>
              <a:t>Organisations are effective if there is an effective control system. Control is possible when managers assess subordinates’ performance, correct and prevent deviations and provide them regular positive and constructive feedback. </a:t>
            </a:r>
          </a:p>
          <a:p>
            <a:pPr fontAlgn="base"/>
            <a:endParaRPr lang="en-IN" dirty="0"/>
          </a:p>
          <a:p>
            <a:pPr fontAlgn="base"/>
            <a:r>
              <a:rPr lang="en-IN" b="1" dirty="0"/>
              <a:t>12. Training and development:</a:t>
            </a:r>
            <a:endParaRPr lang="en-IN" dirty="0"/>
          </a:p>
          <a:p>
            <a:pPr marL="0" indent="0" fontAlgn="base">
              <a:buNone/>
            </a:pPr>
            <a:r>
              <a:rPr lang="en-IN" dirty="0"/>
              <a:t>Training and development facilities to employees depend on how well managers communicate with their subordinates. Employees who have good communication skills are better than those who have poor communication skills.</a:t>
            </a:r>
          </a:p>
          <a:p>
            <a:pPr fontAlgn="base"/>
            <a:endParaRPr lang="en-IN" dirty="0"/>
          </a:p>
          <a:p>
            <a:pPr fontAlgn="base"/>
            <a:r>
              <a:rPr lang="en-IN" b="1" dirty="0"/>
              <a:t>13. Substance to organisational existence:</a:t>
            </a:r>
            <a:endParaRPr lang="en-IN" dirty="0"/>
          </a:p>
          <a:p>
            <a:pPr marL="0" indent="0" fontAlgn="base">
              <a:buNone/>
            </a:pPr>
            <a:r>
              <a:rPr lang="en-IN" dirty="0"/>
              <a:t>Organisations need information to make plans. Members need to be aware of authority-responsibility structure, their position in the organisational hierarchy, and proper coordination with others. This is the essence of organisational survival and growth. This is possible only through effective communication.</a:t>
            </a:r>
          </a:p>
          <a:p>
            <a:endParaRPr lang="en-IN" dirty="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42629179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References</a:t>
            </a:r>
            <a:endParaRPr lang="en-IN"/>
          </a:p>
        </p:txBody>
      </p:sp>
      <p:sp>
        <p:nvSpPr>
          <p:cNvPr id="3" name="Content Placeholder 2"/>
          <p:cNvSpPr>
            <a:spLocks noGrp="1"/>
          </p:cNvSpPr>
          <p:nvPr>
            <p:ph idx="1"/>
          </p:nvPr>
        </p:nvSpPr>
        <p:spPr/>
        <p:txBody>
          <a:bodyPr/>
          <a:lstStyle/>
          <a:p>
            <a:r>
              <a:rPr lang="en-IN" u="sng" dirty="0">
                <a:hlinkClick r:id="rId2"/>
              </a:rPr>
              <a:t>https://</a:t>
            </a:r>
            <a:r>
              <a:rPr lang="en-IN" u="sng" dirty="0" smtClean="0">
                <a:hlinkClick r:id="rId2"/>
              </a:rPr>
              <a:t>www.businessmanagementideas.com/notes/management-notes/communication-management-notes/notes-on-communication-meaning-nature-and-importance/5183</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1612329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435280" cy="5937523"/>
          </a:xfrm>
        </p:spPr>
        <p:txBody>
          <a:bodyPr>
            <a:normAutofit/>
          </a:bodyPr>
          <a:lstStyle/>
          <a:p>
            <a:pPr fontAlgn="base"/>
            <a:endParaRPr lang="en-IN" dirty="0" smtClean="0"/>
          </a:p>
          <a:p>
            <a:pPr marL="0" indent="0" algn="ctr" fontAlgn="base">
              <a:buNone/>
            </a:pPr>
            <a:r>
              <a:rPr lang="en-IN" b="1" u="sng" dirty="0" smtClean="0">
                <a:solidFill>
                  <a:srgbClr val="FF0000"/>
                </a:solidFill>
              </a:rPr>
              <a:t>ROLE AND IMPORTANCE OF COMMUNICATION</a:t>
            </a:r>
          </a:p>
          <a:p>
            <a:pPr fontAlgn="base"/>
            <a:r>
              <a:rPr lang="en-IN" dirty="0" smtClean="0"/>
              <a:t>Right </a:t>
            </a:r>
            <a:r>
              <a:rPr lang="en-IN" dirty="0"/>
              <a:t>from the time we are born, communication has played an important role in our lives. Speaking, listening and writing are the common forms of communication. </a:t>
            </a:r>
            <a:endParaRPr lang="en-IN" dirty="0" smtClean="0"/>
          </a:p>
          <a:p>
            <a:pPr marL="0" indent="0" fontAlgn="base">
              <a:buNone/>
            </a:pPr>
            <a:endParaRPr lang="en-IN" dirty="0" smtClean="0"/>
          </a:p>
          <a:p>
            <a:pPr fontAlgn="base"/>
            <a:r>
              <a:rPr lang="en-IN" dirty="0" smtClean="0"/>
              <a:t>A </a:t>
            </a:r>
            <a:r>
              <a:rPr lang="en-IN" dirty="0"/>
              <a:t>large part of our time is devoted to communication as we share our thoughts and feelings with others every day. Communication helps to develop an organised and systematic society with defined roles for every individual.</a:t>
            </a:r>
          </a:p>
          <a:p>
            <a:pPr marL="0" indent="0" fontAlgn="base">
              <a:buNone/>
            </a:pPr>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1074362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In organisation, managers perform their tasks and responsibilities through communication. </a:t>
            </a:r>
          </a:p>
          <a:p>
            <a:pPr fontAlgn="base"/>
            <a:r>
              <a:rPr lang="en-IN" dirty="0"/>
              <a:t>Communication provides the basis for effective implementation of plans, assigning jobs to people, carrying out directions and activities and facilitates control.</a:t>
            </a:r>
          </a:p>
          <a:p>
            <a:endParaRPr lang="en-IN" dirty="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4164606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rmAutofit fontScale="32500" lnSpcReduction="20000"/>
          </a:bodyPr>
          <a:lstStyle/>
          <a:p>
            <a:pPr fontAlgn="base"/>
            <a:endParaRPr lang="en-IN" sz="9600" dirty="0" smtClean="0"/>
          </a:p>
          <a:p>
            <a:pPr fontAlgn="base"/>
            <a:r>
              <a:rPr lang="en-IN" sz="9600" dirty="0" smtClean="0"/>
              <a:t>Management </a:t>
            </a:r>
            <a:r>
              <a:rPr lang="en-IN" sz="9600" dirty="0"/>
              <a:t>functions can be performed successfully when managers communicate face-to-face, telephonically or electronically with their superiors, peers, subordinates, customers, suppliers, competitors etc. </a:t>
            </a:r>
            <a:endParaRPr lang="en-IN" sz="9600" dirty="0" smtClean="0"/>
          </a:p>
          <a:p>
            <a:pPr fontAlgn="base"/>
            <a:r>
              <a:rPr lang="en-IN" sz="9600" dirty="0" smtClean="0"/>
              <a:t>Even </a:t>
            </a:r>
            <a:r>
              <a:rPr lang="en-IN" sz="9600" dirty="0"/>
              <a:t>when they are not talking, they are busy reading or writing reports, memos and letters which are different forms of communication. </a:t>
            </a:r>
            <a:endParaRPr lang="en-IN" sz="9600" dirty="0" smtClean="0"/>
          </a:p>
          <a:p>
            <a:pPr fontAlgn="base"/>
            <a:r>
              <a:rPr lang="en-IN" sz="9600" dirty="0" smtClean="0"/>
              <a:t>Communication </a:t>
            </a:r>
            <a:r>
              <a:rPr lang="en-IN" sz="9600" dirty="0"/>
              <a:t>has reduced geographical distances, and is facilitating millions of people communicate with one another.</a:t>
            </a:r>
          </a:p>
          <a:p>
            <a:pPr fontAlgn="base"/>
            <a:endParaRPr lang="en-IN" sz="9600" dirty="0"/>
          </a:p>
          <a:p>
            <a:pPr marL="0" indent="0" fontAlgn="base">
              <a:buNone/>
            </a:pPr>
            <a:r>
              <a:rPr lang="en-IN" sz="9600" b="1" dirty="0"/>
              <a:t> </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2877265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87888"/>
          </a:xfrm>
        </p:spPr>
        <p:txBody>
          <a:bodyPr/>
          <a:lstStyle/>
          <a:p>
            <a:r>
              <a:rPr lang="en-IN" sz="2800" dirty="0"/>
              <a:t>It is important that communication should be effective. </a:t>
            </a:r>
            <a:endParaRPr lang="en-IN" sz="2800" dirty="0" smtClean="0"/>
          </a:p>
          <a:p>
            <a:r>
              <a:rPr lang="en-IN" sz="2800" dirty="0" smtClean="0"/>
              <a:t>Effective </a:t>
            </a:r>
            <a:r>
              <a:rPr lang="en-IN" sz="2800" dirty="0"/>
              <a:t>communication is </a:t>
            </a:r>
            <a:r>
              <a:rPr lang="en-IN" sz="2800" b="1" u="sng" dirty="0">
                <a:solidFill>
                  <a:srgbClr val="FF0000"/>
                </a:solidFill>
              </a:rPr>
              <a:t>transfer of information</a:t>
            </a:r>
            <a:r>
              <a:rPr lang="en-IN" sz="2800" b="1" u="sng" dirty="0"/>
              <a:t> </a:t>
            </a:r>
            <a:r>
              <a:rPr lang="en-IN" sz="2800" dirty="0"/>
              <a:t>along with </a:t>
            </a:r>
            <a:r>
              <a:rPr lang="en-IN" sz="2800" b="1" u="sng" dirty="0">
                <a:solidFill>
                  <a:srgbClr val="FF0000"/>
                </a:solidFill>
              </a:rPr>
              <a:t>transfer of understanding. </a:t>
            </a:r>
            <a:endParaRPr lang="en-IN" sz="2800" b="1" u="sng" dirty="0" smtClean="0">
              <a:solidFill>
                <a:srgbClr val="FF0000"/>
              </a:solidFill>
            </a:endParaRPr>
          </a:p>
          <a:p>
            <a:r>
              <a:rPr lang="en-IN" sz="2800" b="1" dirty="0" smtClean="0">
                <a:solidFill>
                  <a:srgbClr val="FF0000"/>
                </a:solidFill>
              </a:rPr>
              <a:t>Mutual </a:t>
            </a:r>
            <a:r>
              <a:rPr lang="en-IN" sz="2800" b="1" dirty="0">
                <a:solidFill>
                  <a:srgbClr val="FF0000"/>
                </a:solidFill>
              </a:rPr>
              <a:t>understanding </a:t>
            </a:r>
            <a:r>
              <a:rPr lang="en-IN" sz="2800" dirty="0"/>
              <a:t>is the most important ingredient in the entire process of communication. It means successful transfer of messages, ideas and information. </a:t>
            </a:r>
            <a:endParaRPr lang="en-IN" sz="2800" dirty="0" smtClean="0"/>
          </a:p>
          <a:p>
            <a:r>
              <a:rPr lang="en-IN" sz="2800" dirty="0" smtClean="0"/>
              <a:t>Both the </a:t>
            </a:r>
            <a:r>
              <a:rPr lang="en-IN" sz="2800" dirty="0"/>
              <a:t>sender and receiver </a:t>
            </a:r>
            <a:r>
              <a:rPr lang="en-IN" sz="2800" dirty="0" smtClean="0"/>
              <a:t>MUST understand </a:t>
            </a:r>
            <a:r>
              <a:rPr lang="en-IN" sz="2800" dirty="0"/>
              <a:t>the subject and try to achieve mutual understanding.</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1588089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260648"/>
            <a:ext cx="8229600" cy="5865515"/>
          </a:xfrm>
        </p:spPr>
        <p:txBody>
          <a:bodyPr>
            <a:normAutofit/>
          </a:bodyPr>
          <a:lstStyle/>
          <a:p>
            <a:pPr fontAlgn="base"/>
            <a:endParaRPr lang="en-IN" dirty="0" smtClean="0"/>
          </a:p>
          <a:p>
            <a:pPr fontAlgn="base"/>
            <a:r>
              <a:rPr lang="en-IN" dirty="0" smtClean="0"/>
              <a:t>Effective </a:t>
            </a:r>
            <a:r>
              <a:rPr lang="en-IN" dirty="0"/>
              <a:t>communication involves the process of sending a message in such a way that the message received is as close in meaning as possible to the message intended. Effective communication, thus, takes place when receiver understands the message in the same sense as the sender wants to convey.</a:t>
            </a:r>
          </a:p>
          <a:p>
            <a:pPr fontAlgn="base"/>
            <a:endParaRPr lang="en-IN" dirty="0"/>
          </a:p>
          <a:p>
            <a:r>
              <a:rPr lang="en-IN" dirty="0"/>
              <a:t>Communication is the foundation for human interaction. It develops common understanding among human beings. This promotes common objectives through coordinated efforts.</a:t>
            </a:r>
          </a:p>
        </p:txBody>
      </p:sp>
      <p:sp>
        <p:nvSpPr>
          <p:cNvPr id="6" name="Footer Placeholder 5"/>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32856668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normAutofit/>
          </a:bodyPr>
          <a:lstStyle/>
          <a:p>
            <a:pPr fontAlgn="base"/>
            <a:endParaRPr lang="en-IN" dirty="0" smtClean="0"/>
          </a:p>
          <a:p>
            <a:pPr fontAlgn="base"/>
            <a:r>
              <a:rPr lang="en-IN" dirty="0" smtClean="0"/>
              <a:t>Effective </a:t>
            </a:r>
            <a:r>
              <a:rPr lang="en-IN" dirty="0"/>
              <a:t>communication involves the process of sending a message in such a way that the message received is as close in meaning as possible to the message intended. Effective communication, thus, takes place when receiver understands the message in the same sense as the sender wants to convey.</a:t>
            </a:r>
          </a:p>
          <a:p>
            <a:pPr fontAlgn="base"/>
            <a:r>
              <a:rPr lang="en-IN" dirty="0"/>
              <a:t> </a:t>
            </a:r>
          </a:p>
          <a:p>
            <a:pPr fontAlgn="base"/>
            <a:r>
              <a:rPr lang="en-IN" dirty="0"/>
              <a:t>Communication is the foundation for human interaction. It develops common understanding among human beings. This promotes common objectives through coordinated efforts.</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30389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marL="0" indent="0" algn="ctr" fontAlgn="base">
              <a:buNone/>
            </a:pPr>
            <a:endParaRPr lang="en-IN" b="1" i="1" dirty="0"/>
          </a:p>
          <a:p>
            <a:pPr fontAlgn="base"/>
            <a:r>
              <a:rPr lang="en-IN" dirty="0"/>
              <a:t>The desire to socialize and get formed into organised groups necessitates the need for communication. In the fast changing world, managers communicate changes in technology, structure or people to the subordinates. If the communication system is well organised, it becomes easier for subordinates to understand and act upon the message. Communication plays an important role in the lives of individuals and organisations.</a:t>
            </a:r>
          </a:p>
          <a:p>
            <a:pPr fontAlgn="base"/>
            <a:endParaRPr lang="en-IN" dirty="0"/>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156470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pPr fontAlgn="base"/>
            <a:r>
              <a:rPr lang="en-IN" b="1" dirty="0"/>
              <a:t>Communication plays an important role for the following reasons:</a:t>
            </a:r>
            <a:endParaRPr lang="en-IN" dirty="0"/>
          </a:p>
          <a:p>
            <a:pPr marL="0" indent="0" fontAlgn="base">
              <a:buNone/>
            </a:pPr>
            <a:r>
              <a:rPr lang="en-IN" b="1" dirty="0" smtClean="0"/>
              <a:t>1</a:t>
            </a:r>
            <a:r>
              <a:rPr lang="en-IN" b="1" dirty="0"/>
              <a:t>. Basis for planning: </a:t>
            </a:r>
            <a:r>
              <a:rPr lang="en-IN" dirty="0"/>
              <a:t>Planning is the basic function of management. If plans are well designed and communicated for their implementation, it leads to organisational success. Planning requires intensive and extensive environmental scanning and information. Only an effective system of communication helps in obtaining this information. Implementing the plans requires communicating them to everybody in the organisation. Communication is, thus, the basis of planning.</a:t>
            </a:r>
          </a:p>
          <a:p>
            <a:endParaRPr lang="en-IN" dirty="0"/>
          </a:p>
        </p:txBody>
      </p:sp>
      <p:sp>
        <p:nvSpPr>
          <p:cNvPr id="4" name="Footer Placeholder 3"/>
          <p:cNvSpPr>
            <a:spLocks noGrp="1"/>
          </p:cNvSpPr>
          <p:nvPr>
            <p:ph type="ftr" sz="quarter" idx="11"/>
          </p:nvPr>
        </p:nvSpPr>
        <p:spPr/>
        <p:txBody>
          <a:bodyPr/>
          <a:lstStyle/>
          <a:p>
            <a:r>
              <a:rPr lang="en-IN" smtClean="0"/>
              <a:t>Dr. T Sunand Emmanuel</a:t>
            </a:r>
            <a:endParaRPr lang="en-IN"/>
          </a:p>
        </p:txBody>
      </p:sp>
    </p:spTree>
    <p:extLst>
      <p:ext uri="{BB962C8B-B14F-4D97-AF65-F5344CB8AC3E}">
        <p14:creationId xmlns:p14="http://schemas.microsoft.com/office/powerpoint/2010/main" val="3691858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TotalTime>
  <Words>546</Words>
  <Application>Microsoft Office PowerPoint</Application>
  <PresentationFormat>On-screen Show (4:3)</PresentationFormat>
  <Paragraphs>78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ROLE AND IMPORTANCE OF COMMUNICATION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AND IMPORTANCE OF COMMUNICATION</dc:title>
  <dc:creator>Sunand</dc:creator>
  <cp:lastModifiedBy>Sunand</cp:lastModifiedBy>
  <cp:revision>10</cp:revision>
  <dcterms:created xsi:type="dcterms:W3CDTF">2021-12-26T14:37:53Z</dcterms:created>
  <dcterms:modified xsi:type="dcterms:W3CDTF">2022-07-02T16:33:32Z</dcterms:modified>
</cp:coreProperties>
</file>